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224E-E78D-4DD4-9208-1848D7F49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96D751-0798-46D9-8245-C88F745B9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CA0696-B658-4FAB-810A-B51FD4EFA0DF}"/>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D734DAEE-713E-4176-8969-532DA6AD7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80B93-ED90-4681-AEE5-C435E537DF17}"/>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13240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37F-EA9E-477D-94B0-33B2CCC60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24321-8AC0-47C8-BAF6-C4520379CA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7753E-2A31-4D5B-BD9B-95563381893B}"/>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5249AA0E-8B39-49FE-8CC7-F81721091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91506-D955-4318-8B36-D9DA696D8B58}"/>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4980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0A5D7-63EF-40BF-BF31-15499AC764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B726A-722A-49A0-B11B-DFBBD072A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E666E-86DF-4F81-B61C-1B9029A7999E}"/>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65B4FEF4-D1E5-45B1-A1AE-078B035BB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EBCC8-349F-48EF-BE09-DD91D550A030}"/>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261079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CCF0-8D65-4194-AC0E-5BEC550EF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670CB-E47D-49F1-B339-748F715D0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10F1E-6495-40F2-B6DC-071D41BE9936}"/>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971067F0-1CDB-46C5-84F8-AFEB2AFA5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34E60-3841-4E5E-9863-430BF403D0DD}"/>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57232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C6C5-C679-4B91-AF93-F99790DFE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D37CC0-9E43-4EDB-9842-9E2972319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42B1B-B0F9-4FB7-839C-DF93BB4262AB}"/>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5F44C3C5-80C4-40EB-9DF1-57381113D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6F90C-8368-4950-A7FA-BD41E6FD41EC}"/>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86320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1A71-0BBD-4DC6-873E-4B83AFBB4E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C8352B-69CA-471D-BFAF-3857BCC6D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6695B1-1F90-4FB0-BE6D-53ED1D149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91FCCA-25A9-49E9-A457-758B703B08AE}"/>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6" name="Footer Placeholder 5">
            <a:extLst>
              <a:ext uri="{FF2B5EF4-FFF2-40B4-BE49-F238E27FC236}">
                <a16:creationId xmlns:a16="http://schemas.microsoft.com/office/drawing/2014/main" id="{4B0304AD-8C8D-4943-90F0-74A8C5EA2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C2EF19-AA55-411C-831B-111B70EE800D}"/>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333168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D624-00BE-4D9C-ACE5-7288C831AD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502E2-66C4-4089-B01A-3CFE38567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1BC70-F888-4210-B3EC-DDDD979AB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257574-FB80-45B0-8B85-5DCAB0CB8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B7D18-DA09-46A3-B131-E10F68F60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F1AA44-2B06-429D-BC4F-F6B3A560EBD7}"/>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8" name="Footer Placeholder 7">
            <a:extLst>
              <a:ext uri="{FF2B5EF4-FFF2-40B4-BE49-F238E27FC236}">
                <a16:creationId xmlns:a16="http://schemas.microsoft.com/office/drawing/2014/main" id="{B4694634-0DD4-40FA-AF60-C5AE6D2123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44A0DD-5934-4EA8-B6DD-D5EC2EC61119}"/>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326181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D9AD-710E-45AF-BDDC-7A63AAB190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F2EE5F-2ECE-440D-8569-E18F0F2F15F1}"/>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4" name="Footer Placeholder 3">
            <a:extLst>
              <a:ext uri="{FF2B5EF4-FFF2-40B4-BE49-F238E27FC236}">
                <a16:creationId xmlns:a16="http://schemas.microsoft.com/office/drawing/2014/main" id="{B61A21A8-C1FE-4926-8172-1590873E70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D732FA-2DFC-444A-8383-F4958C24455E}"/>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23971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66E4C-7205-40A0-8361-B6C7E93B186D}"/>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3" name="Footer Placeholder 2">
            <a:extLst>
              <a:ext uri="{FF2B5EF4-FFF2-40B4-BE49-F238E27FC236}">
                <a16:creationId xmlns:a16="http://schemas.microsoft.com/office/drawing/2014/main" id="{8DBF23C1-5C43-4148-B31B-B77865F382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C0186B-8363-46F6-B916-57A19D4B49F0}"/>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391422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C585-BBE4-48CC-8825-76A134678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F2F83D-0DC5-4AC5-A900-3F99562E2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19AAC6-D0C9-418D-A63A-493714E6B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ECCAE-A6B5-472A-93B4-2E945CDDB6E0}"/>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6" name="Footer Placeholder 5">
            <a:extLst>
              <a:ext uri="{FF2B5EF4-FFF2-40B4-BE49-F238E27FC236}">
                <a16:creationId xmlns:a16="http://schemas.microsoft.com/office/drawing/2014/main" id="{14FEB6E0-13E4-4DF1-AE76-F2B53CE25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FD29FF-E1E6-447C-8100-7557611CDEEE}"/>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31428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61F-4EA8-44C7-9A35-C4134E9F4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8B01C-6A45-4AD3-A208-A1591FD66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D2893B-F082-4990-B06E-3C82F2E2A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8FCA7-2D4A-497A-B311-D3A80B15F067}"/>
              </a:ext>
            </a:extLst>
          </p:cNvPr>
          <p:cNvSpPr>
            <a:spLocks noGrp="1"/>
          </p:cNvSpPr>
          <p:nvPr>
            <p:ph type="dt" sz="half" idx="10"/>
          </p:nvPr>
        </p:nvSpPr>
        <p:spPr/>
        <p:txBody>
          <a:bodyPr/>
          <a:lstStyle/>
          <a:p>
            <a:fld id="{920D4892-6C31-4137-AC7B-BE2DA255CB58}" type="datetimeFigureOut">
              <a:rPr lang="en-IN" smtClean="0"/>
              <a:t>06-06-2020</a:t>
            </a:fld>
            <a:endParaRPr lang="en-IN"/>
          </a:p>
        </p:txBody>
      </p:sp>
      <p:sp>
        <p:nvSpPr>
          <p:cNvPr id="6" name="Footer Placeholder 5">
            <a:extLst>
              <a:ext uri="{FF2B5EF4-FFF2-40B4-BE49-F238E27FC236}">
                <a16:creationId xmlns:a16="http://schemas.microsoft.com/office/drawing/2014/main" id="{6BD1C6F8-2C75-48DE-AC73-B86BD650B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2E8EF-9844-45DE-B254-3B38A874BCE3}"/>
              </a:ext>
            </a:extLst>
          </p:cNvPr>
          <p:cNvSpPr>
            <a:spLocks noGrp="1"/>
          </p:cNvSpPr>
          <p:nvPr>
            <p:ph type="sldNum" sz="quarter" idx="12"/>
          </p:nvPr>
        </p:nvSpPr>
        <p:spPr/>
        <p:txBody>
          <a:bodyPr/>
          <a:lstStyle/>
          <a:p>
            <a:fld id="{FF8F45C3-201E-480F-AA6F-B18B7BD901A5}" type="slidenum">
              <a:rPr lang="en-IN" smtClean="0"/>
              <a:t>‹#›</a:t>
            </a:fld>
            <a:endParaRPr lang="en-IN"/>
          </a:p>
        </p:txBody>
      </p:sp>
    </p:spTree>
    <p:extLst>
      <p:ext uri="{BB962C8B-B14F-4D97-AF65-F5344CB8AC3E}">
        <p14:creationId xmlns:p14="http://schemas.microsoft.com/office/powerpoint/2010/main" val="126065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3027D-6F75-4C31-8EC0-97605ACBF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B6B972-4996-40BE-8670-3234B64D1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BED05F-9E24-4300-BE87-8B55C1513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D4892-6C31-4137-AC7B-BE2DA255CB58}" type="datetimeFigureOut">
              <a:rPr lang="en-IN" smtClean="0"/>
              <a:t>06-06-2020</a:t>
            </a:fld>
            <a:endParaRPr lang="en-IN"/>
          </a:p>
        </p:txBody>
      </p:sp>
      <p:sp>
        <p:nvSpPr>
          <p:cNvPr id="5" name="Footer Placeholder 4">
            <a:extLst>
              <a:ext uri="{FF2B5EF4-FFF2-40B4-BE49-F238E27FC236}">
                <a16:creationId xmlns:a16="http://schemas.microsoft.com/office/drawing/2014/main" id="{ECF25A79-D7AB-4E24-8DD5-A604C560B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526A47-31CF-4ED5-AD91-8DAED418B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F45C3-201E-480F-AA6F-B18B7BD901A5}" type="slidenum">
              <a:rPr lang="en-IN" smtClean="0"/>
              <a:t>‹#›</a:t>
            </a:fld>
            <a:endParaRPr lang="en-IN"/>
          </a:p>
        </p:txBody>
      </p:sp>
    </p:spTree>
    <p:extLst>
      <p:ext uri="{BB962C8B-B14F-4D97-AF65-F5344CB8AC3E}">
        <p14:creationId xmlns:p14="http://schemas.microsoft.com/office/powerpoint/2010/main" val="330824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ityrealty.com/nyc/market-insight/features/get-toknow/average-nyc-condo-prices-neighborhood-june-2018/188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061C-B105-49D9-AC0D-F4CA4970D66C}"/>
              </a:ext>
            </a:extLst>
          </p:cNvPr>
          <p:cNvSpPr>
            <a:spLocks noGrp="1"/>
          </p:cNvSpPr>
          <p:nvPr>
            <p:ph type="ctrTitle"/>
          </p:nvPr>
        </p:nvSpPr>
        <p:spPr>
          <a:xfrm>
            <a:off x="1524000" y="2235200"/>
            <a:ext cx="9144000" cy="2387600"/>
          </a:xfrm>
        </p:spPr>
        <p:txBody>
          <a:bodyPr>
            <a:normAutofit fontScale="90000"/>
          </a:bodyPr>
          <a:lstStyle/>
          <a:p>
            <a:r>
              <a:rPr lang="en-IN" b="1" dirty="0"/>
              <a:t>Capstone project – Real Estate pricing correlation and surrounding venues</a:t>
            </a:r>
            <a:br>
              <a:rPr lang="en-IN" dirty="0"/>
            </a:br>
            <a:endParaRPr lang="en-IN" dirty="0"/>
          </a:p>
        </p:txBody>
      </p:sp>
      <p:sp>
        <p:nvSpPr>
          <p:cNvPr id="3" name="Subtitle 2">
            <a:extLst>
              <a:ext uri="{FF2B5EF4-FFF2-40B4-BE49-F238E27FC236}">
                <a16:creationId xmlns:a16="http://schemas.microsoft.com/office/drawing/2014/main" id="{E26A4A4D-CB86-4D43-9CA9-B9B616680529}"/>
              </a:ext>
            </a:extLst>
          </p:cNvPr>
          <p:cNvSpPr>
            <a:spLocks noGrp="1"/>
          </p:cNvSpPr>
          <p:nvPr>
            <p:ph type="subTitle" idx="1"/>
          </p:nvPr>
        </p:nvSpPr>
        <p:spPr>
          <a:xfrm>
            <a:off x="1524000" y="4391318"/>
            <a:ext cx="9144000" cy="1655762"/>
          </a:xfrm>
        </p:spPr>
        <p:txBody>
          <a:bodyPr/>
          <a:lstStyle/>
          <a:p>
            <a:r>
              <a:rPr lang="en-IN" dirty="0"/>
              <a:t>- Vignesh Kumar</a:t>
            </a:r>
          </a:p>
        </p:txBody>
      </p:sp>
    </p:spTree>
    <p:extLst>
      <p:ext uri="{BB962C8B-B14F-4D97-AF65-F5344CB8AC3E}">
        <p14:creationId xmlns:p14="http://schemas.microsoft.com/office/powerpoint/2010/main" val="221307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3E887-119E-4A8D-BDAD-0C60464C1610}"/>
              </a:ext>
            </a:extLst>
          </p:cNvPr>
          <p:cNvSpPr>
            <a:spLocks noGrp="1"/>
          </p:cNvSpPr>
          <p:nvPr>
            <p:ph idx="1"/>
          </p:nvPr>
        </p:nvSpPr>
        <p:spPr>
          <a:xfrm>
            <a:off x="838200" y="911225"/>
            <a:ext cx="10515600" cy="4351338"/>
          </a:xfrm>
        </p:spPr>
        <p:txBody>
          <a:bodyPr>
            <a:normAutofit fontScale="70000" lnSpcReduction="20000"/>
          </a:bodyPr>
          <a:lstStyle/>
          <a:p>
            <a:r>
              <a:rPr lang="en-IN" dirty="0"/>
              <a:t>R2 score is small, which means the model may not be suitable for the data. </a:t>
            </a:r>
          </a:p>
          <a:p>
            <a:r>
              <a:rPr lang="en-IN" dirty="0"/>
              <a:t>But on the bright side, the coefficient list shows some interest and logical information: </a:t>
            </a:r>
          </a:p>
          <a:p>
            <a:r>
              <a:rPr lang="en-IN" dirty="0"/>
              <a:t>“Studios” and “Eateries” both mean businesses. “Train Station” means ease of transportation. All of which usually increase the value of a location. </a:t>
            </a:r>
          </a:p>
          <a:p>
            <a:r>
              <a:rPr lang="en-IN" dirty="0"/>
              <a:t>“Bar” and “Market” sure are nice to visit sometimes but may not be a suitable </a:t>
            </a:r>
            <a:r>
              <a:rPr lang="en-IN" dirty="0" err="1"/>
              <a:t>neighborhood</a:t>
            </a:r>
            <a:r>
              <a:rPr lang="en-IN" dirty="0"/>
              <a:t> for family with kids. “Lighthouse” and “Golf” usually located in the rural areas. The demand for such locations is usually low. </a:t>
            </a:r>
          </a:p>
          <a:p>
            <a:r>
              <a:rPr lang="en-IN" dirty="0"/>
              <a:t>“TV station”, “Cemetery”, “Laser Tag”, “Mini Golf” all give value to a limited range of people. “Gas Station” is available everywhere. These types of venue usually are not </a:t>
            </a:r>
            <a:r>
              <a:rPr lang="en-IN" dirty="0" err="1"/>
              <a:t>dicision</a:t>
            </a:r>
            <a:r>
              <a:rPr lang="en-IN" dirty="0"/>
              <a:t> factor when considering a location.</a:t>
            </a:r>
          </a:p>
          <a:p>
            <a:r>
              <a:rPr lang="en-IN" dirty="0"/>
              <a:t>Back to the model, what seems to be the problem? And what are the possible solutions? Looking back further to the dataset, its dimensions sizes is clearly unbalanced, only 50 samples, and more than 300 features. Logical steps to take are either collecting more samples or trying to reduce the number of features. But since there are no other public source available, increasing sample size is not possible at the moment. So, deceasing features is the only option for now. And that’s why Principal Component Regression is chosen to </a:t>
            </a:r>
            <a:r>
              <a:rPr lang="en-IN" dirty="0" err="1"/>
              <a:t>analyze</a:t>
            </a:r>
            <a:r>
              <a:rPr lang="en-IN" dirty="0"/>
              <a:t> the dataset in the next part. </a:t>
            </a:r>
          </a:p>
          <a:p>
            <a:endParaRPr lang="en-IN" dirty="0"/>
          </a:p>
        </p:txBody>
      </p:sp>
    </p:spTree>
    <p:extLst>
      <p:ext uri="{BB962C8B-B14F-4D97-AF65-F5344CB8AC3E}">
        <p14:creationId xmlns:p14="http://schemas.microsoft.com/office/powerpoint/2010/main" val="3367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4622A-6A77-42F2-AB04-7F76D5D99CD9}"/>
              </a:ext>
            </a:extLst>
          </p:cNvPr>
          <p:cNvSpPr>
            <a:spLocks noGrp="1"/>
          </p:cNvSpPr>
          <p:nvPr>
            <p:ph idx="1"/>
          </p:nvPr>
        </p:nvSpPr>
        <p:spPr>
          <a:xfrm>
            <a:off x="171883" y="396526"/>
            <a:ext cx="10515600" cy="4351338"/>
          </a:xfrm>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b="1" dirty="0">
                <a:latin typeface="Calibri" panose="020F0502020204030204" pitchFamily="34" charset="0"/>
                <a:ea typeface="Calibri" panose="020F0502020204030204" pitchFamily="34" charset="0"/>
                <a:cs typeface="Times New Roman" panose="02020603050405020304" pitchFamily="18" charset="0"/>
              </a:rPr>
              <a:t>Principal Component Regression (PCR):</a:t>
            </a:r>
            <a:r>
              <a:rPr lang="en-US" altLang="en-US" dirty="0">
                <a:latin typeface="Calibri" panose="020F0502020204030204" pitchFamily="34" charset="0"/>
                <a:ea typeface="Calibri" panose="020F0502020204030204" pitchFamily="34"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PCR can be explained simply as the combination of Principal Component Analysis (PCA) with Linear Regression. PCR employs the power of PCA, which can convert a set of values of possibly correlated variables into a set of values of linearly uncorrelated variables called principal components. As the result, the number of features is reduced while keeping most of the characteristic of the dataset. Then PCR use Linear Regression on the converted set to return a coefficient list, just like in normal Regression techniques. Again, R2 score and MSE are used to see how well the model fit the dataset.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The result is promising as it shows improvement over the simple Linear Regression. As for the coefficient list, the size has been reduced after performing PCA. So, a dot product with eigenvectors is needed to get it back to the original features size.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Coefficient list in original size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The insight is still consistent compared to the Linear Regression’s. </a:t>
            </a:r>
            <a:endParaRPr lang="en-US" altLang="en-US" dirty="0"/>
          </a:p>
          <a:p>
            <a:pPr marL="0" lvl="0" indent="0" eaLnBrk="0" fontAlgn="base" hangingPunct="0">
              <a:lnSpc>
                <a:spcPct val="100000"/>
              </a:lnSpc>
              <a:spcBef>
                <a:spcPct val="0"/>
              </a:spcBef>
              <a:spcAft>
                <a:spcPct val="0"/>
              </a:spcAft>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2049" name="Picture 3">
            <a:extLst>
              <a:ext uri="{FF2B5EF4-FFF2-40B4-BE49-F238E27FC236}">
                <a16:creationId xmlns:a16="http://schemas.microsoft.com/office/drawing/2014/main" id="{6F1135D8-25D2-4579-8F4C-A2FCE2D61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483" y="4964667"/>
            <a:ext cx="5242482" cy="53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1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7CBD2-0D76-4675-AAA5-D3A9D5C4109F}"/>
              </a:ext>
            </a:extLst>
          </p:cNvPr>
          <p:cNvSpPr>
            <a:spLocks noGrp="1"/>
          </p:cNvSpPr>
          <p:nvPr>
            <p:ph idx="1"/>
          </p:nvPr>
        </p:nvSpPr>
        <p:spPr>
          <a:xfrm>
            <a:off x="838200" y="840886"/>
            <a:ext cx="10515600" cy="4351338"/>
          </a:xfrm>
        </p:spPr>
        <p:txBody>
          <a:bodyPr>
            <a:normAutofit fontScale="92500" lnSpcReduction="20000"/>
          </a:bodyPr>
          <a:lstStyle/>
          <a:p>
            <a:pPr marL="0" indent="0">
              <a:buNone/>
            </a:pPr>
            <a:r>
              <a:rPr lang="en-IN" b="1" dirty="0"/>
              <a:t>Results:</a:t>
            </a:r>
            <a:endParaRPr lang="en-IN" dirty="0"/>
          </a:p>
          <a:p>
            <a:r>
              <a:rPr lang="en-IN" dirty="0"/>
              <a:t>Even though the scores seem to be improved after applying a more sophisticate method, the model is still not suitable for the dataset. Thus, it can’t be used to precisely predict a </a:t>
            </a:r>
            <a:r>
              <a:rPr lang="en-IN" dirty="0" err="1"/>
              <a:t>neighborhood</a:t>
            </a:r>
            <a:r>
              <a:rPr lang="en-IN" dirty="0"/>
              <a:t> average price. </a:t>
            </a:r>
          </a:p>
          <a:p>
            <a:r>
              <a:rPr lang="en-IN" dirty="0"/>
              <a:t>Explanations for the poor model can be: </a:t>
            </a:r>
          </a:p>
          <a:p>
            <a:pPr marL="0" indent="0">
              <a:buNone/>
            </a:pPr>
            <a:r>
              <a:rPr lang="en-IN" dirty="0"/>
              <a:t>   - The real estate price is hard to predict. </a:t>
            </a:r>
          </a:p>
          <a:p>
            <a:pPr marL="0" indent="0">
              <a:buNone/>
            </a:pPr>
            <a:r>
              <a:rPr lang="en-IN" dirty="0"/>
              <a:t>   - The data is incomplete (small sample size, missing deciding factors). </a:t>
            </a:r>
          </a:p>
          <a:p>
            <a:pPr marL="0" indent="0">
              <a:buNone/>
            </a:pPr>
            <a:r>
              <a:rPr lang="en-IN" dirty="0"/>
              <a:t>   - The machine learning techniques are chosen or applied poorly. </a:t>
            </a:r>
          </a:p>
          <a:p>
            <a:r>
              <a:rPr lang="en-IN" dirty="0"/>
              <a:t>But again, on the bright side, the insight, gotten from observing the analysis results, seems consistent and logical. And the insight is business venues that can serve the needs of most normal people usually situated in pricy </a:t>
            </a:r>
            <a:r>
              <a:rPr lang="en-IN" dirty="0" err="1"/>
              <a:t>neighborhoods</a:t>
            </a:r>
            <a:r>
              <a:rPr lang="en-IN" dirty="0"/>
              <a:t>. </a:t>
            </a:r>
          </a:p>
          <a:p>
            <a:endParaRPr lang="en-IN" dirty="0"/>
          </a:p>
        </p:txBody>
      </p:sp>
    </p:spTree>
    <p:extLst>
      <p:ext uri="{BB962C8B-B14F-4D97-AF65-F5344CB8AC3E}">
        <p14:creationId xmlns:p14="http://schemas.microsoft.com/office/powerpoint/2010/main" val="411512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7B22C62-BB46-4F91-B6A1-B1AAF2F93197}"/>
              </a:ext>
            </a:extLst>
          </p:cNvPr>
          <p:cNvSpPr>
            <a:spLocks noGrp="1"/>
          </p:cNvSpPr>
          <p:nvPr>
            <p:ph idx="1"/>
          </p:nvPr>
        </p:nvSpPr>
        <p:spPr>
          <a:xfrm>
            <a:off x="838200" y="268592"/>
            <a:ext cx="10515600" cy="4351338"/>
          </a:xfrm>
        </p:spPr>
        <p:txBody>
          <a:bodyPr>
            <a:noAutofit/>
          </a:bodyPr>
          <a:lstStyle/>
          <a:p>
            <a:pPr marL="0" indent="0">
              <a:buNone/>
            </a:pPr>
            <a:r>
              <a:rPr lang="en-IN" sz="2400" b="1" dirty="0"/>
              <a:t>Introduction: </a:t>
            </a:r>
            <a:endParaRPr lang="en-IN" sz="2400" dirty="0"/>
          </a:p>
          <a:p>
            <a:r>
              <a:rPr lang="en-IN" sz="2400" dirty="0"/>
              <a:t>This report is for the final course of the Data Science Specialization. The problem and the analysis approach are left for the learner to decide, with a requirement of leveraging the Foursquare location data to explore or compare </a:t>
            </a:r>
            <a:r>
              <a:rPr lang="en-IN" sz="2400" dirty="0" err="1"/>
              <a:t>neighborhoods</a:t>
            </a:r>
            <a:r>
              <a:rPr lang="en-IN" sz="2400" dirty="0"/>
              <a:t> or cities of your choice or to come up with a problem that you can use the Foursquare location data to solve. </a:t>
            </a:r>
          </a:p>
          <a:p>
            <a:r>
              <a:rPr lang="en-IN" sz="2400" dirty="0"/>
              <a:t>The main goal will be exploring the </a:t>
            </a:r>
            <a:r>
              <a:rPr lang="en-IN" sz="2400" dirty="0" err="1"/>
              <a:t>neighborhoods</a:t>
            </a:r>
            <a:r>
              <a:rPr lang="en-IN" sz="2400" dirty="0"/>
              <a:t> of New York city in order to extract the correlation between the real estate value and its surrounding venues. </a:t>
            </a:r>
          </a:p>
          <a:p>
            <a:r>
              <a:rPr lang="en-IN" sz="2400" dirty="0"/>
              <a:t>The idea comes from the process of a normal family finding a place to stay after moving to another city. </a:t>
            </a:r>
          </a:p>
          <a:p>
            <a:r>
              <a:rPr lang="en-IN" sz="2400" dirty="0"/>
              <a:t>It’s common that the owners or agents advertise their properties are closed to some kinds of venues like supermarkets, restaurants or coffee shops, etc.; showing the “convenience” of the location in order to raise their house’s value. </a:t>
            </a:r>
          </a:p>
          <a:p>
            <a:r>
              <a:rPr lang="en-IN" sz="2400" dirty="0"/>
              <a:t>So, can the surrounding venues affect the price of a house? </a:t>
            </a:r>
          </a:p>
          <a:p>
            <a:r>
              <a:rPr lang="en-IN" sz="2400" dirty="0"/>
              <a:t>If so, what types of venues have the most affect, both positively and negatively?</a:t>
            </a:r>
          </a:p>
        </p:txBody>
      </p:sp>
    </p:spTree>
    <p:extLst>
      <p:ext uri="{BB962C8B-B14F-4D97-AF65-F5344CB8AC3E}">
        <p14:creationId xmlns:p14="http://schemas.microsoft.com/office/powerpoint/2010/main" val="276177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708BA-1512-49BF-AD8C-343AE9416454}"/>
              </a:ext>
            </a:extLst>
          </p:cNvPr>
          <p:cNvSpPr txBox="1"/>
          <p:nvPr/>
        </p:nvSpPr>
        <p:spPr>
          <a:xfrm>
            <a:off x="1509932" y="1382286"/>
            <a:ext cx="9172135" cy="4093428"/>
          </a:xfrm>
          <a:prstGeom prst="rect">
            <a:avLst/>
          </a:prstGeom>
          <a:noFill/>
        </p:spPr>
        <p:txBody>
          <a:bodyPr wrap="square" rtlCol="0">
            <a:spAutoFit/>
          </a:bodyPr>
          <a:lstStyle/>
          <a:p>
            <a:r>
              <a:rPr lang="en-IN" sz="2600" b="1" dirty="0"/>
              <a:t>The target audience for this report are: </a:t>
            </a:r>
          </a:p>
          <a:p>
            <a:r>
              <a:rPr lang="en-IN" sz="2600" dirty="0"/>
              <a:t>- Potential buyers who can roughly estimate the value of a house based on the surrounding venues and the average price. </a:t>
            </a:r>
          </a:p>
          <a:p>
            <a:r>
              <a:rPr lang="en-IN" sz="2600" dirty="0"/>
              <a:t>- Real estate makers and planners who can decide what kind of venues to put around their products to maximize selling price. </a:t>
            </a:r>
          </a:p>
          <a:p>
            <a:r>
              <a:rPr lang="en-IN" sz="2600" dirty="0"/>
              <a:t>- Houses sellers who can optimize their advertisements. </a:t>
            </a:r>
          </a:p>
          <a:p>
            <a:r>
              <a:rPr lang="en-IN" sz="2600" dirty="0"/>
              <a:t>- And of course, to this course’s instructors and learners who will grade this project. Or to anyone who catch this shared on the social media showing that I can use Python data science tools. </a:t>
            </a:r>
          </a:p>
          <a:p>
            <a:endParaRPr lang="en-IN" sz="2600" dirty="0"/>
          </a:p>
        </p:txBody>
      </p:sp>
    </p:spTree>
    <p:extLst>
      <p:ext uri="{BB962C8B-B14F-4D97-AF65-F5344CB8AC3E}">
        <p14:creationId xmlns:p14="http://schemas.microsoft.com/office/powerpoint/2010/main" val="324312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7492E-DC6C-47F4-8438-45826CDC1C81}"/>
              </a:ext>
            </a:extLst>
          </p:cNvPr>
          <p:cNvSpPr>
            <a:spLocks noGrp="1"/>
          </p:cNvSpPr>
          <p:nvPr>
            <p:ph idx="1"/>
          </p:nvPr>
        </p:nvSpPr>
        <p:spPr>
          <a:xfrm>
            <a:off x="838200" y="643938"/>
            <a:ext cx="10515600" cy="5770929"/>
          </a:xfrm>
        </p:spPr>
        <p:txBody>
          <a:bodyPr>
            <a:normAutofit fontScale="92500" lnSpcReduction="20000"/>
          </a:bodyPr>
          <a:lstStyle/>
          <a:p>
            <a:pPr marL="0" indent="0">
              <a:buNone/>
            </a:pPr>
            <a:r>
              <a:rPr lang="en-IN" b="1" dirty="0"/>
              <a:t>Data description:</a:t>
            </a:r>
            <a:r>
              <a:rPr lang="en-IN" dirty="0"/>
              <a:t> </a:t>
            </a:r>
          </a:p>
          <a:p>
            <a:r>
              <a:rPr lang="en-IN" dirty="0"/>
              <a:t>New York city </a:t>
            </a:r>
            <a:r>
              <a:rPr lang="en-IN" dirty="0" err="1"/>
              <a:t>neighborhoods</a:t>
            </a:r>
            <a:r>
              <a:rPr lang="en-IN" dirty="0"/>
              <a:t> were chosen as the observation target due to the following reasons: </a:t>
            </a:r>
          </a:p>
          <a:p>
            <a:r>
              <a:rPr lang="en-IN" dirty="0"/>
              <a:t>The availability of real estate prices. Though very limited. </a:t>
            </a:r>
          </a:p>
          <a:p>
            <a:r>
              <a:rPr lang="en-IN" dirty="0"/>
              <a:t>The diversity of prices between </a:t>
            </a:r>
            <a:r>
              <a:rPr lang="en-IN" dirty="0" err="1"/>
              <a:t>neighborhoods</a:t>
            </a:r>
            <a:r>
              <a:rPr lang="en-IN" dirty="0"/>
              <a:t>. For example, a 2- bedrooms condo in Central Park West, Upper West Side can cost $4.91 million on average; while in Inwood, Upper Manhattan, just 30 minutes away, it's only $498 thousands. </a:t>
            </a:r>
          </a:p>
          <a:p>
            <a:r>
              <a:rPr lang="en-IN" dirty="0"/>
              <a:t>The availability of geo data which can be used to visualize the dataset onto a map. </a:t>
            </a:r>
          </a:p>
          <a:p>
            <a:r>
              <a:rPr lang="en-IN" dirty="0"/>
              <a:t>The type of real estate to be considered is 2-bedroom condo, which is common for most normal nuclear families. </a:t>
            </a:r>
          </a:p>
          <a:p>
            <a:r>
              <a:rPr lang="en-IN" dirty="0"/>
              <a:t>The dataset will be composed from the following two main sources: </a:t>
            </a:r>
          </a:p>
          <a:p>
            <a:r>
              <a:rPr lang="en-IN" dirty="0" err="1"/>
              <a:t>CityRealty</a:t>
            </a:r>
            <a:r>
              <a:rPr lang="en-IN" dirty="0"/>
              <a:t> which provides the </a:t>
            </a:r>
            <a:r>
              <a:rPr lang="en-IN" dirty="0" err="1"/>
              <a:t>neighborhoods</a:t>
            </a:r>
            <a:r>
              <a:rPr lang="en-IN" dirty="0"/>
              <a:t> average prices. </a:t>
            </a:r>
            <a:r>
              <a:rPr lang="en-IN" u="sng" dirty="0">
                <a:hlinkClick r:id="rId2"/>
              </a:rPr>
              <a:t>https://www.cityrealty.com/nyc/market-insight/features/get-toknow/average-nyc-condo-prices-neighborhood-june-2018/18804</a:t>
            </a:r>
            <a:endParaRPr lang="en-IN" dirty="0"/>
          </a:p>
        </p:txBody>
      </p:sp>
    </p:spTree>
    <p:extLst>
      <p:ext uri="{BB962C8B-B14F-4D97-AF65-F5344CB8AC3E}">
        <p14:creationId xmlns:p14="http://schemas.microsoft.com/office/powerpoint/2010/main" val="222700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FB21E-8DD4-4A59-8DB6-8118DB90A75C}"/>
              </a:ext>
            </a:extLst>
          </p:cNvPr>
          <p:cNvSpPr>
            <a:spLocks noGrp="1"/>
          </p:cNvSpPr>
          <p:nvPr>
            <p:ph idx="1"/>
          </p:nvPr>
        </p:nvSpPr>
        <p:spPr>
          <a:xfrm>
            <a:off x="838200" y="0"/>
            <a:ext cx="10515600" cy="4351338"/>
          </a:xfrm>
        </p:spPr>
        <p:txBody>
          <a:bodyPr>
            <a:noAutofit/>
          </a:bodyPr>
          <a:lstStyle/>
          <a:p>
            <a:endParaRPr lang="en-IN" sz="2000" dirty="0"/>
          </a:p>
          <a:p>
            <a:r>
              <a:rPr lang="en-IN" sz="2000" dirty="0" err="1"/>
              <a:t>FourSquare</a:t>
            </a:r>
            <a:r>
              <a:rPr lang="en-IN" sz="2000" dirty="0"/>
              <a:t> API which provides the surrounding venues of a given coordinates. </a:t>
            </a:r>
          </a:p>
          <a:p>
            <a:r>
              <a:rPr lang="en-IN" sz="2000" dirty="0"/>
              <a:t>The process of collecting and clean data: </a:t>
            </a:r>
            <a:br>
              <a:rPr lang="en-IN" sz="2000" dirty="0"/>
            </a:br>
            <a:r>
              <a:rPr lang="en-IN" sz="2000" dirty="0"/>
              <a:t> Scrap the </a:t>
            </a:r>
            <a:r>
              <a:rPr lang="en-IN" sz="2000" dirty="0" err="1"/>
              <a:t>CityRealty</a:t>
            </a:r>
            <a:r>
              <a:rPr lang="en-IN" sz="2000" dirty="0"/>
              <a:t> webpage for a list of New York city </a:t>
            </a:r>
            <a:r>
              <a:rPr lang="en-IN" sz="2000" dirty="0" err="1"/>
              <a:t>neighborhoods</a:t>
            </a:r>
            <a:r>
              <a:rPr lang="en-IN" sz="2000" dirty="0"/>
              <a:t> and their corresponding 2-bedroom condo average price. </a:t>
            </a:r>
          </a:p>
          <a:p>
            <a:r>
              <a:rPr lang="en-IN" sz="2000" dirty="0"/>
              <a:t> Find the geographic data of the </a:t>
            </a:r>
            <a:r>
              <a:rPr lang="en-IN" sz="2000" dirty="0" err="1"/>
              <a:t>neighborhoods</a:t>
            </a:r>
            <a:r>
              <a:rPr lang="en-IN" sz="2000" dirty="0"/>
              <a:t>. Both their </a:t>
            </a:r>
            <a:r>
              <a:rPr lang="en-IN" sz="2000" dirty="0" err="1"/>
              <a:t>center</a:t>
            </a:r>
            <a:r>
              <a:rPr lang="en-IN" sz="2000" dirty="0"/>
              <a:t> coordinates and their border.</a:t>
            </a:r>
          </a:p>
          <a:p>
            <a:r>
              <a:rPr lang="en-IN" sz="2000" dirty="0"/>
              <a:t>For each </a:t>
            </a:r>
            <a:r>
              <a:rPr lang="en-IN" sz="2000" dirty="0" err="1"/>
              <a:t>neighborhood</a:t>
            </a:r>
            <a:r>
              <a:rPr lang="en-IN" sz="2000" dirty="0"/>
              <a:t>, pass the obtained coordinates to </a:t>
            </a:r>
            <a:r>
              <a:rPr lang="en-IN" sz="2000" dirty="0" err="1"/>
              <a:t>FourSquare</a:t>
            </a:r>
            <a:r>
              <a:rPr lang="en-IN" sz="2000" dirty="0"/>
              <a:t> API. The “explore” endpoint will return a list of surrounding venues in a pre-defined radius. </a:t>
            </a:r>
          </a:p>
          <a:p>
            <a:r>
              <a:rPr lang="en-IN" sz="2000" dirty="0"/>
              <a:t>Count the occurrence of each venue type in a </a:t>
            </a:r>
            <a:r>
              <a:rPr lang="en-IN" sz="2000" dirty="0" err="1"/>
              <a:t>neighborhood</a:t>
            </a:r>
            <a:r>
              <a:rPr lang="en-IN" sz="2000" dirty="0"/>
              <a:t>. Then apply one hot encoding to turn each venue type into a column with their occurrence as the value.</a:t>
            </a:r>
          </a:p>
          <a:p>
            <a:r>
              <a:rPr lang="en-IN" sz="2000" dirty="0"/>
              <a:t>Standardize the average price by removing the mean and scaling to unit variance. </a:t>
            </a:r>
          </a:p>
          <a:p>
            <a:r>
              <a:rPr lang="en-IN" sz="2000" dirty="0"/>
              <a:t>Each row represents a </a:t>
            </a:r>
            <a:r>
              <a:rPr lang="en-IN" sz="2000" dirty="0" err="1"/>
              <a:t>neighborhood</a:t>
            </a:r>
            <a:r>
              <a:rPr lang="en-IN" sz="2000" dirty="0"/>
              <a:t>. - Each column, except the last one, is the occurrence of a venue type. The last column will be the standardized average price. </a:t>
            </a:r>
          </a:p>
          <a:p>
            <a:r>
              <a:rPr lang="en-IN" sz="2000" dirty="0"/>
              <a:t>The dataset has 50 samples and more than 300 features. The number of features may vary for different runs due to </a:t>
            </a:r>
            <a:r>
              <a:rPr lang="en-IN" sz="2000" dirty="0" err="1"/>
              <a:t>FourSquare</a:t>
            </a:r>
            <a:r>
              <a:rPr lang="en-IN" sz="2000" dirty="0"/>
              <a:t> API may returns different recommended venues at different points in time. The number of features is much bigger than the number of samples. This will cause problem for the analysis process. </a:t>
            </a:r>
          </a:p>
          <a:p>
            <a:endParaRPr lang="en-IN" sz="2000" dirty="0"/>
          </a:p>
        </p:txBody>
      </p:sp>
    </p:spTree>
    <p:extLst>
      <p:ext uri="{BB962C8B-B14F-4D97-AF65-F5344CB8AC3E}">
        <p14:creationId xmlns:p14="http://schemas.microsoft.com/office/powerpoint/2010/main" val="255184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3681A-FF26-4976-BBD1-7984336359DF}"/>
              </a:ext>
            </a:extLst>
          </p:cNvPr>
          <p:cNvSpPr>
            <a:spLocks noGrp="1"/>
          </p:cNvSpPr>
          <p:nvPr>
            <p:ph idx="1"/>
          </p:nvPr>
        </p:nvSpPr>
        <p:spPr>
          <a:xfrm>
            <a:off x="838200" y="1253331"/>
            <a:ext cx="10515600" cy="4351338"/>
          </a:xfrm>
        </p:spPr>
        <p:txBody>
          <a:bodyPr/>
          <a:lstStyle/>
          <a:p>
            <a:pPr marL="0" indent="0">
              <a:buNone/>
            </a:pPr>
            <a:r>
              <a:rPr lang="en-IN" b="1" dirty="0"/>
              <a:t>Methodology:</a:t>
            </a:r>
            <a:r>
              <a:rPr lang="en-IN" dirty="0"/>
              <a:t> </a:t>
            </a:r>
          </a:p>
          <a:p>
            <a:pPr marL="0" indent="0">
              <a:buNone/>
            </a:pPr>
            <a:r>
              <a:rPr lang="en-IN" dirty="0"/>
              <a:t>The assumption is that real estate price is dependent on the surrounding venue. Thus, regression techniques will be used to </a:t>
            </a:r>
            <a:r>
              <a:rPr lang="en-IN" dirty="0" err="1"/>
              <a:t>analyze</a:t>
            </a:r>
            <a:r>
              <a:rPr lang="en-IN" dirty="0"/>
              <a:t> the dataset. The regressors will be the occurrences of venue types. And the dependent variable will be standardized average prices. At the end, a regression model will be obtained. Along with a coefficients list which describes how each venue type may be related to the increase or decrease of a </a:t>
            </a:r>
            <a:r>
              <a:rPr lang="en-IN" dirty="0" err="1"/>
              <a:t>neighborhood’s</a:t>
            </a:r>
            <a:r>
              <a:rPr lang="en-IN" dirty="0"/>
              <a:t> real estate average price around the mean.</a:t>
            </a:r>
          </a:p>
          <a:p>
            <a:endParaRPr lang="en-IN" dirty="0"/>
          </a:p>
        </p:txBody>
      </p:sp>
    </p:spTree>
    <p:extLst>
      <p:ext uri="{BB962C8B-B14F-4D97-AF65-F5344CB8AC3E}">
        <p14:creationId xmlns:p14="http://schemas.microsoft.com/office/powerpoint/2010/main" val="5188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15ABF-457B-4CB2-9347-ACEC9E262246}"/>
              </a:ext>
            </a:extLst>
          </p:cNvPr>
          <p:cNvSpPr>
            <a:spLocks noGrp="1"/>
          </p:cNvSpPr>
          <p:nvPr>
            <p:ph idx="1"/>
          </p:nvPr>
        </p:nvSpPr>
        <p:spPr>
          <a:xfrm>
            <a:off x="838200" y="953428"/>
            <a:ext cx="10515600" cy="4351338"/>
          </a:xfrm>
        </p:spPr>
        <p:txBody>
          <a:bodyPr>
            <a:normAutofit fontScale="92500" lnSpcReduction="10000"/>
          </a:bodyPr>
          <a:lstStyle/>
          <a:p>
            <a:pPr marL="0" indent="0">
              <a:buNone/>
            </a:pPr>
            <a:r>
              <a:rPr lang="en-IN" b="1" dirty="0"/>
              <a:t>First insight using visualization: </a:t>
            </a:r>
            <a:endParaRPr lang="en-IN" dirty="0"/>
          </a:p>
          <a:p>
            <a:pPr marL="0" indent="0">
              <a:buNone/>
            </a:pPr>
            <a:r>
              <a:rPr lang="en-IN" dirty="0"/>
              <a:t>In order to have a first insight of New York city real estate average price between </a:t>
            </a:r>
            <a:r>
              <a:rPr lang="en-IN" dirty="0" err="1"/>
              <a:t>neighborhoods</a:t>
            </a:r>
            <a:r>
              <a:rPr lang="en-IN" dirty="0"/>
              <a:t>, there is no better way than visualization. The medium chosen is Choropleth map, which uses differences in shading or </a:t>
            </a:r>
            <a:r>
              <a:rPr lang="en-IN" dirty="0" err="1"/>
              <a:t>coloring</a:t>
            </a:r>
            <a:r>
              <a:rPr lang="en-IN" dirty="0"/>
              <a:t> to indicate a property’s values or quantity within predefined areas. It is ideal for showing how differently real estate priced between </a:t>
            </a:r>
            <a:r>
              <a:rPr lang="en-IN" dirty="0" err="1"/>
              <a:t>neighborhoods</a:t>
            </a:r>
            <a:r>
              <a:rPr lang="en-IN" dirty="0"/>
              <a:t> across the New York city map. The map shows high price in </a:t>
            </a:r>
            <a:r>
              <a:rPr lang="en-IN" dirty="0" err="1"/>
              <a:t>neighborhoods</a:t>
            </a:r>
            <a:r>
              <a:rPr lang="en-IN" dirty="0"/>
              <a:t> that located around Central Park, Midtown and Lower Manhattan. The price reduces further toward North Manhattan or toward Brooklyn. Manhattan can be considered the heart of New York city. It’s where most businesses, tourist attractions and entertainments located. So, the venue types that can attract many people are expected to have the most positive coefficients in the regression model. </a:t>
            </a:r>
          </a:p>
          <a:p>
            <a:endParaRPr lang="en-IN" dirty="0"/>
          </a:p>
        </p:txBody>
      </p:sp>
    </p:spTree>
    <p:extLst>
      <p:ext uri="{BB962C8B-B14F-4D97-AF65-F5344CB8AC3E}">
        <p14:creationId xmlns:p14="http://schemas.microsoft.com/office/powerpoint/2010/main" val="341101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53A647-ED7B-4351-94F0-AE00A22C10EF}"/>
              </a:ext>
            </a:extLst>
          </p:cNvPr>
          <p:cNvPicPr>
            <a:picLocks noGrp="1"/>
          </p:cNvPicPr>
          <p:nvPr>
            <p:ph idx="1"/>
          </p:nvPr>
        </p:nvPicPr>
        <p:blipFill>
          <a:blip r:embed="rId2"/>
          <a:stretch>
            <a:fillRect/>
          </a:stretch>
        </p:blipFill>
        <p:spPr>
          <a:xfrm>
            <a:off x="838200" y="1559665"/>
            <a:ext cx="10515600" cy="3738669"/>
          </a:xfrm>
          <a:prstGeom prst="rect">
            <a:avLst/>
          </a:prstGeom>
        </p:spPr>
      </p:pic>
    </p:spTree>
    <p:extLst>
      <p:ext uri="{BB962C8B-B14F-4D97-AF65-F5344CB8AC3E}">
        <p14:creationId xmlns:p14="http://schemas.microsoft.com/office/powerpoint/2010/main" val="406873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2223-8888-4B8D-ACE6-53AE83C9689C}"/>
              </a:ext>
            </a:extLst>
          </p:cNvPr>
          <p:cNvSpPr>
            <a:spLocks noGrp="1"/>
          </p:cNvSpPr>
          <p:nvPr>
            <p:ph idx="1"/>
          </p:nvPr>
        </p:nvSpPr>
        <p:spPr>
          <a:xfrm>
            <a:off x="542779" y="446991"/>
            <a:ext cx="10515600" cy="4351338"/>
          </a:xfrm>
        </p:spPr>
        <p:txBody>
          <a:bodyPr/>
          <a:lstStyle/>
          <a:p>
            <a:pPr marL="0" lvl="0" indent="0" eaLnBrk="0" fontAlgn="base" hangingPunct="0">
              <a:lnSpc>
                <a:spcPct val="100000"/>
              </a:lnSpc>
              <a:spcBef>
                <a:spcPct val="0"/>
              </a:spcBef>
              <a:spcAft>
                <a:spcPct val="0"/>
              </a:spcAft>
              <a:buNone/>
            </a:pPr>
            <a:r>
              <a:rPr lang="en-US" altLang="en-US" b="1" dirty="0">
                <a:latin typeface="Calibri" panose="020F0502020204030204" pitchFamily="34" charset="0"/>
                <a:ea typeface="Calibri" panose="020F0502020204030204" pitchFamily="34" charset="0"/>
                <a:cs typeface="Times New Roman" panose="02020603050405020304" pitchFamily="18" charset="0"/>
              </a:rPr>
              <a:t>Linear Regression:</a:t>
            </a:r>
            <a:r>
              <a:rPr lang="en-US" altLang="en-US" dirty="0">
                <a:latin typeface="Calibri" panose="020F0502020204030204" pitchFamily="34" charset="0"/>
                <a:ea typeface="Calibri" panose="020F0502020204030204" pitchFamily="34"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Linear Regression was chosen because it is a simple technique. And by using </a:t>
            </a:r>
            <a:r>
              <a:rPr lang="en-US" altLang="en-US" dirty="0" err="1">
                <a:latin typeface="Calibri" panose="020F0502020204030204" pitchFamily="34" charset="0"/>
                <a:ea typeface="Calibri" panose="020F0502020204030204" pitchFamily="34" charset="0"/>
                <a:cs typeface="Times New Roman" panose="02020603050405020304" pitchFamily="18" charset="0"/>
              </a:rPr>
              <a:t>Sklearn</a:t>
            </a:r>
            <a:r>
              <a:rPr lang="en-US" altLang="en-US" dirty="0">
                <a:latin typeface="Calibri" panose="020F0502020204030204" pitchFamily="34" charset="0"/>
                <a:ea typeface="Calibri" panose="020F0502020204030204" pitchFamily="34" charset="0"/>
                <a:cs typeface="Times New Roman" panose="02020603050405020304" pitchFamily="18" charset="0"/>
              </a:rPr>
              <a:t> library, implementing the model is quick and easy. Which is perfect to start the analyzing process. </a:t>
            </a:r>
            <a:endParaRPr lang="en-US" altLang="en-US" dirty="0"/>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Calibri" panose="020F0502020204030204" pitchFamily="34" charset="0"/>
                <a:cs typeface="Times New Roman" panose="02020603050405020304" pitchFamily="18" charset="0"/>
              </a:rPr>
              <a:t>The model will contain a list of coefficients corresponding to venue types. R2 score (or Coefficient of determination) and Mean Squared Error (MSE) will be used to see how well the model fit the data. The result doesn’t seem very promising. </a:t>
            </a:r>
            <a:endParaRPr lang="en-US" altLang="en-US" dirty="0"/>
          </a:p>
          <a:p>
            <a:pPr marL="0" lvl="0" indent="0" eaLnBrk="0" fontAlgn="base" hangingPunct="0">
              <a:lnSpc>
                <a:spcPct val="100000"/>
              </a:lnSpc>
              <a:spcBef>
                <a:spcPct val="0"/>
              </a:spcBef>
              <a:spcAft>
                <a:spcPct val="0"/>
              </a:spcAft>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025" name="Picture 2">
            <a:extLst>
              <a:ext uri="{FF2B5EF4-FFF2-40B4-BE49-F238E27FC236}">
                <a16:creationId xmlns:a16="http://schemas.microsoft.com/office/drawing/2014/main" id="{C58DDECA-3A3A-49C2-9DE0-3F62E3B01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732" y="4171070"/>
            <a:ext cx="7610621" cy="189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04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1580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 – Real Estate pricing correlation and surrounding venues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Real Estate pricing correlation and surrounding venues </dc:title>
  <dc:creator>vignesh kumar</dc:creator>
  <cp:lastModifiedBy>vignesh kumar</cp:lastModifiedBy>
  <cp:revision>5</cp:revision>
  <dcterms:created xsi:type="dcterms:W3CDTF">2020-06-06T13:49:12Z</dcterms:created>
  <dcterms:modified xsi:type="dcterms:W3CDTF">2020-06-06T14:08:36Z</dcterms:modified>
</cp:coreProperties>
</file>