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1340634c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1340634c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1340634c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1340634c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31340634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1340634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1340634c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1340634c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1340634c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1340634c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1340634c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1340634c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1340634c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1340634c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ec457fb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ec457fb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e397c9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2e397c9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780525d4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780525d4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1340634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1340634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71c90f35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71c90f35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85d7b5c0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85d7b5c0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1340634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1340634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1340634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1340634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780525d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780525d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1340634c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1340634c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1340634c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1340634c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abs/1412.5567" TargetMode="External"/><Relationship Id="rId4" Type="http://schemas.openxmlformats.org/officeDocument/2006/relationships/hyperlink" Target="https://arxiv.org/abs/1512.02595" TargetMode="External"/><Relationship Id="rId5" Type="http://schemas.openxmlformats.org/officeDocument/2006/relationships/hyperlink" Target="https://arxiv.org/abs/1608.04983" TargetMode="External"/><Relationship Id="rId6" Type="http://schemas.openxmlformats.org/officeDocument/2006/relationships/hyperlink" Target="https://arxiv.org/abs/2212.04356" TargetMode="External"/><Relationship Id="rId7" Type="http://schemas.openxmlformats.org/officeDocument/2006/relationships/hyperlink" Target="https://research.google.com/pubs/archive/46687.pdf" TargetMode="External"/><Relationship Id="rId8" Type="http://schemas.openxmlformats.org/officeDocument/2006/relationships/hyperlink" Target="https://proceedings.neurips.cc/paper/2020/file/92d1e1eb1cd6f9fba3227870bb6d7f07-Paper.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10450" y="870125"/>
            <a:ext cx="8123100" cy="20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000">
                <a:solidFill>
                  <a:srgbClr val="000000"/>
                </a:solidFill>
                <a:latin typeface="Times"/>
                <a:ea typeface="Times"/>
                <a:cs typeface="Times"/>
                <a:sym typeface="Times"/>
              </a:rPr>
              <a:t>Automated Legal Judgment Processing using Deep Learning</a:t>
            </a:r>
            <a:endParaRPr b="1" sz="4000">
              <a:solidFill>
                <a:srgbClr val="000000"/>
              </a:solidFill>
              <a:latin typeface="Times"/>
              <a:ea typeface="Times"/>
              <a:cs typeface="Times"/>
              <a:sym typeface="Times"/>
            </a:endParaRPr>
          </a:p>
        </p:txBody>
      </p:sp>
      <p:sp>
        <p:nvSpPr>
          <p:cNvPr id="129" name="Google Shape;129;p13"/>
          <p:cNvSpPr txBox="1"/>
          <p:nvPr>
            <p:ph idx="1" type="subTitle"/>
          </p:nvPr>
        </p:nvSpPr>
        <p:spPr>
          <a:xfrm>
            <a:off x="340575" y="2891525"/>
            <a:ext cx="3482700" cy="13695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b="1" lang="en" sz="1800">
                <a:solidFill>
                  <a:srgbClr val="000000"/>
                </a:solidFill>
                <a:latin typeface="Times"/>
                <a:ea typeface="Times"/>
                <a:cs typeface="Times"/>
                <a:sym typeface="Times"/>
              </a:rPr>
              <a:t>Guided by,</a:t>
            </a:r>
            <a:endParaRPr b="1" sz="18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1100"/>
              <a:buFont typeface="Arial"/>
              <a:buNone/>
            </a:pPr>
            <a:r>
              <a:rPr b="1" lang="en" sz="1800">
                <a:solidFill>
                  <a:srgbClr val="000000"/>
                </a:solidFill>
                <a:latin typeface="Times"/>
                <a:ea typeface="Times"/>
                <a:cs typeface="Times"/>
                <a:sym typeface="Times"/>
              </a:rPr>
              <a:t> </a:t>
            </a:r>
            <a:r>
              <a:rPr lang="en" sz="1800">
                <a:solidFill>
                  <a:srgbClr val="000000"/>
                </a:solidFill>
                <a:latin typeface="Times"/>
                <a:ea typeface="Times"/>
                <a:cs typeface="Times"/>
                <a:sym typeface="Times"/>
              </a:rPr>
              <a:t>Dr. Sivaranjani N (53900)</a:t>
            </a:r>
            <a:endParaRPr sz="18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1100"/>
              <a:buFont typeface="Arial"/>
              <a:buNone/>
            </a:pPr>
            <a:r>
              <a:rPr lang="en" sz="1800">
                <a:solidFill>
                  <a:srgbClr val="000000"/>
                </a:solidFill>
                <a:latin typeface="Times"/>
                <a:ea typeface="Times"/>
                <a:cs typeface="Times"/>
                <a:sym typeface="Times"/>
              </a:rPr>
              <a:t>SCOPE </a:t>
            </a:r>
            <a:endParaRPr sz="18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1100"/>
              <a:buFont typeface="Arial"/>
              <a:buNone/>
            </a:pPr>
            <a:r>
              <a:rPr lang="en" sz="1800">
                <a:solidFill>
                  <a:srgbClr val="000000"/>
                </a:solidFill>
                <a:latin typeface="Times"/>
                <a:ea typeface="Times"/>
                <a:cs typeface="Times"/>
                <a:sym typeface="Times"/>
              </a:rPr>
              <a:t>VIT CHENNAI</a:t>
            </a:r>
            <a:endParaRPr sz="1800">
              <a:latin typeface="Times"/>
              <a:ea typeface="Times"/>
              <a:cs typeface="Times"/>
              <a:sym typeface="Times"/>
            </a:endParaRPr>
          </a:p>
        </p:txBody>
      </p:sp>
      <p:sp>
        <p:nvSpPr>
          <p:cNvPr id="130" name="Google Shape;130;p13"/>
          <p:cNvSpPr txBox="1"/>
          <p:nvPr/>
        </p:nvSpPr>
        <p:spPr>
          <a:xfrm>
            <a:off x="4516150" y="2891525"/>
            <a:ext cx="44661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Times"/>
                <a:ea typeface="Times"/>
                <a:cs typeface="Times"/>
                <a:sym typeface="Times"/>
              </a:rPr>
              <a:t>Presented by,</a:t>
            </a:r>
            <a:endParaRPr b="1" sz="1800">
              <a:solidFill>
                <a:schemeClr val="dk2"/>
              </a:solidFill>
              <a:latin typeface="Times"/>
              <a:ea typeface="Times"/>
              <a:cs typeface="Times"/>
              <a:sym typeface="Times"/>
            </a:endParaRPr>
          </a:p>
          <a:p>
            <a:pPr indent="0" lvl="0" marL="0" rtl="0" algn="ctr">
              <a:spcBef>
                <a:spcPts val="0"/>
              </a:spcBef>
              <a:spcAft>
                <a:spcPts val="0"/>
              </a:spcAft>
              <a:buNone/>
            </a:pPr>
            <a:r>
              <a:rPr lang="en" sz="1800">
                <a:solidFill>
                  <a:schemeClr val="dk2"/>
                </a:solidFill>
                <a:latin typeface="Times"/>
                <a:ea typeface="Times"/>
                <a:cs typeface="Times"/>
                <a:sym typeface="Times"/>
              </a:rPr>
              <a:t>Nuka Nandan Vignesh (21BRS1473),</a:t>
            </a:r>
            <a:endParaRPr sz="1800">
              <a:solidFill>
                <a:schemeClr val="dk2"/>
              </a:solidFill>
              <a:latin typeface="Times"/>
              <a:ea typeface="Times"/>
              <a:cs typeface="Times"/>
              <a:sym typeface="Times"/>
            </a:endParaRPr>
          </a:p>
          <a:p>
            <a:pPr indent="0" lvl="0" marL="0" rtl="0" algn="ctr">
              <a:spcBef>
                <a:spcPts val="0"/>
              </a:spcBef>
              <a:spcAft>
                <a:spcPts val="0"/>
              </a:spcAft>
              <a:buNone/>
            </a:pPr>
            <a:r>
              <a:rPr lang="en" sz="1800">
                <a:solidFill>
                  <a:schemeClr val="dk2"/>
                </a:solidFill>
                <a:latin typeface="Times"/>
                <a:ea typeface="Times"/>
                <a:cs typeface="Times"/>
                <a:sym typeface="Times"/>
              </a:rPr>
              <a:t>Narra Sathwik Reddy (21BRS1548)</a:t>
            </a:r>
            <a:endParaRPr sz="1800">
              <a:solidFill>
                <a:schemeClr val="dk2"/>
              </a:solidFill>
              <a:latin typeface="Times"/>
              <a:ea typeface="Times"/>
              <a:cs typeface="Times"/>
              <a:sym typeface="Times"/>
            </a:endParaRPr>
          </a:p>
          <a:p>
            <a:pPr indent="0" lvl="0" marL="0" rtl="0" algn="ctr">
              <a:spcBef>
                <a:spcPts val="0"/>
              </a:spcBef>
              <a:spcAft>
                <a:spcPts val="0"/>
              </a:spcAft>
              <a:buNone/>
            </a:pPr>
            <a:r>
              <a:rPr lang="en" sz="1800">
                <a:solidFill>
                  <a:schemeClr val="dk2"/>
                </a:solidFill>
                <a:latin typeface="Times"/>
                <a:ea typeface="Times"/>
                <a:cs typeface="Times"/>
                <a:sym typeface="Times"/>
              </a:rPr>
              <a:t>SCOPE</a:t>
            </a:r>
            <a:br>
              <a:rPr lang="en" sz="1800">
                <a:solidFill>
                  <a:schemeClr val="dk2"/>
                </a:solidFill>
                <a:latin typeface="Times"/>
                <a:ea typeface="Times"/>
                <a:cs typeface="Times"/>
                <a:sym typeface="Times"/>
              </a:rPr>
            </a:br>
            <a:r>
              <a:rPr lang="en" sz="1800">
                <a:solidFill>
                  <a:schemeClr val="dk2"/>
                </a:solidFill>
                <a:latin typeface="Times"/>
                <a:ea typeface="Times"/>
                <a:cs typeface="Times"/>
                <a:sym typeface="Times"/>
              </a:rPr>
              <a:t>VIT CHENNAI</a:t>
            </a:r>
            <a:endParaRPr sz="1800">
              <a:solidFill>
                <a:schemeClr val="dk2"/>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idx="1" type="body"/>
          </p:nvPr>
        </p:nvSpPr>
        <p:spPr>
          <a:xfrm>
            <a:off x="433350" y="268200"/>
            <a:ext cx="8277300" cy="45966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Input Module: </a:t>
            </a:r>
            <a:r>
              <a:rPr lang="en" sz="1100">
                <a:solidFill>
                  <a:srgbClr val="000000"/>
                </a:solidFill>
                <a:latin typeface="Arial"/>
                <a:ea typeface="Arial"/>
                <a:cs typeface="Arial"/>
                <a:sym typeface="Arial"/>
              </a:rPr>
              <a:t>The system takes input from two sources:</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Indian Kanoon Website – A legal database providing court judgments.</a:t>
            </a:r>
            <a:endParaRPr>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Legal Document PDFs – Directly uploaded PDF files containing court judgments.</a:t>
            </a:r>
            <a:endParaRPr>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b="1">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Text Processing Module</a:t>
            </a:r>
            <a:endParaRPr b="1">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BERT QA Model: Extracts relevant judgment text while removing unnecessary legal jargon.</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Text Preprocessing: Cleans the extracted text by removing unwanted symbols, extra spaces, and formatting issues.</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Grammar Correction (TextBlob): Enhances text readability by correcting grammatical errors.</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Noise Removal: Eliminates irrelevant information such as references, citations, and case numbers that do not contribute to the judgment content.</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b="1">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Audio Generation Module</a:t>
            </a:r>
            <a:endParaRPr b="1">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Google Text-to-Speech (gTTS): Converts the processed text into speech.</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FLAC Audio Output: The generated audio is saved in FLAC format for better quality and compatibility with speech processing models.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000000"/>
              </a:solidFill>
              <a:latin typeface="Arial"/>
              <a:ea typeface="Arial"/>
              <a:cs typeface="Arial"/>
              <a:sym typeface="Arial"/>
            </a:endParaRPr>
          </a:p>
          <a:p>
            <a:pPr indent="-311150" lvl="0" marL="457200" rtl="0" algn="l">
              <a:lnSpc>
                <a:spcPct val="100000"/>
              </a:lnSpc>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Audio Processing Module</a:t>
            </a:r>
            <a:endParaRPr b="1">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Format Conversion: Converts FLAC to WAV, as WAV is required for certain processing steps.</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Voice Activity Detection (VAD): Detects and removes long silences from the audio.</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Audio Normalization: Adjusts the audio levels to ensure consistent volume and clarity.</a:t>
            </a:r>
            <a:endParaRPr sz="1100">
              <a:solidFill>
                <a:srgbClr val="000000"/>
              </a:solidFill>
              <a:latin typeface="Arial"/>
              <a:ea typeface="Arial"/>
              <a:cs typeface="Arial"/>
              <a:sym typeface="Arial"/>
            </a:endParaRPr>
          </a:p>
          <a:p>
            <a:pPr indent="-298450" lvl="1" marL="914400" rtl="0" algn="l">
              <a:lnSpc>
                <a:spcPct val="100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Feature Extraction: Extracts important features from audio for further analysis, including:</a:t>
            </a:r>
            <a:endParaRPr sz="1100">
              <a:solidFill>
                <a:srgbClr val="000000"/>
              </a:solidFill>
              <a:latin typeface="Arial"/>
              <a:ea typeface="Arial"/>
              <a:cs typeface="Arial"/>
              <a:sym typeface="Arial"/>
            </a:endParaRPr>
          </a:p>
          <a:p>
            <a:pPr indent="-298450" lvl="2" marL="1371600" rtl="0" algn="l">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MFCC (Mel-Frequency Cepstral Coefficients): Represents audio features for speech recognition.</a:t>
            </a:r>
            <a:endParaRPr>
              <a:solidFill>
                <a:srgbClr val="000000"/>
              </a:solidFill>
              <a:latin typeface="Arial"/>
              <a:ea typeface="Arial"/>
              <a:cs typeface="Arial"/>
              <a:sym typeface="Arial"/>
            </a:endParaRPr>
          </a:p>
          <a:p>
            <a:pPr indent="-298450" lvl="2" marL="1371600" rtl="0" algn="l">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LPC (Linear Predictive Coding): Analyzes speech signals for phonetic modeling.</a:t>
            </a:r>
            <a:endParaRPr>
              <a:solidFill>
                <a:srgbClr val="000000"/>
              </a:solidFill>
              <a:latin typeface="Arial"/>
              <a:ea typeface="Arial"/>
              <a:cs typeface="Arial"/>
              <a:sym typeface="Arial"/>
            </a:endParaRPr>
          </a:p>
          <a:p>
            <a:pPr indent="-298450" lvl="2" marL="1371600" rtl="0" algn="l">
              <a:lnSpc>
                <a:spcPct val="100000"/>
              </a:lnSpc>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Spectrogram: Visualizes audio frequency distribution over time.</a:t>
            </a:r>
            <a:endParaRPr sz="1400">
              <a:solidFill>
                <a:srgbClr val="000000"/>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idx="1" type="body"/>
          </p:nvPr>
        </p:nvSpPr>
        <p:spPr>
          <a:xfrm>
            <a:off x="433350" y="374075"/>
            <a:ext cx="8277300" cy="322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Speech Recognition Module</a:t>
            </a:r>
            <a:endParaRPr b="1">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Whisper Model: Transcribes the processed audio back into text using OpenAI's Whisper speech-to-text model.</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Text Transcription: The output is a machine-generated transcription of the original legal judgment.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Evaluation Module</a:t>
            </a:r>
            <a:endParaRPr b="1">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Text Comparison: Compares the original extracted text with the transcribed text.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Performance Metrics: Measures transcription accuracy using:</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Word Error Rate (WER): Measures the percentage of words incorrectly transcribed.</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Character Error Rate (CER): Measures errors at the character level.</a:t>
            </a:r>
            <a:endParaRPr>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BLEU Score: Evaluates how closely the transcribed text matches the original text.</a:t>
            </a:r>
            <a:endParaRPr>
              <a:solidFill>
                <a:srgbClr val="000000"/>
              </a:solidFill>
              <a:latin typeface="Arial"/>
              <a:ea typeface="Arial"/>
              <a:cs typeface="Arial"/>
              <a:sym typeface="Arial"/>
            </a:endParaRPr>
          </a:p>
          <a:p>
            <a:pPr indent="0" lvl="0" marL="0" rtl="0" algn="l">
              <a:spcBef>
                <a:spcPts val="1400"/>
              </a:spcBef>
              <a:spcAft>
                <a:spcPts val="4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2079600" y="246675"/>
            <a:ext cx="4984800" cy="562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rgbClr val="000000"/>
                </a:solidFill>
                <a:latin typeface="Times"/>
                <a:ea typeface="Times"/>
                <a:cs typeface="Times"/>
                <a:sym typeface="Times"/>
              </a:rPr>
              <a:t>LIST OF MODULES</a:t>
            </a:r>
            <a:endParaRPr b="1" sz="2400">
              <a:solidFill>
                <a:srgbClr val="000000"/>
              </a:solidFill>
              <a:latin typeface="Times"/>
              <a:ea typeface="Times"/>
              <a:cs typeface="Times"/>
              <a:sym typeface="Times"/>
            </a:endParaRPr>
          </a:p>
        </p:txBody>
      </p:sp>
      <p:sp>
        <p:nvSpPr>
          <p:cNvPr id="193" name="Google Shape;193;p24"/>
          <p:cNvSpPr txBox="1"/>
          <p:nvPr>
            <p:ph idx="1" type="body"/>
          </p:nvPr>
        </p:nvSpPr>
        <p:spPr>
          <a:xfrm>
            <a:off x="433350" y="809175"/>
            <a:ext cx="8277300" cy="36849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Times"/>
              <a:buChar char="●"/>
            </a:pPr>
            <a:r>
              <a:rPr b="1" lang="en" sz="1400">
                <a:solidFill>
                  <a:srgbClr val="000000"/>
                </a:solidFill>
                <a:latin typeface="Times"/>
                <a:ea typeface="Times"/>
                <a:cs typeface="Times"/>
                <a:sym typeface="Times"/>
              </a:rPr>
              <a:t>PDF Text Extraction Module</a:t>
            </a:r>
            <a:endParaRPr b="1"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Uses pdfplumber to extract raw text from legal judgment PDFs.</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Applies BERT to identify and extract only the judgment portion, eliminating irrelevant text.</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b="1" lang="en" sz="1400">
                <a:solidFill>
                  <a:srgbClr val="000000"/>
                </a:solidFill>
                <a:latin typeface="Times"/>
                <a:ea typeface="Times"/>
                <a:cs typeface="Times"/>
                <a:sym typeface="Times"/>
              </a:rPr>
              <a:t>Text Preprocessing &amp; Cleaning Module</a:t>
            </a:r>
            <a:endParaRPr b="1"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Removes unnecessary elements like URLs, case citations, and page numbers.</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Fixes grammatical errors and improves readability using TextBlob.</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Ensures consistent formatting for accurate speech conversion.</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b="1" lang="en" sz="1400">
                <a:solidFill>
                  <a:srgbClr val="000000"/>
                </a:solidFill>
                <a:latin typeface="Times"/>
                <a:ea typeface="Times"/>
                <a:cs typeface="Times"/>
                <a:sym typeface="Times"/>
              </a:rPr>
              <a:t>Text-to-Speech (TTS) Conversion Module</a:t>
            </a:r>
            <a:endParaRPr b="1"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Converts the extracted judgment text into speech format (FLAC) using gTTS.</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Ensures proper pronunciation and legal terminology preservation.</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b="1" lang="en" sz="1400">
                <a:solidFill>
                  <a:srgbClr val="000000"/>
                </a:solidFill>
                <a:latin typeface="Times"/>
                <a:ea typeface="Times"/>
                <a:cs typeface="Times"/>
                <a:sym typeface="Times"/>
              </a:rPr>
              <a:t>Audio Processing Module</a:t>
            </a:r>
            <a:endParaRPr b="1"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Converts FLAC → WAV for compatibility.</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Applies Voice Activity Detection (VAD) to remove silence and background noise.</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Normalizes audio levels for clarity.</a:t>
            </a:r>
            <a:endParaRPr sz="1400">
              <a:solidFill>
                <a:srgbClr val="000000"/>
              </a:solidFill>
              <a:latin typeface="Times"/>
              <a:ea typeface="Times"/>
              <a:cs typeface="Times"/>
              <a:sym typeface="Times"/>
            </a:endParaRPr>
          </a:p>
          <a:p>
            <a:pPr indent="0" lvl="0" marL="0" rtl="0" algn="l">
              <a:lnSpc>
                <a:spcPct val="100000"/>
              </a:lnSpc>
              <a:spcBef>
                <a:spcPts val="1200"/>
              </a:spcBef>
              <a:spcAft>
                <a:spcPts val="0"/>
              </a:spcAft>
              <a:buNone/>
            </a:pPr>
            <a:r>
              <a:t/>
            </a:r>
            <a:endParaRPr sz="1400">
              <a:solidFill>
                <a:srgbClr val="000000"/>
              </a:solidFill>
              <a:latin typeface="Times"/>
              <a:ea typeface="Times"/>
              <a:cs typeface="Times"/>
              <a:sym typeface="Times"/>
            </a:endParaRPr>
          </a:p>
          <a:p>
            <a:pPr indent="45720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 type="body"/>
          </p:nvPr>
        </p:nvSpPr>
        <p:spPr>
          <a:xfrm>
            <a:off x="433350" y="720950"/>
            <a:ext cx="8277300" cy="21675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Times"/>
              <a:buChar char="●"/>
            </a:pPr>
            <a:r>
              <a:rPr b="1" lang="en" sz="1400">
                <a:solidFill>
                  <a:srgbClr val="000000"/>
                </a:solidFill>
                <a:latin typeface="Times"/>
                <a:ea typeface="Times"/>
                <a:cs typeface="Times"/>
                <a:sym typeface="Times"/>
              </a:rPr>
              <a:t>Speech-to-Text (STT) Module</a:t>
            </a:r>
            <a:endParaRPr b="1"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Uses OpenAI's Whisper model for high-accuracy transcription.</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Converts spoken audio back into text while preserving legal context.</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b="1" lang="en" sz="1400">
                <a:solidFill>
                  <a:srgbClr val="000000"/>
                </a:solidFill>
                <a:latin typeface="Times"/>
                <a:ea typeface="Times"/>
                <a:cs typeface="Times"/>
                <a:sym typeface="Times"/>
              </a:rPr>
              <a:t>Performance Evaluation &amp; Comparison Module</a:t>
            </a:r>
            <a:endParaRPr b="1"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Compares the original extracted text vs. transcribed text.</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Calculates Character Error Rate (CER), Word Error Rate (WER), and BLEU scores.</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Generates performance metrics for analysis.</a:t>
            </a:r>
            <a:endParaRPr sz="1400">
              <a:solidFill>
                <a:srgbClr val="000000"/>
              </a:solidFill>
              <a:latin typeface="Times"/>
              <a:ea typeface="Times"/>
              <a:cs typeface="Times"/>
              <a:sym typeface="Times"/>
            </a:endParaRPr>
          </a:p>
          <a:p>
            <a:pPr indent="0" lvl="0" marL="0" rtl="0" algn="l">
              <a:lnSpc>
                <a:spcPct val="100000"/>
              </a:lnSpc>
              <a:spcBef>
                <a:spcPts val="1200"/>
              </a:spcBef>
              <a:spcAft>
                <a:spcPts val="0"/>
              </a:spcAft>
              <a:buNone/>
            </a:pPr>
            <a:r>
              <a:t/>
            </a:r>
            <a:endParaRPr sz="1400">
              <a:solidFill>
                <a:srgbClr val="000000"/>
              </a:solidFill>
              <a:latin typeface="Times"/>
              <a:ea typeface="Times"/>
              <a:cs typeface="Times"/>
              <a:sym typeface="Times"/>
            </a:endParaRPr>
          </a:p>
          <a:p>
            <a:pPr indent="45720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1323150" y="273100"/>
            <a:ext cx="6497700" cy="562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rgbClr val="000000"/>
                </a:solidFill>
                <a:latin typeface="Times"/>
                <a:ea typeface="Times"/>
                <a:cs typeface="Times"/>
                <a:sym typeface="Times"/>
              </a:rPr>
              <a:t>VII</a:t>
            </a:r>
            <a:r>
              <a:rPr b="1" lang="en" sz="2400">
                <a:solidFill>
                  <a:srgbClr val="000000"/>
                </a:solidFill>
                <a:latin typeface="Times"/>
                <a:ea typeface="Times"/>
                <a:cs typeface="Times"/>
                <a:sym typeface="Times"/>
              </a:rPr>
              <a:t>. IMPLEMENTATION AND RESULTS</a:t>
            </a:r>
            <a:endParaRPr b="1" sz="2400">
              <a:solidFill>
                <a:srgbClr val="000000"/>
              </a:solidFill>
              <a:latin typeface="Times"/>
              <a:ea typeface="Times"/>
              <a:cs typeface="Times"/>
              <a:sym typeface="Times"/>
            </a:endParaRPr>
          </a:p>
        </p:txBody>
      </p:sp>
      <p:sp>
        <p:nvSpPr>
          <p:cNvPr id="204" name="Google Shape;204;p26"/>
          <p:cNvSpPr txBox="1"/>
          <p:nvPr/>
        </p:nvSpPr>
        <p:spPr>
          <a:xfrm>
            <a:off x="703350" y="747425"/>
            <a:ext cx="7737300" cy="40635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Open Google Colab and create a new notebook.</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Mount Google Drive to access datasets and store results.</a:t>
            </a:r>
            <a:endParaRPr>
              <a:latin typeface="Times"/>
              <a:ea typeface="Times"/>
              <a:cs typeface="Times"/>
              <a:sym typeface="Times"/>
            </a:endParaRPr>
          </a:p>
          <a:p>
            <a:pPr indent="-317500" lvl="0" marL="457200" rtl="0" algn="l">
              <a:lnSpc>
                <a:spcPct val="100000"/>
              </a:lnSpc>
              <a:spcBef>
                <a:spcPts val="0"/>
              </a:spcBef>
              <a:spcAft>
                <a:spcPts val="0"/>
              </a:spcAft>
              <a:buSzPts val="1400"/>
              <a:buChar char="●"/>
            </a:pPr>
            <a:r>
              <a:rPr lang="en">
                <a:latin typeface="Times"/>
                <a:ea typeface="Times"/>
                <a:cs typeface="Times"/>
                <a:sym typeface="Times"/>
              </a:rPr>
              <a:t>Install necessary Python packages like torch, torchaudio, librosa, transformers, and openai-whisper.</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Load PDF or text files from Google Drive.</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Perform text preprocessing:</a:t>
            </a:r>
            <a:endParaRPr>
              <a:latin typeface="Times"/>
              <a:ea typeface="Times"/>
              <a:cs typeface="Times"/>
              <a:sym typeface="Times"/>
            </a:endParaRPr>
          </a:p>
          <a:p>
            <a:pPr indent="-317500" lvl="1" marL="914400" rtl="0" algn="l">
              <a:lnSpc>
                <a:spcPct val="100000"/>
              </a:lnSpc>
              <a:spcBef>
                <a:spcPts val="0"/>
              </a:spcBef>
              <a:spcAft>
                <a:spcPts val="0"/>
              </a:spcAft>
              <a:buSzPts val="1400"/>
              <a:buFont typeface="Times"/>
              <a:buChar char="○"/>
            </a:pPr>
            <a:r>
              <a:rPr lang="en">
                <a:latin typeface="Times"/>
                <a:ea typeface="Times"/>
                <a:cs typeface="Times"/>
                <a:sym typeface="Times"/>
              </a:rPr>
              <a:t>Remove unwanted characters and newlines.</a:t>
            </a:r>
            <a:endParaRPr>
              <a:latin typeface="Times"/>
              <a:ea typeface="Times"/>
              <a:cs typeface="Times"/>
              <a:sym typeface="Times"/>
            </a:endParaRPr>
          </a:p>
          <a:p>
            <a:pPr indent="-317500" lvl="1" marL="914400" rtl="0" algn="l">
              <a:lnSpc>
                <a:spcPct val="100000"/>
              </a:lnSpc>
              <a:spcBef>
                <a:spcPts val="0"/>
              </a:spcBef>
              <a:spcAft>
                <a:spcPts val="0"/>
              </a:spcAft>
              <a:buSzPts val="1400"/>
              <a:buChar char="○"/>
            </a:pPr>
            <a:r>
              <a:rPr lang="en">
                <a:latin typeface="Times"/>
                <a:ea typeface="Times"/>
                <a:cs typeface="Times"/>
                <a:sym typeface="Times"/>
              </a:rPr>
              <a:t>Apply grammar correction using TextBlob.</a:t>
            </a:r>
            <a:endParaRPr>
              <a:latin typeface="Times"/>
              <a:ea typeface="Times"/>
              <a:cs typeface="Times"/>
              <a:sym typeface="Times"/>
            </a:endParaRPr>
          </a:p>
          <a:p>
            <a:pPr indent="-317500" lvl="1" marL="914400" rtl="0" algn="l">
              <a:lnSpc>
                <a:spcPct val="100000"/>
              </a:lnSpc>
              <a:spcBef>
                <a:spcPts val="0"/>
              </a:spcBef>
              <a:spcAft>
                <a:spcPts val="0"/>
              </a:spcAft>
              <a:buSzPts val="1400"/>
              <a:buFont typeface="Times"/>
              <a:buChar char="○"/>
            </a:pPr>
            <a:r>
              <a:rPr lang="en">
                <a:latin typeface="Times"/>
                <a:ea typeface="Times"/>
                <a:cs typeface="Times"/>
                <a:sym typeface="Times"/>
              </a:rPr>
              <a:t>Remove noise from the text.</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Use Google Text-to-Speech (gTTS) to generate speech from text.</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Save the generated audio in FLAC format.</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Convert FLAC to WAV format for compatibility.</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Apply Voice Activity Detection (VAD) to remove silence.</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Normalize the audio for uniform volume levels.</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Extract features like MFCC, LPC, and Spectrogram for analysis.</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Use OpenAI’s Whisper model to transcribe speech to text.</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Compare transcribed text with original legal text.</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lang="en">
                <a:latin typeface="Times"/>
                <a:ea typeface="Times"/>
                <a:cs typeface="Times"/>
                <a:sym typeface="Times"/>
              </a:rPr>
              <a:t>Compute evaluation metrics: Word Error Rate (WER), Character Error Rate (CER) and BLEU Score</a:t>
            </a:r>
            <a:endParaRPr>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7"/>
          <p:cNvPicPr preferRelativeResize="0"/>
          <p:nvPr/>
        </p:nvPicPr>
        <p:blipFill>
          <a:blip r:embed="rId3">
            <a:alphaModFix/>
          </a:blip>
          <a:stretch>
            <a:fillRect/>
          </a:stretch>
        </p:blipFill>
        <p:spPr>
          <a:xfrm>
            <a:off x="1258188" y="429938"/>
            <a:ext cx="6627624" cy="42836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nvSpPr>
        <p:spPr>
          <a:xfrm>
            <a:off x="593100" y="324450"/>
            <a:ext cx="7957800" cy="44946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Times"/>
              <a:buChar char="●"/>
            </a:pPr>
            <a:r>
              <a:rPr b="1" lang="en">
                <a:latin typeface="Times"/>
                <a:ea typeface="Times"/>
                <a:cs typeface="Times"/>
                <a:sym typeface="Times"/>
              </a:rPr>
              <a:t>WER (Word Error Rate) Analysis:</a:t>
            </a:r>
            <a:endParaRPr>
              <a:latin typeface="Times"/>
              <a:ea typeface="Times"/>
              <a:cs typeface="Times"/>
              <a:sym typeface="Times"/>
            </a:endParaRPr>
          </a:p>
          <a:p>
            <a:pPr indent="-317500" lvl="1" marL="914400" rtl="0" algn="l">
              <a:lnSpc>
                <a:spcPct val="100000"/>
              </a:lnSpc>
              <a:spcBef>
                <a:spcPts val="0"/>
              </a:spcBef>
              <a:spcAft>
                <a:spcPts val="0"/>
              </a:spcAft>
              <a:buSzPts val="1400"/>
              <a:buFont typeface="Times"/>
              <a:buChar char="○"/>
            </a:pPr>
            <a:r>
              <a:rPr lang="en">
                <a:latin typeface="Times"/>
                <a:ea typeface="Times"/>
                <a:cs typeface="Times"/>
                <a:sym typeface="Times"/>
              </a:rPr>
              <a:t>The WER shows a steady decrease over time, from 30.86% at file 20 to 25.41% at file 1. This decline suggests that the transcription system is becoming more accurate as more files are processed, which is a positive trend. However, the rate of improvement is not very steep, indicating that while progress is being made, the transcription system may have reached a performance plateau after a certain point. The decrease is still significant enough to suggest that the system is gradually refining its ability to correctly transcribe words.</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b="1" lang="en">
                <a:latin typeface="Times"/>
                <a:ea typeface="Times"/>
                <a:cs typeface="Times"/>
                <a:sym typeface="Times"/>
              </a:rPr>
              <a:t>CER (Character Error Rate) Analysis:</a:t>
            </a:r>
            <a:endParaRPr>
              <a:latin typeface="Times"/>
              <a:ea typeface="Times"/>
              <a:cs typeface="Times"/>
              <a:sym typeface="Times"/>
            </a:endParaRPr>
          </a:p>
          <a:p>
            <a:pPr indent="-317500" lvl="1" marL="914400" rtl="0" algn="l">
              <a:lnSpc>
                <a:spcPct val="100000"/>
              </a:lnSpc>
              <a:spcBef>
                <a:spcPts val="0"/>
              </a:spcBef>
              <a:spcAft>
                <a:spcPts val="0"/>
              </a:spcAft>
              <a:buSzPts val="1400"/>
              <a:buFont typeface="Times"/>
              <a:buChar char="○"/>
            </a:pPr>
            <a:r>
              <a:rPr lang="en">
                <a:latin typeface="Times"/>
                <a:ea typeface="Times"/>
                <a:cs typeface="Times"/>
                <a:sym typeface="Times"/>
              </a:rPr>
              <a:t>Similar to WER, CER also shows a gradual decrease over the files, from 8.58% at file 20 to 7.21% at file 1. This steady improvement indicates that the transcription system is refining its character-level accuracy. As with WER, this slow but steady decline suggests that the model is learning to handle transcription at the character level with higher precision over time.</a:t>
            </a:r>
            <a:endParaRPr>
              <a:latin typeface="Times"/>
              <a:ea typeface="Times"/>
              <a:cs typeface="Times"/>
              <a:sym typeface="Times"/>
            </a:endParaRPr>
          </a:p>
          <a:p>
            <a:pPr indent="-317500" lvl="0" marL="457200" rtl="0" algn="l">
              <a:lnSpc>
                <a:spcPct val="100000"/>
              </a:lnSpc>
              <a:spcBef>
                <a:spcPts val="0"/>
              </a:spcBef>
              <a:spcAft>
                <a:spcPts val="0"/>
              </a:spcAft>
              <a:buSzPts val="1400"/>
              <a:buFont typeface="Times"/>
              <a:buChar char="●"/>
            </a:pPr>
            <a:r>
              <a:rPr b="1" lang="en">
                <a:latin typeface="Times"/>
                <a:ea typeface="Times"/>
                <a:cs typeface="Times"/>
                <a:sym typeface="Times"/>
              </a:rPr>
              <a:t>BLEU Score Analysis:</a:t>
            </a:r>
            <a:endParaRPr>
              <a:latin typeface="Times"/>
              <a:ea typeface="Times"/>
              <a:cs typeface="Times"/>
              <a:sym typeface="Times"/>
            </a:endParaRPr>
          </a:p>
          <a:p>
            <a:pPr indent="-317500" lvl="1" marL="914400" rtl="0" algn="l">
              <a:lnSpc>
                <a:spcPct val="100000"/>
              </a:lnSpc>
              <a:spcBef>
                <a:spcPts val="0"/>
              </a:spcBef>
              <a:spcAft>
                <a:spcPts val="0"/>
              </a:spcAft>
              <a:buSzPts val="1400"/>
              <a:buFont typeface="Times"/>
              <a:buChar char="○"/>
            </a:pPr>
            <a:r>
              <a:rPr lang="en">
                <a:latin typeface="Times"/>
                <a:ea typeface="Times"/>
                <a:cs typeface="Times"/>
                <a:sym typeface="Times"/>
              </a:rPr>
              <a:t>The BLEU score increases gradually from 57.01 at file 20 to 60.57 at file 1. Although the improvement in BLEU is modest, it shows a positive trend, which suggests that the model's ability to generate text that matches the reference improves as files are processed. The slow but steady increase in BLEU score indicates that while the model may not be drastically improving, there is a consistent gain in translation quality, possibly reflecting better alignment with the reference text.</a:t>
            </a:r>
            <a:endParaRPr>
              <a:latin typeface="Times"/>
              <a:ea typeface="Times"/>
              <a:cs typeface="Times"/>
              <a:sym typeface="Times"/>
            </a:endParaRPr>
          </a:p>
          <a:p>
            <a:pPr indent="0" lvl="0" marL="0" rtl="0" algn="l">
              <a:lnSpc>
                <a:spcPct val="100000"/>
              </a:lnSpc>
              <a:spcBef>
                <a:spcPts val="0"/>
              </a:spcBef>
              <a:spcAft>
                <a:spcPts val="0"/>
              </a:spcAft>
              <a:buNone/>
            </a:pPr>
            <a:r>
              <a:t/>
            </a:r>
            <a:endParaRPr>
              <a:solidFill>
                <a:schemeClr val="dk2"/>
              </a:solidFill>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558050" y="307100"/>
            <a:ext cx="6027900" cy="6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solidFill>
                  <a:srgbClr val="000000"/>
                </a:solidFill>
                <a:latin typeface="Times"/>
                <a:ea typeface="Times"/>
                <a:cs typeface="Times"/>
                <a:sym typeface="Times"/>
              </a:rPr>
              <a:t>VIII. GUIDE APPROVAL SCREENSHOT</a:t>
            </a:r>
            <a:endParaRPr b="1" sz="2400">
              <a:solidFill>
                <a:srgbClr val="000000"/>
              </a:solidFill>
              <a:latin typeface="Times"/>
              <a:ea typeface="Times"/>
              <a:cs typeface="Times"/>
              <a:sym typeface="Times"/>
            </a:endParaRPr>
          </a:p>
        </p:txBody>
      </p:sp>
      <p:pic>
        <p:nvPicPr>
          <p:cNvPr id="220" name="Google Shape;220;p29"/>
          <p:cNvPicPr preferRelativeResize="0"/>
          <p:nvPr/>
        </p:nvPicPr>
        <p:blipFill>
          <a:blip r:embed="rId3">
            <a:alphaModFix/>
          </a:blip>
          <a:stretch>
            <a:fillRect/>
          </a:stretch>
        </p:blipFill>
        <p:spPr>
          <a:xfrm>
            <a:off x="553500" y="908601"/>
            <a:ext cx="8036998" cy="355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3173100" y="218950"/>
            <a:ext cx="2797800" cy="6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solidFill>
                  <a:srgbClr val="000000"/>
                </a:solidFill>
                <a:latin typeface="Times"/>
                <a:ea typeface="Times"/>
                <a:cs typeface="Times"/>
                <a:sym typeface="Times"/>
              </a:rPr>
              <a:t>IX. REFERENCES</a:t>
            </a:r>
            <a:endParaRPr b="1" sz="2400">
              <a:solidFill>
                <a:srgbClr val="000000"/>
              </a:solidFill>
              <a:latin typeface="Times"/>
              <a:ea typeface="Times"/>
              <a:cs typeface="Times"/>
              <a:sym typeface="Times"/>
            </a:endParaRPr>
          </a:p>
        </p:txBody>
      </p:sp>
      <p:sp>
        <p:nvSpPr>
          <p:cNvPr id="226" name="Google Shape;226;p30"/>
          <p:cNvSpPr txBox="1"/>
          <p:nvPr>
            <p:ph idx="1" type="body"/>
          </p:nvPr>
        </p:nvSpPr>
        <p:spPr>
          <a:xfrm>
            <a:off x="449700" y="672725"/>
            <a:ext cx="8244600" cy="3921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1000"/>
              </a:spcBef>
              <a:spcAft>
                <a:spcPts val="0"/>
              </a:spcAft>
              <a:buClr>
                <a:srgbClr val="000000"/>
              </a:buClr>
              <a:buSzPts val="1400"/>
              <a:buFont typeface="Times"/>
              <a:buChar char="●"/>
            </a:pPr>
            <a:r>
              <a:rPr lang="en" sz="1400">
                <a:solidFill>
                  <a:srgbClr val="000000"/>
                </a:solidFill>
                <a:latin typeface="Times"/>
                <a:ea typeface="Times"/>
                <a:cs typeface="Times"/>
                <a:sym typeface="Times"/>
              </a:rPr>
              <a:t>2Hannun A, Case C, Casper J, et al. Deep Speech: Scaling up end-to-end speech recognition. arXiv preprint arXiv:1412.5567. 2014. </a:t>
            </a:r>
            <a:r>
              <a:rPr lang="en" sz="1400" u="sng">
                <a:solidFill>
                  <a:schemeClr val="hlink"/>
                </a:solidFill>
                <a:latin typeface="Times"/>
                <a:ea typeface="Times"/>
                <a:cs typeface="Times"/>
                <a:sym typeface="Times"/>
                <a:hlinkClick r:id="rId3"/>
              </a:rPr>
              <a:t>https://arxiv.org/abs/1412.5567</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Amodei D, Ananthanarayanan S, Anubhai R, et al. Deep Speech 2: End-to-End Speech Recognition in English and Mandarin. arXiv preprint arXiv:1512.02595. 2015. </a:t>
            </a:r>
            <a:r>
              <a:rPr lang="en" sz="1400" u="sng">
                <a:solidFill>
                  <a:schemeClr val="hlink"/>
                </a:solidFill>
                <a:latin typeface="Times"/>
                <a:ea typeface="Times"/>
                <a:cs typeface="Times"/>
                <a:sym typeface="Times"/>
                <a:hlinkClick r:id="rId4"/>
              </a:rPr>
              <a:t>https://arxiv.org/abs/1512.02595</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Kanda N, Yoshioka T, Hori T, et al. Ensemble of Jointly Trained Deep Neural Network-Based Acoustic Models for Reverberant Speech Recognition. arXiv preprint arXiv:1608.04983. 2016. </a:t>
            </a:r>
            <a:r>
              <a:rPr lang="en" sz="1400" u="sng">
                <a:solidFill>
                  <a:schemeClr val="hlink"/>
                </a:solidFill>
                <a:latin typeface="Times"/>
                <a:ea typeface="Times"/>
                <a:cs typeface="Times"/>
                <a:sym typeface="Times"/>
                <a:hlinkClick r:id="rId5"/>
              </a:rPr>
              <a:t>https://arxiv.org/abs/1608.04983</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Radford A, Kim JW, Hallacy C, et al. Robust Speech Recognition via Large-Scale Weak Supervision. OpenAI. 2022. </a:t>
            </a:r>
            <a:r>
              <a:rPr lang="en" sz="1400" u="sng">
                <a:solidFill>
                  <a:schemeClr val="hlink"/>
                </a:solidFill>
                <a:latin typeface="Times"/>
                <a:ea typeface="Times"/>
                <a:cs typeface="Times"/>
                <a:sym typeface="Times"/>
                <a:hlinkClick r:id="rId6"/>
              </a:rPr>
              <a:t>https://arxiv.org/abs/2212.04356</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Chorowski J, Bahdanau D, Serdyuk D, et al. State-of-the-Art Speech Recognition with Sequence-to-Sequence Models. arXiv preprint arXiv:1609.08144. 2016. </a:t>
            </a:r>
            <a:r>
              <a:rPr lang="en" sz="1400" u="sng">
                <a:solidFill>
                  <a:schemeClr val="hlink"/>
                </a:solidFill>
                <a:latin typeface="Times"/>
                <a:ea typeface="Times"/>
                <a:cs typeface="Times"/>
                <a:sym typeface="Times"/>
                <a:hlinkClick r:id="rId7"/>
              </a:rPr>
              <a:t>https://research.google.com/pubs/archive/46687.pdf</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Baevski A, Zhou Y, Mohamed A, Auli M. Wav2Vec 2.0: A Framework for Self-Supervised Learning of Speech Representations. Advances in Neural Information Processing Systems (NeurIPS). 2020. </a:t>
            </a:r>
            <a:r>
              <a:rPr lang="en" sz="1400" u="sng">
                <a:solidFill>
                  <a:schemeClr val="hlink"/>
                </a:solidFill>
                <a:latin typeface="Times"/>
                <a:ea typeface="Times"/>
                <a:cs typeface="Times"/>
                <a:sym typeface="Times"/>
                <a:hlinkClick r:id="rId8"/>
              </a:rPr>
              <a:t>https://proceedings.neurips.cc/paper/2020/file/92d1e1eb1cd6f9fba3227870bb6d7f07-Paper.pdf</a:t>
            </a:r>
            <a:r>
              <a:rPr lang="en" sz="1400">
                <a:solidFill>
                  <a:srgbClr val="000000"/>
                </a:solidFill>
                <a:latin typeface="Times"/>
                <a:ea typeface="Times"/>
                <a:cs typeface="Times"/>
                <a:sym typeface="Times"/>
              </a:rPr>
              <a: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Shilov N, Shchur L, Ponomarev D, et al. Automatic Speech Recognition (ASR) with Whisper. CEUR Workshop Proceedings. 2022. https://ceur-ws.org/Vol-3574/paper_1.pdf.</a:t>
            </a:r>
            <a:endParaRPr sz="1400">
              <a:solidFill>
                <a:srgbClr val="000000"/>
              </a:solidFill>
              <a:latin typeface="Times"/>
              <a:ea typeface="Times"/>
              <a:cs typeface="Times"/>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2673450" y="264175"/>
            <a:ext cx="3797100" cy="6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solidFill>
                  <a:srgbClr val="000000"/>
                </a:solidFill>
                <a:latin typeface="Times"/>
                <a:ea typeface="Times"/>
                <a:cs typeface="Times"/>
                <a:sym typeface="Times"/>
              </a:rPr>
              <a:t>X. REMAINING WORK</a:t>
            </a:r>
            <a:endParaRPr b="1" sz="2400">
              <a:solidFill>
                <a:srgbClr val="000000"/>
              </a:solidFill>
              <a:latin typeface="Times"/>
              <a:ea typeface="Times"/>
              <a:cs typeface="Times"/>
              <a:sym typeface="Times"/>
            </a:endParaRPr>
          </a:p>
        </p:txBody>
      </p:sp>
      <p:sp>
        <p:nvSpPr>
          <p:cNvPr id="232" name="Google Shape;232;p31"/>
          <p:cNvSpPr txBox="1"/>
          <p:nvPr>
            <p:ph idx="1" type="body"/>
          </p:nvPr>
        </p:nvSpPr>
        <p:spPr>
          <a:xfrm>
            <a:off x="449700" y="865675"/>
            <a:ext cx="8244600" cy="39630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Add more dataset and check the performance</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Experiment with different models to identify the best performer.</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Train the selected model on the processed dataset.</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Assess the model’s performance using:</a:t>
            </a:r>
            <a:endParaRPr sz="1600">
              <a:solidFill>
                <a:srgbClr val="000000"/>
              </a:solidFill>
              <a:latin typeface="Times"/>
              <a:ea typeface="Times"/>
              <a:cs typeface="Times"/>
              <a:sym typeface="Times"/>
            </a:endParaRPr>
          </a:p>
          <a:p>
            <a:pPr indent="-330200" lvl="1" marL="9144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Character Error Rate (CER)</a:t>
            </a:r>
            <a:endParaRPr sz="1600">
              <a:solidFill>
                <a:srgbClr val="000000"/>
              </a:solidFill>
              <a:latin typeface="Times"/>
              <a:ea typeface="Times"/>
              <a:cs typeface="Times"/>
              <a:sym typeface="Times"/>
            </a:endParaRPr>
          </a:p>
          <a:p>
            <a:pPr indent="-330200" lvl="1" marL="9144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Word Error Rate (WER)</a:t>
            </a:r>
            <a:endParaRPr sz="1600">
              <a:solidFill>
                <a:srgbClr val="000000"/>
              </a:solidFill>
              <a:latin typeface="Times"/>
              <a:ea typeface="Times"/>
              <a:cs typeface="Times"/>
              <a:sym typeface="Times"/>
            </a:endParaRPr>
          </a:p>
          <a:p>
            <a:pPr indent="-330200" lvl="1" marL="9144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BLEU Score</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Fine-tune the model if initial results are not satisfactory.</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Deploy the model for real-time speech-to-text conversion.</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Preparation</a:t>
            </a:r>
            <a:r>
              <a:rPr lang="en" sz="1600">
                <a:solidFill>
                  <a:srgbClr val="000000"/>
                </a:solidFill>
                <a:latin typeface="Times"/>
                <a:ea typeface="Times"/>
                <a:cs typeface="Times"/>
                <a:sym typeface="Times"/>
              </a:rPr>
              <a:t> of Research Paper</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Work on simple web application for real time.</a:t>
            </a:r>
            <a:endParaRPr sz="1600">
              <a:solidFill>
                <a:srgbClr val="000000"/>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ctrTitle"/>
          </p:nvPr>
        </p:nvSpPr>
        <p:spPr>
          <a:xfrm>
            <a:off x="3277950" y="314248"/>
            <a:ext cx="2588100" cy="572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400">
                <a:solidFill>
                  <a:srgbClr val="212529"/>
                </a:solidFill>
                <a:latin typeface="Times"/>
                <a:ea typeface="Times"/>
                <a:cs typeface="Times"/>
                <a:sym typeface="Times"/>
              </a:rPr>
              <a:t>OUTLINE</a:t>
            </a:r>
            <a:endParaRPr b="1" sz="2400">
              <a:solidFill>
                <a:srgbClr val="212529"/>
              </a:solidFill>
              <a:latin typeface="Times"/>
              <a:ea typeface="Times"/>
              <a:cs typeface="Times"/>
              <a:sym typeface="Times"/>
            </a:endParaRPr>
          </a:p>
        </p:txBody>
      </p:sp>
      <p:sp>
        <p:nvSpPr>
          <p:cNvPr id="136" name="Google Shape;136;p14"/>
          <p:cNvSpPr txBox="1"/>
          <p:nvPr>
            <p:ph idx="1" type="subTitle"/>
          </p:nvPr>
        </p:nvSpPr>
        <p:spPr>
          <a:xfrm>
            <a:off x="2110325" y="886650"/>
            <a:ext cx="4508400" cy="3148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Introduction</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Problem Statement</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Research Objectives</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Research Challenges</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Proposed System</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System Diagram</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Implementation &amp; Results</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Guide Approval Screenshot</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References</a:t>
            </a:r>
            <a:endParaRPr sz="2000">
              <a:solidFill>
                <a:srgbClr val="000000"/>
              </a:solidFill>
              <a:latin typeface="Times"/>
              <a:ea typeface="Times"/>
              <a:cs typeface="Times"/>
              <a:sym typeface="Times"/>
            </a:endParaRPr>
          </a:p>
          <a:p>
            <a:pPr indent="-355600" lvl="0" marL="457200" rtl="0" algn="l">
              <a:spcBef>
                <a:spcPts val="0"/>
              </a:spcBef>
              <a:spcAft>
                <a:spcPts val="0"/>
              </a:spcAft>
              <a:buClr>
                <a:srgbClr val="000000"/>
              </a:buClr>
              <a:buSzPts val="2000"/>
              <a:buFont typeface="Times"/>
              <a:buAutoNum type="romanUcPeriod"/>
            </a:pPr>
            <a:r>
              <a:rPr lang="en" sz="2000">
                <a:solidFill>
                  <a:srgbClr val="000000"/>
                </a:solidFill>
                <a:latin typeface="Times"/>
                <a:ea typeface="Times"/>
                <a:cs typeface="Times"/>
                <a:sym typeface="Times"/>
              </a:rPr>
              <a:t>Remaining Work</a:t>
            </a:r>
            <a:endParaRPr>
              <a:solidFill>
                <a:srgbClr val="000000"/>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1052550" y="229000"/>
            <a:ext cx="7038900" cy="5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Times"/>
                <a:ea typeface="Times"/>
                <a:cs typeface="Times"/>
                <a:sym typeface="Times"/>
              </a:rPr>
              <a:t>I</a:t>
            </a:r>
            <a:r>
              <a:rPr b="1" lang="en" sz="2400">
                <a:solidFill>
                  <a:srgbClr val="000000"/>
                </a:solidFill>
                <a:latin typeface="Times"/>
                <a:ea typeface="Times"/>
                <a:cs typeface="Times"/>
                <a:sym typeface="Times"/>
              </a:rPr>
              <a:t>. </a:t>
            </a:r>
            <a:r>
              <a:rPr b="1" lang="en" sz="2400">
                <a:solidFill>
                  <a:srgbClr val="000000"/>
                </a:solidFill>
                <a:latin typeface="Times"/>
                <a:ea typeface="Times"/>
                <a:cs typeface="Times"/>
                <a:sym typeface="Times"/>
              </a:rPr>
              <a:t>INTRODUCTION</a:t>
            </a:r>
            <a:endParaRPr b="1" sz="2400">
              <a:solidFill>
                <a:srgbClr val="000000"/>
              </a:solidFill>
              <a:latin typeface="Times"/>
              <a:ea typeface="Times"/>
              <a:cs typeface="Times"/>
              <a:sym typeface="Times"/>
            </a:endParaRPr>
          </a:p>
        </p:txBody>
      </p:sp>
      <p:sp>
        <p:nvSpPr>
          <p:cNvPr id="142" name="Google Shape;142;p15"/>
          <p:cNvSpPr txBox="1"/>
          <p:nvPr>
            <p:ph idx="1" type="body"/>
          </p:nvPr>
        </p:nvSpPr>
        <p:spPr>
          <a:xfrm>
            <a:off x="433350" y="791500"/>
            <a:ext cx="8277300" cy="3940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Overview: Legal judgment documents contain critical information but are often lengthy and complex, making manual analysis time-consuming and inefficient. These documents typically include:</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Case Facts: Detailed descriptions of events and parties involved.</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Legal Arguments: The positions taken by each party, supported by legal reasoning.</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Precedents: References to previous cases that inform or support arguments.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Final Rulings: The court’s decision and rationale behind it, including sentencing or injunctions.</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Importance: Automating the extraction and processing of legal judgments can significantly improve accessibility, reduce workload, and enhance decision-making efficiency, bringing numerous benefits to various stakeholders: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Legal Practitioners: Lawyers can quickly access key case details, improving the speed and accuracy of analysis. This saves time for strategic planning, client interaction, and legal drafting.</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Researchers: Automated systems help researchers quickly sift through case law to identify trends and contradictions, speeding up literature reviews and case studies.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Accessibility: Legal information becomes more accessible, increasing transparency and trust in the legal system.</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Consistency and Error Reduction: Automated systems reduce human error, ensuring consistent and accurate legal analysis.</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45720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538650" y="759900"/>
            <a:ext cx="8066700" cy="3623700"/>
          </a:xfrm>
          <a:prstGeom prst="rect">
            <a:avLst/>
          </a:prstGeom>
        </p:spPr>
        <p:txBody>
          <a:bodyPr anchorCtr="0" anchor="t" bIns="91425" lIns="91425" spcFirstLastPara="1" rIns="91425" wrap="square" tIns="91425">
            <a:noAutofit/>
          </a:bodyPr>
          <a:lstStyle/>
          <a:p>
            <a:pPr indent="-318770" lvl="0" marL="4572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Challenges:</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Extracting only the relevant judgment text while filtering out unnecessary legal jargon and formatting issues.</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Handling variations in court document structures and ensuring high accuracy in information extraction.</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Converting extracted text into audio while preserving legal semantics for better accessibility.</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Ensuring high-accuracy speech-to-text conversion for legal language.</a:t>
            </a:r>
            <a:endParaRPr sz="142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20">
              <a:solidFill>
                <a:srgbClr val="000000"/>
              </a:solidFill>
              <a:latin typeface="Times"/>
              <a:ea typeface="Times"/>
              <a:cs typeface="Times"/>
              <a:sym typeface="Times"/>
            </a:endParaRPr>
          </a:p>
          <a:p>
            <a:pPr indent="-318770" lvl="0" marL="4572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Objective: This project aims to develop an automated system that:</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Extracts judgment text from legal PDFs using NLP and deep learning models.</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Cleans and preprocesses the extracted text to improve readability.</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Converts the text into high-quality speech using TTS models.</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Applies audio processing techniques like VAD and normalization.</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Uses Whisper to transcribe the audio back into text.</a:t>
            </a:r>
            <a:endParaRPr sz="1420">
              <a:solidFill>
                <a:srgbClr val="000000"/>
              </a:solidFill>
              <a:latin typeface="Times"/>
              <a:ea typeface="Times"/>
              <a:cs typeface="Times"/>
              <a:sym typeface="Times"/>
            </a:endParaRPr>
          </a:p>
          <a:p>
            <a:pPr indent="-318769" lvl="1" marL="914400" rtl="0" algn="l">
              <a:lnSpc>
                <a:spcPct val="100000"/>
              </a:lnSpc>
              <a:spcBef>
                <a:spcPts val="0"/>
              </a:spcBef>
              <a:spcAft>
                <a:spcPts val="0"/>
              </a:spcAft>
              <a:buClr>
                <a:srgbClr val="000000"/>
              </a:buClr>
              <a:buSzPts val="1420"/>
              <a:buFont typeface="Times"/>
              <a:buChar char="○"/>
            </a:pPr>
            <a:r>
              <a:rPr lang="en" sz="1420">
                <a:solidFill>
                  <a:srgbClr val="000000"/>
                </a:solidFill>
                <a:latin typeface="Times"/>
                <a:ea typeface="Times"/>
                <a:cs typeface="Times"/>
                <a:sym typeface="Times"/>
              </a:rPr>
              <a:t>Evaluates performance through comparative analysis between extracted and transcribed text.</a:t>
            </a:r>
            <a:endParaRPr sz="1420">
              <a:solidFill>
                <a:srgbClr val="000000"/>
              </a:solidFill>
              <a:latin typeface="Times"/>
              <a:ea typeface="Times"/>
              <a:cs typeface="Times"/>
              <a:sym typeface="Times"/>
            </a:endParaRPr>
          </a:p>
          <a:p>
            <a:pPr indent="457200" lvl="0" marL="0" rtl="0" algn="l">
              <a:lnSpc>
                <a:spcPct val="100000"/>
              </a:lnSpc>
              <a:spcBef>
                <a:spcPts val="0"/>
              </a:spcBef>
              <a:spcAft>
                <a:spcPts val="0"/>
              </a:spcAft>
              <a:buNone/>
            </a:pPr>
            <a:r>
              <a:t/>
            </a:r>
            <a:endParaRPr sz="142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2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20">
              <a:solidFill>
                <a:srgbClr val="000000"/>
              </a:solidFill>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1052550" y="229000"/>
            <a:ext cx="7038900" cy="562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rgbClr val="000000"/>
                </a:solidFill>
                <a:latin typeface="Times"/>
                <a:ea typeface="Times"/>
                <a:cs typeface="Times"/>
                <a:sym typeface="Times"/>
              </a:rPr>
              <a:t>II. </a:t>
            </a:r>
            <a:r>
              <a:rPr b="1" lang="en" sz="2400">
                <a:solidFill>
                  <a:srgbClr val="000000"/>
                </a:solidFill>
                <a:latin typeface="Times"/>
                <a:ea typeface="Times"/>
                <a:cs typeface="Times"/>
                <a:sym typeface="Times"/>
              </a:rPr>
              <a:t>P</a:t>
            </a:r>
            <a:r>
              <a:rPr b="1" lang="en" sz="2400">
                <a:solidFill>
                  <a:srgbClr val="000000"/>
                </a:solidFill>
                <a:latin typeface="Times"/>
                <a:ea typeface="Times"/>
                <a:cs typeface="Times"/>
                <a:sym typeface="Times"/>
              </a:rPr>
              <a:t>ROBLEM STATEMENT</a:t>
            </a:r>
            <a:endParaRPr b="1" sz="2400">
              <a:solidFill>
                <a:srgbClr val="000000"/>
              </a:solidFill>
              <a:latin typeface="Times"/>
              <a:ea typeface="Times"/>
              <a:cs typeface="Times"/>
              <a:sym typeface="Times"/>
            </a:endParaRPr>
          </a:p>
        </p:txBody>
      </p:sp>
      <p:sp>
        <p:nvSpPr>
          <p:cNvPr id="153" name="Google Shape;153;p17"/>
          <p:cNvSpPr txBox="1"/>
          <p:nvPr>
            <p:ph idx="1" type="body"/>
          </p:nvPr>
        </p:nvSpPr>
        <p:spPr>
          <a:xfrm>
            <a:off x="433350" y="791500"/>
            <a:ext cx="8277300" cy="3940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Extracting meaningful judgment text from legal PDFs: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Legal judgments are often in PDF format, which can be difficult to work with due to how the text is embedded. Extracting key information, such as case facts, legal arguments, and rulings, requires advanced tools to pull out only the relevant content. This makes it easier for legal professionals to focus on important details without sorting through unnecessary information.</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Converting extracted text into high-quality audio format:</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Once the relevant text is extracted, converting it into high-quality FLAC audio format makes the information more accessible. FLAC (Free Lossless Audio Codec) preserves the clarity and quality of the original audio, ensuring accurate pronunciation of legal terms.</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Enhancing Speech-to-Text transcription accuracy for legal documents: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Speech-to-text technology is key for converting spoken legal information into text, but standard systems may struggle with legal jargon. Improving transcription accuracy ensures the text reflects the correct legal terms and intent, preserving the integrity of case details.</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Evaluating and comparing extracted vs. transcribed text for performance analysis: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To assess system effectiveness, it's important to compare extracted text from legal documents with transcribed speech-to-text output. This helps identify areas for improvement, ensuring accuracy, consistency, and clarity, and fine-tunes the system for future use.</a:t>
            </a:r>
            <a:endParaRPr sz="1400">
              <a:solidFill>
                <a:srgbClr val="000000"/>
              </a:solidFill>
              <a:latin typeface="Times"/>
              <a:ea typeface="Times"/>
              <a:cs typeface="Times"/>
              <a:sym typeface="Times"/>
            </a:endParaRPr>
          </a:p>
          <a:p>
            <a:pPr indent="45720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2132700" y="193725"/>
            <a:ext cx="4878600" cy="562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rgbClr val="000000"/>
                </a:solidFill>
                <a:latin typeface="Times"/>
                <a:ea typeface="Times"/>
                <a:cs typeface="Times"/>
                <a:sym typeface="Times"/>
              </a:rPr>
              <a:t>III</a:t>
            </a:r>
            <a:r>
              <a:rPr b="1" lang="en" sz="2400">
                <a:solidFill>
                  <a:srgbClr val="000000"/>
                </a:solidFill>
                <a:latin typeface="Times"/>
                <a:ea typeface="Times"/>
                <a:cs typeface="Times"/>
                <a:sym typeface="Times"/>
              </a:rPr>
              <a:t>. RESEARCH OBJECTIVES</a:t>
            </a:r>
            <a:endParaRPr b="1" sz="2400">
              <a:solidFill>
                <a:srgbClr val="000000"/>
              </a:solidFill>
              <a:latin typeface="Times"/>
              <a:ea typeface="Times"/>
              <a:cs typeface="Times"/>
              <a:sym typeface="Times"/>
            </a:endParaRPr>
          </a:p>
        </p:txBody>
      </p:sp>
      <p:sp>
        <p:nvSpPr>
          <p:cNvPr id="159" name="Google Shape;159;p18"/>
          <p:cNvSpPr txBox="1"/>
          <p:nvPr>
            <p:ph idx="1" type="body"/>
          </p:nvPr>
        </p:nvSpPr>
        <p:spPr>
          <a:xfrm>
            <a:off x="433350" y="680750"/>
            <a:ext cx="8277300" cy="4228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Develop an automated system for extracting judgment text from legal PDFs: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Create an automated system to extract key information such as case facts, legal arguments, and final judgements directly from legal PDFs. </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focus will be on accurately identifying and extracting relevant text, ignoring non-essential content.</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Convert text into speech using advanced TTS models (Google Text-to-Speech):</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Use Google’s advanced Text-to-Speech (TTS) model to convert the extracted text into high-quality speech (.flac). </a:t>
            </a:r>
            <a:r>
              <a:rPr lang="en" sz="1400">
                <a:solidFill>
                  <a:srgbClr val="000000"/>
                </a:solidFill>
                <a:latin typeface="Times"/>
                <a:ea typeface="Times"/>
                <a:cs typeface="Times"/>
                <a:sym typeface="Times"/>
              </a:rPr>
              <a:t>The TTS model will ensure accurate pronunciation, especially for legal terms, making it easy to listen to the judgments.</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Implement audio preprocessing (VAD, normalization) to refine the output:</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Apply Voice Activity Detection (VAD) to identify and extract only the speech parts, removing any background noise.</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Use Whisper for Speech-to-Text conversion and assess its accuracy:</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Employ the Whisper model to convert the speech back into text. </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Compare and evaluate extracted vs. transcribed text using performance metrics:</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Compare the accuracy and completeness of the extracted text from legal PDFs with the transcribed text produced by Whisper. Metrics like Word Error Rate (WER), Character Error Rate (CER), and BLEU (Bilingual Evaluation Understudy) score will be used to evaluate performance and identify areas for improvement.</a:t>
            </a:r>
            <a:endParaRPr sz="1400">
              <a:solidFill>
                <a:srgbClr val="000000"/>
              </a:solidFill>
              <a:latin typeface="Times"/>
              <a:ea typeface="Times"/>
              <a:cs typeface="Times"/>
              <a:sym typeface="Times"/>
            </a:endParaRPr>
          </a:p>
          <a:p>
            <a:pPr indent="45720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2283000" y="326150"/>
            <a:ext cx="4578000" cy="58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rgbClr val="212529"/>
                </a:solidFill>
                <a:latin typeface="Times"/>
                <a:ea typeface="Times"/>
                <a:cs typeface="Times"/>
                <a:sym typeface="Times"/>
              </a:rPr>
              <a:t>IV. RESEARCH CHALLENGES</a:t>
            </a:r>
            <a:endParaRPr b="1" sz="2400">
              <a:solidFill>
                <a:srgbClr val="212529"/>
              </a:solidFill>
              <a:latin typeface="Times"/>
              <a:ea typeface="Times"/>
              <a:cs typeface="Times"/>
              <a:sym typeface="Times"/>
            </a:endParaRPr>
          </a:p>
        </p:txBody>
      </p:sp>
      <p:sp>
        <p:nvSpPr>
          <p:cNvPr id="165" name="Google Shape;165;p19"/>
          <p:cNvSpPr txBox="1"/>
          <p:nvPr>
            <p:ph idx="1" type="body"/>
          </p:nvPr>
        </p:nvSpPr>
        <p:spPr>
          <a:xfrm>
            <a:off x="365400" y="1016425"/>
            <a:ext cx="8413200" cy="35748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Preprocessing Complexity: Efficiently converting raw audio data into a usable format involves multiple preprocessing steps, such as normalization, resampling, and feature extraction. Ensuring the accuracy and speed of these processes is a major challenge, especially for large datasets like LibriSpeech.</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Handling Diverse Accents and Noisy Environments: Speech-to-text models often struggle with varying accents, dialects, and noisy conditions. Developing a model that can generalize across these scenarios without significant performance degradation is a critical challenge.</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Real-Time Performance: Achieving low-latency transcription while maintaining high accuracy is essential for live applications. This requires optimizing both the model architecture and the inference pipeline for real-time use.</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Evaluation Metrics: Accurately measuring model performance involves metrics like Character Error Rate (CER), Word Error Rate (WER), and BLEU Score. Ensuring that these metrics are comprehensive and reflect real-world usability is a non-trivial task.</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Model Adaptability: Creating a system that can adapt to various languages, accents, and contexts requires extensive training and fine-tuning. Ensuring scalability while maintaining performance across diverse use cases is a significant hurdle.</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600">
              <a:solidFill>
                <a:srgbClr val="212529"/>
              </a:solidFill>
              <a:latin typeface="Times"/>
              <a:ea typeface="Times"/>
              <a:cs typeface="Times"/>
              <a:sym typeface="Times"/>
            </a:endParaRPr>
          </a:p>
          <a:p>
            <a:pPr indent="0" lvl="0" marL="0" rtl="0" algn="l">
              <a:spcBef>
                <a:spcPts val="1000"/>
              </a:spcBef>
              <a:spcAft>
                <a:spcPts val="1000"/>
              </a:spcAft>
              <a:buNone/>
            </a:pPr>
            <a:r>
              <a:t/>
            </a:r>
            <a:endParaRPr sz="1600">
              <a:solidFill>
                <a:srgbClr val="212529"/>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2216400" y="202550"/>
            <a:ext cx="4711200" cy="562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rgbClr val="000000"/>
                </a:solidFill>
                <a:latin typeface="Times"/>
                <a:ea typeface="Times"/>
                <a:cs typeface="Times"/>
                <a:sym typeface="Times"/>
              </a:rPr>
              <a:t>V</a:t>
            </a:r>
            <a:r>
              <a:rPr b="1" lang="en" sz="2400">
                <a:solidFill>
                  <a:srgbClr val="000000"/>
                </a:solidFill>
                <a:latin typeface="Times"/>
                <a:ea typeface="Times"/>
                <a:cs typeface="Times"/>
                <a:sym typeface="Times"/>
              </a:rPr>
              <a:t>. PROPOSED SYSTEM</a:t>
            </a:r>
            <a:endParaRPr b="1" sz="2400">
              <a:solidFill>
                <a:srgbClr val="000000"/>
              </a:solidFill>
              <a:latin typeface="Times"/>
              <a:ea typeface="Times"/>
              <a:cs typeface="Times"/>
              <a:sym typeface="Times"/>
            </a:endParaRPr>
          </a:p>
        </p:txBody>
      </p:sp>
      <p:sp>
        <p:nvSpPr>
          <p:cNvPr id="171" name="Google Shape;171;p20"/>
          <p:cNvSpPr txBox="1"/>
          <p:nvPr>
            <p:ph idx="1" type="body"/>
          </p:nvPr>
        </p:nvSpPr>
        <p:spPr>
          <a:xfrm>
            <a:off x="433350" y="765050"/>
            <a:ext cx="8277300" cy="42282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System Overview:</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proposed system is designed to automate the extraction, processing, and analysis of legal judgment documents. </a:t>
            </a:r>
            <a:endParaRPr sz="1400">
              <a:solidFill>
                <a:srgbClr val="000000"/>
              </a:solidFill>
              <a:latin typeface="Times"/>
              <a:ea typeface="Times"/>
              <a:cs typeface="Times"/>
              <a:sym typeface="Times"/>
            </a:endParaRPr>
          </a:p>
          <a:p>
            <a:pPr indent="-317500" lvl="0" marL="4572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Key technologies used:</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BERT for judgment text extraction</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BERT (Bidirectional Encoder Representations from Transformers) is used for extracting meaningful judgment text. </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Fine-tuning BERT on a specific legal dataset can further improve its ability to extract relevant details and ignore irrelevant content, making it more suited for the legal domain.</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gTTS for text-to-speech conversion</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Converts text into natural-sounding speech.</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Whisper for speech-to-text conversion</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High-accuracy transcription of legal audio, even with background noise.</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Supports multiple languages and handles complex terminology.</a:t>
            </a:r>
            <a:endParaRPr sz="1400">
              <a:solidFill>
                <a:srgbClr val="000000"/>
              </a:solidFill>
              <a:latin typeface="Times"/>
              <a:ea typeface="Times"/>
              <a:cs typeface="Times"/>
              <a:sym typeface="Times"/>
            </a:endParaRPr>
          </a:p>
          <a:p>
            <a:pPr indent="-317500" lvl="1" marL="9144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TextBlob for grammatical corrections</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Automatically corrects grammar and spelling mistakes.</a:t>
            </a:r>
            <a:endParaRPr sz="1400">
              <a:solidFill>
                <a:srgbClr val="000000"/>
              </a:solidFill>
              <a:latin typeface="Times"/>
              <a:ea typeface="Times"/>
              <a:cs typeface="Times"/>
              <a:sym typeface="Times"/>
            </a:endParaRPr>
          </a:p>
          <a:p>
            <a:pPr indent="-317500" lvl="2" marL="1371600" rtl="0" algn="l">
              <a:lnSpc>
                <a:spcPct val="100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Improves clarity and readability of legal text.</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45720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100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00000"/>
              </a:lnSpc>
              <a:spcBef>
                <a:spcPts val="0"/>
              </a:spcBef>
              <a:spcAft>
                <a:spcPts val="0"/>
              </a:spcAft>
              <a:buNone/>
            </a:pPr>
            <a:r>
              <a:t/>
            </a:r>
            <a:endParaRPr sz="14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2079600" y="202550"/>
            <a:ext cx="4984800" cy="562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sz="2400">
                <a:solidFill>
                  <a:srgbClr val="000000"/>
                </a:solidFill>
                <a:latin typeface="Times"/>
                <a:ea typeface="Times"/>
                <a:cs typeface="Times"/>
                <a:sym typeface="Times"/>
              </a:rPr>
              <a:t>VI</a:t>
            </a:r>
            <a:r>
              <a:rPr b="1" lang="en" sz="2400">
                <a:solidFill>
                  <a:srgbClr val="000000"/>
                </a:solidFill>
                <a:latin typeface="Times"/>
                <a:ea typeface="Times"/>
                <a:cs typeface="Times"/>
                <a:sym typeface="Times"/>
              </a:rPr>
              <a:t>. SYSTEM DIAGRAM</a:t>
            </a:r>
            <a:endParaRPr b="1" sz="2400">
              <a:solidFill>
                <a:srgbClr val="000000"/>
              </a:solidFill>
              <a:latin typeface="Times"/>
              <a:ea typeface="Times"/>
              <a:cs typeface="Times"/>
              <a:sym typeface="Times"/>
            </a:endParaRPr>
          </a:p>
        </p:txBody>
      </p:sp>
      <p:pic>
        <p:nvPicPr>
          <p:cNvPr id="177" name="Google Shape;177;p21"/>
          <p:cNvPicPr preferRelativeResize="0"/>
          <p:nvPr/>
        </p:nvPicPr>
        <p:blipFill>
          <a:blip r:embed="rId3">
            <a:alphaModFix/>
          </a:blip>
          <a:stretch>
            <a:fillRect/>
          </a:stretch>
        </p:blipFill>
        <p:spPr>
          <a:xfrm>
            <a:off x="963600" y="765060"/>
            <a:ext cx="7216800" cy="39466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