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howGuides="1">
      <p:cViewPr varScale="1">
        <p:scale>
          <a:sx n="85" d="100"/>
          <a:sy n="85" d="100"/>
        </p:scale>
        <p:origin x="48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534248" y="2213132"/>
            <a:ext cx="10767466"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VIGNESH PRABHU M</a:t>
            </a:r>
            <a:br>
              <a:rPr lang="en-US" spc="15" dirty="0"/>
            </a:br>
            <a:r>
              <a:rPr lang="en-US" spc="15" dirty="0"/>
              <a:t>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sp>
        <p:nvSpPr>
          <p:cNvPr id="10" name="TextBox 9"/>
          <p:cNvSpPr txBox="1"/>
          <p:nvPr/>
        </p:nvSpPr>
        <p:spPr>
          <a:xfrm>
            <a:off x="752475" y="2067147"/>
            <a:ext cx="7858125" cy="1200329"/>
          </a:xfrm>
          <a:prstGeom prst="rect">
            <a:avLst/>
          </a:prstGeom>
          <a:noFill/>
        </p:spPr>
        <p:txBody>
          <a:bodyPr wrap="square" rtlCol="0">
            <a:spAutoFit/>
          </a:bodyPr>
          <a:lstStyle/>
          <a:p>
            <a:r>
              <a:rPr lang="en-US" dirty="0"/>
              <a:t>Initial testing and evaluation demonstrate the efficacy of our model in accurately predicting the next word with high confidence scores. Furthermore, user feedback and real-world usage scenarios validate the practical utility and effectiveness of the solution in various applications, reinforcing its value proposition.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Rectangle 22"/>
          <p:cNvSpPr/>
          <p:nvPr/>
        </p:nvSpPr>
        <p:spPr>
          <a:xfrm>
            <a:off x="1140754" y="2701439"/>
            <a:ext cx="628813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Next word prediction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981199" y="1524000"/>
            <a:ext cx="7530619"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1.PROBLEM STATEMENT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2.PROJECT OVERVIEW</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3.WHO ARE THE END USERS</a:t>
            </a:r>
            <a:endParaRPr lang="en-US" sz="2400" dirty="0">
              <a:latin typeface="Times New Roman" panose="02020603050405020304" pitchFamily="18" charset="0"/>
              <a:cs typeface="Times New Roman" panose="02020603050405020304" pitchFamily="18" charset="0"/>
            </a:endParaRPr>
          </a:p>
          <a:p>
            <a:r>
              <a:rPr lang="en-US" sz="2400" spc="-40" dirty="0">
                <a:latin typeface="Times New Roman" panose="02020603050405020304" pitchFamily="18" charset="0"/>
                <a:cs typeface="Times New Roman" panose="02020603050405020304" pitchFamily="18" charset="0"/>
              </a:rPr>
              <a:t>4.Y</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R</a:t>
            </a:r>
            <a:r>
              <a:rPr lang="en-US" sz="2400" spc="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S</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LU</a:t>
            </a:r>
            <a:r>
              <a:rPr lang="en-US" sz="2400" spc="-35" dirty="0">
                <a:latin typeface="Times New Roman" panose="02020603050405020304" pitchFamily="18" charset="0"/>
                <a:cs typeface="Times New Roman" panose="02020603050405020304" pitchFamily="18" charset="0"/>
              </a:rPr>
              <a:t>T</a:t>
            </a:r>
            <a:r>
              <a:rPr lang="en-US" sz="2400" spc="-30"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r>
              <a:rPr lang="en-US" sz="2400" spc="-34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A</a:t>
            </a:r>
            <a:r>
              <a:rPr lang="en-US" sz="2400" spc="-5"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spc="3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S</a:t>
            </a:r>
            <a:r>
              <a:rPr lang="en-US" sz="2400" spc="60" dirty="0">
                <a:latin typeface="Times New Roman" panose="02020603050405020304" pitchFamily="18" charset="0"/>
                <a:cs typeface="Times New Roman" panose="02020603050405020304" pitchFamily="18" charset="0"/>
              </a:rPr>
              <a:t> </a:t>
            </a:r>
            <a:r>
              <a:rPr lang="en-US" sz="2400" spc="-295" dirty="0">
                <a:latin typeface="Times New Roman" panose="02020603050405020304" pitchFamily="18" charset="0"/>
                <a:cs typeface="Times New Roman" panose="02020603050405020304" pitchFamily="18" charset="0"/>
              </a:rPr>
              <a:t>V</a:t>
            </a:r>
            <a:r>
              <a:rPr lang="en-US" sz="2400" spc="-35" dirty="0">
                <a:latin typeface="Times New Roman" panose="02020603050405020304" pitchFamily="18" charset="0"/>
                <a:cs typeface="Times New Roman" panose="02020603050405020304" pitchFamily="18" charset="0"/>
              </a:rPr>
              <a:t>A</a:t>
            </a:r>
            <a:r>
              <a:rPr lang="en-US" sz="2400" spc="25" dirty="0">
                <a:latin typeface="Times New Roman" panose="02020603050405020304" pitchFamily="18" charset="0"/>
                <a:cs typeface="Times New Roman" panose="02020603050405020304" pitchFamily="18" charset="0"/>
              </a:rPr>
              <a:t>LU</a:t>
            </a:r>
            <a:r>
              <a:rPr lang="en-US" sz="2400" dirty="0">
                <a:latin typeface="Times New Roman" panose="02020603050405020304" pitchFamily="18" charset="0"/>
                <a:cs typeface="Times New Roman" panose="02020603050405020304" pitchFamily="18" charset="0"/>
              </a:rPr>
              <a:t>E</a:t>
            </a:r>
            <a:r>
              <a:rPr lang="en-US" sz="2400" spc="-6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a:t>
            </a:r>
            <a:r>
              <a:rPr lang="en-US" sz="2400" spc="-30" dirty="0">
                <a:latin typeface="Times New Roman" panose="02020603050405020304" pitchFamily="18" charset="0"/>
                <a:cs typeface="Times New Roman" panose="02020603050405020304" pitchFamily="18" charset="0"/>
              </a:rPr>
              <a:t>R</a:t>
            </a:r>
            <a:r>
              <a:rPr lang="en-US" sz="2400" spc="10" dirty="0">
                <a:latin typeface="Times New Roman" panose="02020603050405020304" pitchFamily="18" charset="0"/>
                <a:cs typeface="Times New Roman" panose="02020603050405020304" pitchFamily="18" charset="0"/>
              </a:rPr>
              <a:t>O</a:t>
            </a:r>
            <a:r>
              <a:rPr lang="en-US" sz="2400" spc="-15" dirty="0">
                <a:latin typeface="Times New Roman" panose="02020603050405020304" pitchFamily="18" charset="0"/>
                <a:cs typeface="Times New Roman" panose="02020603050405020304" pitchFamily="18" charset="0"/>
              </a:rPr>
              <a:t>P</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S</a:t>
            </a:r>
            <a:r>
              <a:rPr lang="en-US" sz="2400" spc="-30"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T</a:t>
            </a:r>
            <a:r>
              <a:rPr lang="en-US" sz="2400" spc="-30"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a:t>
            </a:r>
            <a:r>
              <a:rPr lang="en-US" sz="2400" spc="15" dirty="0">
                <a:latin typeface="Times New Roman" panose="02020603050405020304" pitchFamily="18" charset="0"/>
                <a:cs typeface="Times New Roman" panose="02020603050405020304" pitchFamily="18" charset="0"/>
              </a:rPr>
              <a:t> THE</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WOW</a:t>
            </a:r>
            <a:r>
              <a:rPr lang="en-US" sz="2400" spc="8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YOUR</a:t>
            </a:r>
            <a:r>
              <a:rPr lang="en-US" sz="2400" spc="-1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SOLUTION</a:t>
            </a:r>
            <a:endParaRPr lang="en-US" sz="2400" spc="20" dirty="0">
              <a:latin typeface="Times New Roman" panose="02020603050405020304" pitchFamily="18" charset="0"/>
              <a:cs typeface="Times New Roman" panose="02020603050405020304" pitchFamily="18" charset="0"/>
            </a:endParaRPr>
          </a:p>
          <a:p>
            <a:r>
              <a:rPr lang="en-US" sz="2400" spc="20" dirty="0">
                <a:latin typeface="Times New Roman" panose="02020603050405020304" pitchFamily="18" charset="0"/>
                <a:cs typeface="Times New Roman" panose="02020603050405020304" pitchFamily="18" charset="0"/>
              </a:rPr>
              <a:t>6.</a:t>
            </a:r>
            <a:r>
              <a:rPr lang="en-IN" sz="2400" b="1" spc="15" dirty="0">
                <a:latin typeface="Times New Roman" panose="02020603050405020304" pitchFamily="18" charset="0"/>
                <a:cs typeface="Times New Roman" panose="02020603050405020304" pitchFamily="18" charset="0"/>
              </a:rPr>
              <a:t> </a:t>
            </a:r>
            <a:r>
              <a:rPr lang="en-IN" sz="2400" spc="15" dirty="0">
                <a:latin typeface="Times New Roman" panose="02020603050405020304" pitchFamily="18" charset="0"/>
                <a:cs typeface="Times New Roman" panose="02020603050405020304" pitchFamily="18" charset="0"/>
              </a:rPr>
              <a:t>M</a:t>
            </a:r>
            <a:r>
              <a:rPr lang="en-IN" sz="2400" dirty="0">
                <a:latin typeface="Times New Roman" panose="02020603050405020304" pitchFamily="18" charset="0"/>
                <a:cs typeface="Times New Roman" panose="02020603050405020304" pitchFamily="18" charset="0"/>
              </a:rPr>
              <a:t>O</a:t>
            </a:r>
            <a:r>
              <a:rPr lang="en-IN" sz="2400" spc="-15" dirty="0">
                <a:latin typeface="Times New Roman" panose="02020603050405020304" pitchFamily="18" charset="0"/>
                <a:cs typeface="Times New Roman" panose="02020603050405020304" pitchFamily="18" charset="0"/>
              </a:rPr>
              <a:t>D</a:t>
            </a:r>
            <a:r>
              <a:rPr lang="en-IN" sz="2400" spc="-35" dirty="0">
                <a:latin typeface="Times New Roman" panose="02020603050405020304" pitchFamily="18" charset="0"/>
                <a:cs typeface="Times New Roman" panose="02020603050405020304" pitchFamily="18" charset="0"/>
              </a:rPr>
              <a:t>E</a:t>
            </a:r>
            <a:r>
              <a:rPr lang="en-IN" sz="2400" spc="-30" dirty="0">
                <a:latin typeface="Times New Roman" panose="02020603050405020304" pitchFamily="18" charset="0"/>
                <a:cs typeface="Times New Roman" panose="02020603050405020304" pitchFamily="18" charset="0"/>
              </a:rPr>
              <a:t>LL</a:t>
            </a:r>
            <a:r>
              <a:rPr lang="en-IN" sz="2400" spc="-5" dirty="0">
                <a:latin typeface="Times New Roman" panose="02020603050405020304" pitchFamily="18" charset="0"/>
                <a:cs typeface="Times New Roman" panose="02020603050405020304" pitchFamily="18" charset="0"/>
              </a:rPr>
              <a:t>I</a:t>
            </a:r>
            <a:r>
              <a:rPr lang="en-IN" sz="2400" spc="30" dirty="0">
                <a:latin typeface="Times New Roman" panose="02020603050405020304" pitchFamily="18" charset="0"/>
                <a:cs typeface="Times New Roman" panose="02020603050405020304" pitchFamily="18" charset="0"/>
              </a:rPr>
              <a:t>N</a:t>
            </a:r>
            <a:r>
              <a:rPr lang="en-IN" sz="2400" spc="5" dirty="0">
                <a:latin typeface="Times New Roman" panose="02020603050405020304" pitchFamily="18" charset="0"/>
                <a:cs typeface="Times New Roman" panose="02020603050405020304" pitchFamily="18" charset="0"/>
              </a:rPr>
              <a:t>G</a:t>
            </a:r>
            <a:endParaRPr lang="en-IN" sz="2400" spc="5" dirty="0">
              <a:latin typeface="Times New Roman" panose="02020603050405020304" pitchFamily="18" charset="0"/>
              <a:cs typeface="Times New Roman" panose="02020603050405020304" pitchFamily="18" charset="0"/>
            </a:endParaRPr>
          </a:p>
          <a:p>
            <a:r>
              <a:rPr lang="en-IN" sz="2400" spc="5" dirty="0">
                <a:latin typeface="Times New Roman" panose="02020603050405020304" pitchFamily="18" charset="0"/>
                <a:cs typeface="Times New Roman" panose="02020603050405020304" pitchFamily="18" charset="0"/>
              </a:rPr>
              <a:t>7. RESULTS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1" y="1695450"/>
            <a:ext cx="5562600" cy="2893100"/>
          </a:xfrm>
          <a:prstGeom prst="rect">
            <a:avLst/>
          </a:prstGeom>
          <a:noFill/>
        </p:spPr>
        <p:txBody>
          <a:bodyPr wrap="square" rtlCol="0">
            <a:spAutoFit/>
          </a:bodyPr>
          <a:lstStyle/>
          <a:p>
            <a:r>
              <a:rPr lang="en-US" sz="2600" dirty="0"/>
              <a:t>In the realm of natural language processing (NLP), the accurate prediction of the next word in a sequence is a fundamental task. However, achieving precise predictions while maintaining contextual relevance poses a significant challenge.</a:t>
            </a:r>
            <a:endParaRPr lang="en-IN"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838200" y="1752600"/>
            <a:ext cx="5638800" cy="3293209"/>
          </a:xfrm>
          <a:prstGeom prst="rect">
            <a:avLst/>
          </a:prstGeom>
          <a:noFill/>
        </p:spPr>
        <p:txBody>
          <a:bodyPr wrap="square" rtlCol="0">
            <a:spAutoFit/>
          </a:bodyPr>
          <a:lstStyle/>
          <a:p>
            <a:r>
              <a:rPr lang="en-US" sz="2600" dirty="0"/>
              <a:t>This project aims to develop a robust next word prediction model leveraging advancements in NLP and deep learning techniques. By analyzing large corpora of text data, the model will learn the patterns and dependencies within language to predict the most probable next word in a given sequence</a:t>
            </a:r>
            <a:endParaRPr lang="en-IN"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39775" y="1752600"/>
            <a:ext cx="5737225" cy="4154984"/>
          </a:xfrm>
          <a:prstGeom prst="rect">
            <a:avLst/>
          </a:prstGeom>
          <a:noFill/>
        </p:spPr>
        <p:txBody>
          <a:bodyPr wrap="square" rtlCol="0">
            <a:spAutoFit/>
          </a:bodyPr>
          <a:lstStyle/>
          <a:p>
            <a:r>
              <a:rPr lang="en-US" sz="2400" dirty="0"/>
              <a:t>End users of this technology span a wide range of applications, including but not limited to:</a:t>
            </a:r>
            <a:endParaRPr lang="en-US" sz="2400" dirty="0"/>
          </a:p>
          <a:p>
            <a:endParaRPr lang="en-US" sz="2400" dirty="0"/>
          </a:p>
          <a:p>
            <a:r>
              <a:rPr lang="en-US" sz="2400" dirty="0"/>
              <a:t>Writers and content creators seeking assistance in generating coherent text.</a:t>
            </a:r>
            <a:endParaRPr lang="en-US" sz="2400" dirty="0"/>
          </a:p>
          <a:p>
            <a:r>
              <a:rPr lang="en-US" sz="2400" dirty="0"/>
              <a:t>Language learners looking for contextual assistance and vocabulary expansion.</a:t>
            </a:r>
            <a:endParaRPr lang="en-US" sz="2400" dirty="0"/>
          </a:p>
          <a:p>
            <a:r>
              <a:rPr lang="en-US" sz="2400" dirty="0"/>
              <a:t>Software developers integrating predictive text functionality into applications like keyboards or writing assistants.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2981325" y="2243456"/>
            <a:ext cx="6229350" cy="3139321"/>
          </a:xfrm>
          <a:prstGeom prst="rect">
            <a:avLst/>
          </a:prstGeom>
          <a:noFill/>
        </p:spPr>
        <p:txBody>
          <a:bodyPr wrap="square" rtlCol="0">
            <a:spAutoFit/>
          </a:bodyPr>
          <a:lstStyle/>
          <a:p>
            <a:r>
              <a:rPr lang="en-US" dirty="0"/>
              <a:t>Our solution involves building a state-of-the-art deep learning model trained on vast amounts of text data to accurately predict the next word in a sentence or phrase. The value proposition lies in:</a:t>
            </a:r>
            <a:endParaRPr lang="en-US" dirty="0"/>
          </a:p>
          <a:p>
            <a:endParaRPr lang="en-US" dirty="0"/>
          </a:p>
          <a:p>
            <a:r>
              <a:rPr lang="en-US" dirty="0"/>
              <a:t>Enhancing productivity and creativity for writers and content creators.</a:t>
            </a:r>
            <a:endParaRPr lang="en-US" dirty="0"/>
          </a:p>
          <a:p>
            <a:r>
              <a:rPr lang="en-US" dirty="0"/>
              <a:t>Facilitating language learning by providing contextual suggestions and insights.</a:t>
            </a:r>
            <a:endParaRPr lang="en-US" dirty="0"/>
          </a:p>
          <a:p>
            <a:r>
              <a:rPr lang="en-US" dirty="0"/>
              <a:t>Improving user experience in applications relying on predictive text input.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667000" y="2417491"/>
            <a:ext cx="6553200" cy="2462213"/>
          </a:xfrm>
          <a:prstGeom prst="rect">
            <a:avLst/>
          </a:prstGeom>
          <a:noFill/>
        </p:spPr>
        <p:txBody>
          <a:bodyPr wrap="square" rtlCol="0">
            <a:spAutoFit/>
          </a:bodyPr>
          <a:lstStyle/>
          <a:p>
            <a:r>
              <a:rPr lang="en-US" sz="2200" dirty="0"/>
              <a:t>The distinguishing factor of our solution is its ability to adapt to diverse linguistic styles, domains, and contexts. Through continuous learning and fine-tuning mechanisms, our model consistently delivers precise and contextually relevant next word predictions, thereby significantly enhancing user experience and productivity</a:t>
            </a:r>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3664268"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panose="020B0603020202020204"/>
                <a:cs typeface="Trebuchet MS" panose="020B0603020202020204"/>
              </a:rPr>
              <a:t>M</a:t>
            </a:r>
            <a:r>
              <a:rPr lang="en-IN" sz="4800" b="1" dirty="0">
                <a:latin typeface="Trebuchet MS" panose="020B0603020202020204"/>
                <a:cs typeface="Trebuchet MS" panose="020B0603020202020204"/>
              </a:rPr>
              <a:t>O</a:t>
            </a:r>
            <a:r>
              <a:rPr lang="en-IN" sz="4800" b="1" spc="-15" dirty="0">
                <a:latin typeface="Trebuchet MS" panose="020B0603020202020204"/>
                <a:cs typeface="Trebuchet MS" panose="020B0603020202020204"/>
              </a:rPr>
              <a:t>D</a:t>
            </a:r>
            <a:r>
              <a:rPr lang="en-IN" sz="4800" b="1" spc="-35" dirty="0">
                <a:latin typeface="Trebuchet MS" panose="020B0603020202020204"/>
                <a:cs typeface="Trebuchet MS" panose="020B0603020202020204"/>
              </a:rPr>
              <a:t>E</a:t>
            </a:r>
            <a:r>
              <a:rPr lang="en-IN" sz="4800" b="1" spc="-30" dirty="0">
                <a:latin typeface="Trebuchet MS" panose="020B0603020202020204"/>
                <a:cs typeface="Trebuchet MS" panose="020B0603020202020204"/>
              </a:rPr>
              <a:t>LL</a:t>
            </a:r>
            <a:r>
              <a:rPr lang="en-IN" sz="4800" b="1" spc="-5" dirty="0">
                <a:latin typeface="Trebuchet MS" panose="020B0603020202020204"/>
                <a:cs typeface="Trebuchet MS" panose="020B0603020202020204"/>
              </a:rPr>
              <a:t>I</a:t>
            </a:r>
            <a:r>
              <a:rPr lang="en-IN" sz="4800" b="1" spc="30" dirty="0">
                <a:latin typeface="Trebuchet MS" panose="020B0603020202020204"/>
                <a:cs typeface="Trebuchet MS" panose="020B0603020202020204"/>
              </a:rPr>
              <a:t>N</a:t>
            </a:r>
            <a:r>
              <a:rPr lang="en-IN" sz="4800" b="1" spc="5" dirty="0">
                <a:latin typeface="Trebuchet MS" panose="020B0603020202020204"/>
                <a:cs typeface="Trebuchet MS" panose="020B0603020202020204"/>
              </a:rPr>
              <a:t>G</a:t>
            </a:r>
            <a:endParaRPr lang="en-IN" sz="4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60" y="6111875"/>
            <a:ext cx="6810375" cy="323850"/>
          </a:xfrm>
          <a:prstGeom prst="rect">
            <a:avLst/>
          </a:prstGeom>
        </p:spPr>
        <p:txBody>
          <a:bodyPr vert="horz" wrap="square" lIns="0" tIns="16510" rIns="0" bIns="0" rtlCol="0">
            <a:spAutoFit/>
          </a:bodyPr>
          <a:lstStyle/>
          <a:p>
            <a:pPr marL="12700">
              <a:lnSpc>
                <a:spcPct val="100000"/>
              </a:lnSpc>
              <a:spcBef>
                <a:spcPts val="130"/>
              </a:spcBef>
            </a:pPr>
            <a:r>
              <a:rPr sz="2000" u="heavy" dirty="0">
                <a:solidFill>
                  <a:srgbClr val="006FC0"/>
                </a:solidFill>
                <a:uFill>
                  <a:solidFill>
                    <a:srgbClr val="006FC0"/>
                  </a:solidFill>
                </a:uFill>
                <a:latin typeface="Trebuchet MS" panose="020B0603020202020204"/>
                <a:cs typeface="Trebuchet MS" panose="020B0603020202020204"/>
              </a:rPr>
              <a:t>https://github.com/VigneshprabhuM/Naan_Mudhalvan_</a:t>
            </a:r>
            <a:endParaRPr sz="2000" u="heavy" dirty="0">
              <a:solidFill>
                <a:srgbClr val="006FC0"/>
              </a:solidFill>
              <a:uFill>
                <a:solidFill>
                  <a:srgbClr val="006FC0"/>
                </a:solidFill>
              </a:uFill>
              <a:latin typeface="Trebuchet MS" panose="020B0603020202020204"/>
              <a:cs typeface="Trebuchet MS" panose="020B0603020202020204"/>
            </a:endParaRPr>
          </a:p>
        </p:txBody>
      </p:sp>
      <p:sp>
        <p:nvSpPr>
          <p:cNvPr id="13" name="TextBox 12"/>
          <p:cNvSpPr txBox="1"/>
          <p:nvPr/>
        </p:nvSpPr>
        <p:spPr>
          <a:xfrm>
            <a:off x="752475" y="1032796"/>
            <a:ext cx="10593959" cy="4801314"/>
          </a:xfrm>
          <a:prstGeom prst="rect">
            <a:avLst/>
          </a:prstGeom>
          <a:noFill/>
        </p:spPr>
        <p:txBody>
          <a:bodyPr wrap="square">
            <a:spAutoFit/>
          </a:bodyPr>
          <a:lstStyle/>
          <a:p>
            <a:r>
              <a:rPr lang="en-US" b="1" dirty="0"/>
              <a:t>Embedding Layer:</a:t>
            </a:r>
            <a:endParaRPr lang="en-US" b="1" dirty="0"/>
          </a:p>
          <a:p>
            <a:r>
              <a:rPr lang="en-US" dirty="0"/>
              <a:t>An embedding layer is added to convert input sequences into dense vectors of fixed size.</a:t>
            </a:r>
            <a:endParaRPr lang="en-US" dirty="0"/>
          </a:p>
          <a:p>
            <a:r>
              <a:rPr lang="en-US" dirty="0" err="1"/>
              <a:t>vocab_size</a:t>
            </a:r>
            <a:r>
              <a:rPr lang="en-US" dirty="0"/>
              <a:t> represents the total number of unique words in the vocabulary.</a:t>
            </a:r>
            <a:endParaRPr lang="en-US" dirty="0"/>
          </a:p>
          <a:p>
            <a:r>
              <a:rPr lang="en-US" dirty="0"/>
              <a:t>Each word is represented as a vector of size 10.</a:t>
            </a:r>
            <a:endParaRPr lang="en-US" dirty="0"/>
          </a:p>
          <a:p>
            <a:r>
              <a:rPr lang="en-US" b="1" dirty="0"/>
              <a:t>LSTM Layers:</a:t>
            </a:r>
            <a:endParaRPr lang="en-US" b="1" dirty="0"/>
          </a:p>
          <a:p>
            <a:r>
              <a:rPr lang="en-US" dirty="0"/>
              <a:t>Two LSTM layers are stacked to capture sequential dependencies within the input data.</a:t>
            </a:r>
            <a:endParaRPr lang="en-US" dirty="0"/>
          </a:p>
          <a:p>
            <a:r>
              <a:rPr lang="en-US" dirty="0"/>
              <a:t>The first LSTM layer has 1000 units and returns sequences to the next layer.</a:t>
            </a:r>
            <a:endParaRPr lang="en-US" dirty="0"/>
          </a:p>
          <a:p>
            <a:r>
              <a:rPr lang="en-US" dirty="0"/>
              <a:t>The second LSTM layer also has 1000 units but does not return sequences, thereby providing the final prediction.</a:t>
            </a:r>
            <a:endParaRPr lang="en-US" dirty="0"/>
          </a:p>
          <a:p>
            <a:r>
              <a:rPr lang="en-US" b="1" dirty="0"/>
              <a:t>Dense Layers:</a:t>
            </a:r>
            <a:endParaRPr lang="en-US" b="1" dirty="0"/>
          </a:p>
          <a:p>
            <a:r>
              <a:rPr lang="en-US" dirty="0"/>
              <a:t>Two dense layers are added for further processing and prediction.</a:t>
            </a:r>
            <a:endParaRPr lang="en-US" dirty="0"/>
          </a:p>
          <a:p>
            <a:r>
              <a:rPr lang="en-US" dirty="0"/>
              <a:t>The first dense layer has 1000 units with </a:t>
            </a:r>
            <a:r>
              <a:rPr lang="en-US" dirty="0" err="1"/>
              <a:t>ReLU</a:t>
            </a:r>
            <a:r>
              <a:rPr lang="en-US" dirty="0"/>
              <a:t> activation function to introduce non-linearity.</a:t>
            </a:r>
            <a:endParaRPr lang="en-US" dirty="0"/>
          </a:p>
          <a:p>
            <a:r>
              <a:rPr lang="en-US" dirty="0"/>
              <a:t>The second dense layer has </a:t>
            </a:r>
            <a:r>
              <a:rPr lang="en-US" dirty="0" err="1"/>
              <a:t>vocab_size</a:t>
            </a:r>
            <a:r>
              <a:rPr lang="en-US" dirty="0"/>
              <a:t> units with </a:t>
            </a:r>
            <a:r>
              <a:rPr lang="en-US" dirty="0" err="1"/>
              <a:t>softmax</a:t>
            </a:r>
            <a:r>
              <a:rPr lang="en-US" dirty="0"/>
              <a:t> activation function to output probabilities for each word in the vocabulary.</a:t>
            </a:r>
            <a:endParaRPr lang="en-US" dirty="0"/>
          </a:p>
          <a:p>
            <a:r>
              <a:rPr lang="en-US" b="1" dirty="0"/>
              <a:t>Summary:</a:t>
            </a:r>
            <a:endParaRPr lang="en-US" b="1" dirty="0"/>
          </a:p>
          <a:p>
            <a:r>
              <a:rPr lang="en-US" dirty="0"/>
              <a:t>The summary() function provides an overview of the model architecture, including the layers, output shapes, and number of parameters.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3581</Words>
  <Application>WPS Presentation</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Times New Roman</vt:lpstr>
      <vt:lpstr>Calibri</vt:lpstr>
      <vt:lpstr>Microsoft YaHei</vt:lpstr>
      <vt:lpstr>Arial Unicode MS</vt:lpstr>
      <vt:lpstr>Office Theme</vt:lpstr>
      <vt:lpstr>VIGNESH PRABHU M  </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Name:JEYA ARAVINTH S  </dc:title>
  <dc:creator/>
  <cp:lastModifiedBy>91995</cp:lastModifiedBy>
  <cp:revision>7</cp:revision>
  <dcterms:created xsi:type="dcterms:W3CDTF">2024-04-03T15:42:00Z</dcterms:created>
  <dcterms:modified xsi:type="dcterms:W3CDTF">2024-04-04T06:17:50Z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A1B58C4834EB437983E723F545CB8489_12</vt:lpwstr>
  </property>
  <property fmtid="{D5CDD505-2E9C-101B-9397-08002B2CF9AE}" pid="5" name="KSOProductBuildVer">
    <vt:lpwstr>1033-12.2.0.13489</vt:lpwstr>
  </property>
</Properties>
</file>