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286" r:id="rId10"/>
    <p:sldId id="1287" r:id="rId11"/>
    <p:sldId id="1292" r:id="rId12"/>
    <p:sldId id="1293" r:id="rId13"/>
    <p:sldId id="1294" r:id="rId14"/>
    <p:sldId id="1295" r:id="rId15"/>
    <p:sldId id="1296" r:id="rId16"/>
    <p:sldId id="1322" r:id="rId17"/>
    <p:sldId id="1323" r:id="rId18"/>
    <p:sldId id="1297" r:id="rId19"/>
    <p:sldId id="1288" r:id="rId20"/>
    <p:sldId id="1249" r:id="rId21"/>
  </p:sldIdLst>
  <p:sldSz cx="9144000" cy="5143500" type="screen16x9"/>
  <p:notesSz cx="6858000" cy="9144000"/>
  <p:custShowLst>
    <p:custShow name="Custom Show 1" id="0">
      <p:sldLst>
        <p:sld r:id="rId3"/>
        <p:sld r:id="rId6"/>
        <p:sld r:id="rId7"/>
        <p:sld r:id="rId8"/>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98" userDrawn="1">
          <p15:clr>
            <a:srgbClr val="A4A3A4"/>
          </p15:clr>
        </p15:guide>
        <p15:guide id="3" orient="horz" pos="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594"/>
        <p:guide pos="98"/>
        <p:guide orient="horz" pos="8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a:t>
            </a: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s</a:t>
            </a:r>
            <a:endPar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VIGNESH R</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a:solidFill>
                  <a:srgbClr val="7030A0"/>
                </a:solidFill>
                <a:latin typeface="Arial" panose="020B0604020202020204"/>
                <a:ea typeface="Arial" panose="020B0604020202020204"/>
                <a:cs typeface="Arial" panose="020B0604020202020204"/>
                <a:sym typeface="Arial" panose="020B0604020202020204"/>
              </a:rPr>
              <a:t>aut2281470005</a:t>
            </a:r>
            <a:endPar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endParaRPr lang="en-US" sz="2400" b="1" dirty="0">
              <a:solidFill>
                <a:srgbClr val="00B0F0"/>
              </a:solidFill>
            </a:endParaRPr>
          </a:p>
        </p:txBody>
      </p:sp>
      <p:pic>
        <p:nvPicPr>
          <p:cNvPr id="5" name="Picture 4" descr="Student Signup"/>
          <p:cNvPicPr>
            <a:picLocks noChangeAspect="1"/>
          </p:cNvPicPr>
          <p:nvPr/>
        </p:nvPicPr>
        <p:blipFill>
          <a:blip r:embed="rId1"/>
          <a:stretch>
            <a:fillRect/>
          </a:stretch>
        </p:blipFill>
        <p:spPr>
          <a:xfrm>
            <a:off x="1123315" y="1216660"/>
            <a:ext cx="6426200" cy="36150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endParaRPr lang="en-US" sz="2400" b="1" dirty="0">
              <a:solidFill>
                <a:srgbClr val="00B0F0"/>
              </a:solidFill>
            </a:endParaRPr>
          </a:p>
        </p:txBody>
      </p:sp>
      <p:sp>
        <p:nvSpPr>
          <p:cNvPr id="3" name="Text Box 2"/>
          <p:cNvSpPr txBox="1"/>
          <p:nvPr/>
        </p:nvSpPr>
        <p:spPr>
          <a:xfrm>
            <a:off x="2418080" y="1964690"/>
            <a:ext cx="3048000" cy="306705"/>
          </a:xfrm>
          <a:prstGeom prst="rect">
            <a:avLst/>
          </a:prstGeom>
          <a:noFill/>
        </p:spPr>
        <p:txBody>
          <a:bodyPr wrap="square" rtlCol="0">
            <a:spAutoFit/>
          </a:bodyPr>
          <a:p>
            <a:endParaRPr lang="en-US"/>
          </a:p>
        </p:txBody>
      </p:sp>
      <p:pic>
        <p:nvPicPr>
          <p:cNvPr id="5" name="Picture 4" descr="Student page"/>
          <p:cNvPicPr>
            <a:picLocks noChangeAspect="1"/>
          </p:cNvPicPr>
          <p:nvPr/>
        </p:nvPicPr>
        <p:blipFill>
          <a:blip r:embed="rId1"/>
          <a:stretch>
            <a:fillRect/>
          </a:stretch>
        </p:blipFill>
        <p:spPr>
          <a:xfrm>
            <a:off x="1104265" y="1157605"/>
            <a:ext cx="6804660" cy="37547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endParaRPr lang="en-US" sz="2400" b="1">
              <a:solidFill>
                <a:srgbClr val="00B0F0"/>
              </a:solidFill>
            </a:endParaRPr>
          </a:p>
        </p:txBody>
      </p:sp>
      <p:pic>
        <p:nvPicPr>
          <p:cNvPr id="3" name="Picture 2" descr="Teacher Signup"/>
          <p:cNvPicPr>
            <a:picLocks noChangeAspect="1"/>
          </p:cNvPicPr>
          <p:nvPr/>
        </p:nvPicPr>
        <p:blipFill>
          <a:blip r:embed="rId1"/>
          <a:stretch>
            <a:fillRect/>
          </a:stretch>
        </p:blipFill>
        <p:spPr>
          <a:xfrm>
            <a:off x="1002665" y="1267460"/>
            <a:ext cx="7009130" cy="3660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endParaRPr lang="en-US" sz="2400" b="1" dirty="0">
              <a:solidFill>
                <a:srgbClr val="00B0F0"/>
              </a:solidFill>
            </a:endParaRPr>
          </a:p>
        </p:txBody>
      </p:sp>
      <p:pic>
        <p:nvPicPr>
          <p:cNvPr id="3" name="Picture 2" descr="Teacher page"/>
          <p:cNvPicPr>
            <a:picLocks noChangeAspect="1"/>
          </p:cNvPicPr>
          <p:nvPr/>
        </p:nvPicPr>
        <p:blipFill>
          <a:blip r:embed="rId1"/>
          <a:stretch>
            <a:fillRect/>
          </a:stretch>
        </p:blipFill>
        <p:spPr>
          <a:xfrm>
            <a:off x="974090" y="1195705"/>
            <a:ext cx="7196455" cy="36664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489585"/>
            <a:ext cx="7886700" cy="715645"/>
          </a:xfrm>
        </p:spPr>
        <p:txBody>
          <a:bodyPr/>
          <a:p>
            <a:pPr algn="ctr"/>
            <a:r>
              <a:rPr lang="en-US" sz="2400" b="1">
                <a:solidFill>
                  <a:srgbClr val="00B0F0"/>
                </a:solidFill>
              </a:rPr>
              <a:t>No Access</a:t>
            </a:r>
            <a:endParaRPr lang="en-US" sz="2400" b="1">
              <a:solidFill>
                <a:srgbClr val="00B0F0"/>
              </a:solidFill>
            </a:endParaRPr>
          </a:p>
        </p:txBody>
      </p:sp>
      <p:pic>
        <p:nvPicPr>
          <p:cNvPr id="4" name="Picture 3" descr="Not Authorized"/>
          <p:cNvPicPr>
            <a:picLocks noChangeAspect="1"/>
          </p:cNvPicPr>
          <p:nvPr/>
        </p:nvPicPr>
        <p:blipFill>
          <a:blip r:embed="rId1"/>
          <a:stretch>
            <a:fillRect/>
          </a:stretch>
        </p:blipFill>
        <p:spPr>
          <a:xfrm>
            <a:off x="1210945" y="1090295"/>
            <a:ext cx="6612890" cy="37198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488950"/>
            <a:ext cx="7886700" cy="471805"/>
          </a:xfrm>
        </p:spPr>
        <p:txBody>
          <a:bodyPr/>
          <a:p>
            <a:pPr algn="ctr"/>
            <a:r>
              <a:rPr lang="en-US" sz="2400" b="1">
                <a:solidFill>
                  <a:srgbClr val="00B0F0"/>
                </a:solidFill>
              </a:rPr>
              <a:t>404 Error</a:t>
            </a:r>
            <a:endParaRPr lang="en-US" sz="2400" b="1">
              <a:solidFill>
                <a:srgbClr val="00B0F0"/>
              </a:solidFill>
            </a:endParaRPr>
          </a:p>
        </p:txBody>
      </p:sp>
      <p:pic>
        <p:nvPicPr>
          <p:cNvPr id="4" name="Picture 3" descr="404Error"/>
          <p:cNvPicPr>
            <a:picLocks noChangeAspect="1"/>
          </p:cNvPicPr>
          <p:nvPr/>
        </p:nvPicPr>
        <p:blipFill>
          <a:blip r:embed="rId1"/>
          <a:stretch>
            <a:fillRect/>
          </a:stretch>
        </p:blipFill>
        <p:spPr>
          <a:xfrm>
            <a:off x="864235" y="892810"/>
            <a:ext cx="7355840" cy="41135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5360"/>
          </a:xfrm>
          <a:prstGeom prst="rect">
            <a:avLst/>
          </a:prstGeom>
          <a:noFill/>
        </p:spPr>
        <p:txBody>
          <a:bodyPr wrap="square" rtlCol="0">
            <a:spAutoFit/>
          </a:bodyPr>
          <a:p>
            <a:pPr marL="285750" indent="-285750">
              <a:buFont typeface="Arial" panose="020B0604020202020204" pitchFamily="34" charset="0"/>
              <a:buChar char="•"/>
            </a:pPr>
            <a:r>
              <a:rPr lang="en-US"/>
              <a:t>Advanced Collaboration Features</a:t>
            </a:r>
            <a:endParaRPr lang="en-US"/>
          </a:p>
          <a:p>
            <a:pPr marL="285750" indent="-285750">
              <a:buFont typeface="Arial" panose="020B0604020202020204" pitchFamily="34" charset="0"/>
              <a:buChar char="•"/>
            </a:pPr>
            <a:r>
              <a:rPr lang="en-US"/>
              <a:t>Integration with External Tools</a:t>
            </a:r>
            <a:endParaRPr lang="en-US"/>
          </a:p>
          <a:p>
            <a:pPr marL="285750" indent="-285750">
              <a:buFont typeface="Arial" panose="020B0604020202020204" pitchFamily="34" charset="0"/>
              <a:buChar char="•"/>
            </a:pPr>
            <a:r>
              <a:rPr lang="en-US"/>
              <a:t>Enhanced Security Measures</a:t>
            </a:r>
            <a:endParaRPr lang="en-US"/>
          </a:p>
          <a:p>
            <a:pPr marL="285750" indent="-285750">
              <a:buFont typeface="Arial" panose="020B0604020202020204" pitchFamily="34" charset="0"/>
              <a:buChar char="•"/>
            </a:pPr>
            <a:r>
              <a:rPr lang="en-US"/>
              <a:t>Mobile Application Support</a:t>
            </a:r>
            <a:endParaRPr lang="en-US"/>
          </a:p>
          <a:p>
            <a:pPr marL="285750" indent="-285750">
              <a:buFont typeface="Arial" panose="020B0604020202020204" pitchFamily="34" charset="0"/>
              <a:buChar char="•"/>
            </a:pPr>
            <a:r>
              <a:rPr lang="en-US"/>
              <a:t>Offline Access and Synchronization</a:t>
            </a:r>
            <a:endParaRPr lang="en-US"/>
          </a:p>
          <a:p>
            <a:pPr marL="285750" indent="-285750">
              <a:buFont typeface="Arial" panose="020B0604020202020204" pitchFamily="34" charset="0"/>
              <a:buChar char="•"/>
            </a:pPr>
            <a:r>
              <a:rPr lang="en-US"/>
              <a:t>Customizable Templates and Workflows</a:t>
            </a:r>
            <a:endParaRPr lang="en-US"/>
          </a:p>
          <a:p>
            <a:pPr marL="285750" indent="-285750">
              <a:buFont typeface="Arial" panose="020B0604020202020204" pitchFamily="34" charset="0"/>
              <a:buChar char="•"/>
            </a:pPr>
            <a:r>
              <a:rPr lang="en-US"/>
              <a:t>Analytics and Insights</a:t>
            </a:r>
            <a:endParaRPr lang="en-US"/>
          </a:p>
          <a:p>
            <a:pPr marL="285750" indent="-285750">
              <a:buFont typeface="Arial" panose="020B0604020202020204" pitchFamily="34" charset="0"/>
              <a:buChar char="•"/>
            </a:pPr>
            <a:r>
              <a:rPr lang="en-US"/>
              <a:t>Accessibility Features</a:t>
            </a:r>
            <a:endParaRPr lang="en-US"/>
          </a:p>
          <a:p>
            <a:pPr marL="285750" indent="-285750">
              <a:buFont typeface="Arial" panose="020B0604020202020204" pitchFamily="34" charset="0"/>
              <a:buChar char="•"/>
            </a:pPr>
            <a:r>
              <a:rPr lang="en-US"/>
              <a:t>Community and User Feedback Integration</a:t>
            </a:r>
            <a:endParaRPr lang="en-US"/>
          </a:p>
          <a:p>
            <a:pPr marL="285750" indent="-285750">
              <a:buFont typeface="Arial" panose="020B0604020202020204" pitchFamily="34" charset="0"/>
              <a:buChar cha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endParaRPr lang="en-US"/>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endParaRPr lang="en-IN" sz="2400" b="1">
              <a:solidFill>
                <a:srgbClr val="00B0F0"/>
              </a:solidFill>
            </a:endParaRP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endParaRPr lang="en-US"/>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endParaRPr lang="en-US"/>
          </a:p>
          <a:p>
            <a:pPr algn="just"/>
            <a:endParaRPr lang="en-US"/>
          </a:p>
          <a:p>
            <a:pPr algn="just"/>
            <a:r>
              <a:rPr lang="en-US"/>
              <a:t>Overall, the Notes Sharing Web Application will provide a convenient and secure platform for users to collaborate, exchange knowledge, and manage their notes effectively.</a:t>
            </a:r>
            <a:endParaRPr lang="en-US"/>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endParaRPr lang="en-US"/>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endParaRPr lang="en-US"/>
          </a:p>
          <a:p>
            <a:pPr algn="just"/>
            <a:endParaRPr lang="en-US"/>
          </a:p>
          <a:p>
            <a:pPr algn="just"/>
            <a:r>
              <a:rPr lang="en-US" b="1"/>
              <a:t>Inadequate Security</a:t>
            </a:r>
            <a:r>
              <a:rPr lang="en-US"/>
              <a:t>: Existing solutions may lack sufficient security measures to protect user data, leading to concerns about privacy and confidentiality.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p>
            <a:r>
              <a:rPr lang="en-US"/>
              <a:t>In the realm of note-taking and sharing, users encounter several challenges that impede their productivity and collaboration efforts. These challenges include:</a:t>
            </a:r>
            <a:endParaRPr lang="en-US"/>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endParaRPr lang="en-US"/>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646170"/>
          </a:xfrm>
          <a:prstGeom prst="rect">
            <a:avLst/>
          </a:prstGeom>
          <a:noFill/>
        </p:spPr>
        <p:txBody>
          <a:bodyPr wrap="square">
            <a:spAutoFit/>
          </a:bodyPr>
          <a:lstStyle/>
          <a:p>
            <a:pPr algn="just">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Centralized Platform:</a:t>
            </a: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Security Measures:</a:t>
            </a: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endParaRPr lang="en-IN" sz="2400" b="1">
              <a:solidFill>
                <a:srgbClr val="00B0F0"/>
              </a:solidFill>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p>
            <a:r>
              <a:rPr lang="en-US" b="1"/>
              <a:t>Modeling:</a:t>
            </a:r>
            <a:endParaRPr lang="en-US" b="1"/>
          </a:p>
          <a:p>
            <a:r>
              <a:rPr lang="en-US" b="1"/>
              <a:t>Database Modeling:</a:t>
            </a:r>
            <a:endParaRPr lang="en-US" b="1"/>
          </a:p>
          <a:p>
            <a:r>
              <a:rPr lang="en-US"/>
              <a:t>The application's data model is designed using Django's built-in ORM (Object-Relational Mapping) to define the structure of the database tables.</a:t>
            </a:r>
            <a:endParaRPr lang="en-US"/>
          </a:p>
          <a:p>
            <a:pPr algn="just"/>
            <a:r>
              <a:rPr lang="en-US" b="1"/>
              <a:t>Search and Organization:</a:t>
            </a:r>
            <a:endParaRPr lang="en-US" b="1"/>
          </a:p>
          <a:p>
            <a:pPr algn="just"/>
            <a:r>
              <a:rPr lang="en-US"/>
              <a:t>A powerful search functionality allows users to search for notes based on keywords, titles, categories, tags, or other criteria.</a:t>
            </a:r>
            <a:endParaRPr lang="en-US"/>
          </a:p>
          <a:p>
            <a:pPr algn="just"/>
            <a:endParaRPr lang="en-US"/>
          </a:p>
          <a:p>
            <a:pPr algn="just"/>
            <a:r>
              <a:rPr lang="en-US" b="1"/>
              <a:t>Results:</a:t>
            </a:r>
            <a:endParaRPr lang="en-US" b="1"/>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29017"/>
            <a:ext cx="8832300" cy="451933"/>
          </a:xfrm>
        </p:spPr>
        <p:txBody>
          <a:bodyPr/>
          <a:lstStyle/>
          <a:p>
            <a:pPr algn="ctr"/>
            <a:r>
              <a:rPr lang="en-US" b="1">
                <a:solidFill>
                  <a:srgbClr val="00B0F0"/>
                </a:solidFill>
              </a:rPr>
              <a:t>Login page</a:t>
            </a:r>
            <a:endParaRPr lang="en-US" b="1">
              <a:solidFill>
                <a:srgbClr val="00B0F0"/>
              </a:solidFill>
            </a:endParaRPr>
          </a:p>
        </p:txBody>
      </p:sp>
      <p:pic>
        <p:nvPicPr>
          <p:cNvPr id="7" name="Picture 6"/>
          <p:cNvPicPr>
            <a:picLocks noChangeAspect="1"/>
          </p:cNvPicPr>
          <p:nvPr/>
        </p:nvPicPr>
        <p:blipFill>
          <a:blip r:embed="rId1"/>
          <a:stretch>
            <a:fillRect/>
          </a:stretch>
        </p:blipFill>
        <p:spPr>
          <a:xfrm>
            <a:off x="1015365" y="1081405"/>
            <a:ext cx="6790690" cy="38195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5223</Words>
  <Application>WPS Presentation</Application>
  <PresentationFormat>On-screen Show (16:9)</PresentationFormat>
  <Paragraphs>112</Paragraphs>
  <Slides>18</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No access</vt:lpstr>
      <vt:lpstr>404 error</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Sanjay Asus</cp:lastModifiedBy>
  <cp:revision>12</cp:revision>
  <dcterms:created xsi:type="dcterms:W3CDTF">2024-04-10T04:16:00Z</dcterms:created>
  <dcterms:modified xsi:type="dcterms:W3CDTF">2024-04-11T08:28:31Z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1033-12.2.0.13472</vt:lpwstr>
  </property>
</Properties>
</file>