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50" r:id="rId1"/>
    <p:sldMasterId id="2147483751" r:id="rId2"/>
  </p:sldMasterIdLst>
  <p:notesMasterIdLst>
    <p:notesMasterId r:id="rId3"/>
  </p:notesMasterIdLst>
  <p:sldIdLst>
    <p:sldId id="332" r:id="rId4"/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  <p:sldId id="343" r:id="rId14"/>
    <p:sldId id="344" r:id="rId15"/>
  </p:sldIdLst>
  <p:sldSz type="screen16x9" cy="6858000" cx="12192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64" d="100"/>
          <a:sy n="64" d="100"/>
        </p:scale>
        <p:origin x="90" y="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10" cy="7201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 Performance Analysis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16.0</c:v>
              </c:pt>
              <c:pt idx="1">
                <c:v>18.0</c:v>
              </c:pt>
              <c:pt idx="2">
                <c:v>21.0</c:v>
              </c:pt>
              <c:pt idx="3">
                <c:v>17.0</c:v>
              </c:pt>
              <c:pt idx="4">
                <c:v>21.0</c:v>
              </c:pt>
              <c:pt idx="5">
                <c:v>29.0</c:v>
              </c:pt>
              <c:pt idx="6">
                <c:v>26.0</c:v>
              </c:pt>
              <c:pt idx="7">
                <c:v>26.0</c:v>
              </c:pt>
              <c:pt idx="8">
                <c:v>21.0</c:v>
              </c:pt>
              <c:pt idx="9">
                <c:v>25.0</c:v>
              </c:pt>
            </c:numLit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34.0</c:v>
              </c:pt>
              <c:pt idx="1">
                <c:v>47.0</c:v>
              </c:pt>
              <c:pt idx="2">
                <c:v>41.0</c:v>
              </c:pt>
              <c:pt idx="3">
                <c:v>39.0</c:v>
              </c:pt>
              <c:pt idx="4">
                <c:v>41.0</c:v>
              </c:pt>
              <c:pt idx="5">
                <c:v>33.0</c:v>
              </c:pt>
              <c:pt idx="6">
                <c:v>41.0</c:v>
              </c:pt>
              <c:pt idx="7">
                <c:v>43.0</c:v>
              </c:pt>
              <c:pt idx="8">
                <c:v>45.0</c:v>
              </c:pt>
              <c:pt idx="9">
                <c:v>34.0</c:v>
              </c:pt>
            </c:numLit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85.0</c:v>
              </c:pt>
              <c:pt idx="1">
                <c:v>65.0</c:v>
              </c:pt>
              <c:pt idx="2">
                <c:v>78.0</c:v>
              </c:pt>
              <c:pt idx="3">
                <c:v>92.0</c:v>
              </c:pt>
              <c:pt idx="4">
                <c:v>77.0</c:v>
              </c:pt>
              <c:pt idx="5">
                <c:v>69.0</c:v>
              </c:pt>
              <c:pt idx="6">
                <c:v>75.0</c:v>
              </c:pt>
              <c:pt idx="7">
                <c:v>82.0</c:v>
              </c:pt>
              <c:pt idx="8">
                <c:v>71.0</c:v>
              </c:pt>
              <c:pt idx="9">
                <c:v>84.0</c:v>
              </c:pt>
            </c:numLit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Lit>
              <c:formatCode>General</c:formatCode>
              <c:ptCount val="10"/>
              <c:pt idx="0">
                <c:v>15.0</c:v>
              </c:pt>
              <c:pt idx="1">
                <c:v>15.0</c:v>
              </c:pt>
              <c:pt idx="2">
                <c:v>14.0</c:v>
              </c:pt>
              <c:pt idx="3">
                <c:v>9.0</c:v>
              </c:pt>
              <c:pt idx="4">
                <c:v>15.0</c:v>
              </c:pt>
              <c:pt idx="5">
                <c:v>12.0</c:v>
              </c:pt>
              <c:pt idx="6">
                <c:v>15.0</c:v>
              </c:pt>
              <c:pt idx="7">
                <c:v>16.0</c:v>
              </c:pt>
              <c:pt idx="8">
                <c:v>13.0</c:v>
              </c:pt>
              <c:pt idx="9">
                <c:v>13.0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27888879"/>
        <c:axId val="1"/>
      </c:barChart>
      <c:catAx>
        <c:axId val="182788887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en-US"/>
          </a:p>
        </c:txPr>
        <c:crossAx val="1827888879"/>
        <c:crosses val="autoZero"/>
        <c:crossBetween val="between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993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994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charset="0"/>
                <a:ea typeface="等线" charset="0"/>
                <a:cs typeface="Calibri" charset="0"/>
              </a:rPr>
              <a:t>9/6/2024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995" name="对象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996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997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48681" name="对象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1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1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1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18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1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2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23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4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6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73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94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99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文本框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80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7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altLang="en-US" sz="1200" lang="zh-CN">
              <a:latin typeface="Calibri" charset="0"/>
              <a:ea typeface="等线" charset="0"/>
              <a:cs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bg1"/>
        </a:solidFill>
        <a:effectLst/>
      </p:bgPr>
    </p:bg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924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925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926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927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928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929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930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931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932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933" name="等腰三角形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934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5400" i="0" kern="1200" lang="en-US" spc="0" strike="noStrike" u="none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altLang="en-US" baseline="0" b="0" cap="none" sz="5400" i="0" kern="1200" lang="zh-CN" spc="0" strike="noStrike" u="none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935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altLang="en-US" baseline="0" b="0" cap="none" sz="1800" i="0" kern="1200" lang="zh-CN" spc="0" strike="noStrike" u="none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936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937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900" i="0" kern="1200" lang="zh-CN" spc="0" strike="noStrike" u="none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938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76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2024/9/6</a:t>
            </a:fld>
            <a:endParaRPr altLang="en-US" lang="zh-CN"/>
          </a:p>
        </p:txBody>
      </p:sp>
      <p:sp>
        <p:nvSpPr>
          <p:cNvPr id="10489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3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44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4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2024/9/6</a:t>
            </a:fld>
            <a:endParaRPr altLang="en-US" lang="zh-CN"/>
          </a:p>
        </p:txBody>
      </p:sp>
      <p:sp>
        <p:nvSpPr>
          <p:cNvPr id="104894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4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98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99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700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01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02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03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04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05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06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07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708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sz="3600" lang="en-US"/>
              <a:t>Click to edit Master title style</a:t>
            </a:r>
            <a:endParaRPr altLang="en-US" sz="3600" lang="zh-CN"/>
          </a:p>
        </p:txBody>
      </p:sp>
      <p:sp>
        <p:nvSpPr>
          <p:cNvPr id="1048709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10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11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12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723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724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725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26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27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28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29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30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31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32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35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36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37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38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748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749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750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51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52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53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54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55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56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57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758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60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61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  <a:effectLst/>
      </p:bgPr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775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776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777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78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79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80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81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82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83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784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r>
              <a:rPr altLang="zh-CN" sz="2000" lang="en-US"/>
              <a:t>Click to edit Master title style</a:t>
            </a:r>
            <a:endParaRPr altLang="en-US" sz="2000" lang="zh-CN"/>
          </a:p>
        </p:txBody>
      </p:sp>
      <p:sp>
        <p:nvSpPr>
          <p:cNvPr id="1048786" name="文本框"/>
          <p:cNvSpPr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indent="0" marL="0">
              <a:buNone/>
            </a:pPr>
            <a:r>
              <a:rPr altLang="zh-CN" sz="1400" lang="en-US"/>
              <a:t>Click to edit Master text styles</a:t>
            </a:r>
            <a:endParaRPr altLang="en-US" sz="1400" lang="zh-CN"/>
          </a:p>
        </p:txBody>
      </p:sp>
      <p:sp>
        <p:nvSpPr>
          <p:cNvPr id="1048788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89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790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35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</a:gradFill>
        </p:grpSpPr>
        <p:sp>
          <p:nvSpPr>
            <p:cNvPr id="1048618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619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0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1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/>
            <a:grpFill/>
            <a:ln>
              <a:noFill/>
            </a:ln>
          </p:spPr>
        </p:sp>
        <p:sp>
          <p:nvSpPr>
            <p:cNvPr id="1048622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3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4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ah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5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6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7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8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29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0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ah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1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ah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2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ah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3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4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5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ah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6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ah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7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8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ah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39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0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ah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1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2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ah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3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4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ah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5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6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/>
            <a:grpFill/>
            <a:ln>
              <a:noFill/>
            </a:ln>
          </p:spPr>
        </p:sp>
        <p:sp>
          <p:nvSpPr>
            <p:cNvPr id="1048647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8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ah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49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ah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0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ah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1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ah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2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ah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3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4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ah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5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6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ah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7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ah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58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/>
            <a:grpFill/>
            <a:ln>
              <a:noFill/>
            </a:ln>
          </p:spPr>
        </p:sp>
        <p:sp>
          <p:nvSpPr>
            <p:cNvPr id="1048659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ah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0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1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ah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2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3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4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ah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5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ah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6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7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ah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8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ah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69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ah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0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ah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48671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ah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04867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algn="l" indent="0" marL="0">
              <a:buNone/>
              <a:defRPr baseline="0" cap="all" sz="2000">
                <a:solidFill>
                  <a:schemeClr val="tx2"/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7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7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7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25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indent="0" marL="0">
              <a:buNone/>
              <a:defRPr baseline="0" cap="all" sz="18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5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5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71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7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2024/9/6</a:t>
            </a:fld>
            <a:endParaRPr altLang="en-US" lang="zh-CN"/>
          </a:p>
        </p:txBody>
      </p:sp>
      <p:sp>
        <p:nvSpPr>
          <p:cNvPr id="104897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7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8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99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900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90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90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90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90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90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9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9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3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3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6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87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sz="32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8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4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6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90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90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9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9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9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912" name="TextBox 59"/>
          <p:cNvSpPr txBox="1"/>
          <p:nvPr/>
        </p:nvSpPr>
        <p:spPr>
          <a:xfrm>
            <a:off x="903512" y="732394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913" name="TextBox 60"/>
          <p:cNvSpPr txBox="1"/>
          <p:nvPr/>
        </p:nvSpPr>
        <p:spPr>
          <a:xfrm>
            <a:off x="10537370" y="2764972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dt="0" ftr="0" hdr="0" sldNum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8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59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indent="0" marL="0">
              <a:buNone/>
              <a:defRPr sz="18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4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915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9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9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918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91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9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92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9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92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4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55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95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2024/9/6</a:t>
            </a:fld>
            <a:endParaRPr altLang="en-US" lang="zh-CN"/>
          </a:p>
        </p:txBody>
      </p:sp>
      <p:sp>
        <p:nvSpPr>
          <p:cNvPr id="104895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3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64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65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66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6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68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69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7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indent="0" marL="0">
              <a:lnSpc>
                <a:spcPct val="90000"/>
              </a:lnSpc>
              <a:buNone/>
              <a:defRPr baseline="0" b="0" cap="all" sz="20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71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algn="t" blurRad="88900" dir="5400000" dist="38100" rotWithShape="0">
              <a:prstClr val="black">
                <a:alpha val="40000"/>
              </a:prstClr>
            </a:outerShdw>
          </a:effectLst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dirty="0" sz="2000" lang="en-US"/>
            </a:lvl1pPr>
          </a:lstStyle>
          <a:p>
            <a:pPr indent="0" lvl="0" marL="0">
              <a:buNone/>
            </a:pPr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872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7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7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7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8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5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83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8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  <p:hf dt="0" ftr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0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81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82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2024/9/6</a:t>
            </a:fld>
            <a:endParaRPr altLang="en-US" lang="zh-CN"/>
          </a:p>
        </p:txBody>
      </p:sp>
      <p:sp>
        <p:nvSpPr>
          <p:cNvPr id="10489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60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961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62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963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6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2024/9/6</a:t>
            </a:fld>
            <a:endParaRPr altLang="en-US" lang="zh-CN"/>
          </a:p>
        </p:txBody>
      </p:sp>
      <p:sp>
        <p:nvSpPr>
          <p:cNvPr id="104896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6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4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2024/9/6</a:t>
            </a:fld>
            <a:endParaRPr altLang="en-US" lang="zh-CN"/>
          </a:p>
        </p:txBody>
      </p:sp>
      <p:sp>
        <p:nvSpPr>
          <p:cNvPr id="104894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4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1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2024/9/6</a:t>
            </a:fld>
            <a:endParaRPr altLang="en-US" lang="zh-CN"/>
          </a:p>
        </p:txBody>
      </p:sp>
      <p:sp>
        <p:nvSpPr>
          <p:cNvPr id="104896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6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86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87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单击此处编辑母版文本样式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988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98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2024/9/6</a:t>
            </a:fld>
            <a:endParaRPr altLang="en-US" lang="zh-CN"/>
          </a:p>
        </p:txBody>
      </p:sp>
      <p:sp>
        <p:nvSpPr>
          <p:cNvPr id="104899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9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8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949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950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单击此处编辑母版文本样式</a:t>
            </a:r>
          </a:p>
        </p:txBody>
      </p:sp>
      <p:sp>
        <p:nvSpPr>
          <p:cNvPr id="10489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  <a:t>2024/9/6</a:t>
            </a:fld>
            <a:endParaRPr altLang="en-US" lang="zh-CN"/>
          </a:p>
        </p:txBody>
      </p:sp>
      <p:sp>
        <p:nvSpPr>
          <p:cNvPr id="10489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2.xml"/><Relationship Id="rId18" Type="http://schemas.openxmlformats.org/officeDocument/2006/relationships/image" Target="../media/image1.png"/><Relationship Id="rId1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683" name="直线"/>
            <p:cNvSpPr/>
            <p:nvPr/>
          </p:nvSpPr>
          <p:spPr>
            <a:xfrm>
              <a:off x="9371012" y="0"/>
              <a:ext cx="1219200" cy="6858000"/>
            </a:xfrm>
            <a:prstGeom prst="line"/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48684" name="直线"/>
            <p:cNvSpPr/>
            <p:nvPr/>
          </p:nvSpPr>
          <p:spPr>
            <a:xfrm flipH="1">
              <a:off x="7425267" y="3681413"/>
              <a:ext cx="4763559" cy="3176587"/>
            </a:xfrm>
            <a:prstGeom prst="line"/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48685" name="曲线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86" name="曲线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87" name="等腰三角形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88" name="曲线"/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89" name="曲线"/>
            <p:cNvSpPr/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0" name="曲线"/>
            <p:cNvSpPr/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1" name="等腰三角形"/>
            <p:cNvSpPr/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8692" name="等腰三角形"/>
            <p:cNvSpPr/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04869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69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9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900" lang="en-US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9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9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</p:sldLayoutIdLst>
  <p:hf dt="0" ftr="0" hdr="0" sldNum="0"/>
  <p:txStyles>
    <p:titleStyle>
      <a:lvl1pPr algn="l" defTabSz="914400" eaLnBrk="1" fontAlgn="auto" hangingPunct="1" latinLnBrk="0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algn="l" defTabSz="914400" eaLnBrk="1" fontAlgn="auto" hangingPunct="1" indent="-342900" latinLnBrk="0" marL="3429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algn="l" defTabSz="914400" eaLnBrk="1" fontAlgn="auto" hangingPunct="1" indent="-285750" latinLnBrk="0" marL="74295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algn="l" defTabSz="914400" eaLnBrk="1" fontAlgn="auto" hangingPunct="1" indent="-228600" latinLnBrk="0" marL="1143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algn="l" defTabSz="914400" eaLnBrk="1" fontAlgn="auto" hangingPunct="1" indent="-228600" latinLnBrk="0" marL="16002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algn="l" defTabSz="914400" eaLnBrk="1" fontAlgn="auto" hangingPunct="1" indent="-228600" latinLnBrk="0" marL="20574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algn="l" defTabSz="914400" eaLnBrk="1" fontAlgn="auto" hangingPunct="1" indent="-228600" latinLnBrk="0" marL="25146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algn="l" defTabSz="914400" eaLnBrk="1" fontAlgn="auto" hangingPunct="1" indent="-228600" latinLnBrk="0" marL="29718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algn="l" defTabSz="914400" eaLnBrk="1" fontAlgn="auto" hangingPunct="1" indent="-228600" latinLnBrk="0" marL="342900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8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/>
          <a:noFill/>
        </p:spPr>
      </p:pic>
      <p:grpSp>
        <p:nvGrpSpPr>
          <p:cNvPr id="14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</a:gradFill>
          </p:grpSpPr>
          <p:sp>
            <p:nvSpPr>
              <p:cNvPr id="1048576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77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8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79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ah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0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1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ah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2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3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4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5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ah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6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ah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7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/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048588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ah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89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ah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0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ah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1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ah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2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/>
              <a:grpFill/>
              <a:ln>
                <a:noFill/>
              </a:ln>
            </p:spPr>
          </p:sp>
          <p:sp>
            <p:nvSpPr>
              <p:cNvPr id="1048593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ah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4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5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ah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6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7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ah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8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ah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599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0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1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ah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2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ah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6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</a:gradFill>
          </p:grpSpPr>
          <p:sp>
            <p:nvSpPr>
              <p:cNvPr id="1048603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ah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4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ah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5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6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ah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7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ah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8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ah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09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0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ah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1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ah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048612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/>
              <a:grpFill/>
              <a:ln>
                <a:noFill/>
              </a:ln>
            </p:spPr>
          </p:sp>
        </p:grpSp>
      </p:grp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AD2D6BD-DE1B-4B5F-8B41-2702339687B9}" type="datetime1">
              <a:rPr altLang="zh-CN" sz="900" lang="en-US" smtClean="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9/6/2024</a:t>
            </a:fld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aseline="0" cap="all"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altLang="en-US" sz="900" lang="zh-CN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900" i="0" kern="1200" lang="en-US" spc="10" strike="noStrike" u="none" smtClean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altLang="en-US" sz="900" lang="zh-CN" spc="1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 accent1="accent1" accent2="accent2" accent3="accent3" accent4="accent4" accent5="accent5" accent6="accent6" bg1="dk1" bg2="dk2" tx1="lt1" tx2="lt2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文本框"/>
          <p:cNvSpPr>
            <a:spLocks noGrp="1"/>
          </p:cNvSpPr>
          <p:nvPr>
            <p:ph type="ctrTitle"/>
          </p:nvPr>
        </p:nvSpPr>
        <p:spPr>
          <a:xfrm>
            <a:off x="-1447800" y="349252"/>
            <a:ext cx="10721802" cy="24168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6510" vert="horz" wrap="square">
            <a:prstTxWarp prst="textNoShape"/>
            <a:spAutoFit/>
          </a:bodyPr>
          <a:p>
            <a:pPr algn="r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Employee Data Analysis using Excel </a:t>
            </a:r>
            <a:br>
              <a:rPr altLang="en-US" baseline="0" b="1" cap="none" sz="5400" i="0" kern="1200" lang="zh-CN" spc="0" strike="noStrike" u="none">
                <a:solidFill>
                  <a:srgbClr val="0F0F0F"/>
                </a:solidFill>
                <a:latin typeface="Roboto" pitchFamily="2" charset="0"/>
                <a:ea typeface="方正姚体" charset="0"/>
                <a:cs typeface="Lucida Sans"/>
              </a:rPr>
            </a:br>
            <a:br>
              <a:rPr altLang="en-US" baseline="0" b="0" cap="none" sz="5400" i="0" kern="1200" lang="zh-CN" spc="15" strike="noStrike" u="none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altLang="en-US" baseline="0" b="0" cap="none" sz="5400" i="0" kern="1200" lang="zh-CN" spc="15" strike="noStrike" u="none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678" name="文本框"/>
          <p:cNvSpPr>
            <a:spLocks noGrp="1"/>
          </p:cNvSpPr>
          <p:nvPr>
            <p:ph type="sldNum" sz="quarter" idx="12"/>
          </p:nvPr>
        </p:nvSpPr>
        <p:spPr>
          <a:xfrm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679" name="矩形"/>
          <p:cNvSpPr/>
          <p:nvPr/>
        </p:nvSpPr>
        <p:spPr>
          <a:xfrm>
            <a:off x="1704962" y="2491194"/>
            <a:ext cx="10844212" cy="1513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       :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Vignesh.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</a:t>
            </a:r>
            <a:endParaRPr altLang="en-US" dirty="0" lang="zh-CN"/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  	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:3122053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7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endParaRPr altLang="en-US" dirty="0" lang="zh-CN"/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 	:</a:t>
            </a:r>
            <a:r>
              <a:rPr altLang="zh-CN" baseline="0" b="0" cap="none" dirty="0" sz="2400" i="0" kern="1200" lang="en-US" spc="0" err="1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B.Com</a:t>
            </a: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(General)</a:t>
            </a: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dirty="0" sz="2400" i="0" kern="1200" lang="en-US" spc="0" strike="noStrike" u="none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		:Sridevi arts and science college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808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48809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MODELLING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810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modelling in this employee performance analysis project includes the following: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collection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*Data cleaning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*Results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*Pivot table</a:t>
            </a:r>
          </a:p>
          <a:p>
            <a:pPr algn="l" indent="0" lvl="1" marL="4000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*Chart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814" name="文本框"/>
          <p:cNvSpPr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600" i="0" kern="1200" lang="en-US" spc="-4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6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altLang="zh-CN" baseline="0" b="1" cap="none" sz="3600" i="0" kern="1200" lang="en-US" spc="-40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TS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815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aphicFrame>
        <p:nvGraphicFramePr>
          <p:cNvPr id="4194304" name="图表"/>
          <p:cNvGraphicFramePr>
            <a:graphicFrameLocks/>
          </p:cNvGraphicFramePr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820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7171266" cy="43926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0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altLang="en-US" baseline="0" b="0" cap="none" sz="20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TITLE</a:t>
            </a:r>
            <a:endParaRPr altLang="en-US" baseline="0" b="1" cap="none" sz="48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36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ANALYSIS USING EXCEL</a:t>
            </a:r>
            <a:endParaRPr altLang="en-US" baseline="0" b="0" cap="none" sz="36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AGENDA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19" name="文本框"/>
          <p:cNvSpPr>
            <a:spLocks noGrp="1"/>
          </p:cNvSpPr>
          <p:nvPr>
            <p:ph type="body" idx="1"/>
          </p:nvPr>
        </p:nvSpPr>
        <p:spPr>
          <a:xfrm>
            <a:off x="2743200" y="1524000"/>
            <a:ext cx="3742265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Our Solution and Proposition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Dataset Description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Modelling Approach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Discussion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739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40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4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altLang="zh-CN" baseline="0" b="1" cap="none" sz="4250" i="0" kern="1200" lang="en-US" spc="5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altLang="zh-CN" baseline="0" b="1" cap="none" sz="425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4250" i="0" kern="1200" lang="en-US" spc="-37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4250" i="0" kern="1200" lang="en-US" spc="-37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4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743" name="文本框"/>
          <p:cNvSpPr>
            <a:spLocks noGrp="1"/>
          </p:cNvSpPr>
          <p:nvPr>
            <p:ph type="body" idx="2"/>
          </p:nvPr>
        </p:nvSpPr>
        <p:spPr>
          <a:xfrm>
            <a:off x="5089970" y="2160589"/>
            <a:ext cx="2821957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Dataset overview of an employee, contains the information about employees in a company.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744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762" name="曲线"/>
            <p:cNvSpPr/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63" name="曲线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64" name="文本框"/>
          <p:cNvSpPr>
            <a:spLocks noGrp="1"/>
          </p:cNvSpPr>
          <p:nvPr>
            <p:ph type="title"/>
          </p:nvPr>
        </p:nvSpPr>
        <p:spPr>
          <a:xfrm>
            <a:off x="838200" y="838200"/>
            <a:ext cx="5263514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1200" lang="en-US" spc="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PROJECT </a:t>
            </a:r>
            <a:r>
              <a:rPr altLang="zh-CN" baseline="0" b="1" cap="none" sz="425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65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ctr" anchorCtr="0" bIns="0" lIns="0" rIns="0" tIns="6985" vert="horz" wrap="square">
            <a:prstTxWarp prst="textNoShape"/>
            <a:spAutoFit/>
          </a:bodyPr>
          <a:p>
            <a:pPr algn="r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900" i="0" kern="1200" lang="en-US" spc="10" strike="noStrike" u="none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altLang="en-US" baseline="0" b="0" cap="none" sz="900" i="0" kern="1200" lang="zh-CN" spc="10" strike="noStrike" u="none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66" name="矩形"/>
          <p:cNvSpPr/>
          <p:nvPr/>
        </p:nvSpPr>
        <p:spPr>
          <a:xfrm>
            <a:off x="990600" y="2133600"/>
            <a:ext cx="6248400" cy="22250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22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altLang="zh-CN" baseline="0" b="1" cap="none" sz="320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200" i="0" kern="1200" lang="en-US" spc="-2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200" i="0" kern="1200" lang="en-US" spc="-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-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altLang="zh-CN" baseline="0" b="1" cap="none" sz="320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altLang="zh-CN" baseline="0" b="1" cap="none" sz="3200" i="0" kern="1200" lang="en-US" spc="-4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2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altLang="zh-CN" baseline="0" b="1" cap="none" sz="32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200" i="0" kern="1200" lang="en-US" spc="-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20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200" i="0" kern="1200" lang="en-US" spc="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altLang="en-US" baseline="0" b="1" cap="none" sz="32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71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 The end users in employee performance analysis include: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1. Human Resource management professionals.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2. Data Analysts.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3. Team Leaders.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	</a:t>
            </a:r>
            <a:endParaRPr altLang="en-US" baseline="0" b="0" cap="none" sz="18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文本框"/>
          <p:cNvSpPr>
            <a:spLocks noGrp="1"/>
          </p:cNvSpPr>
          <p:nvPr>
            <p:ph type="title"/>
          </p:nvPr>
        </p:nvSpPr>
        <p:spPr>
          <a:xfrm>
            <a:off x="677334" y="503129"/>
            <a:ext cx="3854528" cy="16135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600" i="0" kern="1200" lang="en-US" spc="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altLang="zh-CN" baseline="0" b="1" cap="none" sz="3600" i="0" kern="1200" lang="en-US" spc="-34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altLang="zh-CN" baseline="0" b="1" cap="none" sz="3600" i="0" kern="1200" lang="en-US" spc="-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altLang="zh-CN" baseline="0" b="1" cap="none" sz="3600" i="0" kern="1200" lang="en-US" spc="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6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29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V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LU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altLang="zh-CN" baseline="0" b="1" cap="none" sz="3600" i="0" kern="1200" lang="en-US" spc="-6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-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2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-3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altLang="zh-CN" baseline="0" b="1" cap="none" sz="3600" i="0" kern="1200" lang="en-US" spc="-3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</a:t>
            </a:r>
            <a:r>
              <a:rPr altLang="zh-CN" baseline="0" b="1" cap="none" sz="360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92" name="文本框"/>
          <p:cNvSpPr>
            <a:spLocks noGrp="1"/>
          </p:cNvSpPr>
          <p:nvPr>
            <p:ph type="body" idx="2"/>
          </p:nvPr>
        </p:nvSpPr>
        <p:spPr>
          <a:xfrm>
            <a:off x="533400" y="2362200"/>
            <a:ext cx="3854528" cy="42672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*Filtering- purpose to fill the missing values.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*Conditional formatting- blank values.</a:t>
            </a: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*Using- Pivot table and chart.</a:t>
            </a:r>
            <a:endParaRPr altLang="en-US" baseline="0" b="0" cap="none" sz="24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3600" i="0" kern="1200" lang="en-US" spc="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Dataset Description</a:t>
            </a:r>
            <a:endParaRPr altLang="en-US" baseline="0" b="1" cap="none" sz="360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797" name="文本框"/>
          <p:cNvSpPr>
            <a:spLocks noGrp="1"/>
          </p:cNvSpPr>
          <p:nvPr>
            <p:ph type="body" idx="1"/>
          </p:nvPr>
        </p:nvSpPr>
        <p:spPr>
          <a:xfrm>
            <a:off x="677334" y="1524000"/>
            <a:ext cx="8596668" cy="451736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data set- Kaggle</a:t>
            </a: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There are 26 features</a:t>
            </a:r>
          </a:p>
          <a:p>
            <a:pPr algn="l" indent="-342900" marL="34290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The important ten features are,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Employment ID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First name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Last name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Gender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status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type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Employee classification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Performance score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Current employee ratings</a:t>
            </a:r>
          </a:p>
          <a:p>
            <a:pPr algn="l" indent="-285750" lvl="1" marL="7429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Trebuchet MS" charset="0"/>
                <a:ea typeface="华文新魏" charset="0"/>
                <a:cs typeface="Lucida Sans"/>
              </a:rPr>
              <a:t>Business units</a:t>
            </a:r>
          </a:p>
          <a:p>
            <a:pPr algn="l" indent="0" lvl="1" marL="40005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16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矩形"/>
          <p:cNvSpPr/>
          <p:nvPr/>
        </p:nvSpPr>
        <p:spPr>
          <a:xfrm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097160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802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THE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"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WOW"</a:t>
            </a:r>
            <a:r>
              <a:rPr altLang="zh-CN" baseline="0" b="1" cap="none" sz="4250" i="0" kern="1200" lang="en-US" spc="8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IN</a:t>
            </a:r>
            <a:r>
              <a:rPr altLang="zh-CN" baseline="0" b="1" cap="none" sz="4250" i="0" kern="1200" lang="en-US" spc="-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15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OUR</a:t>
            </a:r>
            <a:r>
              <a:rPr altLang="zh-CN" baseline="0" b="1" cap="none" sz="4250" i="0" kern="1200" lang="en-US" spc="-1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altLang="zh-CN" baseline="0" b="1" cap="none" sz="4250" i="0" kern="1200" lang="en-US" spc="20" strike="noStrike" u="none">
                <a:solidFill>
                  <a:srgbClr val="EE8D6A"/>
                </a:solidFill>
                <a:latin typeface="Trebuchet MS" charset="0"/>
                <a:ea typeface="方正姚体" charset="0"/>
                <a:cs typeface="Lucida Sans"/>
              </a:rPr>
              <a:t>SOLUTION</a:t>
            </a:r>
            <a:endParaRPr altLang="en-US" baseline="0" b="1" cap="none" sz="4250" i="0" kern="1200" lang="zh-CN" spc="0" strike="noStrike" u="none">
              <a:solidFill>
                <a:srgbClr val="EE8D6A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8803" name="文本框"/>
          <p:cNvSpPr>
            <a:spLocks noGrp="1"/>
          </p:cNvSpPr>
          <p:nvPr>
            <p:ph type="body" idx="1"/>
          </p:nvPr>
        </p:nvSpPr>
        <p:spPr>
          <a:xfrm>
            <a:off x="2533650" y="2160589"/>
            <a:ext cx="6740352" cy="3880773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altLang="zh-CN" baseline="0" b="0" cap="none" sz="3200" i="0" kern="1200" lang="en-US" spc="0" strike="noStrike" u="none">
                <a:solidFill>
                  <a:srgbClr val="404040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Performance Level– These include the categories such as Levels in very high, high, medium, low, etc...</a:t>
            </a:r>
          </a:p>
          <a:p>
            <a:pPr algn="l" indent="-342900" marL="3429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altLang="zh-CN" baseline="0" b="0" cap="none" sz="3200" i="0" kern="1200" lang="en-US" spc="0" strike="noStrike" u="none">
              <a:solidFill>
                <a:srgbClr val="404040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altLang="en-US" baseline="0" b="0" cap="none" sz="3200" i="0" kern="1200" lang="zh-CN" spc="0" strike="noStrike" u="none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1048804" name="矩形"/>
          <p:cNvSpPr/>
          <p:nvPr/>
        </p:nvSpPr>
        <p:spPr>
          <a:xfrm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Circuit">
  <a:themeElements>
    <a:clrScheme name="Circuit">
      <a:dk1>
        <a:sysClr lastClr="000000" val="windowText"/>
      </a:dk1>
      <a:lt1>
        <a:sysClr lastClr="FFFFFF" val="window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AI LAB</cp:lastModifiedBy>
  <dcterms:created xsi:type="dcterms:W3CDTF">2024-03-28T06:07:22Z</dcterms:created>
  <dcterms:modified xsi:type="dcterms:W3CDTF">2024-09-10T08:18:53Z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d75c9cf6a5714f90a28ac539c99df9d0</vt:lpwstr>
  </property>
</Properties>
</file>