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2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B6C04-9C56-413D-BCB4-5874EDC6B4A1}" type="datetimeFigureOut">
              <a:rPr lang="en-US" smtClean="0"/>
              <a:t>5/27/2025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D100C-8A2A-445B-98F8-C5A364BBE90E}" type="slidenum">
              <a:rPr lang="en-US" smtClean="0"/>
              <a:t>‹#›</a:t>
            </a:fld>
            <a:endParaRPr lang="en-US"/>
          </a:p>
        </p:txBody>
      </p:sp>
    </p:spTree>
    <p:extLst>
      <p:ext uri="{BB962C8B-B14F-4D97-AF65-F5344CB8AC3E}">
        <p14:creationId xmlns:p14="http://schemas.microsoft.com/office/powerpoint/2010/main" val="414697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
        <p:nvSpPr>
          <p:cNvPr id="2" name="Shape 0"/>
          <p:cNvSpPr/>
          <p:nvPr/>
        </p:nvSpPr>
        <p:spPr>
          <a:xfrm>
            <a:off x="0" y="0"/>
            <a:ext cx="9144000" cy="6858000"/>
          </a:xfrm>
          <a:prstGeom prst="rect">
            <a:avLst/>
          </a:prstGeom>
          <a:solidFill>
            <a:srgbClr val="F0F0F1"/>
          </a:solidFill>
          <a:ln/>
        </p:spPr>
      </p:sp>
      <p:sp>
        <p:nvSpPr>
          <p:cNvPr id="3" name="Shape 1"/>
          <p:cNvSpPr/>
          <p:nvPr/>
        </p:nvSpPr>
        <p:spPr>
          <a:xfrm>
            <a:off x="0" y="0"/>
            <a:ext cx="9144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8024510" y="6457950"/>
            <a:ext cx="1076628" cy="342900"/>
          </a:xfrm>
          <a:prstGeom prst="rect">
            <a:avLst/>
          </a:prstGeom>
        </p:spPr>
      </p:pic>
    </p:spTree>
    <p:extLst>
      <p:ext uri="{BB962C8B-B14F-4D97-AF65-F5344CB8AC3E}">
        <p14:creationId xmlns:p14="http://schemas.microsoft.com/office/powerpoint/2010/main" val="259967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13"/>
          <p:cNvPicPr preferRelativeResize="0"/>
          <p:nvPr/>
        </p:nvPicPr>
        <p:blipFill>
          <a:blip r:embed="rId3">
            <a:alphaModFix/>
          </a:blip>
          <a:stretch>
            <a:fillRect/>
          </a:stretch>
        </p:blipFill>
        <p:spPr>
          <a:xfrm>
            <a:off x="1124438" y="473145"/>
            <a:ext cx="1168804" cy="1062950"/>
          </a:xfrm>
          <a:prstGeom prst="rect">
            <a:avLst/>
          </a:prstGeom>
          <a:noFill/>
          <a:ln>
            <a:noFill/>
          </a:ln>
        </p:spPr>
      </p:pic>
      <p:sp>
        <p:nvSpPr>
          <p:cNvPr id="8" name="Google Shape;131;p13">
            <a:extLst>
              <a:ext uri="{FF2B5EF4-FFF2-40B4-BE49-F238E27FC236}">
                <a16:creationId xmlns:a16="http://schemas.microsoft.com/office/drawing/2014/main" id="{4642646C-261F-3F3D-FD93-EF336EDA0A5B}"/>
              </a:ext>
            </a:extLst>
          </p:cNvPr>
          <p:cNvSpPr txBox="1"/>
          <p:nvPr/>
        </p:nvSpPr>
        <p:spPr>
          <a:xfrm>
            <a:off x="608244" y="478128"/>
            <a:ext cx="9574633" cy="2115934"/>
          </a:xfrm>
          <a:prstGeom prst="rect">
            <a:avLst/>
          </a:prstGeom>
          <a:noFill/>
          <a:ln>
            <a:noFill/>
          </a:ln>
        </p:spPr>
        <p:txBody>
          <a:bodyPr spcFirstLastPara="1" wrap="square" lIns="91425" tIns="91425" rIns="91425" bIns="91425" anchor="t" anchorCtr="0">
            <a:spAutoFit/>
          </a:bodyPr>
          <a:lstStyle/>
          <a:p>
            <a:pPr marL="1710689">
              <a:spcBef>
                <a:spcPts val="95"/>
              </a:spcBef>
            </a:pPr>
            <a:r>
              <a:rPr lang="en-US" b="1" spc="-30" dirty="0">
                <a:latin typeface="Times New Roman"/>
                <a:cs typeface="Times New Roman"/>
              </a:rPr>
              <a:t>ADHIPARASAKTHI</a:t>
            </a:r>
            <a:r>
              <a:rPr lang="en-US" b="1" spc="-100" dirty="0">
                <a:latin typeface="Times New Roman"/>
                <a:cs typeface="Times New Roman"/>
              </a:rPr>
              <a:t> </a:t>
            </a:r>
            <a:r>
              <a:rPr lang="en-US" b="1" dirty="0">
                <a:latin typeface="Times New Roman"/>
                <a:cs typeface="Times New Roman"/>
              </a:rPr>
              <a:t>COLLEGE</a:t>
            </a:r>
            <a:r>
              <a:rPr lang="en-US" b="1" spc="-150" dirty="0">
                <a:latin typeface="Times New Roman"/>
                <a:cs typeface="Times New Roman"/>
              </a:rPr>
              <a:t> </a:t>
            </a:r>
            <a:r>
              <a:rPr lang="en-US" b="1" dirty="0">
                <a:latin typeface="Times New Roman"/>
                <a:cs typeface="Times New Roman"/>
              </a:rPr>
              <a:t>OF</a:t>
            </a:r>
            <a:r>
              <a:rPr lang="en-US" b="1" spc="-195" dirty="0">
                <a:latin typeface="Times New Roman"/>
                <a:cs typeface="Times New Roman"/>
              </a:rPr>
              <a:t> </a:t>
            </a:r>
            <a:r>
              <a:rPr lang="en-US" b="1" spc="-10" dirty="0">
                <a:latin typeface="Times New Roman"/>
                <a:cs typeface="Times New Roman"/>
              </a:rPr>
              <a:t>ENGINEERING</a:t>
            </a:r>
            <a:endParaRPr lang="en-US" b="1" dirty="0">
              <a:latin typeface="Times New Roman"/>
              <a:cs typeface="Times New Roman"/>
            </a:endParaRPr>
          </a:p>
          <a:p>
            <a:pPr marL="1710689">
              <a:spcBef>
                <a:spcPts val="5"/>
              </a:spcBef>
            </a:pPr>
            <a:r>
              <a:rPr lang="en-US" b="1" dirty="0">
                <a:latin typeface="Times New Roman"/>
                <a:cs typeface="Times New Roman"/>
              </a:rPr>
              <a:t>G.B.</a:t>
            </a:r>
            <a:r>
              <a:rPr lang="en-US" b="1" spc="-110" dirty="0">
                <a:latin typeface="Times New Roman"/>
                <a:cs typeface="Times New Roman"/>
              </a:rPr>
              <a:t> </a:t>
            </a:r>
            <a:r>
              <a:rPr lang="en-US" b="1" dirty="0">
                <a:latin typeface="Times New Roman"/>
                <a:cs typeface="Times New Roman"/>
              </a:rPr>
              <a:t>NAGAR,</a:t>
            </a:r>
            <a:r>
              <a:rPr lang="en-US" b="1" spc="-50" dirty="0">
                <a:latin typeface="Times New Roman"/>
                <a:cs typeface="Times New Roman"/>
              </a:rPr>
              <a:t> </a:t>
            </a:r>
            <a:r>
              <a:rPr lang="en-US" b="1" spc="-120" dirty="0">
                <a:latin typeface="Times New Roman"/>
                <a:cs typeface="Times New Roman"/>
              </a:rPr>
              <a:t>KALAVAI,</a:t>
            </a:r>
            <a:r>
              <a:rPr lang="en-US" b="1" spc="-30" dirty="0">
                <a:latin typeface="Times New Roman"/>
                <a:cs typeface="Times New Roman"/>
              </a:rPr>
              <a:t> </a:t>
            </a:r>
            <a:r>
              <a:rPr lang="en-US" b="1" spc="-20" dirty="0">
                <a:latin typeface="Times New Roman"/>
                <a:cs typeface="Times New Roman"/>
              </a:rPr>
              <a:t>RANIPET</a:t>
            </a:r>
            <a:r>
              <a:rPr lang="en-US" b="1" spc="-165" dirty="0">
                <a:latin typeface="Times New Roman"/>
                <a:cs typeface="Times New Roman"/>
              </a:rPr>
              <a:t> </a:t>
            </a:r>
            <a:r>
              <a:rPr lang="en-US" b="1" dirty="0">
                <a:latin typeface="Times New Roman"/>
                <a:cs typeface="Times New Roman"/>
              </a:rPr>
              <a:t>DIST</a:t>
            </a:r>
            <a:r>
              <a:rPr lang="en-US" b="1" spc="-155" dirty="0">
                <a:latin typeface="Times New Roman"/>
                <a:cs typeface="Times New Roman"/>
              </a:rPr>
              <a:t> </a:t>
            </a:r>
            <a:r>
              <a:rPr lang="en-US" b="1" dirty="0">
                <a:latin typeface="Times New Roman"/>
                <a:cs typeface="Times New Roman"/>
              </a:rPr>
              <a:t>-</a:t>
            </a:r>
            <a:r>
              <a:rPr lang="en-US" b="1" spc="-145" dirty="0">
                <a:latin typeface="Times New Roman"/>
                <a:cs typeface="Times New Roman"/>
              </a:rPr>
              <a:t> </a:t>
            </a:r>
            <a:r>
              <a:rPr lang="en-US" b="1" dirty="0">
                <a:latin typeface="Times New Roman"/>
                <a:cs typeface="Times New Roman"/>
              </a:rPr>
              <a:t>632</a:t>
            </a:r>
            <a:r>
              <a:rPr lang="en-US" b="1" spc="-145" dirty="0">
                <a:latin typeface="Times New Roman"/>
                <a:cs typeface="Times New Roman"/>
              </a:rPr>
              <a:t> </a:t>
            </a:r>
            <a:r>
              <a:rPr lang="en-US" b="1" spc="-20" dirty="0">
                <a:latin typeface="Times New Roman"/>
                <a:cs typeface="Times New Roman"/>
              </a:rPr>
              <a:t>516.</a:t>
            </a:r>
          </a:p>
          <a:p>
            <a:pPr marL="1710689">
              <a:spcBef>
                <a:spcPts val="5"/>
              </a:spcBef>
            </a:pPr>
            <a:endParaRPr lang="en-US" sz="1400" dirty="0">
              <a:latin typeface="Times New Roman"/>
              <a:cs typeface="Times New Roman"/>
            </a:endParaRPr>
          </a:p>
          <a:p>
            <a:pPr marR="1537970" algn="ctr"/>
            <a:r>
              <a:rPr lang="en-US" sz="2800" b="1" spc="-10" dirty="0">
                <a:latin typeface="Calibri"/>
                <a:cs typeface="Calibri"/>
              </a:rPr>
              <a:t>PROJECT FINAL</a:t>
            </a:r>
            <a:r>
              <a:rPr lang="en-US" sz="2800" b="1" spc="-155" dirty="0">
                <a:latin typeface="Calibri"/>
                <a:cs typeface="Calibri"/>
              </a:rPr>
              <a:t> </a:t>
            </a:r>
            <a:r>
              <a:rPr lang="en-US" sz="2800" b="1" dirty="0">
                <a:latin typeface="Calibri"/>
                <a:cs typeface="Calibri"/>
              </a:rPr>
              <a:t>REVIEW</a:t>
            </a:r>
            <a:r>
              <a:rPr lang="en-US" sz="2800" b="1" spc="-125" dirty="0">
                <a:latin typeface="Calibri"/>
                <a:cs typeface="Calibri"/>
              </a:rPr>
              <a:t> </a:t>
            </a:r>
            <a:endParaRPr lang="en-US" sz="2800" b="1" dirty="0">
              <a:latin typeface="Calibri"/>
              <a:cs typeface="Calibri"/>
            </a:endParaRPr>
          </a:p>
          <a:p>
            <a:pPr marR="1468120" algn="ctr">
              <a:spcBef>
                <a:spcPts val="360"/>
              </a:spcBef>
            </a:pPr>
            <a:r>
              <a:rPr lang="en-US" sz="2000" b="1" dirty="0">
                <a:latin typeface="Arial"/>
                <a:cs typeface="Arial"/>
              </a:rPr>
              <a:t>AI-Powered</a:t>
            </a:r>
            <a:r>
              <a:rPr lang="en-US" sz="2000" b="1" spc="-55" dirty="0">
                <a:latin typeface="Arial"/>
                <a:cs typeface="Arial"/>
              </a:rPr>
              <a:t> </a:t>
            </a:r>
            <a:r>
              <a:rPr lang="en-US" sz="2000" b="1" dirty="0">
                <a:latin typeface="Arial"/>
                <a:cs typeface="Arial"/>
              </a:rPr>
              <a:t>Text</a:t>
            </a:r>
            <a:r>
              <a:rPr lang="en-US" sz="2000" b="1" spc="-45" dirty="0">
                <a:latin typeface="Arial"/>
                <a:cs typeface="Arial"/>
              </a:rPr>
              <a:t> </a:t>
            </a:r>
            <a:r>
              <a:rPr lang="en-US" sz="2000" b="1" spc="-10" dirty="0">
                <a:latin typeface="Arial"/>
                <a:cs typeface="Arial"/>
              </a:rPr>
              <a:t>Analyzer</a:t>
            </a:r>
            <a:endParaRPr lang="en-US" sz="2000" b="1" spc="-10" dirty="0"/>
          </a:p>
          <a:p>
            <a:pPr marR="1468120" algn="ctr">
              <a:spcBef>
                <a:spcPts val="360"/>
              </a:spcBef>
            </a:pPr>
            <a:r>
              <a:rPr lang="en-US" sz="2000" b="1" dirty="0">
                <a:latin typeface="Arial"/>
                <a:cs typeface="Arial"/>
              </a:rPr>
              <a:t>Summarization</a:t>
            </a:r>
            <a:r>
              <a:rPr lang="en-US" sz="2000" b="1" spc="-45" dirty="0">
                <a:latin typeface="Arial"/>
                <a:cs typeface="Arial"/>
              </a:rPr>
              <a:t> </a:t>
            </a:r>
            <a:r>
              <a:rPr lang="en-US" sz="2000" b="1" dirty="0">
                <a:latin typeface="Arial"/>
                <a:cs typeface="Arial"/>
              </a:rPr>
              <a:t>|</a:t>
            </a:r>
            <a:r>
              <a:rPr lang="en-US" sz="2000" b="1" spc="-105" dirty="0">
                <a:latin typeface="Arial"/>
                <a:cs typeface="Arial"/>
              </a:rPr>
              <a:t> </a:t>
            </a:r>
            <a:r>
              <a:rPr lang="en-US" sz="2000" b="1" dirty="0">
                <a:latin typeface="Arial"/>
                <a:cs typeface="Arial"/>
              </a:rPr>
              <a:t>Emotion</a:t>
            </a:r>
            <a:r>
              <a:rPr lang="en-US" sz="2000" b="1" spc="-45" dirty="0">
                <a:latin typeface="Arial"/>
                <a:cs typeface="Arial"/>
              </a:rPr>
              <a:t> </a:t>
            </a:r>
            <a:r>
              <a:rPr lang="en-US" sz="2000" b="1" dirty="0">
                <a:latin typeface="Arial"/>
                <a:cs typeface="Arial"/>
              </a:rPr>
              <a:t>Detection</a:t>
            </a:r>
            <a:r>
              <a:rPr lang="en-US" sz="2000" b="1" spc="-25" dirty="0">
                <a:latin typeface="Arial"/>
                <a:cs typeface="Arial"/>
              </a:rPr>
              <a:t> </a:t>
            </a:r>
            <a:r>
              <a:rPr lang="en-US" sz="2000" b="1" spc="-50" dirty="0">
                <a:latin typeface="Arial"/>
                <a:cs typeface="Arial"/>
              </a:rPr>
              <a:t>|</a:t>
            </a:r>
            <a:r>
              <a:rPr lang="en-US" sz="2000" b="1" spc="-25" dirty="0">
                <a:latin typeface="Arial"/>
                <a:cs typeface="Arial"/>
              </a:rPr>
              <a:t>Title</a:t>
            </a:r>
            <a:r>
              <a:rPr lang="en-US" sz="2000" b="1" spc="-180" dirty="0">
                <a:latin typeface="Arial"/>
                <a:cs typeface="Arial"/>
              </a:rPr>
              <a:t> </a:t>
            </a:r>
            <a:r>
              <a:rPr lang="en-US" sz="2000" b="1" spc="-10" dirty="0">
                <a:latin typeface="Arial"/>
                <a:cs typeface="Arial"/>
              </a:rPr>
              <a:t>Generation</a:t>
            </a:r>
            <a:endParaRPr lang="en-US" sz="2400" b="1" dirty="0">
              <a:latin typeface="Arial"/>
              <a:cs typeface="Arial"/>
            </a:endParaRPr>
          </a:p>
        </p:txBody>
      </p:sp>
      <p:sp>
        <p:nvSpPr>
          <p:cNvPr id="13" name="object 3">
            <a:extLst>
              <a:ext uri="{FF2B5EF4-FFF2-40B4-BE49-F238E27FC236}">
                <a16:creationId xmlns:a16="http://schemas.microsoft.com/office/drawing/2014/main" id="{66C1555C-7010-B438-10B5-9172D59A2FAE}"/>
              </a:ext>
            </a:extLst>
          </p:cNvPr>
          <p:cNvSpPr txBox="1"/>
          <p:nvPr/>
        </p:nvSpPr>
        <p:spPr>
          <a:xfrm>
            <a:off x="531146" y="3299114"/>
            <a:ext cx="2037080" cy="351378"/>
          </a:xfrm>
          <a:prstGeom prst="rect">
            <a:avLst/>
          </a:prstGeom>
        </p:spPr>
        <p:txBody>
          <a:bodyPr vert="horz" wrap="square" lIns="0" tIns="12700" rIns="0" bIns="0" rtlCol="0">
            <a:spAutoFit/>
          </a:bodyPr>
          <a:lstStyle/>
          <a:p>
            <a:pPr marL="12700">
              <a:spcBef>
                <a:spcPts val="100"/>
              </a:spcBef>
            </a:pPr>
            <a:r>
              <a:rPr sz="2200" b="1" dirty="0">
                <a:latin typeface="Calibri" panose="020F0502020204030204" pitchFamily="34" charset="0"/>
                <a:cs typeface="Calibri" panose="020F0502020204030204" pitchFamily="34" charset="0"/>
              </a:rPr>
              <a:t>GUIDED</a:t>
            </a:r>
            <a:r>
              <a:rPr sz="2200" b="1" spc="-25" dirty="0">
                <a:latin typeface="Calibri" panose="020F0502020204030204" pitchFamily="34" charset="0"/>
                <a:cs typeface="Calibri" panose="020F0502020204030204" pitchFamily="34" charset="0"/>
              </a:rPr>
              <a:t> </a:t>
            </a:r>
            <a:r>
              <a:rPr sz="2200" b="1" dirty="0">
                <a:latin typeface="Calibri" panose="020F0502020204030204" pitchFamily="34" charset="0"/>
                <a:cs typeface="Calibri" panose="020F0502020204030204" pitchFamily="34" charset="0"/>
              </a:rPr>
              <a:t>BY</a:t>
            </a:r>
            <a:r>
              <a:rPr sz="2200" b="1" spc="-15" dirty="0">
                <a:latin typeface="Calibri" panose="020F0502020204030204" pitchFamily="34" charset="0"/>
                <a:cs typeface="Calibri" panose="020F0502020204030204" pitchFamily="34" charset="0"/>
              </a:rPr>
              <a:t> </a:t>
            </a:r>
            <a:r>
              <a:rPr sz="2200" b="1" spc="-50" dirty="0">
                <a:latin typeface="Calibri" panose="020F0502020204030204" pitchFamily="34" charset="0"/>
                <a:cs typeface="Calibri" panose="020F0502020204030204" pitchFamily="34" charset="0"/>
              </a:rPr>
              <a:t>:</a:t>
            </a:r>
            <a:endParaRPr sz="2200" b="1" dirty="0">
              <a:latin typeface="Calibri" panose="020F0502020204030204" pitchFamily="34" charset="0"/>
              <a:cs typeface="Calibri" panose="020F0502020204030204" pitchFamily="34" charset="0"/>
            </a:endParaRPr>
          </a:p>
        </p:txBody>
      </p:sp>
      <p:sp>
        <p:nvSpPr>
          <p:cNvPr id="14" name="object 4">
            <a:extLst>
              <a:ext uri="{FF2B5EF4-FFF2-40B4-BE49-F238E27FC236}">
                <a16:creationId xmlns:a16="http://schemas.microsoft.com/office/drawing/2014/main" id="{19E9BB24-63F9-1992-C769-DB1F65252F03}"/>
              </a:ext>
            </a:extLst>
          </p:cNvPr>
          <p:cNvSpPr txBox="1"/>
          <p:nvPr/>
        </p:nvSpPr>
        <p:spPr>
          <a:xfrm>
            <a:off x="527622" y="3857599"/>
            <a:ext cx="3276243" cy="289823"/>
          </a:xfrm>
          <a:prstGeom prst="rect">
            <a:avLst/>
          </a:prstGeom>
        </p:spPr>
        <p:txBody>
          <a:bodyPr vert="horz" wrap="square" lIns="0" tIns="12700" rIns="0" bIns="0" rtlCol="0">
            <a:spAutoFit/>
          </a:bodyPr>
          <a:lstStyle/>
          <a:p>
            <a:pPr marL="12700">
              <a:spcBef>
                <a:spcPts val="100"/>
              </a:spcBef>
            </a:pPr>
            <a:r>
              <a:rPr lang="en-US" sz="1800" b="1" i="0" u="none" strike="noStrike" baseline="0" dirty="0" err="1">
                <a:solidFill>
                  <a:srgbClr val="000000"/>
                </a:solidFill>
                <a:latin typeface="Arial" panose="020B0604020202020204" pitchFamily="34" charset="0"/>
                <a:cs typeface="Arial" panose="020B0604020202020204" pitchFamily="34" charset="0"/>
              </a:rPr>
              <a:t>Mr.B.Sukkrivan</a:t>
            </a:r>
            <a:r>
              <a:rPr lang="en-US" b="1" dirty="0" err="1">
                <a:solidFill>
                  <a:srgbClr val="000000"/>
                </a:solidFill>
                <a:latin typeface="Arial" panose="020B0604020202020204" pitchFamily="34" charset="0"/>
                <a:cs typeface="Arial" panose="020B0604020202020204" pitchFamily="34" charset="0"/>
              </a:rPr>
              <a:t>,</a:t>
            </a:r>
            <a:r>
              <a:rPr lang="en-US" sz="1800" b="1" i="0" u="none" strike="noStrike" baseline="0" dirty="0" err="1">
                <a:solidFill>
                  <a:srgbClr val="000000"/>
                </a:solidFill>
                <a:latin typeface="Arial" panose="020B0604020202020204" pitchFamily="34" charset="0"/>
                <a:cs typeface="Arial" panose="020B0604020202020204" pitchFamily="34" charset="0"/>
              </a:rPr>
              <a:t>M.Tech</a:t>
            </a:r>
            <a:r>
              <a:rPr lang="en-US" sz="1800" b="1" i="0" u="none" strike="noStrike" baseline="0" dirty="0">
                <a:solidFill>
                  <a:srgbClr val="000000"/>
                </a:solidFill>
                <a:latin typeface="Arial" panose="020B0604020202020204" pitchFamily="34" charset="0"/>
                <a:cs typeface="Arial" panose="020B0604020202020204" pitchFamily="34" charset="0"/>
              </a:rPr>
              <a:t>,(</a:t>
            </a:r>
            <a:r>
              <a:rPr lang="en-US" sz="1800" b="1" i="0" u="none" strike="noStrike" baseline="0" dirty="0" err="1">
                <a:solidFill>
                  <a:srgbClr val="000000"/>
                </a:solidFill>
                <a:latin typeface="Arial" panose="020B0604020202020204" pitchFamily="34" charset="0"/>
                <a:cs typeface="Arial" panose="020B0604020202020204" pitchFamily="34" charset="0"/>
              </a:rPr>
              <a:t>Ph.D</a:t>
            </a:r>
            <a:r>
              <a:rPr lang="en-US" sz="1800" b="1" i="0" u="none" strike="noStrike" baseline="0" dirty="0">
                <a:solidFill>
                  <a:srgbClr val="000000"/>
                </a:solidFill>
                <a:latin typeface="Arial" panose="020B0604020202020204" pitchFamily="34" charset="0"/>
                <a:cs typeface="Arial" panose="020B0604020202020204" pitchFamily="34" charset="0"/>
              </a:rPr>
              <a:t>) </a:t>
            </a:r>
            <a:endParaRPr sz="2000" b="1" dirty="0">
              <a:latin typeface="Arial" panose="020B0604020202020204" pitchFamily="34" charset="0"/>
              <a:cs typeface="Arial" panose="020B0604020202020204" pitchFamily="34" charset="0"/>
            </a:endParaRPr>
          </a:p>
        </p:txBody>
      </p:sp>
      <p:sp>
        <p:nvSpPr>
          <p:cNvPr id="15" name="object 5">
            <a:extLst>
              <a:ext uri="{FF2B5EF4-FFF2-40B4-BE49-F238E27FC236}">
                <a16:creationId xmlns:a16="http://schemas.microsoft.com/office/drawing/2014/main" id="{5E71F6CA-4D57-A88D-E4D6-82678340D927}"/>
              </a:ext>
            </a:extLst>
          </p:cNvPr>
          <p:cNvSpPr txBox="1"/>
          <p:nvPr/>
        </p:nvSpPr>
        <p:spPr>
          <a:xfrm>
            <a:off x="5395560" y="3299114"/>
            <a:ext cx="2879090" cy="352019"/>
          </a:xfrm>
          <a:prstGeom prst="rect">
            <a:avLst/>
          </a:prstGeom>
        </p:spPr>
        <p:txBody>
          <a:bodyPr vert="horz" wrap="square" lIns="0" tIns="13335" rIns="0" bIns="0" rtlCol="0">
            <a:spAutoFit/>
          </a:bodyPr>
          <a:lstStyle/>
          <a:p>
            <a:pPr marL="12700">
              <a:spcBef>
                <a:spcPts val="105"/>
              </a:spcBef>
            </a:pPr>
            <a:r>
              <a:rPr sz="2200" b="1" dirty="0">
                <a:latin typeface="Calibri" panose="020F0502020204030204" pitchFamily="34" charset="0"/>
                <a:cs typeface="Calibri" panose="020F0502020204030204" pitchFamily="34" charset="0"/>
              </a:rPr>
              <a:t>TEAM</a:t>
            </a:r>
            <a:r>
              <a:rPr sz="2200" b="1" spc="-5" dirty="0">
                <a:latin typeface="Calibri" panose="020F0502020204030204" pitchFamily="34" charset="0"/>
                <a:cs typeface="Calibri" panose="020F0502020204030204" pitchFamily="34" charset="0"/>
              </a:rPr>
              <a:t> </a:t>
            </a:r>
            <a:r>
              <a:rPr sz="2200" b="1" dirty="0">
                <a:latin typeface="Calibri" panose="020F0502020204030204" pitchFamily="34" charset="0"/>
                <a:cs typeface="Calibri" panose="020F0502020204030204" pitchFamily="34" charset="0"/>
              </a:rPr>
              <a:t>MEMBERS</a:t>
            </a:r>
            <a:r>
              <a:rPr sz="2200" b="1" spc="-80" dirty="0">
                <a:latin typeface="Calibri" panose="020F0502020204030204" pitchFamily="34" charset="0"/>
                <a:cs typeface="Calibri" panose="020F0502020204030204" pitchFamily="34" charset="0"/>
              </a:rPr>
              <a:t> </a:t>
            </a:r>
            <a:r>
              <a:rPr sz="2200" b="1" spc="-50" dirty="0">
                <a:latin typeface="Calibri" panose="020F0502020204030204" pitchFamily="34" charset="0"/>
                <a:cs typeface="Calibri" panose="020F0502020204030204" pitchFamily="34" charset="0"/>
              </a:rPr>
              <a:t>:</a:t>
            </a:r>
            <a:endParaRPr sz="2200" b="1" dirty="0">
              <a:latin typeface="Calibri" panose="020F0502020204030204" pitchFamily="34" charset="0"/>
              <a:cs typeface="Calibri" panose="020F0502020204030204" pitchFamily="34" charset="0"/>
            </a:endParaRPr>
          </a:p>
        </p:txBody>
      </p:sp>
      <p:sp>
        <p:nvSpPr>
          <p:cNvPr id="16" name="object 6">
            <a:extLst>
              <a:ext uri="{FF2B5EF4-FFF2-40B4-BE49-F238E27FC236}">
                <a16:creationId xmlns:a16="http://schemas.microsoft.com/office/drawing/2014/main" id="{3F61CCE7-D36C-F35F-B1D7-6D9417F4A41B}"/>
              </a:ext>
            </a:extLst>
          </p:cNvPr>
          <p:cNvSpPr txBox="1"/>
          <p:nvPr/>
        </p:nvSpPr>
        <p:spPr>
          <a:xfrm>
            <a:off x="5395560" y="3745528"/>
            <a:ext cx="4202430" cy="1036822"/>
          </a:xfrm>
          <a:prstGeom prst="rect">
            <a:avLst/>
          </a:prstGeom>
        </p:spPr>
        <p:txBody>
          <a:bodyPr vert="horz" wrap="square" lIns="0" tIns="13335" rIns="0" bIns="0" rtlCol="0">
            <a:spAutoFit/>
          </a:bodyPr>
          <a:lstStyle/>
          <a:p>
            <a:pPr marL="12700" marR="5080">
              <a:spcBef>
                <a:spcPts val="105"/>
              </a:spcBef>
            </a:pPr>
            <a:r>
              <a:rPr sz="1600" b="1" spc="-75" dirty="0">
                <a:latin typeface="Arial" panose="020B0604020202020204" pitchFamily="34" charset="0"/>
                <a:cs typeface="Arial" panose="020B0604020202020204" pitchFamily="34" charset="0"/>
              </a:rPr>
              <a:t>SURYA</a:t>
            </a:r>
            <a:r>
              <a:rPr lang="en-IN" sz="1600" b="1" spc="-65"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S</a:t>
            </a:r>
            <a:r>
              <a:rPr lang="en-IN" sz="1600" b="1" spc="-1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(510121104047) </a:t>
            </a:r>
            <a:endParaRPr lang="en-IN" sz="1600" b="1" spc="-10" dirty="0">
              <a:latin typeface="Arial" panose="020B0604020202020204" pitchFamily="34" charset="0"/>
              <a:cs typeface="Arial" panose="020B0604020202020204" pitchFamily="34" charset="0"/>
            </a:endParaRPr>
          </a:p>
          <a:p>
            <a:pPr marL="12700" marR="5080">
              <a:spcBef>
                <a:spcPts val="105"/>
              </a:spcBef>
            </a:pPr>
            <a:r>
              <a:rPr sz="1600" b="1" dirty="0">
                <a:latin typeface="Arial" panose="020B0604020202020204" pitchFamily="34" charset="0"/>
                <a:cs typeface="Arial" panose="020B0604020202020204" pitchFamily="34" charset="0"/>
              </a:rPr>
              <a:t>VIGNESH</a:t>
            </a:r>
            <a:r>
              <a:rPr lang="en-IN" sz="1600" b="1" spc="-7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S</a:t>
            </a:r>
            <a:r>
              <a:rPr lang="en-IN" sz="1600" b="1" spc="-1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(510121104053) </a:t>
            </a:r>
            <a:endParaRPr lang="en-IN" sz="1600" b="1" spc="-10" dirty="0">
              <a:latin typeface="Arial" panose="020B0604020202020204" pitchFamily="34" charset="0"/>
              <a:cs typeface="Arial" panose="020B0604020202020204" pitchFamily="34" charset="0"/>
            </a:endParaRPr>
          </a:p>
          <a:p>
            <a:pPr marL="12700" marR="5080">
              <a:spcBef>
                <a:spcPts val="105"/>
              </a:spcBef>
            </a:pPr>
            <a:r>
              <a:rPr sz="1600" b="1" spc="-10" dirty="0">
                <a:latin typeface="Arial" panose="020B0604020202020204" pitchFamily="34" charset="0"/>
                <a:cs typeface="Arial" panose="020B0604020202020204" pitchFamily="34" charset="0"/>
              </a:rPr>
              <a:t>SUDHARSAN</a:t>
            </a:r>
            <a:r>
              <a:rPr lang="en-IN" sz="1600" b="1" spc="-120" dirty="0">
                <a:latin typeface="Arial" panose="020B0604020202020204" pitchFamily="34" charset="0"/>
                <a:cs typeface="Arial" panose="020B0604020202020204" pitchFamily="34" charset="0"/>
              </a:rPr>
              <a:t> </a:t>
            </a:r>
            <a:r>
              <a:rPr sz="1600" b="1" spc="-35" dirty="0">
                <a:latin typeface="Arial" panose="020B0604020202020204" pitchFamily="34" charset="0"/>
                <a:cs typeface="Arial" panose="020B0604020202020204" pitchFamily="34" charset="0"/>
              </a:rPr>
              <a:t>V</a:t>
            </a:r>
            <a:r>
              <a:rPr lang="en-IN" sz="1600" b="1" spc="-35" dirty="0">
                <a:latin typeface="Arial" panose="020B0604020202020204" pitchFamily="34" charset="0"/>
                <a:cs typeface="Arial" panose="020B0604020202020204" pitchFamily="34" charset="0"/>
              </a:rPr>
              <a:t> </a:t>
            </a:r>
            <a:r>
              <a:rPr sz="1600" b="1" spc="-35" dirty="0">
                <a:latin typeface="Arial" panose="020B0604020202020204" pitchFamily="34" charset="0"/>
                <a:cs typeface="Arial" panose="020B0604020202020204" pitchFamily="34" charset="0"/>
              </a:rPr>
              <a:t>(510121104043) </a:t>
            </a:r>
            <a:endParaRPr lang="en-IN" sz="1600" b="1" spc="-35" dirty="0">
              <a:latin typeface="Arial" panose="020B0604020202020204" pitchFamily="34" charset="0"/>
              <a:cs typeface="Arial" panose="020B0604020202020204" pitchFamily="34" charset="0"/>
            </a:endParaRPr>
          </a:p>
          <a:p>
            <a:pPr marL="12700" marR="5080">
              <a:spcBef>
                <a:spcPts val="105"/>
              </a:spcBef>
            </a:pPr>
            <a:r>
              <a:rPr sz="1600" b="1" dirty="0">
                <a:latin typeface="Arial" panose="020B0604020202020204" pitchFamily="34" charset="0"/>
                <a:cs typeface="Arial" panose="020B0604020202020204" pitchFamily="34" charset="0"/>
              </a:rPr>
              <a:t>SIDDIQ</a:t>
            </a:r>
            <a:r>
              <a:rPr lang="en-IN" sz="1600" b="1" spc="-14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S</a:t>
            </a:r>
            <a:r>
              <a:rPr lang="en-IN" sz="1600" b="1" spc="-1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(510121104039)</a:t>
            </a:r>
            <a:endParaRPr sz="16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0D394BC-F018-23DC-60F7-6086152848E6}"/>
              </a:ext>
            </a:extLst>
          </p:cNvPr>
          <p:cNvPicPr>
            <a:picLocks noChangeAspect="1"/>
          </p:cNvPicPr>
          <p:nvPr/>
        </p:nvPicPr>
        <p:blipFill>
          <a:blip r:embed="rId4"/>
          <a:stretch>
            <a:fillRect/>
          </a:stretch>
        </p:blipFill>
        <p:spPr>
          <a:xfrm>
            <a:off x="6930870" y="6413196"/>
            <a:ext cx="2213130" cy="3667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2 – Title Generation</a:t>
            </a:r>
          </a:p>
        </p:txBody>
      </p:sp>
      <p:sp>
        <p:nvSpPr>
          <p:cNvPr id="3" name="Content Placeholder 2"/>
          <p:cNvSpPr>
            <a:spLocks noGrp="1"/>
          </p:cNvSpPr>
          <p:nvPr>
            <p:ph idx="1"/>
          </p:nvPr>
        </p:nvSpPr>
        <p:spPr/>
        <p:txBody>
          <a:bodyPr/>
          <a:lstStyle/>
          <a:p>
            <a:r>
              <a:t>- Model: T5</a:t>
            </a:r>
          </a:p>
          <a:p>
            <a:r>
              <a:t>- Input: summarization prompt</a:t>
            </a:r>
          </a:p>
          <a:p>
            <a:r>
              <a:t>- Output: 2–5 word titles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3 – Summarization</a:t>
            </a:r>
          </a:p>
        </p:txBody>
      </p:sp>
      <p:sp>
        <p:nvSpPr>
          <p:cNvPr id="3" name="Content Placeholder 2"/>
          <p:cNvSpPr>
            <a:spLocks noGrp="1"/>
          </p:cNvSpPr>
          <p:nvPr>
            <p:ph idx="1"/>
          </p:nvPr>
        </p:nvSpPr>
        <p:spPr/>
        <p:txBody>
          <a:bodyPr/>
          <a:lstStyle/>
          <a:p>
            <a:r>
              <a:t>- Model: BART-large</a:t>
            </a:r>
          </a:p>
          <a:p>
            <a:r>
              <a:t>- Abstractive summarization</a:t>
            </a:r>
          </a:p>
          <a:p>
            <a:r>
              <a:t>- Outputs concise summary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4 – Emotion Detection</a:t>
            </a:r>
          </a:p>
        </p:txBody>
      </p:sp>
      <p:sp>
        <p:nvSpPr>
          <p:cNvPr id="3" name="Content Placeholder 2"/>
          <p:cNvSpPr>
            <a:spLocks noGrp="1"/>
          </p:cNvSpPr>
          <p:nvPr>
            <p:ph idx="1"/>
          </p:nvPr>
        </p:nvSpPr>
        <p:spPr/>
        <p:txBody>
          <a:bodyPr/>
          <a:lstStyle/>
          <a:p>
            <a:r>
              <a:t>- Model: DistilRoBERTa</a:t>
            </a:r>
          </a:p>
          <a:p>
            <a:r>
              <a:t>- Outputs emotion probabilities</a:t>
            </a:r>
          </a:p>
          <a:p>
            <a:r>
              <a:t>- Shows top 3 with emojis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Streamlit UI Design</a:t>
            </a:r>
          </a:p>
        </p:txBody>
      </p:sp>
      <p:pic>
        <p:nvPicPr>
          <p:cNvPr id="6" name="Content Placeholder 5">
            <a:extLst>
              <a:ext uri="{FF2B5EF4-FFF2-40B4-BE49-F238E27FC236}">
                <a16:creationId xmlns:a16="http://schemas.microsoft.com/office/drawing/2014/main" id="{FB30299A-D9AE-29A0-2D0D-34AB6E4C9C4C}"/>
              </a:ext>
            </a:extLst>
          </p:cNvPr>
          <p:cNvPicPr>
            <a:picLocks noGrp="1" noChangeAspect="1"/>
          </p:cNvPicPr>
          <p:nvPr>
            <p:ph idx="1"/>
          </p:nvPr>
        </p:nvPicPr>
        <p:blipFill rotWithShape="1">
          <a:blip r:embed="rId2"/>
          <a:srcRect b="2115"/>
          <a:stretch/>
        </p:blipFill>
        <p:spPr>
          <a:xfrm>
            <a:off x="548922" y="1600201"/>
            <a:ext cx="8046156" cy="46291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Output Screenshot 1: Input Given</a:t>
            </a:r>
          </a:p>
        </p:txBody>
      </p:sp>
      <p:pic>
        <p:nvPicPr>
          <p:cNvPr id="6" name="Content Placeholder 5">
            <a:extLst>
              <a:ext uri="{FF2B5EF4-FFF2-40B4-BE49-F238E27FC236}">
                <a16:creationId xmlns:a16="http://schemas.microsoft.com/office/drawing/2014/main" id="{B592BA1C-6D91-C52F-8545-402F20B17A9F}"/>
              </a:ext>
            </a:extLst>
          </p:cNvPr>
          <p:cNvPicPr>
            <a:picLocks noGrp="1" noChangeAspect="1"/>
          </p:cNvPicPr>
          <p:nvPr>
            <p:ph idx="1"/>
          </p:nvPr>
        </p:nvPicPr>
        <p:blipFill rotWithShape="1">
          <a:blip r:embed="rId2"/>
          <a:srcRect b="2300"/>
          <a:stretch/>
        </p:blipFill>
        <p:spPr>
          <a:xfrm>
            <a:off x="548922" y="1431926"/>
            <a:ext cx="8046156" cy="498316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Output Screenshot 2: Title Output</a:t>
            </a:r>
          </a:p>
        </p:txBody>
      </p:sp>
      <p:pic>
        <p:nvPicPr>
          <p:cNvPr id="6" name="Content Placeholder 5">
            <a:extLst>
              <a:ext uri="{FF2B5EF4-FFF2-40B4-BE49-F238E27FC236}">
                <a16:creationId xmlns:a16="http://schemas.microsoft.com/office/drawing/2014/main" id="{74A43327-848E-A388-2EFD-3157921330A2}"/>
              </a:ext>
            </a:extLst>
          </p:cNvPr>
          <p:cNvPicPr>
            <a:picLocks noGrp="1" noChangeAspect="1"/>
          </p:cNvPicPr>
          <p:nvPr>
            <p:ph idx="1"/>
          </p:nvPr>
        </p:nvPicPr>
        <p:blipFill rotWithShape="1">
          <a:blip r:embed="rId2"/>
          <a:srcRect r="1388"/>
          <a:stretch/>
        </p:blipFill>
        <p:spPr>
          <a:xfrm>
            <a:off x="457200" y="1757364"/>
            <a:ext cx="8115300" cy="385762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Output Screenshot 3: Summary &amp; Emotion</a:t>
            </a:r>
          </a:p>
        </p:txBody>
      </p:sp>
      <p:pic>
        <p:nvPicPr>
          <p:cNvPr id="6" name="Content Placeholder 5">
            <a:extLst>
              <a:ext uri="{FF2B5EF4-FFF2-40B4-BE49-F238E27FC236}">
                <a16:creationId xmlns:a16="http://schemas.microsoft.com/office/drawing/2014/main" id="{AC39F06B-C46F-A060-7D3A-BFFFF0DE2519}"/>
              </a:ext>
            </a:extLst>
          </p:cNvPr>
          <p:cNvPicPr>
            <a:picLocks noGrp="1" noChangeAspect="1"/>
          </p:cNvPicPr>
          <p:nvPr>
            <p:ph idx="1"/>
          </p:nvPr>
        </p:nvPicPr>
        <p:blipFill rotWithShape="1">
          <a:blip r:embed="rId2"/>
          <a:srcRect r="1346" b="2456"/>
          <a:stretch/>
        </p:blipFill>
        <p:spPr>
          <a:xfrm>
            <a:off x="548922" y="1600200"/>
            <a:ext cx="8137878" cy="498316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Scope</a:t>
            </a:r>
          </a:p>
        </p:txBody>
      </p:sp>
      <p:sp>
        <p:nvSpPr>
          <p:cNvPr id="3" name="Content Placeholder 2"/>
          <p:cNvSpPr>
            <a:spLocks noGrp="1"/>
          </p:cNvSpPr>
          <p:nvPr>
            <p:ph idx="1"/>
          </p:nvPr>
        </p:nvSpPr>
        <p:spPr/>
        <p:txBody>
          <a:bodyPr/>
          <a:lstStyle/>
          <a:p>
            <a:r>
              <a:t>- Successfully integrated transformer models for summarization, title generation, and emotion detection.</a:t>
            </a:r>
          </a:p>
          <a:p>
            <a:r>
              <a:t>- Future improvements include voice input, larger input support, and public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A web-based application built with Streamlit that combines summarization, emotion classification, and title generation using transformer models (BART, DistilRoBERTa, T5). The goal is to help users analyze large texts efficiently and generate emotionally resonant, context-aware summaries and titles.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Manual summarization, title writing, and sentiment analysis are time-consuming and error-prone. Existing tools often lack integration, emotional depth, and user-friendliness.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Summarize content using BART</a:t>
            </a:r>
          </a:p>
          <a:p>
            <a:r>
              <a:t>- Detect emotion using DistilRoBERTa</a:t>
            </a:r>
          </a:p>
          <a:p>
            <a:r>
              <a:t>- Generate titles using T5</a:t>
            </a:r>
          </a:p>
          <a:p>
            <a:r>
              <a:t>- Build UI in Streamlit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Survey</a:t>
            </a:r>
          </a:p>
        </p:txBody>
      </p:sp>
      <p:sp>
        <p:nvSpPr>
          <p:cNvPr id="3" name="Content Placeholder 2"/>
          <p:cNvSpPr>
            <a:spLocks noGrp="1"/>
          </p:cNvSpPr>
          <p:nvPr>
            <p:ph idx="1"/>
          </p:nvPr>
        </p:nvSpPr>
        <p:spPr/>
        <p:txBody>
          <a:bodyPr/>
          <a:lstStyle/>
          <a:p>
            <a:r>
              <a:t>- Transformer models (BERT, RoBERTa, GPT)</a:t>
            </a:r>
          </a:p>
          <a:p>
            <a:r>
              <a:t>- Sentiment lexicons and embeddings</a:t>
            </a:r>
          </a:p>
          <a:p>
            <a:r>
              <a:t>- Pretrained datasets like Kaggle, Semeval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Existing System</a:t>
            </a:r>
          </a:p>
        </p:txBody>
      </p:sp>
      <p:sp>
        <p:nvSpPr>
          <p:cNvPr id="3" name="Content Placeholder 2"/>
          <p:cNvSpPr>
            <a:spLocks noGrp="1"/>
          </p:cNvSpPr>
          <p:nvPr>
            <p:ph idx="1"/>
          </p:nvPr>
        </p:nvSpPr>
        <p:spPr/>
        <p:txBody>
          <a:bodyPr/>
          <a:lstStyle/>
          <a:p>
            <a:r>
              <a:t>- Manual summarization</a:t>
            </a:r>
          </a:p>
          <a:p>
            <a:r>
              <a:t>- No emotion insight</a:t>
            </a:r>
          </a:p>
          <a:p>
            <a:r>
              <a:t>- No integration</a:t>
            </a:r>
          </a:p>
          <a:p>
            <a:r>
              <a:t>- No title generation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System</a:t>
            </a:r>
          </a:p>
        </p:txBody>
      </p:sp>
      <p:sp>
        <p:nvSpPr>
          <p:cNvPr id="3" name="Content Placeholder 2"/>
          <p:cNvSpPr>
            <a:spLocks noGrp="1"/>
          </p:cNvSpPr>
          <p:nvPr>
            <p:ph idx="1"/>
          </p:nvPr>
        </p:nvSpPr>
        <p:spPr/>
        <p:txBody>
          <a:bodyPr/>
          <a:lstStyle/>
          <a:p>
            <a:r>
              <a:t>- BART for summarization</a:t>
            </a:r>
          </a:p>
          <a:p>
            <a:r>
              <a:t>- DistilRoBERTa for emotion</a:t>
            </a:r>
          </a:p>
          <a:p>
            <a:r>
              <a:t>- T5 for title</a:t>
            </a:r>
          </a:p>
          <a:p>
            <a:r>
              <a:t>- Integrated in Streamlit UI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rPr dirty="0"/>
              <a:t>[User Input] → [Preprocessing] → [BART Summary]</a:t>
            </a:r>
          </a:p>
          <a:p>
            <a:r>
              <a:rPr dirty="0"/>
              <a:t>                                 → [</a:t>
            </a:r>
            <a:r>
              <a:rPr dirty="0" err="1"/>
              <a:t>RoBERTa</a:t>
            </a:r>
            <a:r>
              <a:rPr dirty="0"/>
              <a:t> Emotion]</a:t>
            </a:r>
          </a:p>
          <a:p>
            <a:r>
              <a:rPr dirty="0"/>
              <a:t>                                 → [T5 Title]</a:t>
            </a:r>
          </a:p>
          <a:p>
            <a:r>
              <a:rPr dirty="0"/>
              <a:t>                                 → [Display in UI]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1 – Input Handling</a:t>
            </a:r>
          </a:p>
        </p:txBody>
      </p:sp>
      <p:sp>
        <p:nvSpPr>
          <p:cNvPr id="3" name="Content Placeholder 2"/>
          <p:cNvSpPr>
            <a:spLocks noGrp="1"/>
          </p:cNvSpPr>
          <p:nvPr>
            <p:ph idx="1"/>
          </p:nvPr>
        </p:nvSpPr>
        <p:spPr/>
        <p:txBody>
          <a:bodyPr/>
          <a:lstStyle/>
          <a:p>
            <a:r>
              <a:t>- Preprocess input</a:t>
            </a:r>
          </a:p>
          <a:p>
            <a:r>
              <a:t>- Lowercase</a:t>
            </a:r>
          </a:p>
          <a:p>
            <a:r>
              <a:t>- Limit to 750 words</a:t>
            </a:r>
          </a:p>
          <a:p>
            <a:r>
              <a:t>- Trigger on Analyze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389</Words>
  <Application>Microsoft Office PowerPoint</Application>
  <PresentationFormat>On-screen Show (4:3)</PresentationFormat>
  <Paragraphs>65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Abstract</vt:lpstr>
      <vt:lpstr>Problem Statement</vt:lpstr>
      <vt:lpstr>Objectives</vt:lpstr>
      <vt:lpstr>Literature Survey</vt:lpstr>
      <vt:lpstr>Existing System</vt:lpstr>
      <vt:lpstr>Proposed System</vt:lpstr>
      <vt:lpstr>System Architecture</vt:lpstr>
      <vt:lpstr>Module 1 – Input Handling</vt:lpstr>
      <vt:lpstr>Module 2 – Title Generation</vt:lpstr>
      <vt:lpstr>Module 3 – Summarization</vt:lpstr>
      <vt:lpstr>Module 4 – Emotion Detection</vt:lpstr>
      <vt:lpstr>Streamlit UI Design</vt:lpstr>
      <vt:lpstr>Output Screenshot 1: Input Given</vt:lpstr>
      <vt:lpstr>Output Screenshot 2: Title Output</vt:lpstr>
      <vt:lpstr>Output Screenshot 3: Summary &amp; Emotion</vt:lpstr>
      <vt:lpstr>Conclusion &amp; 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gokul gokul</cp:lastModifiedBy>
  <cp:revision>3</cp:revision>
  <dcterms:created xsi:type="dcterms:W3CDTF">2013-01-27T09:14:16Z</dcterms:created>
  <dcterms:modified xsi:type="dcterms:W3CDTF">2025-05-27T15:12:15Z</dcterms:modified>
  <cp:category/>
</cp:coreProperties>
</file>