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50e3c07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50e3c07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50e3c07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50e3c07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50e3c07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50e3c07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050e3c07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050e3c07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50e3c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50e3c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50e3c0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50e3c0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50e3c07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50e3c07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050e3c0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50e3c0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050e3c0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050e3c0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050e3c0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050e3c0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50e3c0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50e3c0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050e3c07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050e3c07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1901.00596.pdf" TargetMode="External"/><Relationship Id="rId4" Type="http://schemas.openxmlformats.org/officeDocument/2006/relationships/hyperlink" Target="https://www.youtube.com/watch?v=lDRb3CjESmM" TargetMode="External"/><Relationship Id="rId5" Type="http://schemas.openxmlformats.org/officeDocument/2006/relationships/hyperlink" Target="https://arxiv.org/pdf/1812.08434.pdf" TargetMode="External"/><Relationship Id="rId6" Type="http://schemas.openxmlformats.org/officeDocument/2006/relationships/hyperlink" Target="https://theaisummer.com/Graph_Neural_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Graph Neural Networks</a:t>
            </a:r>
            <a:endParaRPr/>
          </a:p>
        </p:txBody>
      </p:sp>
      <p:sp>
        <p:nvSpPr>
          <p:cNvPr id="87" name="Google Shape;87;p13"/>
          <p:cNvSpPr txBox="1"/>
          <p:nvPr>
            <p:ph idx="1" type="subTitle"/>
          </p:nvPr>
        </p:nvSpPr>
        <p:spPr>
          <a:xfrm>
            <a:off x="729625" y="3172900"/>
            <a:ext cx="7688100" cy="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Vignesh Kumar Thangarajan</a:t>
            </a:r>
            <a:endParaRPr/>
          </a:p>
          <a:p>
            <a:pPr indent="0" lvl="0" marL="0" rtl="0" algn="l">
              <a:spcBef>
                <a:spcPts val="0"/>
              </a:spcBef>
              <a:spcAft>
                <a:spcPts val="0"/>
              </a:spcAft>
              <a:buNone/>
            </a:pPr>
            <a:r>
              <a:rPr lang="en"/>
              <a:t>CMPE-258 San Jose State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Variants of GNN</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several variants of GNN and it is completely based on the problem we want to solve and the design considerations we take. </a:t>
            </a:r>
            <a:endParaRPr/>
          </a:p>
          <a:p>
            <a:pPr indent="0" lvl="0" marL="0" rtl="0" algn="l">
              <a:spcBef>
                <a:spcPts val="1600"/>
              </a:spcBef>
              <a:spcAft>
                <a:spcPts val="1600"/>
              </a:spcAft>
              <a:buNone/>
            </a:pPr>
            <a:r>
              <a:rPr lang="en"/>
              <a:t>If we use a RNN for back propagation, it is called Gated GNN (GRU) and Graph Convolution Network (GCN) if we instead use convolution 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74325" y="1299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functions in GNN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3"/>
          <p:cNvPicPr preferRelativeResize="0"/>
          <p:nvPr/>
        </p:nvPicPr>
        <p:blipFill>
          <a:blip r:embed="rId3">
            <a:alphaModFix/>
          </a:blip>
          <a:stretch>
            <a:fillRect/>
          </a:stretch>
        </p:blipFill>
        <p:spPr>
          <a:xfrm>
            <a:off x="674325" y="1713275"/>
            <a:ext cx="6659651" cy="3243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59" name="Google Shape;159;p24"/>
          <p:cNvSpPr txBox="1"/>
          <p:nvPr>
            <p:ph idx="1" type="body"/>
          </p:nvPr>
        </p:nvSpPr>
        <p:spPr>
          <a:xfrm>
            <a:off x="729450" y="2078875"/>
            <a:ext cx="8228400" cy="21210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AutoNum type="arabicPeriod"/>
            </a:pPr>
            <a:r>
              <a:rPr lang="en"/>
              <a:t>Calculating Molecular Fingerprints. For example, to study a complex protein structure, we can represent that in graph like each atom as a separate node and their connections as edges. </a:t>
            </a:r>
            <a:endParaRPr/>
          </a:p>
          <a:p>
            <a:pPr indent="-298450" lvl="0" marL="457200" rtl="0" algn="l">
              <a:spcBef>
                <a:spcPts val="0"/>
              </a:spcBef>
              <a:spcAft>
                <a:spcPts val="0"/>
              </a:spcAft>
              <a:buClr>
                <a:srgbClr val="000000"/>
              </a:buClr>
              <a:buSzPts val="1100"/>
              <a:buFont typeface="Arial"/>
              <a:buAutoNum type="arabicPeriod"/>
            </a:pPr>
            <a:r>
              <a:rPr lang="en"/>
              <a:t>Self healing computer programs. </a:t>
            </a:r>
            <a:endParaRPr/>
          </a:p>
          <a:p>
            <a:pPr indent="-298450" lvl="0" marL="457200" rtl="0" algn="l">
              <a:spcBef>
                <a:spcPts val="0"/>
              </a:spcBef>
              <a:spcAft>
                <a:spcPts val="0"/>
              </a:spcAft>
              <a:buClr>
                <a:srgbClr val="000000"/>
              </a:buClr>
              <a:buSzPts val="1100"/>
              <a:buFont typeface="Arial"/>
              <a:buAutoNum type="arabicPeriod"/>
            </a:pPr>
            <a:r>
              <a:rPr lang="en"/>
              <a:t>Bayesian Neural Network and Bayesian based GNN. The plain vanilla Bayesian Networks are also represented as graphs. These networks are pivotal in measuring the confidence of classification or prediction accuracy that the network is doing — which is, very relevant in almost all real world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Microsoft Research</a:t>
            </a:r>
            <a:endParaRPr/>
          </a:p>
          <a:p>
            <a:pPr indent="-311150" lvl="0" marL="457200" rtl="0" algn="l">
              <a:spcBef>
                <a:spcPts val="0"/>
              </a:spcBef>
              <a:spcAft>
                <a:spcPts val="0"/>
              </a:spcAft>
              <a:buSzPts val="1300"/>
              <a:buAutoNum type="arabicPeriod"/>
            </a:pPr>
            <a:r>
              <a:rPr lang="en" sz="1400" u="sng">
                <a:solidFill>
                  <a:schemeClr val="hlink"/>
                </a:solidFill>
                <a:latin typeface="Times New Roman"/>
                <a:ea typeface="Times New Roman"/>
                <a:cs typeface="Times New Roman"/>
                <a:sym typeface="Times New Roman"/>
                <a:hlinkClick r:id="rId3"/>
              </a:rPr>
              <a:t>https://arxiv.org/pdf/1901.00596.pdf</a:t>
            </a:r>
            <a:endParaRPr sz="1400" u="sng">
              <a:solidFill>
                <a:schemeClr val="hlink"/>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sz="1400" u="sng">
                <a:solidFill>
                  <a:schemeClr val="hlink"/>
                </a:solidFill>
                <a:latin typeface="Times New Roman"/>
                <a:ea typeface="Times New Roman"/>
                <a:cs typeface="Times New Roman"/>
                <a:sym typeface="Times New Roman"/>
                <a:hlinkClick r:id="rId4"/>
              </a:rPr>
              <a:t>https://www.youtube.com/watch?v=lDRb3CjESmM</a:t>
            </a:r>
            <a:endParaRPr sz="1400" u="sng">
              <a:solidFill>
                <a:schemeClr val="hlink"/>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sz="1400" u="sng">
                <a:solidFill>
                  <a:schemeClr val="hlink"/>
                </a:solidFill>
                <a:latin typeface="Times New Roman"/>
                <a:ea typeface="Times New Roman"/>
                <a:cs typeface="Times New Roman"/>
                <a:sym typeface="Times New Roman"/>
                <a:hlinkClick r:id="rId5"/>
              </a:rPr>
              <a:t>https://arxiv.org/pdf/1812.08434.pdf</a:t>
            </a:r>
            <a:endParaRPr sz="1400" u="sng">
              <a:solidFill>
                <a:schemeClr val="hlink"/>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sz="1400" u="sng">
                <a:solidFill>
                  <a:schemeClr val="hlink"/>
                </a:solidFill>
                <a:latin typeface="Times New Roman"/>
                <a:ea typeface="Times New Roman"/>
                <a:cs typeface="Times New Roman"/>
                <a:sym typeface="Times New Roman"/>
                <a:hlinkClick r:id="rId6"/>
              </a:rPr>
              <a:t>https://theaisummer.com/Graph_Neural_Networks/</a:t>
            </a:r>
            <a:endParaRPr sz="1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Special Thanks to Professor - Vijay Eranti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t>Data in most machine learning algorithms are typically represented in the Euclidean space. </a:t>
            </a:r>
            <a:endParaRPr sz="1500"/>
          </a:p>
          <a:p>
            <a:pPr indent="0" lvl="0" marL="0" rtl="0" algn="l">
              <a:spcBef>
                <a:spcPts val="1200"/>
              </a:spcBef>
              <a:spcAft>
                <a:spcPts val="0"/>
              </a:spcAft>
              <a:buNone/>
            </a:pPr>
            <a:r>
              <a:rPr lang="en" sz="1500"/>
              <a:t>we often have an embedding layer to represent text and flattening layer for image data. </a:t>
            </a:r>
            <a:endParaRPr sz="1500"/>
          </a:p>
          <a:p>
            <a:pPr indent="0" lvl="0" marL="0" rtl="0" algn="l">
              <a:spcBef>
                <a:spcPts val="1200"/>
              </a:spcBef>
              <a:spcAft>
                <a:spcPts val="0"/>
              </a:spcAft>
              <a:buClr>
                <a:schemeClr val="dk1"/>
              </a:buClr>
              <a:buSzPts val="1100"/>
              <a:buFont typeface="Arial"/>
              <a:buNone/>
            </a:pPr>
            <a:r>
              <a:rPr lang="en" sz="1500"/>
              <a:t>These representations have ruled out any inherent relationship between the data for the processing layers to consider.</a:t>
            </a:r>
            <a:endParaRPr sz="1500"/>
          </a:p>
          <a:p>
            <a:pPr indent="0" lvl="0" marL="0" rtl="0" algn="l">
              <a:spcBef>
                <a:spcPts val="1200"/>
              </a:spcBef>
              <a:spcAft>
                <a:spcPts val="160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Vector Representation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1808475" y="2358812"/>
            <a:ext cx="4564900" cy="189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Representation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graphs can be either directed or undirected graph and it is purely based on the application design consideration. </a:t>
            </a:r>
            <a:endParaRPr sz="1400"/>
          </a:p>
          <a:p>
            <a:pPr indent="0" lvl="0" marL="0" rtl="0" algn="l">
              <a:spcBef>
                <a:spcPts val="1600"/>
              </a:spcBef>
              <a:spcAft>
                <a:spcPts val="0"/>
              </a:spcAft>
              <a:buNone/>
            </a:pPr>
            <a:r>
              <a:rPr lang="en" sz="1400"/>
              <a:t>Once we have a graph representation of data it is fed to the processing layers of GNN. </a:t>
            </a:r>
            <a:endParaRPr sz="1400"/>
          </a:p>
          <a:p>
            <a:pPr indent="0" lvl="0" marL="0" rtl="0" algn="l">
              <a:spcBef>
                <a:spcPts val="1600"/>
              </a:spcBef>
              <a:spcAft>
                <a:spcPts val="1600"/>
              </a:spcAft>
              <a:buNone/>
            </a:pPr>
            <a:r>
              <a:rPr lang="en" sz="1400"/>
              <a:t>The output of which will then be used per application need and it can be fed to a loss computation layer and back propagate it to the Graph for each node to adjust the weights to improve the accuracy.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a:blip r:embed="rId3">
            <a:alphaModFix/>
          </a:blip>
          <a:stretch>
            <a:fillRect/>
          </a:stretch>
        </p:blipFill>
        <p:spPr>
          <a:xfrm>
            <a:off x="2235700" y="2216863"/>
            <a:ext cx="3656323" cy="198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Passing</a:t>
            </a:r>
            <a:endParaRPr/>
          </a:p>
        </p:txBody>
      </p:sp>
      <p:sp>
        <p:nvSpPr>
          <p:cNvPr id="119" name="Google Shape;119;p18"/>
          <p:cNvSpPr txBox="1"/>
          <p:nvPr>
            <p:ph idx="1" type="body"/>
          </p:nvPr>
        </p:nvSpPr>
        <p:spPr>
          <a:xfrm>
            <a:off x="729450" y="2078875"/>
            <a:ext cx="7688700" cy="2581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accent1"/>
              </a:buClr>
              <a:buSzPts val="1200"/>
              <a:buFont typeface="Arial"/>
              <a:buAutoNum type="arabicPeriod"/>
            </a:pPr>
            <a:r>
              <a:rPr lang="en" sz="1200">
                <a:latin typeface="Arial"/>
                <a:ea typeface="Arial"/>
                <a:cs typeface="Arial"/>
                <a:sym typeface="Arial"/>
              </a:rPr>
              <a:t>In our example, the node B has two neighbors — A and C. So, it will receive updates from both A and C in every clock time. The updates are called </a:t>
            </a:r>
            <a:r>
              <a:rPr b="1" lang="en" sz="1200">
                <a:latin typeface="Arial"/>
                <a:ea typeface="Arial"/>
                <a:cs typeface="Arial"/>
                <a:sym typeface="Arial"/>
              </a:rPr>
              <a:t>messages</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Clr>
                <a:schemeClr val="accent1"/>
              </a:buClr>
              <a:buSzPts val="1200"/>
              <a:buFont typeface="Arial"/>
              <a:buAutoNum type="arabicPeriod"/>
            </a:pPr>
            <a:r>
              <a:rPr lang="en" sz="1200">
                <a:latin typeface="Arial"/>
                <a:ea typeface="Arial"/>
                <a:cs typeface="Arial"/>
                <a:sym typeface="Arial"/>
              </a:rPr>
              <a:t>The messages are then </a:t>
            </a:r>
            <a:r>
              <a:rPr b="1" lang="en" sz="1200">
                <a:latin typeface="Arial"/>
                <a:ea typeface="Arial"/>
                <a:cs typeface="Arial"/>
                <a:sym typeface="Arial"/>
              </a:rPr>
              <a:t>prepared</a:t>
            </a:r>
            <a:r>
              <a:rPr lang="en" sz="1200">
                <a:latin typeface="Arial"/>
                <a:ea typeface="Arial"/>
                <a:cs typeface="Arial"/>
                <a:sym typeface="Arial"/>
              </a:rPr>
              <a:t> using Mathematical functions applied on both the messages independently. A bias term can also be added to keep track of the number of nodes the updates coming from.</a:t>
            </a:r>
            <a:endParaRPr sz="1200">
              <a:latin typeface="Arial"/>
              <a:ea typeface="Arial"/>
              <a:cs typeface="Arial"/>
              <a:sym typeface="Arial"/>
            </a:endParaRPr>
          </a:p>
          <a:p>
            <a:pPr indent="-304800" lvl="0" marL="457200" rtl="0" algn="l">
              <a:spcBef>
                <a:spcPts val="0"/>
              </a:spcBef>
              <a:spcAft>
                <a:spcPts val="0"/>
              </a:spcAft>
              <a:buClr>
                <a:schemeClr val="accent1"/>
              </a:buClr>
              <a:buSzPts val="1200"/>
              <a:buFont typeface="Arial"/>
              <a:buAutoNum type="arabicPeriod"/>
            </a:pPr>
            <a:r>
              <a:rPr lang="en" sz="1200">
                <a:latin typeface="Arial"/>
                <a:ea typeface="Arial"/>
                <a:cs typeface="Arial"/>
                <a:sym typeface="Arial"/>
              </a:rPr>
              <a:t>Prepared messages are then </a:t>
            </a:r>
            <a:r>
              <a:rPr b="1" lang="en" sz="1200">
                <a:latin typeface="Arial"/>
                <a:ea typeface="Arial"/>
                <a:cs typeface="Arial"/>
                <a:sym typeface="Arial"/>
              </a:rPr>
              <a:t>summarized</a:t>
            </a:r>
            <a:r>
              <a:rPr lang="en" sz="1200">
                <a:latin typeface="Arial"/>
                <a:ea typeface="Arial"/>
                <a:cs typeface="Arial"/>
                <a:sym typeface="Arial"/>
              </a:rPr>
              <a:t>. A new function applied over the Union of all messages from all the neighbor nodes.</a:t>
            </a:r>
            <a:endParaRPr sz="1200">
              <a:latin typeface="Arial"/>
              <a:ea typeface="Arial"/>
              <a:cs typeface="Arial"/>
              <a:sym typeface="Arial"/>
            </a:endParaRPr>
          </a:p>
          <a:p>
            <a:pPr indent="-304800" lvl="0" marL="457200" rtl="0" algn="l">
              <a:spcBef>
                <a:spcPts val="0"/>
              </a:spcBef>
              <a:spcAft>
                <a:spcPts val="0"/>
              </a:spcAft>
              <a:buClr>
                <a:schemeClr val="accent1"/>
              </a:buClr>
              <a:buSzPts val="1200"/>
              <a:buFont typeface="Arial"/>
              <a:buAutoNum type="arabicPeriod"/>
            </a:pPr>
            <a:r>
              <a:rPr lang="en" sz="1200">
                <a:latin typeface="Arial"/>
                <a:ea typeface="Arial"/>
                <a:cs typeface="Arial"/>
                <a:sym typeface="Arial"/>
              </a:rPr>
              <a:t>Output of step 3 and current state of node C (at time t-1) is then </a:t>
            </a:r>
            <a:r>
              <a:rPr b="1" lang="en" sz="1200">
                <a:latin typeface="Arial"/>
                <a:ea typeface="Arial"/>
                <a:cs typeface="Arial"/>
                <a:sym typeface="Arial"/>
              </a:rPr>
              <a:t>combined</a:t>
            </a:r>
            <a:r>
              <a:rPr lang="en" sz="1200">
                <a:latin typeface="Arial"/>
                <a:ea typeface="Arial"/>
                <a:cs typeface="Arial"/>
                <a:sym typeface="Arial"/>
              </a:rPr>
              <a:t> and fed to either a recurrent network layer or convolution layer based on the application need.</a:t>
            </a:r>
            <a:endParaRPr sz="1200">
              <a:latin typeface="Arial"/>
              <a:ea typeface="Arial"/>
              <a:cs typeface="Arial"/>
              <a:sym typeface="Arial"/>
            </a:endParaRPr>
          </a:p>
          <a:p>
            <a:pPr indent="-304800" lvl="0" marL="457200" rtl="0" algn="l">
              <a:spcBef>
                <a:spcPts val="0"/>
              </a:spcBef>
              <a:spcAft>
                <a:spcPts val="0"/>
              </a:spcAft>
              <a:buClr>
                <a:schemeClr val="accent1"/>
              </a:buClr>
              <a:buSzPts val="1200"/>
              <a:buFont typeface="Arial"/>
              <a:buAutoNum type="arabicPeriod"/>
            </a:pPr>
            <a:r>
              <a:rPr lang="en" sz="1200">
                <a:latin typeface="Arial"/>
                <a:ea typeface="Arial"/>
                <a:cs typeface="Arial"/>
                <a:sym typeface="Arial"/>
              </a:rPr>
              <a:t>Output of step 4 is now the </a:t>
            </a:r>
            <a:r>
              <a:rPr b="1" lang="en" sz="1200">
                <a:latin typeface="Arial"/>
                <a:ea typeface="Arial"/>
                <a:cs typeface="Arial"/>
                <a:sym typeface="Arial"/>
              </a:rPr>
              <a:t>new state</a:t>
            </a:r>
            <a:r>
              <a:rPr lang="en" sz="1200">
                <a:latin typeface="Arial"/>
                <a:ea typeface="Arial"/>
                <a:cs typeface="Arial"/>
                <a:sym typeface="Arial"/>
              </a:rPr>
              <a:t> of node C at time t.</a:t>
            </a:r>
            <a:endParaRPr sz="1200">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125" name="Google Shape;125;p19"/>
          <p:cNvSpPr txBox="1"/>
          <p:nvPr>
            <p:ph idx="1" type="body"/>
          </p:nvPr>
        </p:nvSpPr>
        <p:spPr>
          <a:xfrm>
            <a:off x="587400" y="1811175"/>
            <a:ext cx="7830600" cy="298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1143000" y="1860225"/>
            <a:ext cx="5347874" cy="3201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passing to all nodes</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876225" y="1902800"/>
            <a:ext cx="4919550" cy="29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Adjacency Matrix</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729438" y="1853838"/>
            <a:ext cx="5000625" cy="284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