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369"/>
    <p:restoredTop sz="94582"/>
  </p:normalViewPr>
  <p:slideViewPr>
    <p:cSldViewPr snapToGrid="0" snapToObjects="1">
      <p:cViewPr varScale="1">
        <p:scale>
          <a:sx n="96" d="100"/>
          <a:sy n="96" d="100"/>
        </p:scale>
        <p:origin x="200" y="6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D37B7-14B8-0147-BE59-4B57BE1AD4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AF8BB56-26E3-194B-8FDB-85EB1610AD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950C3BF-6F8E-364A-B76A-82A0EB21C291}"/>
              </a:ext>
            </a:extLst>
          </p:cNvPr>
          <p:cNvSpPr>
            <a:spLocks noGrp="1"/>
          </p:cNvSpPr>
          <p:nvPr>
            <p:ph type="dt" sz="half" idx="10"/>
          </p:nvPr>
        </p:nvSpPr>
        <p:spPr/>
        <p:txBody>
          <a:bodyPr/>
          <a:lstStyle/>
          <a:p>
            <a:fld id="{68CC2961-A7FD-754C-B4A4-ED10A8711CC4}" type="datetimeFigureOut">
              <a:rPr lang="en-US" smtClean="0"/>
              <a:t>11/27/20</a:t>
            </a:fld>
            <a:endParaRPr lang="en-US"/>
          </a:p>
        </p:txBody>
      </p:sp>
      <p:sp>
        <p:nvSpPr>
          <p:cNvPr id="5" name="Footer Placeholder 4">
            <a:extLst>
              <a:ext uri="{FF2B5EF4-FFF2-40B4-BE49-F238E27FC236}">
                <a16:creationId xmlns:a16="http://schemas.microsoft.com/office/drawing/2014/main" id="{3B26F27F-9B1B-144C-AB16-14EFF70C9A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7AC9D5-1646-E040-8A07-76C8F949F23D}"/>
              </a:ext>
            </a:extLst>
          </p:cNvPr>
          <p:cNvSpPr>
            <a:spLocks noGrp="1"/>
          </p:cNvSpPr>
          <p:nvPr>
            <p:ph type="sldNum" sz="quarter" idx="12"/>
          </p:nvPr>
        </p:nvSpPr>
        <p:spPr/>
        <p:txBody>
          <a:bodyPr/>
          <a:lstStyle/>
          <a:p>
            <a:fld id="{D4E98AFE-B2FC-BB47-9E18-7D4D22F195F9}" type="slidenum">
              <a:rPr lang="en-US" smtClean="0"/>
              <a:t>‹#›</a:t>
            </a:fld>
            <a:endParaRPr lang="en-US"/>
          </a:p>
        </p:txBody>
      </p:sp>
    </p:spTree>
    <p:extLst>
      <p:ext uri="{BB962C8B-B14F-4D97-AF65-F5344CB8AC3E}">
        <p14:creationId xmlns:p14="http://schemas.microsoft.com/office/powerpoint/2010/main" val="1292138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FA812-BD1F-4046-B515-B2A997C87A6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7DBFB36-C7F1-5442-A19E-5D1397E215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F4E7E8-9569-8B40-932F-6654615975CC}"/>
              </a:ext>
            </a:extLst>
          </p:cNvPr>
          <p:cNvSpPr>
            <a:spLocks noGrp="1"/>
          </p:cNvSpPr>
          <p:nvPr>
            <p:ph type="dt" sz="half" idx="10"/>
          </p:nvPr>
        </p:nvSpPr>
        <p:spPr/>
        <p:txBody>
          <a:bodyPr/>
          <a:lstStyle/>
          <a:p>
            <a:fld id="{68CC2961-A7FD-754C-B4A4-ED10A8711CC4}" type="datetimeFigureOut">
              <a:rPr lang="en-US" smtClean="0"/>
              <a:t>11/27/20</a:t>
            </a:fld>
            <a:endParaRPr lang="en-US"/>
          </a:p>
        </p:txBody>
      </p:sp>
      <p:sp>
        <p:nvSpPr>
          <p:cNvPr id="5" name="Footer Placeholder 4">
            <a:extLst>
              <a:ext uri="{FF2B5EF4-FFF2-40B4-BE49-F238E27FC236}">
                <a16:creationId xmlns:a16="http://schemas.microsoft.com/office/drawing/2014/main" id="{5F5E79C8-F5CE-884F-907A-2BD1936C77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4F4F49-7B31-8841-9F24-D7DD79CB9C9B}"/>
              </a:ext>
            </a:extLst>
          </p:cNvPr>
          <p:cNvSpPr>
            <a:spLocks noGrp="1"/>
          </p:cNvSpPr>
          <p:nvPr>
            <p:ph type="sldNum" sz="quarter" idx="12"/>
          </p:nvPr>
        </p:nvSpPr>
        <p:spPr/>
        <p:txBody>
          <a:bodyPr/>
          <a:lstStyle/>
          <a:p>
            <a:fld id="{D4E98AFE-B2FC-BB47-9E18-7D4D22F195F9}" type="slidenum">
              <a:rPr lang="en-US" smtClean="0"/>
              <a:t>‹#›</a:t>
            </a:fld>
            <a:endParaRPr lang="en-US"/>
          </a:p>
        </p:txBody>
      </p:sp>
    </p:spTree>
    <p:extLst>
      <p:ext uri="{BB962C8B-B14F-4D97-AF65-F5344CB8AC3E}">
        <p14:creationId xmlns:p14="http://schemas.microsoft.com/office/powerpoint/2010/main" val="638348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2C235E-9BEA-7F4C-A9CA-D3EEECAAFC3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E06385-6EEE-2D4C-8213-5B6A27FAF6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FFD3D6-03C6-184C-BFFE-4535EFA97AE3}"/>
              </a:ext>
            </a:extLst>
          </p:cNvPr>
          <p:cNvSpPr>
            <a:spLocks noGrp="1"/>
          </p:cNvSpPr>
          <p:nvPr>
            <p:ph type="dt" sz="half" idx="10"/>
          </p:nvPr>
        </p:nvSpPr>
        <p:spPr/>
        <p:txBody>
          <a:bodyPr/>
          <a:lstStyle/>
          <a:p>
            <a:fld id="{68CC2961-A7FD-754C-B4A4-ED10A8711CC4}" type="datetimeFigureOut">
              <a:rPr lang="en-US" smtClean="0"/>
              <a:t>11/27/20</a:t>
            </a:fld>
            <a:endParaRPr lang="en-US"/>
          </a:p>
        </p:txBody>
      </p:sp>
      <p:sp>
        <p:nvSpPr>
          <p:cNvPr id="5" name="Footer Placeholder 4">
            <a:extLst>
              <a:ext uri="{FF2B5EF4-FFF2-40B4-BE49-F238E27FC236}">
                <a16:creationId xmlns:a16="http://schemas.microsoft.com/office/drawing/2014/main" id="{C3E10319-D8BB-5841-ABF3-BF70CC5714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104138-F4EE-B647-A4DD-4D9DB5873FCC}"/>
              </a:ext>
            </a:extLst>
          </p:cNvPr>
          <p:cNvSpPr>
            <a:spLocks noGrp="1"/>
          </p:cNvSpPr>
          <p:nvPr>
            <p:ph type="sldNum" sz="quarter" idx="12"/>
          </p:nvPr>
        </p:nvSpPr>
        <p:spPr/>
        <p:txBody>
          <a:bodyPr/>
          <a:lstStyle/>
          <a:p>
            <a:fld id="{D4E98AFE-B2FC-BB47-9E18-7D4D22F195F9}" type="slidenum">
              <a:rPr lang="en-US" smtClean="0"/>
              <a:t>‹#›</a:t>
            </a:fld>
            <a:endParaRPr lang="en-US"/>
          </a:p>
        </p:txBody>
      </p:sp>
    </p:spTree>
    <p:extLst>
      <p:ext uri="{BB962C8B-B14F-4D97-AF65-F5344CB8AC3E}">
        <p14:creationId xmlns:p14="http://schemas.microsoft.com/office/powerpoint/2010/main" val="21892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A2DB2-AA79-A148-9A85-0D08E3DB42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9237B7-DE11-8348-9E41-D898F986AC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4E3F82-FDE1-3141-BC6C-44CA9CCF39BE}"/>
              </a:ext>
            </a:extLst>
          </p:cNvPr>
          <p:cNvSpPr>
            <a:spLocks noGrp="1"/>
          </p:cNvSpPr>
          <p:nvPr>
            <p:ph type="dt" sz="half" idx="10"/>
          </p:nvPr>
        </p:nvSpPr>
        <p:spPr/>
        <p:txBody>
          <a:bodyPr/>
          <a:lstStyle/>
          <a:p>
            <a:fld id="{68CC2961-A7FD-754C-B4A4-ED10A8711CC4}" type="datetimeFigureOut">
              <a:rPr lang="en-US" smtClean="0"/>
              <a:t>11/27/20</a:t>
            </a:fld>
            <a:endParaRPr lang="en-US"/>
          </a:p>
        </p:txBody>
      </p:sp>
      <p:sp>
        <p:nvSpPr>
          <p:cNvPr id="5" name="Footer Placeholder 4">
            <a:extLst>
              <a:ext uri="{FF2B5EF4-FFF2-40B4-BE49-F238E27FC236}">
                <a16:creationId xmlns:a16="http://schemas.microsoft.com/office/drawing/2014/main" id="{A6DB2EE4-D709-3A45-9131-42A057B271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D0FE42-E752-C943-8EF7-9AB0300FB8D7}"/>
              </a:ext>
            </a:extLst>
          </p:cNvPr>
          <p:cNvSpPr>
            <a:spLocks noGrp="1"/>
          </p:cNvSpPr>
          <p:nvPr>
            <p:ph type="sldNum" sz="quarter" idx="12"/>
          </p:nvPr>
        </p:nvSpPr>
        <p:spPr/>
        <p:txBody>
          <a:bodyPr/>
          <a:lstStyle/>
          <a:p>
            <a:fld id="{D4E98AFE-B2FC-BB47-9E18-7D4D22F195F9}" type="slidenum">
              <a:rPr lang="en-US" smtClean="0"/>
              <a:t>‹#›</a:t>
            </a:fld>
            <a:endParaRPr lang="en-US"/>
          </a:p>
        </p:txBody>
      </p:sp>
    </p:spTree>
    <p:extLst>
      <p:ext uri="{BB962C8B-B14F-4D97-AF65-F5344CB8AC3E}">
        <p14:creationId xmlns:p14="http://schemas.microsoft.com/office/powerpoint/2010/main" val="646240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27B15-3C64-A14B-9E0A-81677C951A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FD9FA32-00BD-244B-9CD1-562F3EDC2C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3E99F5-8037-1044-9A5B-EEE5BEB353BD}"/>
              </a:ext>
            </a:extLst>
          </p:cNvPr>
          <p:cNvSpPr>
            <a:spLocks noGrp="1"/>
          </p:cNvSpPr>
          <p:nvPr>
            <p:ph type="dt" sz="half" idx="10"/>
          </p:nvPr>
        </p:nvSpPr>
        <p:spPr/>
        <p:txBody>
          <a:bodyPr/>
          <a:lstStyle/>
          <a:p>
            <a:fld id="{68CC2961-A7FD-754C-B4A4-ED10A8711CC4}" type="datetimeFigureOut">
              <a:rPr lang="en-US" smtClean="0"/>
              <a:t>11/27/20</a:t>
            </a:fld>
            <a:endParaRPr lang="en-US"/>
          </a:p>
        </p:txBody>
      </p:sp>
      <p:sp>
        <p:nvSpPr>
          <p:cNvPr id="5" name="Footer Placeholder 4">
            <a:extLst>
              <a:ext uri="{FF2B5EF4-FFF2-40B4-BE49-F238E27FC236}">
                <a16:creationId xmlns:a16="http://schemas.microsoft.com/office/drawing/2014/main" id="{7DD0A776-52E6-CF43-B4B5-F3E2708920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548724-B52E-D04F-84F7-332A689357A2}"/>
              </a:ext>
            </a:extLst>
          </p:cNvPr>
          <p:cNvSpPr>
            <a:spLocks noGrp="1"/>
          </p:cNvSpPr>
          <p:nvPr>
            <p:ph type="sldNum" sz="quarter" idx="12"/>
          </p:nvPr>
        </p:nvSpPr>
        <p:spPr/>
        <p:txBody>
          <a:bodyPr/>
          <a:lstStyle/>
          <a:p>
            <a:fld id="{D4E98AFE-B2FC-BB47-9E18-7D4D22F195F9}" type="slidenum">
              <a:rPr lang="en-US" smtClean="0"/>
              <a:t>‹#›</a:t>
            </a:fld>
            <a:endParaRPr lang="en-US"/>
          </a:p>
        </p:txBody>
      </p:sp>
    </p:spTree>
    <p:extLst>
      <p:ext uri="{BB962C8B-B14F-4D97-AF65-F5344CB8AC3E}">
        <p14:creationId xmlns:p14="http://schemas.microsoft.com/office/powerpoint/2010/main" val="785194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2C652-69C0-8040-AF9B-B265DA4761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3CA1B6-9004-0348-A916-61BB4B7B65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79A5C1D-3422-DB45-ADFF-318DA84C24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E0256F9-1E2B-104B-9EBE-8A162114A875}"/>
              </a:ext>
            </a:extLst>
          </p:cNvPr>
          <p:cNvSpPr>
            <a:spLocks noGrp="1"/>
          </p:cNvSpPr>
          <p:nvPr>
            <p:ph type="dt" sz="half" idx="10"/>
          </p:nvPr>
        </p:nvSpPr>
        <p:spPr/>
        <p:txBody>
          <a:bodyPr/>
          <a:lstStyle/>
          <a:p>
            <a:fld id="{68CC2961-A7FD-754C-B4A4-ED10A8711CC4}" type="datetimeFigureOut">
              <a:rPr lang="en-US" smtClean="0"/>
              <a:t>11/27/20</a:t>
            </a:fld>
            <a:endParaRPr lang="en-US"/>
          </a:p>
        </p:txBody>
      </p:sp>
      <p:sp>
        <p:nvSpPr>
          <p:cNvPr id="6" name="Footer Placeholder 5">
            <a:extLst>
              <a:ext uri="{FF2B5EF4-FFF2-40B4-BE49-F238E27FC236}">
                <a16:creationId xmlns:a16="http://schemas.microsoft.com/office/drawing/2014/main" id="{FF99F395-C44C-1645-A6AC-BFC50401E8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288785-A2B4-4F40-8FBE-1E997FA8E597}"/>
              </a:ext>
            </a:extLst>
          </p:cNvPr>
          <p:cNvSpPr>
            <a:spLocks noGrp="1"/>
          </p:cNvSpPr>
          <p:nvPr>
            <p:ph type="sldNum" sz="quarter" idx="12"/>
          </p:nvPr>
        </p:nvSpPr>
        <p:spPr/>
        <p:txBody>
          <a:bodyPr/>
          <a:lstStyle/>
          <a:p>
            <a:fld id="{D4E98AFE-B2FC-BB47-9E18-7D4D22F195F9}" type="slidenum">
              <a:rPr lang="en-US" smtClean="0"/>
              <a:t>‹#›</a:t>
            </a:fld>
            <a:endParaRPr lang="en-US"/>
          </a:p>
        </p:txBody>
      </p:sp>
    </p:spTree>
    <p:extLst>
      <p:ext uri="{BB962C8B-B14F-4D97-AF65-F5344CB8AC3E}">
        <p14:creationId xmlns:p14="http://schemas.microsoft.com/office/powerpoint/2010/main" val="1300410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FA79E-CE0F-EA41-8910-9FA58FF8FEC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10F96-14C4-DD46-9B6A-8DA090C593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B09318-134D-C242-9564-E60AA81766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489A43-D17D-B444-84F0-C7D0D000EE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31D2D4-D54B-C74F-9BE3-CE9B693B83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22090F-9704-0247-A1F9-FA68B1CF3252}"/>
              </a:ext>
            </a:extLst>
          </p:cNvPr>
          <p:cNvSpPr>
            <a:spLocks noGrp="1"/>
          </p:cNvSpPr>
          <p:nvPr>
            <p:ph type="dt" sz="half" idx="10"/>
          </p:nvPr>
        </p:nvSpPr>
        <p:spPr/>
        <p:txBody>
          <a:bodyPr/>
          <a:lstStyle/>
          <a:p>
            <a:fld id="{68CC2961-A7FD-754C-B4A4-ED10A8711CC4}" type="datetimeFigureOut">
              <a:rPr lang="en-US" smtClean="0"/>
              <a:t>11/27/20</a:t>
            </a:fld>
            <a:endParaRPr lang="en-US"/>
          </a:p>
        </p:txBody>
      </p:sp>
      <p:sp>
        <p:nvSpPr>
          <p:cNvPr id="8" name="Footer Placeholder 7">
            <a:extLst>
              <a:ext uri="{FF2B5EF4-FFF2-40B4-BE49-F238E27FC236}">
                <a16:creationId xmlns:a16="http://schemas.microsoft.com/office/drawing/2014/main" id="{F22F0ADA-8069-6748-8303-A936C01739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60A0FE3-B333-1246-AA48-9C388F1B9C80}"/>
              </a:ext>
            </a:extLst>
          </p:cNvPr>
          <p:cNvSpPr>
            <a:spLocks noGrp="1"/>
          </p:cNvSpPr>
          <p:nvPr>
            <p:ph type="sldNum" sz="quarter" idx="12"/>
          </p:nvPr>
        </p:nvSpPr>
        <p:spPr/>
        <p:txBody>
          <a:bodyPr/>
          <a:lstStyle/>
          <a:p>
            <a:fld id="{D4E98AFE-B2FC-BB47-9E18-7D4D22F195F9}" type="slidenum">
              <a:rPr lang="en-US" smtClean="0"/>
              <a:t>‹#›</a:t>
            </a:fld>
            <a:endParaRPr lang="en-US"/>
          </a:p>
        </p:txBody>
      </p:sp>
    </p:spTree>
    <p:extLst>
      <p:ext uri="{BB962C8B-B14F-4D97-AF65-F5344CB8AC3E}">
        <p14:creationId xmlns:p14="http://schemas.microsoft.com/office/powerpoint/2010/main" val="1464379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36A38-9CC7-8F4B-ACED-CFB2998110A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631391-84E1-6F41-AF80-E34340EBBE76}"/>
              </a:ext>
            </a:extLst>
          </p:cNvPr>
          <p:cNvSpPr>
            <a:spLocks noGrp="1"/>
          </p:cNvSpPr>
          <p:nvPr>
            <p:ph type="dt" sz="half" idx="10"/>
          </p:nvPr>
        </p:nvSpPr>
        <p:spPr/>
        <p:txBody>
          <a:bodyPr/>
          <a:lstStyle/>
          <a:p>
            <a:fld id="{68CC2961-A7FD-754C-B4A4-ED10A8711CC4}" type="datetimeFigureOut">
              <a:rPr lang="en-US" smtClean="0"/>
              <a:t>11/27/20</a:t>
            </a:fld>
            <a:endParaRPr lang="en-US"/>
          </a:p>
        </p:txBody>
      </p:sp>
      <p:sp>
        <p:nvSpPr>
          <p:cNvPr id="4" name="Footer Placeholder 3">
            <a:extLst>
              <a:ext uri="{FF2B5EF4-FFF2-40B4-BE49-F238E27FC236}">
                <a16:creationId xmlns:a16="http://schemas.microsoft.com/office/drawing/2014/main" id="{F4625A22-8DE1-BC42-9711-45250D2FF9E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24C9D2-9BFD-0047-A687-66456BE133D3}"/>
              </a:ext>
            </a:extLst>
          </p:cNvPr>
          <p:cNvSpPr>
            <a:spLocks noGrp="1"/>
          </p:cNvSpPr>
          <p:nvPr>
            <p:ph type="sldNum" sz="quarter" idx="12"/>
          </p:nvPr>
        </p:nvSpPr>
        <p:spPr/>
        <p:txBody>
          <a:bodyPr/>
          <a:lstStyle/>
          <a:p>
            <a:fld id="{D4E98AFE-B2FC-BB47-9E18-7D4D22F195F9}" type="slidenum">
              <a:rPr lang="en-US" smtClean="0"/>
              <a:t>‹#›</a:t>
            </a:fld>
            <a:endParaRPr lang="en-US"/>
          </a:p>
        </p:txBody>
      </p:sp>
    </p:spTree>
    <p:extLst>
      <p:ext uri="{BB962C8B-B14F-4D97-AF65-F5344CB8AC3E}">
        <p14:creationId xmlns:p14="http://schemas.microsoft.com/office/powerpoint/2010/main" val="2424452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199D90-A68D-0648-A278-81AC9F677693}"/>
              </a:ext>
            </a:extLst>
          </p:cNvPr>
          <p:cNvSpPr>
            <a:spLocks noGrp="1"/>
          </p:cNvSpPr>
          <p:nvPr>
            <p:ph type="dt" sz="half" idx="10"/>
          </p:nvPr>
        </p:nvSpPr>
        <p:spPr/>
        <p:txBody>
          <a:bodyPr/>
          <a:lstStyle/>
          <a:p>
            <a:fld id="{68CC2961-A7FD-754C-B4A4-ED10A8711CC4}" type="datetimeFigureOut">
              <a:rPr lang="en-US" smtClean="0"/>
              <a:t>11/27/20</a:t>
            </a:fld>
            <a:endParaRPr lang="en-US"/>
          </a:p>
        </p:txBody>
      </p:sp>
      <p:sp>
        <p:nvSpPr>
          <p:cNvPr id="3" name="Footer Placeholder 2">
            <a:extLst>
              <a:ext uri="{FF2B5EF4-FFF2-40B4-BE49-F238E27FC236}">
                <a16:creationId xmlns:a16="http://schemas.microsoft.com/office/drawing/2014/main" id="{A4FBE84B-C331-4E40-B8B6-70DD6CD10B1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CF48CBB-A293-6543-B1E3-3D59361AF7DE}"/>
              </a:ext>
            </a:extLst>
          </p:cNvPr>
          <p:cNvSpPr>
            <a:spLocks noGrp="1"/>
          </p:cNvSpPr>
          <p:nvPr>
            <p:ph type="sldNum" sz="quarter" idx="12"/>
          </p:nvPr>
        </p:nvSpPr>
        <p:spPr/>
        <p:txBody>
          <a:bodyPr/>
          <a:lstStyle/>
          <a:p>
            <a:fld id="{D4E98AFE-B2FC-BB47-9E18-7D4D22F195F9}" type="slidenum">
              <a:rPr lang="en-US" smtClean="0"/>
              <a:t>‹#›</a:t>
            </a:fld>
            <a:endParaRPr lang="en-US"/>
          </a:p>
        </p:txBody>
      </p:sp>
    </p:spTree>
    <p:extLst>
      <p:ext uri="{BB962C8B-B14F-4D97-AF65-F5344CB8AC3E}">
        <p14:creationId xmlns:p14="http://schemas.microsoft.com/office/powerpoint/2010/main" val="3173327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EFCD8-AC5C-C84A-BB68-1E64D4E0A7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A4EC5E1-20AA-BC45-B517-3B89C27ECF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161057-95BD-DA4E-8879-824DA3D6FA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53722A-56CA-624F-8D88-2EEF23ACCA0A}"/>
              </a:ext>
            </a:extLst>
          </p:cNvPr>
          <p:cNvSpPr>
            <a:spLocks noGrp="1"/>
          </p:cNvSpPr>
          <p:nvPr>
            <p:ph type="dt" sz="half" idx="10"/>
          </p:nvPr>
        </p:nvSpPr>
        <p:spPr/>
        <p:txBody>
          <a:bodyPr/>
          <a:lstStyle/>
          <a:p>
            <a:fld id="{68CC2961-A7FD-754C-B4A4-ED10A8711CC4}" type="datetimeFigureOut">
              <a:rPr lang="en-US" smtClean="0"/>
              <a:t>11/27/20</a:t>
            </a:fld>
            <a:endParaRPr lang="en-US"/>
          </a:p>
        </p:txBody>
      </p:sp>
      <p:sp>
        <p:nvSpPr>
          <p:cNvPr id="6" name="Footer Placeholder 5">
            <a:extLst>
              <a:ext uri="{FF2B5EF4-FFF2-40B4-BE49-F238E27FC236}">
                <a16:creationId xmlns:a16="http://schemas.microsoft.com/office/drawing/2014/main" id="{231AE2A1-0BDD-B448-B3B7-B3C3A72841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7D2BA1-6826-F841-82C7-50D33888797B}"/>
              </a:ext>
            </a:extLst>
          </p:cNvPr>
          <p:cNvSpPr>
            <a:spLocks noGrp="1"/>
          </p:cNvSpPr>
          <p:nvPr>
            <p:ph type="sldNum" sz="quarter" idx="12"/>
          </p:nvPr>
        </p:nvSpPr>
        <p:spPr/>
        <p:txBody>
          <a:bodyPr/>
          <a:lstStyle/>
          <a:p>
            <a:fld id="{D4E98AFE-B2FC-BB47-9E18-7D4D22F195F9}" type="slidenum">
              <a:rPr lang="en-US" smtClean="0"/>
              <a:t>‹#›</a:t>
            </a:fld>
            <a:endParaRPr lang="en-US"/>
          </a:p>
        </p:txBody>
      </p:sp>
    </p:spTree>
    <p:extLst>
      <p:ext uri="{BB962C8B-B14F-4D97-AF65-F5344CB8AC3E}">
        <p14:creationId xmlns:p14="http://schemas.microsoft.com/office/powerpoint/2010/main" val="3205146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C8B33-9C6A-CA4E-B1EB-DAAD87C43D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841BFE-EF8E-8B4B-97F7-8071EE796B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AD3A196-09D7-2546-97FF-8597789306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B4BDB9-E5AD-FD4E-9B49-D4706106AAD6}"/>
              </a:ext>
            </a:extLst>
          </p:cNvPr>
          <p:cNvSpPr>
            <a:spLocks noGrp="1"/>
          </p:cNvSpPr>
          <p:nvPr>
            <p:ph type="dt" sz="half" idx="10"/>
          </p:nvPr>
        </p:nvSpPr>
        <p:spPr/>
        <p:txBody>
          <a:bodyPr/>
          <a:lstStyle/>
          <a:p>
            <a:fld id="{68CC2961-A7FD-754C-B4A4-ED10A8711CC4}" type="datetimeFigureOut">
              <a:rPr lang="en-US" smtClean="0"/>
              <a:t>11/27/20</a:t>
            </a:fld>
            <a:endParaRPr lang="en-US"/>
          </a:p>
        </p:txBody>
      </p:sp>
      <p:sp>
        <p:nvSpPr>
          <p:cNvPr id="6" name="Footer Placeholder 5">
            <a:extLst>
              <a:ext uri="{FF2B5EF4-FFF2-40B4-BE49-F238E27FC236}">
                <a16:creationId xmlns:a16="http://schemas.microsoft.com/office/drawing/2014/main" id="{F6C16A7B-9207-8E44-87CA-207C7201C8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DC8AEB-7811-674B-84BE-CF3B9CB20AD0}"/>
              </a:ext>
            </a:extLst>
          </p:cNvPr>
          <p:cNvSpPr>
            <a:spLocks noGrp="1"/>
          </p:cNvSpPr>
          <p:nvPr>
            <p:ph type="sldNum" sz="quarter" idx="12"/>
          </p:nvPr>
        </p:nvSpPr>
        <p:spPr/>
        <p:txBody>
          <a:bodyPr/>
          <a:lstStyle/>
          <a:p>
            <a:fld id="{D4E98AFE-B2FC-BB47-9E18-7D4D22F195F9}" type="slidenum">
              <a:rPr lang="en-US" smtClean="0"/>
              <a:t>‹#›</a:t>
            </a:fld>
            <a:endParaRPr lang="en-US"/>
          </a:p>
        </p:txBody>
      </p:sp>
    </p:spTree>
    <p:extLst>
      <p:ext uri="{BB962C8B-B14F-4D97-AF65-F5344CB8AC3E}">
        <p14:creationId xmlns:p14="http://schemas.microsoft.com/office/powerpoint/2010/main" val="4131259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D14D14-C4E0-7542-A51F-B9766FADB7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121069-CC6B-3A47-BE6A-154B8FBA57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B43707-32EC-9348-91F8-FEBDD4316E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CC2961-A7FD-754C-B4A4-ED10A8711CC4}" type="datetimeFigureOut">
              <a:rPr lang="en-US" smtClean="0"/>
              <a:t>11/27/20</a:t>
            </a:fld>
            <a:endParaRPr lang="en-US"/>
          </a:p>
        </p:txBody>
      </p:sp>
      <p:sp>
        <p:nvSpPr>
          <p:cNvPr id="5" name="Footer Placeholder 4">
            <a:extLst>
              <a:ext uri="{FF2B5EF4-FFF2-40B4-BE49-F238E27FC236}">
                <a16:creationId xmlns:a16="http://schemas.microsoft.com/office/drawing/2014/main" id="{9B52299C-45F7-3B4A-9D41-FF6EC860ED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E85156-ADEE-6D4A-9585-186D670BEC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E98AFE-B2FC-BB47-9E18-7D4D22F195F9}" type="slidenum">
              <a:rPr lang="en-US" smtClean="0"/>
              <a:t>‹#›</a:t>
            </a:fld>
            <a:endParaRPr lang="en-US"/>
          </a:p>
        </p:txBody>
      </p:sp>
    </p:spTree>
    <p:extLst>
      <p:ext uri="{BB962C8B-B14F-4D97-AF65-F5344CB8AC3E}">
        <p14:creationId xmlns:p14="http://schemas.microsoft.com/office/powerpoint/2010/main" val="41558652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BF3F5-F63C-B542-9BA6-16ADF2C2EBC4}"/>
              </a:ext>
            </a:extLst>
          </p:cNvPr>
          <p:cNvSpPr>
            <a:spLocks noGrp="1"/>
          </p:cNvSpPr>
          <p:nvPr>
            <p:ph type="ctrTitle"/>
          </p:nvPr>
        </p:nvSpPr>
        <p:spPr/>
        <p:txBody>
          <a:bodyPr/>
          <a:lstStyle/>
          <a:p>
            <a:r>
              <a:rPr lang="en-US" dirty="0" err="1"/>
              <a:t>Unprocessing</a:t>
            </a:r>
            <a:r>
              <a:rPr lang="en-US" dirty="0"/>
              <a:t> Images for learned raw denoising</a:t>
            </a:r>
          </a:p>
        </p:txBody>
      </p:sp>
      <p:sp>
        <p:nvSpPr>
          <p:cNvPr id="3" name="Subtitle 2">
            <a:extLst>
              <a:ext uri="{FF2B5EF4-FFF2-40B4-BE49-F238E27FC236}">
                <a16:creationId xmlns:a16="http://schemas.microsoft.com/office/drawing/2014/main" id="{761F5CFD-E451-7643-AD26-8131DBF6822D}"/>
              </a:ext>
            </a:extLst>
          </p:cNvPr>
          <p:cNvSpPr>
            <a:spLocks noGrp="1"/>
          </p:cNvSpPr>
          <p:nvPr>
            <p:ph type="subTitle" idx="1"/>
          </p:nvPr>
        </p:nvSpPr>
        <p:spPr/>
        <p:txBody>
          <a:bodyPr/>
          <a:lstStyle/>
          <a:p>
            <a:r>
              <a:rPr lang="en-US" dirty="0"/>
              <a:t>Vignesh Kumar Thangarajan</a:t>
            </a:r>
          </a:p>
        </p:txBody>
      </p:sp>
    </p:spTree>
    <p:extLst>
      <p:ext uri="{BB962C8B-B14F-4D97-AF65-F5344CB8AC3E}">
        <p14:creationId xmlns:p14="http://schemas.microsoft.com/office/powerpoint/2010/main" val="3888356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F6BFD-4030-0A4B-AD3E-05C5B75AD266}"/>
              </a:ext>
            </a:extLst>
          </p:cNvPr>
          <p:cNvSpPr>
            <a:spLocks noGrp="1"/>
          </p:cNvSpPr>
          <p:nvPr>
            <p:ph type="title"/>
          </p:nvPr>
        </p:nvSpPr>
        <p:spPr/>
        <p:txBody>
          <a:bodyPr/>
          <a:lstStyle/>
          <a:p>
            <a:r>
              <a:rPr lang="en-US" dirty="0"/>
              <a:t>Tone Mapping</a:t>
            </a:r>
          </a:p>
        </p:txBody>
      </p:sp>
      <p:sp>
        <p:nvSpPr>
          <p:cNvPr id="3" name="Content Placeholder 2">
            <a:extLst>
              <a:ext uri="{FF2B5EF4-FFF2-40B4-BE49-F238E27FC236}">
                <a16:creationId xmlns:a16="http://schemas.microsoft.com/office/drawing/2014/main" id="{75712CBE-4183-4A41-8D7E-7886547526C6}"/>
              </a:ext>
            </a:extLst>
          </p:cNvPr>
          <p:cNvSpPr>
            <a:spLocks noGrp="1"/>
          </p:cNvSpPr>
          <p:nvPr>
            <p:ph idx="1"/>
          </p:nvPr>
        </p:nvSpPr>
        <p:spPr/>
        <p:txBody>
          <a:bodyPr/>
          <a:lstStyle/>
          <a:p>
            <a:r>
              <a:rPr lang="en-US" dirty="0"/>
              <a:t>While high dynamic range images require extreme tone mapping, even standard low-dynamic-range images are often processed with an S-shaped curve which are designed to match the “characteristic curve” of image. </a:t>
            </a:r>
          </a:p>
          <a:p>
            <a:r>
              <a:rPr lang="en-US" dirty="0"/>
              <a:t>More complex edge-aware local tone mapping may be performed, though reverse-engineering such an operation is difficult. </a:t>
            </a:r>
          </a:p>
          <a:p>
            <a:r>
              <a:rPr lang="en-US" dirty="0"/>
              <a:t>We therefore assume that tone mapping is performed with a simple S-shaped curve and inverse of that curve is applied to generate synthetic image.</a:t>
            </a:r>
          </a:p>
        </p:txBody>
      </p:sp>
    </p:spTree>
    <p:extLst>
      <p:ext uri="{BB962C8B-B14F-4D97-AF65-F5344CB8AC3E}">
        <p14:creationId xmlns:p14="http://schemas.microsoft.com/office/powerpoint/2010/main" val="1308606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15168-DC42-794D-9185-575F8F687559}"/>
              </a:ext>
            </a:extLst>
          </p:cNvPr>
          <p:cNvSpPr>
            <a:spLocks noGrp="1"/>
          </p:cNvSpPr>
          <p:nvPr>
            <p:ph type="title"/>
          </p:nvPr>
        </p:nvSpPr>
        <p:spPr/>
        <p:txBody>
          <a:bodyPr/>
          <a:lstStyle/>
          <a:p>
            <a:r>
              <a:rPr lang="en-US" dirty="0"/>
              <a:t>Model</a:t>
            </a:r>
          </a:p>
        </p:txBody>
      </p:sp>
      <p:sp>
        <p:nvSpPr>
          <p:cNvPr id="3" name="Content Placeholder 2">
            <a:extLst>
              <a:ext uri="{FF2B5EF4-FFF2-40B4-BE49-F238E27FC236}">
                <a16:creationId xmlns:a16="http://schemas.microsoft.com/office/drawing/2014/main" id="{F63FB702-1B39-5447-B727-BCA8E5E29A43}"/>
              </a:ext>
            </a:extLst>
          </p:cNvPr>
          <p:cNvSpPr>
            <a:spLocks noGrp="1"/>
          </p:cNvSpPr>
          <p:nvPr>
            <p:ph idx="1"/>
          </p:nvPr>
        </p:nvSpPr>
        <p:spPr/>
        <p:txBody>
          <a:bodyPr/>
          <a:lstStyle/>
          <a:p>
            <a:r>
              <a:rPr lang="en-US" dirty="0"/>
              <a:t>Above are the common steps that are involved in an image processing pipeline and after inverting the image processing steps, we placed the denoising neural network model. </a:t>
            </a:r>
          </a:p>
          <a:p>
            <a:r>
              <a:rPr lang="en-US" dirty="0"/>
              <a:t>The synthetic data is corrupted by the noise. The goal of the neural network is to effectively denoise this input. Therefore, the input to the neural network is images that are unprocessed and before calculating the loss of the neural network we re-process the images.</a:t>
            </a:r>
          </a:p>
          <a:p>
            <a:r>
              <a:rPr lang="en-US" dirty="0"/>
              <a:t>By doing this way the neural network is also taking into the consideration of parameters that are applied during the image processing pipeline.</a:t>
            </a:r>
          </a:p>
        </p:txBody>
      </p:sp>
    </p:spTree>
    <p:extLst>
      <p:ext uri="{BB962C8B-B14F-4D97-AF65-F5344CB8AC3E}">
        <p14:creationId xmlns:p14="http://schemas.microsoft.com/office/powerpoint/2010/main" val="1872532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06181-AE76-DC4B-B661-928320AC3900}"/>
              </a:ext>
            </a:extLst>
          </p:cNvPr>
          <p:cNvSpPr>
            <a:spLocks noGrp="1"/>
          </p:cNvSpPr>
          <p:nvPr>
            <p:ph type="title"/>
          </p:nvPr>
        </p:nvSpPr>
        <p:spPr/>
        <p:txBody>
          <a:bodyPr/>
          <a:lstStyle/>
          <a:p>
            <a:r>
              <a:rPr lang="en-US" dirty="0"/>
              <a:t>Model Architecture</a:t>
            </a:r>
          </a:p>
        </p:txBody>
      </p:sp>
      <p:sp>
        <p:nvSpPr>
          <p:cNvPr id="3" name="Content Placeholder 2">
            <a:extLst>
              <a:ext uri="{FF2B5EF4-FFF2-40B4-BE49-F238E27FC236}">
                <a16:creationId xmlns:a16="http://schemas.microsoft.com/office/drawing/2014/main" id="{C7FAC282-4F8F-EA4D-9F7E-53EB10D25121}"/>
              </a:ext>
            </a:extLst>
          </p:cNvPr>
          <p:cNvSpPr>
            <a:spLocks noGrp="1"/>
          </p:cNvSpPr>
          <p:nvPr>
            <p:ph idx="1"/>
          </p:nvPr>
        </p:nvSpPr>
        <p:spPr/>
        <p:txBody>
          <a:bodyPr/>
          <a:lstStyle/>
          <a:p>
            <a:r>
              <a:rPr lang="en-US" dirty="0"/>
              <a:t>Here we used a U-Net architecture with skip connections between encoder and decoder blocks at the same scale, with box down sampling while encoding whereas bilinear up sampling while decoding. </a:t>
            </a:r>
            <a:r>
              <a:rPr lang="en-US" dirty="0" err="1"/>
              <a:t>PReLU</a:t>
            </a:r>
            <a:r>
              <a:rPr lang="en-US" dirty="0"/>
              <a:t> is the activation function.</a:t>
            </a:r>
          </a:p>
        </p:txBody>
      </p:sp>
    </p:spTree>
    <p:extLst>
      <p:ext uri="{BB962C8B-B14F-4D97-AF65-F5344CB8AC3E}">
        <p14:creationId xmlns:p14="http://schemas.microsoft.com/office/powerpoint/2010/main" val="2238584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715C7-F98C-B245-8F0F-AD9CCDC7386C}"/>
              </a:ext>
            </a:extLst>
          </p:cNvPr>
          <p:cNvSpPr>
            <a:spLocks noGrp="1"/>
          </p:cNvSpPr>
          <p:nvPr>
            <p:ph type="title"/>
          </p:nvPr>
        </p:nvSpPr>
        <p:spPr/>
        <p:txBody>
          <a:bodyPr/>
          <a:lstStyle/>
          <a:p>
            <a:r>
              <a:rPr lang="en-US" dirty="0"/>
              <a:t>Model Evaluation</a:t>
            </a:r>
          </a:p>
        </p:txBody>
      </p:sp>
      <p:sp>
        <p:nvSpPr>
          <p:cNvPr id="3" name="Content Placeholder 2">
            <a:extLst>
              <a:ext uri="{FF2B5EF4-FFF2-40B4-BE49-F238E27FC236}">
                <a16:creationId xmlns:a16="http://schemas.microsoft.com/office/drawing/2014/main" id="{73B71D67-63C8-0E4C-B34D-FCE6A7180187}"/>
              </a:ext>
            </a:extLst>
          </p:cNvPr>
          <p:cNvSpPr>
            <a:spLocks noGrp="1"/>
          </p:cNvSpPr>
          <p:nvPr>
            <p:ph idx="1"/>
          </p:nvPr>
        </p:nvSpPr>
        <p:spPr/>
        <p:txBody>
          <a:bodyPr/>
          <a:lstStyle/>
          <a:p>
            <a:r>
              <a:rPr lang="en-US" dirty="0"/>
              <a:t>Two different models are trained one on sRGB error metrics and one on the raw image error metrics. The models produce a 14% and 25% reduction in error on the raw metrics compared to the next best performing technique, and a 21% and 38% reduction in error on the sRGB metrics compared to the two next best performing techniques — N3Net and </a:t>
            </a:r>
            <a:r>
              <a:rPr lang="en-US" dirty="0" err="1"/>
              <a:t>CBDNet</a:t>
            </a:r>
            <a:r>
              <a:rPr lang="en-US" dirty="0"/>
              <a:t>.</a:t>
            </a:r>
          </a:p>
          <a:p>
            <a:endParaRPr lang="en-US" dirty="0"/>
          </a:p>
        </p:txBody>
      </p:sp>
    </p:spTree>
    <p:extLst>
      <p:ext uri="{BB962C8B-B14F-4D97-AF65-F5344CB8AC3E}">
        <p14:creationId xmlns:p14="http://schemas.microsoft.com/office/powerpoint/2010/main" val="1990783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896A5-C8CA-274B-9179-F3E71DA2771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BB680BD-A60A-974C-8E7F-5607CC2A5109}"/>
              </a:ext>
            </a:extLst>
          </p:cNvPr>
          <p:cNvSpPr>
            <a:spLocks noGrp="1"/>
          </p:cNvSpPr>
          <p:nvPr>
            <p:ph idx="1"/>
          </p:nvPr>
        </p:nvSpPr>
        <p:spPr/>
        <p:txBody>
          <a:bodyPr/>
          <a:lstStyle/>
          <a:p>
            <a:r>
              <a:rPr lang="en-US" dirty="0"/>
              <a:t>The proposed </a:t>
            </a:r>
            <a:r>
              <a:rPr lang="en-US" dirty="0" err="1"/>
              <a:t>unprocessing</a:t>
            </a:r>
            <a:r>
              <a:rPr lang="en-US" dirty="0"/>
              <a:t> methods helped converting the generic images into raw images that resembles images captured by camera sensors. Following that, we trained a Convolution neural network for the task of denoising raw image data. The proposed model thus achieved lower error rates and also recorded significant improvement in training time.</a:t>
            </a:r>
          </a:p>
        </p:txBody>
      </p:sp>
    </p:spTree>
    <p:extLst>
      <p:ext uri="{BB962C8B-B14F-4D97-AF65-F5344CB8AC3E}">
        <p14:creationId xmlns:p14="http://schemas.microsoft.com/office/powerpoint/2010/main" val="4132547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14544-EC59-BC47-AAD5-D5D22FA62D5A}"/>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FB7B5BC9-B831-CC44-9FCA-5EDF5FD95C8F}"/>
              </a:ext>
            </a:extLst>
          </p:cNvPr>
          <p:cNvSpPr>
            <a:spLocks noGrp="1"/>
          </p:cNvSpPr>
          <p:nvPr>
            <p:ph idx="1"/>
          </p:nvPr>
        </p:nvSpPr>
        <p:spPr/>
        <p:txBody>
          <a:bodyPr>
            <a:normAutofit lnSpcReduction="10000"/>
          </a:bodyPr>
          <a:lstStyle/>
          <a:p>
            <a:r>
              <a:rPr lang="en-US" dirty="0"/>
              <a:t>Single Image de-noising is one of the important aspects of computer vision and image processing.</a:t>
            </a:r>
          </a:p>
          <a:p>
            <a:endParaRPr lang="en-US" dirty="0"/>
          </a:p>
          <a:p>
            <a:r>
              <a:rPr lang="en-US" dirty="0"/>
              <a:t>Previous algorithms did a good job, but they still failed to take important aspects of camera into consideration like digital gain, color correction and tone mapping.</a:t>
            </a:r>
          </a:p>
          <a:p>
            <a:endParaRPr lang="en-US" dirty="0"/>
          </a:p>
          <a:p>
            <a:r>
              <a:rPr lang="en-US" dirty="0"/>
              <a:t>The assumption made by previous algorithms was wrong and we explore a new state of art method which tries to reverse engineer lot of aspects.</a:t>
            </a:r>
          </a:p>
        </p:txBody>
      </p:sp>
    </p:spTree>
    <p:extLst>
      <p:ext uri="{BB962C8B-B14F-4D97-AF65-F5344CB8AC3E}">
        <p14:creationId xmlns:p14="http://schemas.microsoft.com/office/powerpoint/2010/main" val="4075123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365E5E-EC99-494A-BE66-A5676BD87F17}"/>
              </a:ext>
            </a:extLst>
          </p:cNvPr>
          <p:cNvSpPr>
            <a:spLocks noGrp="1"/>
          </p:cNvSpPr>
          <p:nvPr>
            <p:ph type="title"/>
          </p:nvPr>
        </p:nvSpPr>
        <p:spPr>
          <a:xfrm>
            <a:off x="838200" y="562271"/>
            <a:ext cx="10515600" cy="1128417"/>
          </a:xfrm>
        </p:spPr>
        <p:txBody>
          <a:bodyPr vert="horz" lIns="91440" tIns="45720" rIns="91440" bIns="45720" rtlCol="0" anchor="ctr">
            <a:normAutofit/>
          </a:bodyPr>
          <a:lstStyle/>
          <a:p>
            <a:r>
              <a:rPr lang="en-US" sz="5200"/>
              <a:t>Solution Design</a:t>
            </a:r>
          </a:p>
        </p:txBody>
      </p:sp>
      <p:sp>
        <p:nvSpPr>
          <p:cNvPr id="7" name="Content Placeholder 6">
            <a:extLst>
              <a:ext uri="{FF2B5EF4-FFF2-40B4-BE49-F238E27FC236}">
                <a16:creationId xmlns:a16="http://schemas.microsoft.com/office/drawing/2014/main" id="{4D1DF8FB-84C8-B741-BCCA-C45ECE38F8F5}"/>
              </a:ext>
            </a:extLst>
          </p:cNvPr>
          <p:cNvSpPr>
            <a:spLocks noGrp="1"/>
          </p:cNvSpPr>
          <p:nvPr>
            <p:ph idx="1"/>
          </p:nvPr>
        </p:nvSpPr>
        <p:spPr/>
        <p:txBody>
          <a:bodyPr>
            <a:normAutofit fontScale="77500" lnSpcReduction="20000"/>
          </a:bodyPr>
          <a:lstStyle/>
          <a:p>
            <a:r>
              <a:rPr lang="en-US" dirty="0"/>
              <a:t>In </a:t>
            </a:r>
            <a:r>
              <a:rPr lang="en-US" dirty="0" err="1"/>
              <a:t>unprocess</a:t>
            </a:r>
            <a:r>
              <a:rPr lang="en-US" dirty="0"/>
              <a:t> stage, we sequentially invert image processing transformations. This consists of inverting and in order tone mapping , applying gamma decompression, converting sRGB to Device RGB, inverting white balance and digital gain. </a:t>
            </a:r>
          </a:p>
          <a:p>
            <a:pPr marL="0" indent="0">
              <a:buNone/>
            </a:pPr>
            <a:endParaRPr lang="en-US" dirty="0"/>
          </a:p>
          <a:p>
            <a:r>
              <a:rPr lang="en-US" dirty="0"/>
              <a:t>The resultant image is the raw image which is equivalent to the image captured by a raw camera sensor.</a:t>
            </a:r>
          </a:p>
          <a:p>
            <a:endParaRPr lang="en-US" dirty="0"/>
          </a:p>
          <a:p>
            <a:r>
              <a:rPr lang="en-US" dirty="0"/>
              <a:t>Shot and Read noise are the two primary attributes to Sensor noise. Shot noise indicates the photon arrival statistics and Read noise indicates the imprecision in the readout circuitry. </a:t>
            </a:r>
          </a:p>
          <a:p>
            <a:endParaRPr lang="en-US" dirty="0"/>
          </a:p>
          <a:p>
            <a:r>
              <a:rPr lang="en-US" dirty="0"/>
              <a:t>The former is a Poisson random variable while the later is Gaussian random variable. With this information, a neural network which we will see later gets trained to denoise raw images.</a:t>
            </a:r>
          </a:p>
        </p:txBody>
      </p:sp>
    </p:spTree>
    <p:extLst>
      <p:ext uri="{BB962C8B-B14F-4D97-AF65-F5344CB8AC3E}">
        <p14:creationId xmlns:p14="http://schemas.microsoft.com/office/powerpoint/2010/main" val="3442312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65E5E-EC99-494A-BE66-A5676BD87F17}"/>
              </a:ext>
            </a:extLst>
          </p:cNvPr>
          <p:cNvSpPr>
            <a:spLocks noGrp="1"/>
          </p:cNvSpPr>
          <p:nvPr>
            <p:ph type="title"/>
          </p:nvPr>
        </p:nvSpPr>
        <p:spPr/>
        <p:txBody>
          <a:bodyPr/>
          <a:lstStyle/>
          <a:p>
            <a:r>
              <a:rPr lang="en-US" dirty="0"/>
              <a:t>Solution Design</a:t>
            </a:r>
          </a:p>
        </p:txBody>
      </p:sp>
      <p:pic>
        <p:nvPicPr>
          <p:cNvPr id="4" name="Content Placeholder 4">
            <a:extLst>
              <a:ext uri="{FF2B5EF4-FFF2-40B4-BE49-F238E27FC236}">
                <a16:creationId xmlns:a16="http://schemas.microsoft.com/office/drawing/2014/main" id="{43C6FA8A-D680-0B46-A0F3-B64572FF4803}"/>
              </a:ext>
            </a:extLst>
          </p:cNvPr>
          <p:cNvPicPr>
            <a:picLocks noGrp="1" noChangeAspect="1"/>
          </p:cNvPicPr>
          <p:nvPr>
            <p:ph idx="1"/>
          </p:nvPr>
        </p:nvPicPr>
        <p:blipFill rotWithShape="1">
          <a:blip r:embed="rId2"/>
          <a:srcRect t="10878" r="-1" b="-1"/>
          <a:stretch/>
        </p:blipFill>
        <p:spPr>
          <a:xfrm>
            <a:off x="951181" y="1825625"/>
            <a:ext cx="10289638" cy="4351338"/>
          </a:xfrm>
          <a:prstGeom prst="rect">
            <a:avLst/>
          </a:prstGeom>
        </p:spPr>
      </p:pic>
    </p:spTree>
    <p:extLst>
      <p:ext uri="{BB962C8B-B14F-4D97-AF65-F5344CB8AC3E}">
        <p14:creationId xmlns:p14="http://schemas.microsoft.com/office/powerpoint/2010/main" val="1909688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65E5E-EC99-494A-BE66-A5676BD87F17}"/>
              </a:ext>
            </a:extLst>
          </p:cNvPr>
          <p:cNvSpPr>
            <a:spLocks noGrp="1"/>
          </p:cNvSpPr>
          <p:nvPr>
            <p:ph type="title"/>
          </p:nvPr>
        </p:nvSpPr>
        <p:spPr/>
        <p:txBody>
          <a:bodyPr/>
          <a:lstStyle/>
          <a:p>
            <a:r>
              <a:rPr lang="en-US" dirty="0" err="1"/>
              <a:t>Demosaicing</a:t>
            </a:r>
            <a:endParaRPr lang="en-US" dirty="0"/>
          </a:p>
        </p:txBody>
      </p:sp>
      <p:sp>
        <p:nvSpPr>
          <p:cNvPr id="3" name="Content Placeholder 2">
            <a:extLst>
              <a:ext uri="{FF2B5EF4-FFF2-40B4-BE49-F238E27FC236}">
                <a16:creationId xmlns:a16="http://schemas.microsoft.com/office/drawing/2014/main" id="{9995634E-1382-914F-A30C-B4B3425900FE}"/>
              </a:ext>
            </a:extLst>
          </p:cNvPr>
          <p:cNvSpPr>
            <a:spLocks noGrp="1"/>
          </p:cNvSpPr>
          <p:nvPr>
            <p:ph idx="1"/>
          </p:nvPr>
        </p:nvSpPr>
        <p:spPr/>
        <p:txBody>
          <a:bodyPr/>
          <a:lstStyle/>
          <a:p>
            <a:r>
              <a:rPr lang="en-US" dirty="0"/>
              <a:t>Each pixel in a camera sensor is covered by a single red, green, or blue color filter, arranged in a Bayer pattern, such as R-G-G-B. </a:t>
            </a:r>
          </a:p>
          <a:p>
            <a:r>
              <a:rPr lang="en-US" dirty="0" err="1"/>
              <a:t>Demosaicing</a:t>
            </a:r>
            <a:r>
              <a:rPr lang="en-US" dirty="0"/>
              <a:t> is a process of recovering all three-color measurements for each pixel in the image. Here, we adopt bi-linear interpolation to recover the colors.</a:t>
            </a:r>
          </a:p>
        </p:txBody>
      </p:sp>
    </p:spTree>
    <p:extLst>
      <p:ext uri="{BB962C8B-B14F-4D97-AF65-F5344CB8AC3E}">
        <p14:creationId xmlns:p14="http://schemas.microsoft.com/office/powerpoint/2010/main" val="207308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65E5E-EC99-494A-BE66-A5676BD87F17}"/>
              </a:ext>
            </a:extLst>
          </p:cNvPr>
          <p:cNvSpPr>
            <a:spLocks noGrp="1"/>
          </p:cNvSpPr>
          <p:nvPr>
            <p:ph type="title"/>
          </p:nvPr>
        </p:nvSpPr>
        <p:spPr/>
        <p:txBody>
          <a:bodyPr/>
          <a:lstStyle/>
          <a:p>
            <a:r>
              <a:rPr lang="en-US" dirty="0"/>
              <a:t>Digital Gain</a:t>
            </a:r>
          </a:p>
        </p:txBody>
      </p:sp>
      <p:sp>
        <p:nvSpPr>
          <p:cNvPr id="3" name="Content Placeholder 2">
            <a:extLst>
              <a:ext uri="{FF2B5EF4-FFF2-40B4-BE49-F238E27FC236}">
                <a16:creationId xmlns:a16="http://schemas.microsoft.com/office/drawing/2014/main" id="{9995634E-1382-914F-A30C-B4B3425900FE}"/>
              </a:ext>
            </a:extLst>
          </p:cNvPr>
          <p:cNvSpPr>
            <a:spLocks noGrp="1"/>
          </p:cNvSpPr>
          <p:nvPr>
            <p:ph idx="1"/>
          </p:nvPr>
        </p:nvSpPr>
        <p:spPr/>
        <p:txBody>
          <a:bodyPr/>
          <a:lstStyle/>
          <a:p>
            <a:r>
              <a:rPr lang="en-US" dirty="0"/>
              <a:t>Every camera does auto adjustment in terms of image lighting and intensity. </a:t>
            </a:r>
          </a:p>
          <a:p>
            <a:r>
              <a:rPr lang="en-US" dirty="0"/>
              <a:t>This algorithm is different from every camera vendors out there. We cannot reverse engineer this unknown algorithm to invert this step. </a:t>
            </a:r>
          </a:p>
          <a:p>
            <a:r>
              <a:rPr lang="en-US" dirty="0"/>
              <a:t>So, a reasonable heuristic is to assume a single global scaling factor. The assumption here is the images from real and synthetics datasets follows different exponential distribution.</a:t>
            </a:r>
          </a:p>
        </p:txBody>
      </p:sp>
    </p:spTree>
    <p:extLst>
      <p:ext uri="{BB962C8B-B14F-4D97-AF65-F5344CB8AC3E}">
        <p14:creationId xmlns:p14="http://schemas.microsoft.com/office/powerpoint/2010/main" val="2720301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65E5E-EC99-494A-BE66-A5676BD87F17}"/>
              </a:ext>
            </a:extLst>
          </p:cNvPr>
          <p:cNvSpPr>
            <a:spLocks noGrp="1"/>
          </p:cNvSpPr>
          <p:nvPr>
            <p:ph type="title"/>
          </p:nvPr>
        </p:nvSpPr>
        <p:spPr/>
        <p:txBody>
          <a:bodyPr/>
          <a:lstStyle/>
          <a:p>
            <a:r>
              <a:rPr lang="en-US" dirty="0"/>
              <a:t>White Balance</a:t>
            </a:r>
          </a:p>
        </p:txBody>
      </p:sp>
      <p:sp>
        <p:nvSpPr>
          <p:cNvPr id="3" name="Content Placeholder 2">
            <a:extLst>
              <a:ext uri="{FF2B5EF4-FFF2-40B4-BE49-F238E27FC236}">
                <a16:creationId xmlns:a16="http://schemas.microsoft.com/office/drawing/2014/main" id="{9995634E-1382-914F-A30C-B4B3425900FE}"/>
              </a:ext>
            </a:extLst>
          </p:cNvPr>
          <p:cNvSpPr>
            <a:spLocks noGrp="1"/>
          </p:cNvSpPr>
          <p:nvPr>
            <p:ph idx="1"/>
          </p:nvPr>
        </p:nvSpPr>
        <p:spPr/>
        <p:txBody>
          <a:bodyPr/>
          <a:lstStyle/>
          <a:p>
            <a:r>
              <a:rPr lang="en-US" dirty="0"/>
              <a:t>Like Digital Gain, one of the goals of a camera is to neutralize the effect of illumination thereby producing an image that appears to be lit under natural illumination. </a:t>
            </a:r>
          </a:p>
          <a:p>
            <a:r>
              <a:rPr lang="en-US" dirty="0"/>
              <a:t>This adjustment is done by white balance algorithm that estimates a per channel gain of an image using a heuristic approach. </a:t>
            </a:r>
          </a:p>
          <a:p>
            <a:r>
              <a:rPr lang="en-US" dirty="0"/>
              <a:t>Since, the logic is black box, inverting this WB algorithm is difficult. However, raw image datasets record the white balance metadata of their images, so we can synthesize somewhat realistic data by simply sampling from the empirical distribution of white balance gains in that dataset.</a:t>
            </a:r>
          </a:p>
        </p:txBody>
      </p:sp>
    </p:spTree>
    <p:extLst>
      <p:ext uri="{BB962C8B-B14F-4D97-AF65-F5344CB8AC3E}">
        <p14:creationId xmlns:p14="http://schemas.microsoft.com/office/powerpoint/2010/main" val="1477182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2992F-62F4-B341-BE35-54E78F3841CF}"/>
              </a:ext>
            </a:extLst>
          </p:cNvPr>
          <p:cNvSpPr>
            <a:spLocks noGrp="1"/>
          </p:cNvSpPr>
          <p:nvPr>
            <p:ph type="title"/>
          </p:nvPr>
        </p:nvSpPr>
        <p:spPr/>
        <p:txBody>
          <a:bodyPr/>
          <a:lstStyle/>
          <a:p>
            <a:r>
              <a:rPr lang="en-US" dirty="0"/>
              <a:t>Color Correction</a:t>
            </a:r>
          </a:p>
        </p:txBody>
      </p:sp>
      <p:sp>
        <p:nvSpPr>
          <p:cNvPr id="3" name="Content Placeholder 2">
            <a:extLst>
              <a:ext uri="{FF2B5EF4-FFF2-40B4-BE49-F238E27FC236}">
                <a16:creationId xmlns:a16="http://schemas.microsoft.com/office/drawing/2014/main" id="{8AA68B96-5575-DB43-BFF0-F74C4A3A2792}"/>
              </a:ext>
            </a:extLst>
          </p:cNvPr>
          <p:cNvSpPr>
            <a:spLocks noGrp="1"/>
          </p:cNvSpPr>
          <p:nvPr>
            <p:ph idx="1"/>
          </p:nvPr>
        </p:nvSpPr>
        <p:spPr/>
        <p:txBody>
          <a:bodyPr/>
          <a:lstStyle/>
          <a:p>
            <a:r>
              <a:rPr lang="en-US" dirty="0"/>
              <a:t>In general, the color filters of a camera sensor do not match the spectra of sRGB color space. </a:t>
            </a:r>
          </a:p>
          <a:p>
            <a:r>
              <a:rPr lang="en-US" dirty="0"/>
              <a:t>To address this, a camera will apply a 3×3 color correction matrix (CCM) to convert it to sRGB values. Raw image datasets typically consists of four cameras, each of which uses its own CCM to perform color correction. </a:t>
            </a:r>
          </a:p>
          <a:p>
            <a:r>
              <a:rPr lang="en-US" dirty="0"/>
              <a:t>To invert this step in synthetic images, we sample random convex combinations of these four CCMs, and for each image, we apply the inverse of a sampled CCM to neutralize the effect of color correction.</a:t>
            </a:r>
          </a:p>
        </p:txBody>
      </p:sp>
    </p:spTree>
    <p:extLst>
      <p:ext uri="{BB962C8B-B14F-4D97-AF65-F5344CB8AC3E}">
        <p14:creationId xmlns:p14="http://schemas.microsoft.com/office/powerpoint/2010/main" val="1081679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E7BAF-DAF8-2643-97AC-19046447D175}"/>
              </a:ext>
            </a:extLst>
          </p:cNvPr>
          <p:cNvSpPr>
            <a:spLocks noGrp="1"/>
          </p:cNvSpPr>
          <p:nvPr>
            <p:ph type="title"/>
          </p:nvPr>
        </p:nvSpPr>
        <p:spPr/>
        <p:txBody>
          <a:bodyPr/>
          <a:lstStyle/>
          <a:p>
            <a:r>
              <a:rPr lang="en-US" dirty="0"/>
              <a:t>Gamma Compression</a:t>
            </a:r>
          </a:p>
        </p:txBody>
      </p:sp>
      <p:sp>
        <p:nvSpPr>
          <p:cNvPr id="3" name="Content Placeholder 2">
            <a:extLst>
              <a:ext uri="{FF2B5EF4-FFF2-40B4-BE49-F238E27FC236}">
                <a16:creationId xmlns:a16="http://schemas.microsoft.com/office/drawing/2014/main" id="{794B0B5B-0009-9748-8256-73D2FF3A2CB8}"/>
              </a:ext>
            </a:extLst>
          </p:cNvPr>
          <p:cNvSpPr>
            <a:spLocks noGrp="1"/>
          </p:cNvSpPr>
          <p:nvPr>
            <p:ph idx="1"/>
          </p:nvPr>
        </p:nvSpPr>
        <p:spPr/>
        <p:txBody>
          <a:bodyPr/>
          <a:lstStyle/>
          <a:p>
            <a:r>
              <a:rPr lang="en-US" dirty="0"/>
              <a:t>Humans are sensitive to gradations in the dark areas of images, gamma compression is typically used to allocate more bits of dynamic range to those pixels. </a:t>
            </a:r>
          </a:p>
          <a:p>
            <a:r>
              <a:rPr lang="en-US" dirty="0"/>
              <a:t>We use the standard gamma curve, while taking care to clamp the input to the gamma curve to prevent numerical instability during training. </a:t>
            </a:r>
          </a:p>
          <a:p>
            <a:r>
              <a:rPr lang="en-US" dirty="0"/>
              <a:t>we use inverse of this function while generating synthetic data.</a:t>
            </a:r>
          </a:p>
        </p:txBody>
      </p:sp>
    </p:spTree>
    <p:extLst>
      <p:ext uri="{BB962C8B-B14F-4D97-AF65-F5344CB8AC3E}">
        <p14:creationId xmlns:p14="http://schemas.microsoft.com/office/powerpoint/2010/main" val="3772267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2468</TotalTime>
  <Words>961</Words>
  <Application>Microsoft Macintosh PowerPoint</Application>
  <PresentationFormat>Widescreen</PresentationFormat>
  <Paragraphs>50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Unprocessing Images for learned raw denoising</vt:lpstr>
      <vt:lpstr>Motivation</vt:lpstr>
      <vt:lpstr>Solution Design</vt:lpstr>
      <vt:lpstr>Solution Design</vt:lpstr>
      <vt:lpstr>Demosaicing</vt:lpstr>
      <vt:lpstr>Digital Gain</vt:lpstr>
      <vt:lpstr>White Balance</vt:lpstr>
      <vt:lpstr>Color Correction</vt:lpstr>
      <vt:lpstr>Gamma Compression</vt:lpstr>
      <vt:lpstr>Tone Mapping</vt:lpstr>
      <vt:lpstr>Model</vt:lpstr>
      <vt:lpstr>Model Architecture</vt:lpstr>
      <vt:lpstr>Model Evaluation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Unprocessing Images for learned raw denoising</dc:title>
  <dc:creator>Vignesh Kumar Thangarajan</dc:creator>
  <cp:lastModifiedBy>Vignesh Kumar Thangarajan</cp:lastModifiedBy>
  <cp:revision>10</cp:revision>
  <dcterms:created xsi:type="dcterms:W3CDTF">2020-11-19T23:40:31Z</dcterms:created>
  <dcterms:modified xsi:type="dcterms:W3CDTF">2020-11-28T20:54:57Z</dcterms:modified>
</cp:coreProperties>
</file>