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4" y="1475234"/>
            <a:ext cx="3635926" cy="2901694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Lending Club Case Study: 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Vigneshwar Mohanasundram</a:t>
            </a:r>
          </a:p>
          <a:p>
            <a:pPr>
              <a:lnSpc>
                <a:spcPct val="100000"/>
              </a:lnSpc>
            </a:pPr>
            <a:r>
              <a:rPr lang="en-IN" sz="1400" b="0" i="0" dirty="0">
                <a:solidFill>
                  <a:srgbClr val="FFFFFF"/>
                </a:solidFill>
                <a:effectLst/>
                <a:latin typeface="Lato" panose="020B0604020202020204" pitchFamily="34" charset="0"/>
              </a:rPr>
              <a:t>SANTOSH KUMAR RAMARATHNAM</a:t>
            </a:r>
            <a:br>
              <a:rPr lang="en-IN" sz="1200" dirty="0"/>
            </a:b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A5D7-6D41-4BBB-B71D-07D81B4F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9580A-C522-4D42-ADE8-452CB8EC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finance association which provides various types of loans to different clients When the party accepts a loan application, the party has to resolve for loan authorization established the # claimant’s profile. Two types of risks are guide the bank’s conclusion,</a:t>
            </a:r>
          </a:p>
          <a:p>
            <a:pPr lvl="1"/>
            <a:r>
              <a:rPr lang="en-US" dirty="0"/>
              <a:t>If the seeker is inclined compensate the loan, before not approving the loan results in a misfortune of trade to the association</a:t>
            </a:r>
          </a:p>
          <a:p>
            <a:pPr lvl="1"/>
            <a:r>
              <a:rPr lang="en-US" dirty="0"/>
              <a:t>If the candidate is with difficulty to restore the loan, i.e. he/she is inclined default, before authorizing the loan concede possibility bring about a financial misfortune for the guest</a:t>
            </a:r>
          </a:p>
          <a:p>
            <a:pPr lvl="1"/>
            <a:r>
              <a:rPr lang="en-US" dirty="0"/>
              <a:t>The applicant likely beneath holds the information about past loan claimants and either they ‘defaulted’ a suggestion of correction.</a:t>
            </a:r>
          </a:p>
          <a:p>
            <a:pPr lvl="1"/>
            <a:r>
              <a:rPr lang="en-US" dirty="0"/>
              <a:t>The aim search out recognize patterns which display if one is inclined default, that grant permission be secondhand for taking # conduct to a degree declining the loan, lowering the amount of loan, loaning (to dangerous applicants) at a bigger interest,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2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3562-A473-434E-91AD-15469E02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91E42"/>
                </a:solidFill>
                <a:latin typeface="freight-text-pro"/>
              </a:rPr>
              <a:t>A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nalysis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EAEE-BD93-49BC-9F24-233BAF51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743"/>
            <a:ext cx="10058400" cy="3993639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IN" sz="2000" b="1" dirty="0"/>
              <a:t>Data cleaning: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Analyse the whole data check for null value columns and look for any deprecation in actual data.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Filter out null or invalid column which are not much helpful for analysis.</a:t>
            </a:r>
          </a:p>
          <a:p>
            <a:pPr marL="201168" lvl="1" indent="0">
              <a:lnSpc>
                <a:spcPct val="200000"/>
              </a:lnSpc>
              <a:buNone/>
            </a:pPr>
            <a:r>
              <a:rPr lang="en-IN" dirty="0" err="1"/>
              <a:t>Eg</a:t>
            </a:r>
            <a:r>
              <a:rPr lang="en-IN" dirty="0"/>
              <a:t>: we have cleared around 54 null valued column like mths_since_rcnt_il,total_bal_il,il_util,open_rv_12m,open_rv_24m,etc..,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Modifying special characters in the values to analytical data for best understating.</a:t>
            </a:r>
          </a:p>
          <a:p>
            <a:pPr marL="201168" lvl="1" indent="0">
              <a:lnSpc>
                <a:spcPct val="200000"/>
              </a:lnSpc>
              <a:buNone/>
            </a:pPr>
            <a:r>
              <a:rPr lang="en-IN" dirty="0" err="1"/>
              <a:t>Eg</a:t>
            </a:r>
            <a:r>
              <a:rPr lang="en-IN" dirty="0"/>
              <a:t>: Removing % symbol in </a:t>
            </a:r>
            <a:r>
              <a:rPr lang="en-IN" dirty="0" err="1"/>
              <a:t>revol_util</a:t>
            </a:r>
            <a:r>
              <a:rPr lang="en-IN" dirty="0"/>
              <a:t> at the end.</a:t>
            </a:r>
          </a:p>
        </p:txBody>
      </p:sp>
    </p:spTree>
    <p:extLst>
      <p:ext uri="{BB962C8B-B14F-4D97-AF65-F5344CB8AC3E}">
        <p14:creationId xmlns:p14="http://schemas.microsoft.com/office/powerpoint/2010/main" val="132567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4215-F23B-45FD-88E2-A4E92308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91E42"/>
                </a:solidFill>
                <a:latin typeface="freight-text-pro"/>
              </a:rPr>
              <a:t>A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nalysis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CC51-989C-40D9-A2A7-3A1BADB0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/>
              <a:t>Examine the values to check whether the type assigned is suitable for analysis, if not convert it accordingly based on input criteria.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IN" dirty="0" err="1"/>
              <a:t>Eg</a:t>
            </a:r>
            <a:r>
              <a:rPr lang="en-IN" dirty="0"/>
              <a:t>:  </a:t>
            </a:r>
            <a:r>
              <a:rPr lang="en-IN" dirty="0" err="1"/>
              <a:t>emp_length</a:t>
            </a:r>
            <a:r>
              <a:rPr lang="en-IN" dirty="0"/>
              <a:t> has been converted to int64 for analysis.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Analyse the whole data check for null value rows and look for any deprecation in actual data.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Filter out null or invalid column which are not much helpful for analysis.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Remove inappropriate columns and rows which diverts the analysis.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IN" dirty="0" err="1"/>
              <a:t>Eg</a:t>
            </a:r>
            <a:r>
              <a:rPr lang="en-IN" dirty="0"/>
              <a:t>; Dropped </a:t>
            </a:r>
            <a:r>
              <a:rPr lang="en-IN" dirty="0" err="1"/>
              <a:t>zipcode</a:t>
            </a:r>
            <a:r>
              <a:rPr lang="en-IN" dirty="0"/>
              <a:t> column which had incomplete values.</a:t>
            </a:r>
          </a:p>
        </p:txBody>
      </p:sp>
    </p:spTree>
    <p:extLst>
      <p:ext uri="{BB962C8B-B14F-4D97-AF65-F5344CB8AC3E}">
        <p14:creationId xmlns:p14="http://schemas.microsoft.com/office/powerpoint/2010/main" val="82510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4BC0-D32F-474F-ADDC-A2AD21AA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A4E5-1E09-4EDA-8CDF-826C46AD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err="1"/>
              <a:t>Univarient</a:t>
            </a:r>
            <a:r>
              <a:rPr lang="en-IN" sz="2000" b="1" dirty="0"/>
              <a:t> analysis: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Annual income is plotted using box plot, It has been identified with outliers.</a:t>
            </a:r>
            <a:r>
              <a:rPr lang="en-US" dirty="0"/>
              <a:t>These values can tilt our analysis and often provide us with a biased perspective of the data available.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spread of a annual income values are spotted enormous thus it has been removed.</a:t>
            </a:r>
            <a:br>
              <a:rPr lang="en-US" dirty="0"/>
            </a:br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US" dirty="0"/>
              <a:t>Removing outliers we could see 50 percentile is around 57000.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Analyzing loan amount, funded amount and funded amount invested in subplot we could see loan amount request and fund amount along with funded amount invested looks similar.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Rate_of_interest</a:t>
            </a:r>
            <a:r>
              <a:rPr lang="en-US" dirty="0"/>
              <a:t> has been plotted in </a:t>
            </a:r>
            <a:r>
              <a:rPr lang="en-US" dirty="0" err="1"/>
              <a:t>distplot</a:t>
            </a:r>
            <a:r>
              <a:rPr lang="en-US" dirty="0"/>
              <a:t>, shows most of the Interest Rates on loans are  in range between 10 – 15%.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16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E893-B1E0-484E-94FB-2E3623E0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49DD-0BA4-47D5-A85B-BE128880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 err="1"/>
              <a:t>Bivarient</a:t>
            </a:r>
            <a:r>
              <a:rPr lang="en-IN" sz="2000" b="1" dirty="0"/>
              <a:t> analysis: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deriving boxplot with variables of grade and loan amount, people with lower grade like g or f more likely prefer for larger loan amount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Accompanying the middle loan amount for a grade G loan being nearly 10000 above that of a grade A, B, or C loan.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Calculate </a:t>
            </a:r>
            <a:r>
              <a:rPr lang="en-IN" dirty="0" err="1"/>
              <a:t>chargedoff</a:t>
            </a:r>
            <a:r>
              <a:rPr lang="en-IN" dirty="0"/>
              <a:t> ratio  by dividing </a:t>
            </a:r>
            <a:r>
              <a:rPr lang="en-IN" dirty="0" err="1"/>
              <a:t>chargeoff</a:t>
            </a:r>
            <a:r>
              <a:rPr lang="en-IN" dirty="0"/>
              <a:t> value with sum of all three purpose.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Using </a:t>
            </a:r>
            <a:r>
              <a:rPr lang="en-IN" dirty="0" err="1"/>
              <a:t>linechart</a:t>
            </a:r>
            <a:r>
              <a:rPr lang="en-IN" dirty="0"/>
              <a:t> with variables purpose and charge off ratio we could clearly see </a:t>
            </a:r>
            <a:r>
              <a:rPr lang="en-IN" dirty="0" err="1"/>
              <a:t>small_business</a:t>
            </a:r>
            <a:r>
              <a:rPr lang="en-IN" dirty="0"/>
              <a:t> takes up high </a:t>
            </a:r>
            <a:r>
              <a:rPr lang="en-IN" dirty="0" err="1"/>
              <a:t>chargedoff</a:t>
            </a:r>
            <a:r>
              <a:rPr lang="en-IN" dirty="0"/>
              <a:t> ratio. It is highly risk to provide loan to </a:t>
            </a:r>
            <a:r>
              <a:rPr lang="en-IN" dirty="0" err="1"/>
              <a:t>small_business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587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BB6F-3861-4B33-856D-9A862C12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E727-A09F-42B8-8F3F-4BE52D30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33979"/>
          </a:xfrm>
        </p:spPr>
        <p:txBody>
          <a:bodyPr>
            <a:normAutofit fontScale="55000" lnSpcReduction="20000"/>
          </a:bodyPr>
          <a:lstStyle/>
          <a:p>
            <a:r>
              <a:rPr lang="en-IN" sz="3600" b="1" dirty="0"/>
              <a:t>Multivariate analysis: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700" dirty="0"/>
              <a:t>On deriving heatmap with some integer values like </a:t>
            </a:r>
            <a:r>
              <a:rPr lang="en-IN" sz="2700" dirty="0" err="1"/>
              <a:t>loan_amnt</a:t>
            </a:r>
            <a:r>
              <a:rPr lang="en-IN" sz="2700" dirty="0"/>
              <a:t>, </a:t>
            </a:r>
            <a:r>
              <a:rPr lang="en-IN" sz="2700" dirty="0" err="1"/>
              <a:t>int_rate</a:t>
            </a:r>
            <a:r>
              <a:rPr lang="en-IN" sz="2700" dirty="0"/>
              <a:t>, </a:t>
            </a:r>
            <a:r>
              <a:rPr lang="en-IN" sz="2700" dirty="0" err="1"/>
              <a:t>installment,emp_length</a:t>
            </a:r>
            <a:r>
              <a:rPr lang="en-IN" sz="2700" dirty="0"/>
              <a:t>, </a:t>
            </a:r>
            <a:r>
              <a:rPr lang="en-IN" sz="2700" dirty="0" err="1"/>
              <a:t>annual_inc,dti</a:t>
            </a:r>
            <a:r>
              <a:rPr lang="en-IN" sz="2700" dirty="0"/>
              <a:t>, delinq_2yrs, inq_last_6mths, </a:t>
            </a:r>
            <a:r>
              <a:rPr lang="en-IN" sz="2700" dirty="0" err="1"/>
              <a:t>open_acc</a:t>
            </a:r>
            <a:r>
              <a:rPr lang="en-IN" sz="2700" dirty="0"/>
              <a:t>, </a:t>
            </a:r>
            <a:r>
              <a:rPr lang="en-IN" sz="2700" dirty="0" err="1"/>
              <a:t>pub_rec</a:t>
            </a:r>
            <a:r>
              <a:rPr lang="en-IN" sz="2700" dirty="0"/>
              <a:t>, </a:t>
            </a:r>
            <a:r>
              <a:rPr lang="en-IN" sz="2700" dirty="0" err="1"/>
              <a:t>revol_bal</a:t>
            </a:r>
            <a:r>
              <a:rPr lang="en-IN" sz="2700" dirty="0"/>
              <a:t>, </a:t>
            </a:r>
            <a:r>
              <a:rPr lang="en-IN" sz="2700" dirty="0" err="1"/>
              <a:t>revol_util,total_acc</a:t>
            </a:r>
            <a:r>
              <a:rPr lang="en-IN" sz="2700" dirty="0"/>
              <a:t>, </a:t>
            </a:r>
            <a:r>
              <a:rPr lang="en-IN" sz="2700" dirty="0" err="1"/>
              <a:t>last_pymnt_amnt</a:t>
            </a:r>
            <a:r>
              <a:rPr lang="en-IN" sz="2700" dirty="0"/>
              <a:t>, </a:t>
            </a:r>
            <a:r>
              <a:rPr lang="en-IN" sz="2700" dirty="0" err="1"/>
              <a:t>pub_rec_bankruptcies</a:t>
            </a:r>
            <a:r>
              <a:rPr lang="en-IN" sz="2700" dirty="0"/>
              <a:t>  below points are observed.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00000"/>
                </a:solidFill>
                <a:effectLst/>
              </a:rPr>
              <a:t>on comparing </a:t>
            </a:r>
            <a:r>
              <a:rPr lang="en-US" sz="2700" b="0" i="0" dirty="0" err="1">
                <a:solidFill>
                  <a:srgbClr val="000000"/>
                </a:solidFill>
                <a:effectLst/>
              </a:rPr>
              <a:t>int_rate</a:t>
            </a:r>
            <a:r>
              <a:rPr lang="en-US" sz="2700" b="0" i="0" dirty="0">
                <a:solidFill>
                  <a:srgbClr val="000000"/>
                </a:solidFill>
                <a:effectLst/>
              </a:rPr>
              <a:t> with </a:t>
            </a:r>
            <a:r>
              <a:rPr lang="en-US" sz="2700" b="0" i="0" dirty="0" err="1">
                <a:solidFill>
                  <a:srgbClr val="000000"/>
                </a:solidFill>
                <a:effectLst/>
              </a:rPr>
              <a:t>revol_util</a:t>
            </a:r>
            <a:r>
              <a:rPr lang="en-US" sz="2700" b="0" i="0" dirty="0">
                <a:solidFill>
                  <a:srgbClr val="000000"/>
                </a:solidFill>
                <a:effectLst/>
              </a:rPr>
              <a:t> the </a:t>
            </a:r>
            <a:r>
              <a:rPr lang="en-US" sz="2700" b="0" i="0" dirty="0" err="1">
                <a:solidFill>
                  <a:srgbClr val="000000"/>
                </a:solidFill>
                <a:effectLst/>
              </a:rPr>
              <a:t>corr</a:t>
            </a:r>
            <a:r>
              <a:rPr lang="en-US" sz="2700" b="0" i="0" dirty="0">
                <a:solidFill>
                  <a:srgbClr val="000000"/>
                </a:solidFill>
                <a:effectLst/>
              </a:rPr>
              <a:t> value is around 0.4 therefore investors/bank can gain more profit based on high interest 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00000"/>
                </a:solidFill>
                <a:effectLst/>
              </a:rPr>
              <a:t>on correlating the </a:t>
            </a:r>
            <a:r>
              <a:rPr lang="en-US" sz="2700" b="0" i="0" dirty="0" err="1">
                <a:solidFill>
                  <a:srgbClr val="000000"/>
                </a:solidFill>
                <a:effectLst/>
              </a:rPr>
              <a:t>last_pymnt_amnt</a:t>
            </a:r>
            <a:r>
              <a:rPr lang="en-US" sz="2700" b="0" i="0" dirty="0">
                <a:solidFill>
                  <a:srgbClr val="000000"/>
                </a:solidFill>
                <a:effectLst/>
              </a:rPr>
              <a:t> with </a:t>
            </a:r>
            <a:r>
              <a:rPr lang="en-US" sz="2700" b="0" i="0" dirty="0" err="1">
                <a:solidFill>
                  <a:srgbClr val="000000"/>
                </a:solidFill>
                <a:effectLst/>
              </a:rPr>
              <a:t>pub_rec_bankruptcies</a:t>
            </a:r>
            <a:r>
              <a:rPr lang="en-US" sz="2700" b="0" i="0" dirty="0">
                <a:solidFill>
                  <a:srgbClr val="000000"/>
                </a:solidFill>
                <a:effectLst/>
              </a:rPr>
              <a:t>, we can say if last payment amount is low then there is high probability of bankruptcies.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00000"/>
                </a:solidFill>
                <a:effectLst/>
              </a:rPr>
              <a:t>as expected when annual income increases then loan amount is also increasing.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00000"/>
                </a:solidFill>
                <a:effectLst/>
              </a:rPr>
              <a:t>on seeing heat map, it is clear that whenever the loan amount is higher then number of installment is also in </a:t>
            </a:r>
            <a:r>
              <a:rPr lang="en-US" sz="2700" b="0" i="0" dirty="0" err="1">
                <a:solidFill>
                  <a:srgbClr val="000000"/>
                </a:solidFill>
                <a:effectLst/>
              </a:rPr>
              <a:t>propotion</a:t>
            </a:r>
            <a:r>
              <a:rPr lang="en-US" sz="27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 err="1">
                <a:solidFill>
                  <a:srgbClr val="000000"/>
                </a:solidFill>
                <a:effectLst/>
              </a:rPr>
              <a:t>pub_rec</a:t>
            </a:r>
            <a:r>
              <a:rPr lang="en-US" sz="2700" b="0" i="0" dirty="0">
                <a:solidFill>
                  <a:srgbClr val="000000"/>
                </a:solidFill>
                <a:effectLst/>
              </a:rPr>
              <a:t> is directly </a:t>
            </a:r>
            <a:r>
              <a:rPr lang="en-US" sz="2700" b="0" i="0" dirty="0" err="1">
                <a:solidFill>
                  <a:srgbClr val="000000"/>
                </a:solidFill>
                <a:effectLst/>
              </a:rPr>
              <a:t>propotional</a:t>
            </a:r>
            <a:r>
              <a:rPr lang="en-US" sz="2700" b="0" i="0" dirty="0">
                <a:solidFill>
                  <a:srgbClr val="000000"/>
                </a:solidFill>
                <a:effectLst/>
              </a:rPr>
              <a:t> to </a:t>
            </a:r>
            <a:r>
              <a:rPr lang="en-US" sz="2700" b="0" i="0" dirty="0" err="1">
                <a:solidFill>
                  <a:srgbClr val="000000"/>
                </a:solidFill>
                <a:effectLst/>
              </a:rPr>
              <a:t>pub_rec_bankruptcies</a:t>
            </a:r>
            <a:r>
              <a:rPr lang="en-US" sz="2700" b="0" i="0" dirty="0">
                <a:solidFill>
                  <a:srgbClr val="000000"/>
                </a:solidFill>
                <a:effectLst/>
              </a:rPr>
              <a:t> with </a:t>
            </a:r>
            <a:r>
              <a:rPr lang="en-US" sz="2700" b="0" i="0" dirty="0" err="1">
                <a:solidFill>
                  <a:srgbClr val="000000"/>
                </a:solidFill>
                <a:effectLst/>
              </a:rPr>
              <a:t>corr</a:t>
            </a:r>
            <a:r>
              <a:rPr lang="en-US" sz="2700" b="0" i="0" dirty="0">
                <a:solidFill>
                  <a:srgbClr val="000000"/>
                </a:solidFill>
                <a:effectLst/>
              </a:rPr>
              <a:t> value of 0.84, if public record is higher then risk of defaulters will also be higher.</a:t>
            </a:r>
          </a:p>
          <a:p>
            <a:pPr marL="0" indent="0">
              <a:buNone/>
            </a:pPr>
            <a:r>
              <a:rPr lang="en-IN" sz="2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66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C11D-A912-466E-96BC-38133060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Thank you</a:t>
            </a:r>
          </a:p>
          <a:p>
            <a:pPr algn="ctr"/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0165688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{44216CE9-3AE7-446A-A12C-150A52D527EF}tf22712842_win32</Template>
  <TotalTime>1733</TotalTime>
  <Words>824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freight-text-pro</vt:lpstr>
      <vt:lpstr>Lato</vt:lpstr>
      <vt:lpstr>1_RetrospectVTI</vt:lpstr>
      <vt:lpstr>Lending Club Case Study:  </vt:lpstr>
      <vt:lpstr>Problem statement</vt:lpstr>
      <vt:lpstr>Analysis approach</vt:lpstr>
      <vt:lpstr>Analysis approach</vt:lpstr>
      <vt:lpstr>Insights</vt:lpstr>
      <vt:lpstr>Insights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Study:  </dc:title>
  <dc:creator>Vigneshwar Mohanasundram</dc:creator>
  <cp:lastModifiedBy>Vigneshwar Mohanasundram</cp:lastModifiedBy>
  <cp:revision>1</cp:revision>
  <dcterms:created xsi:type="dcterms:W3CDTF">2022-03-08T06:24:07Z</dcterms:created>
  <dcterms:modified xsi:type="dcterms:W3CDTF">2022-03-09T11:17:26Z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