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297" r:id="rId15"/>
    <p:sldId id="298" r:id="rId16"/>
    <p:sldId id="300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Kumbh Sans Light" panose="020B0604020202020204" charset="0"/>
      <p:regular r:id="rId24"/>
      <p:bold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5B7BC9-6C31-48AB-A6E7-271DFA7685A5}">
  <a:tblStyle styleId="{DD5B7BC9-6C31-48AB-A6E7-271DFA768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87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89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74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0b41f30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0b41f30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0b41f30a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0b41f30a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47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30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5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80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b41f30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b41f30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15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369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73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493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760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724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97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834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90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0770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3225" y="487900"/>
            <a:ext cx="77175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60150" y="2288125"/>
            <a:ext cx="22485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umbh Sans Light"/>
                <a:ea typeface="Kumbh Sans Light"/>
                <a:cs typeface="Kumbh Sans Light"/>
                <a:sym typeface="Kumbh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760150" y="2679550"/>
            <a:ext cx="2248500" cy="13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3447725" y="2288126"/>
            <a:ext cx="22485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umbh Sans Light"/>
                <a:ea typeface="Kumbh Sans Light"/>
                <a:cs typeface="Kumbh Sans Light"/>
                <a:sym typeface="Kumbh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3447725" y="2679550"/>
            <a:ext cx="2248500" cy="13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135300" y="2288126"/>
            <a:ext cx="22485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umbh Sans Light"/>
                <a:ea typeface="Kumbh Sans Light"/>
                <a:cs typeface="Kumbh Sans Light"/>
                <a:sym typeface="Kumbh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6"/>
          </p:nvPr>
        </p:nvSpPr>
        <p:spPr>
          <a:xfrm>
            <a:off x="6135300" y="2679550"/>
            <a:ext cx="2248500" cy="13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760150" y="1665013"/>
            <a:ext cx="2248500" cy="52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3447725" y="1665013"/>
            <a:ext cx="2248500" cy="52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6135300" y="1665013"/>
            <a:ext cx="2248500" cy="52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72296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13225" y="487900"/>
            <a:ext cx="77175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961250" y="1588300"/>
            <a:ext cx="5221500" cy="25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2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072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4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063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659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6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881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2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499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097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4394A6-5A34-45D8-A309-F258947F495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2E36-903C-487E-BAF6-DB272CA98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5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DIGIVERZ PROJECT SALES FORCASTING</a:t>
            </a:r>
            <a:endParaRPr dirty="0"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Using Angular JS, Flask and Machine Learning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tx2"/>
                </a:solidFill>
                <a:latin typeface="Arial Black" panose="020B0A04020102020204" pitchFamily="34" charset="0"/>
              </a:rPr>
              <a:t>DONE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tx2"/>
                </a:solidFill>
                <a:latin typeface="Arial Black" panose="020B0A04020102020204" pitchFamily="34" charset="0"/>
              </a:rPr>
              <a:t>Vigneshwar B </a:t>
            </a:r>
            <a:endParaRPr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5" name="Google Shape;135;p27"/>
          <p:cNvGrpSpPr/>
          <p:nvPr/>
        </p:nvGrpSpPr>
        <p:grpSpPr>
          <a:xfrm>
            <a:off x="0" y="3502771"/>
            <a:ext cx="9294607" cy="1257256"/>
            <a:chOff x="-12675" y="3460300"/>
            <a:chExt cx="9150600" cy="609600"/>
          </a:xfrm>
        </p:grpSpPr>
        <p:cxnSp>
          <p:nvCxnSpPr>
            <p:cNvPr id="136" name="Google Shape;136;p27"/>
            <p:cNvCxnSpPr/>
            <p:nvPr/>
          </p:nvCxnSpPr>
          <p:spPr>
            <a:xfrm>
              <a:off x="-12675" y="3460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27"/>
            <p:cNvCxnSpPr/>
            <p:nvPr/>
          </p:nvCxnSpPr>
          <p:spPr>
            <a:xfrm>
              <a:off x="-12675" y="40699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Kaar Tech | Chennai">
            <a:extLst>
              <a:ext uri="{FF2B5EF4-FFF2-40B4-BE49-F238E27FC236}">
                <a16:creationId xmlns:a16="http://schemas.microsoft.com/office/drawing/2014/main" id="{315C279C-9755-B239-63E1-F9D93835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10" y="383473"/>
            <a:ext cx="1280789" cy="12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MONGO DB 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CEA27DF-5361-46A3-399E-854264C2B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2062" r="1185" b="18650"/>
          <a:stretch/>
        </p:blipFill>
        <p:spPr>
          <a:xfrm>
            <a:off x="828338" y="1721225"/>
            <a:ext cx="7717500" cy="26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MACHINE LEARNING 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1C6DFA-E184-B8B9-47CD-0F6B9D3F2F80}"/>
              </a:ext>
            </a:extLst>
          </p:cNvPr>
          <p:cNvSpPr txBox="1"/>
          <p:nvPr/>
        </p:nvSpPr>
        <p:spPr>
          <a:xfrm>
            <a:off x="1131376" y="1394847"/>
            <a:ext cx="632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In this project, the machine learning part is done in the prediction function of the server-side scripting itself.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Using ARIMA model, sales predictions are done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What is ARIMA Model?</a:t>
            </a:r>
            <a:endParaRPr lang="en-IN" sz="1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751F-FD20-F990-4CC7-7326BA83FE97}"/>
              </a:ext>
            </a:extLst>
          </p:cNvPr>
          <p:cNvSpPr txBox="1"/>
          <p:nvPr/>
        </p:nvSpPr>
        <p:spPr>
          <a:xfrm>
            <a:off x="1404172" y="2270805"/>
            <a:ext cx="6323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US" sz="1800" b="0" i="0" dirty="0">
              <a:solidFill>
                <a:srgbClr val="E8EAED"/>
              </a:solidFill>
              <a:effectLst/>
              <a:latin typeface="+mj-lt"/>
            </a:endParaRPr>
          </a:p>
          <a:p>
            <a:pPr algn="l"/>
            <a:endParaRPr lang="en-US" dirty="0">
              <a:solidFill>
                <a:srgbClr val="E8EAED"/>
              </a:solidFill>
              <a:latin typeface="+mj-lt"/>
            </a:endParaRPr>
          </a:p>
          <a:p>
            <a:pPr algn="just"/>
            <a:r>
              <a:rPr lang="en-US" sz="1800" b="0" i="0" dirty="0">
                <a:solidFill>
                  <a:srgbClr val="E8EAED"/>
                </a:solidFill>
                <a:effectLst/>
                <a:latin typeface="+mj-lt"/>
              </a:rPr>
              <a:t>ARIMA in Time Series Analysis</a:t>
            </a:r>
          </a:p>
          <a:p>
            <a:pPr algn="just"/>
            <a:r>
              <a:rPr lang="en-US" sz="1800" b="0" i="0" dirty="0">
                <a:solidFill>
                  <a:srgbClr val="E8EAED"/>
                </a:solidFill>
                <a:effectLst/>
                <a:latin typeface="+mj-lt"/>
              </a:rPr>
              <a:t>An autoregressive integrated moving average – ARIMA model is </a:t>
            </a:r>
            <a:r>
              <a:rPr lang="en-US" sz="1800" b="0" i="0" dirty="0">
                <a:solidFill>
                  <a:srgbClr val="E2EEFF"/>
                </a:solidFill>
                <a:effectLst/>
                <a:latin typeface="+mj-lt"/>
              </a:rPr>
              <a:t>a generalization of a simple autoregressive moving average </a:t>
            </a:r>
            <a:r>
              <a:rPr lang="en-US" sz="1800" b="0" i="0" dirty="0">
                <a:solidFill>
                  <a:srgbClr val="E8EAED"/>
                </a:solidFill>
                <a:effectLst/>
                <a:latin typeface="+mj-lt"/>
              </a:rPr>
              <a:t>. This model is used to forecast or predict future points in the time-series data.</a:t>
            </a:r>
            <a:endParaRPr lang="en-IN" sz="1800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MACHINE LEARNING 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1295DC-4124-7987-ACEE-EE6186BF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69" y="1327949"/>
            <a:ext cx="6303663" cy="37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4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ERROR VALUATION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A5A4E1-674F-1FF9-6388-8855FF62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3" y="1414834"/>
            <a:ext cx="6940907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4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</a:t>
            </a:r>
            <a:r>
              <a:rPr lang="en" sz="4000" dirty="0"/>
              <a:t>OWER BI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F43D51-D5C7-31BC-12D5-AD488CB6CDD9}"/>
              </a:ext>
            </a:extLst>
          </p:cNvPr>
          <p:cNvSpPr txBox="1"/>
          <p:nvPr/>
        </p:nvSpPr>
        <p:spPr>
          <a:xfrm>
            <a:off x="2076772" y="1642856"/>
            <a:ext cx="5439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8EAED"/>
                </a:solidFill>
                <a:effectLst/>
                <a:latin typeface="+mn-lt"/>
              </a:rPr>
              <a:t>Microsoft Power BI is used </a:t>
            </a:r>
            <a:r>
              <a:rPr lang="en-US" sz="1800" b="0" i="0" dirty="0">
                <a:solidFill>
                  <a:srgbClr val="E2EEFF"/>
                </a:solidFill>
                <a:effectLst/>
                <a:latin typeface="+mn-lt"/>
              </a:rPr>
              <a:t>to find insights within an organization's data</a:t>
            </a:r>
            <a:r>
              <a:rPr lang="en-US" sz="1800" b="0" i="0" dirty="0">
                <a:solidFill>
                  <a:srgbClr val="E8EAED"/>
                </a:solidFill>
                <a:effectLst/>
                <a:latin typeface="+mn-lt"/>
              </a:rPr>
              <a:t>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8EAED"/>
                </a:solidFill>
                <a:effectLst/>
                <a:latin typeface="+mn-lt"/>
              </a:rPr>
              <a:t>Power BI can help connect disparate data sets, transform and clean the data into a data model and create charts or graphs to provide visuals of the data.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8EAED"/>
                </a:solidFill>
                <a:effectLst/>
                <a:latin typeface="+mn-lt"/>
              </a:rPr>
              <a:t> All of this can be shared with other Power BI users within the organization.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12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</a:t>
            </a:r>
            <a:r>
              <a:rPr lang="en" sz="4000" dirty="0"/>
              <a:t>OWER BI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C474223-C1FA-5689-284A-735589F5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5" y="1325469"/>
            <a:ext cx="7051729" cy="36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A4CB-2490-839D-9042-7A4411FD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40073"/>
            <a:ext cx="8520600" cy="326335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35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MODULES</a:t>
            </a:r>
            <a:endParaRPr sz="4000" dirty="0"/>
          </a:p>
        </p:txBody>
      </p:sp>
      <p:grpSp>
        <p:nvGrpSpPr>
          <p:cNvPr id="147" name="Google Shape;147;p28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48" name="Google Shape;148;p28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8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BC6408-C6F0-F392-5209-66CE4164927B}"/>
              </a:ext>
            </a:extLst>
          </p:cNvPr>
          <p:cNvSpPr txBox="1"/>
          <p:nvPr/>
        </p:nvSpPr>
        <p:spPr>
          <a:xfrm>
            <a:off x="3091910" y="2012188"/>
            <a:ext cx="4184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CLIENT SIDE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SERVER SIDE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MONGO DB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MACHINE LEARNING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ERROR VALUATION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POWER BI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CLIENT SIDE 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81B430-CCBF-938F-15A5-376A9531E9FB}"/>
              </a:ext>
            </a:extLst>
          </p:cNvPr>
          <p:cNvSpPr txBox="1"/>
          <p:nvPr/>
        </p:nvSpPr>
        <p:spPr>
          <a:xfrm>
            <a:off x="3022169" y="1890271"/>
            <a:ext cx="3425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Components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Home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Login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Predict dataset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Saved predictions</a:t>
            </a:r>
          </a:p>
          <a:p>
            <a:pPr lvl="1"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SIDE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67119" y="1406789"/>
            <a:ext cx="879054" cy="467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latin typeface="+mj-lt"/>
              </a:rPr>
              <a:t>HOME</a:t>
            </a:r>
            <a:endParaRPr sz="1800" dirty="0">
              <a:latin typeface="+mj-lt"/>
            </a:endParaRPr>
          </a:p>
        </p:txBody>
      </p:sp>
      <p:sp>
        <p:nvSpPr>
          <p:cNvPr id="183" name="Google Shape;183;p31"/>
          <p:cNvSpPr/>
          <p:nvPr/>
        </p:nvSpPr>
        <p:spPr>
          <a:xfrm rot="1740508">
            <a:off x="7506916" y="2213402"/>
            <a:ext cx="4487575" cy="4487575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9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257175" dist="104775" dir="5400000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31"/>
          <p:cNvGrpSpPr/>
          <p:nvPr/>
        </p:nvGrpSpPr>
        <p:grpSpPr>
          <a:xfrm>
            <a:off x="-12675" y="466638"/>
            <a:ext cx="9150600" cy="725663"/>
            <a:chOff x="-12675" y="466638"/>
            <a:chExt cx="9150600" cy="725663"/>
          </a:xfrm>
        </p:grpSpPr>
        <p:cxnSp>
          <p:nvCxnSpPr>
            <p:cNvPr id="185" name="Google Shape;185;p31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31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627154-99FC-C71A-EDAC-C9CD3B702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639" r="1341" b="16949"/>
          <a:stretch/>
        </p:blipFill>
        <p:spPr>
          <a:xfrm>
            <a:off x="1105446" y="1232161"/>
            <a:ext cx="7671436" cy="38255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4;p31">
            <a:extLst>
              <a:ext uri="{FF2B5EF4-FFF2-40B4-BE49-F238E27FC236}">
                <a16:creationId xmlns:a16="http://schemas.microsoft.com/office/drawing/2014/main" id="{09812AD4-4AB8-8250-8D03-8999B9B51EED}"/>
              </a:ext>
            </a:extLst>
          </p:cNvPr>
          <p:cNvGrpSpPr/>
          <p:nvPr/>
        </p:nvGrpSpPr>
        <p:grpSpPr>
          <a:xfrm>
            <a:off x="-12675" y="466638"/>
            <a:ext cx="9150600" cy="725663"/>
            <a:chOff x="-12675" y="466638"/>
            <a:chExt cx="9150600" cy="725663"/>
          </a:xfrm>
        </p:grpSpPr>
        <p:cxnSp>
          <p:nvCxnSpPr>
            <p:cNvPr id="4" name="Google Shape;185;p31">
              <a:extLst>
                <a:ext uri="{FF2B5EF4-FFF2-40B4-BE49-F238E27FC236}">
                  <a16:creationId xmlns:a16="http://schemas.microsoft.com/office/drawing/2014/main" id="{99D124C1-7C45-9DF7-C1DA-1E6F3BF648EF}"/>
                </a:ext>
              </a:extLst>
            </p:cNvPr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86;p31">
              <a:extLst>
                <a:ext uri="{FF2B5EF4-FFF2-40B4-BE49-F238E27FC236}">
                  <a16:creationId xmlns:a16="http://schemas.microsoft.com/office/drawing/2014/main" id="{5D35C694-8052-608F-544A-0343FDDF6886}"/>
                </a:ext>
              </a:extLst>
            </p:cNvPr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5289E7-4355-2537-B9D5-1BD6A7C5D4A5}"/>
              </a:ext>
            </a:extLst>
          </p:cNvPr>
          <p:cNvSpPr txBox="1"/>
          <p:nvPr/>
        </p:nvSpPr>
        <p:spPr>
          <a:xfrm>
            <a:off x="2789695" y="484414"/>
            <a:ext cx="503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Kumbh Sans Light" panose="020B0604020202020204" charset="0"/>
              </a:rPr>
              <a:t>CLIENT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Kumbh Sans Light" panose="020B0604020202020204" charset="0"/>
              </a:rPr>
              <a:t>SIDE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BC18B-7F5A-B1C6-311F-21E385487FCF}"/>
              </a:ext>
            </a:extLst>
          </p:cNvPr>
          <p:cNvSpPr txBox="1"/>
          <p:nvPr/>
        </p:nvSpPr>
        <p:spPr>
          <a:xfrm>
            <a:off x="333214" y="1278610"/>
            <a:ext cx="1425844" cy="31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2A846-7B74-DFBC-79B9-0C5706511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6" t="18972" r="14125" b="15150"/>
          <a:stretch/>
        </p:blipFill>
        <p:spPr>
          <a:xfrm>
            <a:off x="2076226" y="1506071"/>
            <a:ext cx="6734560" cy="33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9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4;p31">
            <a:extLst>
              <a:ext uri="{FF2B5EF4-FFF2-40B4-BE49-F238E27FC236}">
                <a16:creationId xmlns:a16="http://schemas.microsoft.com/office/drawing/2014/main" id="{09812AD4-4AB8-8250-8D03-8999B9B51EED}"/>
              </a:ext>
            </a:extLst>
          </p:cNvPr>
          <p:cNvGrpSpPr/>
          <p:nvPr/>
        </p:nvGrpSpPr>
        <p:grpSpPr>
          <a:xfrm>
            <a:off x="-12675" y="466638"/>
            <a:ext cx="9150600" cy="725663"/>
            <a:chOff x="-12675" y="466638"/>
            <a:chExt cx="9150600" cy="725663"/>
          </a:xfrm>
        </p:grpSpPr>
        <p:cxnSp>
          <p:nvCxnSpPr>
            <p:cNvPr id="4" name="Google Shape;185;p31">
              <a:extLst>
                <a:ext uri="{FF2B5EF4-FFF2-40B4-BE49-F238E27FC236}">
                  <a16:creationId xmlns:a16="http://schemas.microsoft.com/office/drawing/2014/main" id="{99D124C1-7C45-9DF7-C1DA-1E6F3BF648EF}"/>
                </a:ext>
              </a:extLst>
            </p:cNvPr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86;p31">
              <a:extLst>
                <a:ext uri="{FF2B5EF4-FFF2-40B4-BE49-F238E27FC236}">
                  <a16:creationId xmlns:a16="http://schemas.microsoft.com/office/drawing/2014/main" id="{5D35C694-8052-608F-544A-0343FDDF6886}"/>
                </a:ext>
              </a:extLst>
            </p:cNvPr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5289E7-4355-2537-B9D5-1BD6A7C5D4A5}"/>
              </a:ext>
            </a:extLst>
          </p:cNvPr>
          <p:cNvSpPr txBox="1"/>
          <p:nvPr/>
        </p:nvSpPr>
        <p:spPr>
          <a:xfrm>
            <a:off x="2789695" y="484414"/>
            <a:ext cx="503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Kumbh Sans Light" panose="020B0604020202020204" charset="0"/>
              </a:rPr>
              <a:t>CLIENT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Kumbh Sans Light" panose="020B0604020202020204" charset="0"/>
              </a:rPr>
              <a:t>SIDE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BC18B-7F5A-B1C6-311F-21E385487FCF}"/>
              </a:ext>
            </a:extLst>
          </p:cNvPr>
          <p:cNvSpPr txBox="1"/>
          <p:nvPr/>
        </p:nvSpPr>
        <p:spPr>
          <a:xfrm>
            <a:off x="333213" y="1278610"/>
            <a:ext cx="2293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PREDICT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11E42-D3F3-3A64-5ECB-2EB7DE23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7" y="1530095"/>
            <a:ext cx="7626839" cy="34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6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4;p31">
            <a:extLst>
              <a:ext uri="{FF2B5EF4-FFF2-40B4-BE49-F238E27FC236}">
                <a16:creationId xmlns:a16="http://schemas.microsoft.com/office/drawing/2014/main" id="{09812AD4-4AB8-8250-8D03-8999B9B51EED}"/>
              </a:ext>
            </a:extLst>
          </p:cNvPr>
          <p:cNvGrpSpPr/>
          <p:nvPr/>
        </p:nvGrpSpPr>
        <p:grpSpPr>
          <a:xfrm>
            <a:off x="-12675" y="466638"/>
            <a:ext cx="9150600" cy="725663"/>
            <a:chOff x="-12675" y="466638"/>
            <a:chExt cx="9150600" cy="725663"/>
          </a:xfrm>
        </p:grpSpPr>
        <p:cxnSp>
          <p:nvCxnSpPr>
            <p:cNvPr id="4" name="Google Shape;185;p31">
              <a:extLst>
                <a:ext uri="{FF2B5EF4-FFF2-40B4-BE49-F238E27FC236}">
                  <a16:creationId xmlns:a16="http://schemas.microsoft.com/office/drawing/2014/main" id="{99D124C1-7C45-9DF7-C1DA-1E6F3BF648EF}"/>
                </a:ext>
              </a:extLst>
            </p:cNvPr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86;p31">
              <a:extLst>
                <a:ext uri="{FF2B5EF4-FFF2-40B4-BE49-F238E27FC236}">
                  <a16:creationId xmlns:a16="http://schemas.microsoft.com/office/drawing/2014/main" id="{5D35C694-8052-608F-544A-0343FDDF6886}"/>
                </a:ext>
              </a:extLst>
            </p:cNvPr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5289E7-4355-2537-B9D5-1BD6A7C5D4A5}"/>
              </a:ext>
            </a:extLst>
          </p:cNvPr>
          <p:cNvSpPr txBox="1"/>
          <p:nvPr/>
        </p:nvSpPr>
        <p:spPr>
          <a:xfrm>
            <a:off x="2789695" y="484414"/>
            <a:ext cx="503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Kumbh Sans Light" panose="020B0604020202020204" charset="0"/>
              </a:rPr>
              <a:t>CLIENT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Kumbh Sans Light" panose="020B0604020202020204" charset="0"/>
              </a:rPr>
              <a:t>SIDE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BC18B-7F5A-B1C6-311F-21E385487FCF}"/>
              </a:ext>
            </a:extLst>
          </p:cNvPr>
          <p:cNvSpPr txBox="1"/>
          <p:nvPr/>
        </p:nvSpPr>
        <p:spPr>
          <a:xfrm>
            <a:off x="340962" y="1278610"/>
            <a:ext cx="254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SAVED PREDICTIONS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130BBA-0DE6-5B6E-E06F-F8055A83C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5" r="5276" b="34038"/>
          <a:stretch/>
        </p:blipFill>
        <p:spPr>
          <a:xfrm>
            <a:off x="241226" y="2100638"/>
            <a:ext cx="8661547" cy="25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SERVER SIDE 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81B430-CCBF-938F-15A5-376A9531E9FB}"/>
              </a:ext>
            </a:extLst>
          </p:cNvPr>
          <p:cNvSpPr txBox="1"/>
          <p:nvPr/>
        </p:nvSpPr>
        <p:spPr>
          <a:xfrm>
            <a:off x="3200399" y="1371079"/>
            <a:ext cx="2991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GET REQUEST </a:t>
            </a:r>
          </a:p>
          <a:p>
            <a:pPr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615D7-737B-43CC-013E-6BDA8712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65" y="2133598"/>
            <a:ext cx="7041272" cy="18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5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SERVER SIDE </a:t>
            </a:r>
            <a:endParaRPr sz="4000" dirty="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-12675" y="466658"/>
            <a:ext cx="9157005" cy="725663"/>
            <a:chOff x="-12675" y="466638"/>
            <a:chExt cx="9150600" cy="725663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-12675" y="466638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-12675" y="1192300"/>
              <a:ext cx="915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81B430-CCBF-938F-15A5-376A9531E9FB}"/>
              </a:ext>
            </a:extLst>
          </p:cNvPr>
          <p:cNvSpPr txBox="1"/>
          <p:nvPr/>
        </p:nvSpPr>
        <p:spPr>
          <a:xfrm>
            <a:off x="3200399" y="1371079"/>
            <a:ext cx="2991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POST RESPONSE </a:t>
            </a:r>
          </a:p>
          <a:p>
            <a:pPr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097DD-9201-7E0D-63BF-DA1C4B4B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55" y="2078965"/>
            <a:ext cx="5188103" cy="24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74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210</Words>
  <Application>Microsoft Office PowerPoint</Application>
  <PresentationFormat>On-screen Show (16:9)</PresentationFormat>
  <Paragraphs>53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Black</vt:lpstr>
      <vt:lpstr>Kumbh Sans Light</vt:lpstr>
      <vt:lpstr>Wingdings 3</vt:lpstr>
      <vt:lpstr>Century Gothic</vt:lpstr>
      <vt:lpstr>Arial</vt:lpstr>
      <vt:lpstr>Ion</vt:lpstr>
      <vt:lpstr>DIGIVERZ PROJECT SALES FORCASTING</vt:lpstr>
      <vt:lpstr>MODULES</vt:lpstr>
      <vt:lpstr>CLIENT SIDE </vt:lpstr>
      <vt:lpstr>CLIENT SIDE</vt:lpstr>
      <vt:lpstr>PowerPoint Presentation</vt:lpstr>
      <vt:lpstr>PowerPoint Presentation</vt:lpstr>
      <vt:lpstr>PowerPoint Presentation</vt:lpstr>
      <vt:lpstr>SERVER SIDE </vt:lpstr>
      <vt:lpstr>SERVER SIDE </vt:lpstr>
      <vt:lpstr>MONGO DB </vt:lpstr>
      <vt:lpstr>MACHINE LEARNING </vt:lpstr>
      <vt:lpstr>MACHINE LEARNING </vt:lpstr>
      <vt:lpstr>ERROR VALUATION</vt:lpstr>
      <vt:lpstr>POWER BI</vt:lpstr>
      <vt:lpstr>POWER BI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DIGIVERZ PROJECT SALES FORCASTING</dc:title>
  <dc:creator>Vigneshwar B</dc:creator>
  <cp:lastModifiedBy>Vigneshwar B</cp:lastModifiedBy>
  <cp:revision>6</cp:revision>
  <dcterms:modified xsi:type="dcterms:W3CDTF">2023-04-20T04:08:56Z</dcterms:modified>
</cp:coreProperties>
</file>