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60" r:id="rId5"/>
    <p:sldId id="262" r:id="rId6"/>
    <p:sldId id="264" r:id="rId7"/>
    <p:sldId id="259" r:id="rId8"/>
    <p:sldId id="266" r:id="rId9"/>
    <p:sldId id="265" r:id="rId10"/>
    <p:sldId id="274" r:id="rId11"/>
    <p:sldId id="267" r:id="rId12"/>
    <p:sldId id="268" r:id="rId13"/>
    <p:sldId id="269" r:id="rId14"/>
    <p:sldId id="284" r:id="rId15"/>
    <p:sldId id="270" r:id="rId16"/>
    <p:sldId id="271" r:id="rId17"/>
    <p:sldId id="272" r:id="rId18"/>
    <p:sldId id="273" r:id="rId19"/>
    <p:sldId id="275" r:id="rId20"/>
  </p:sldIdLst>
  <p:sldSz cx="9144000" cy="5143500" type="screen16x9"/>
  <p:notesSz cx="7099300" cy="1023429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46" autoAdjust="0"/>
  </p:normalViewPr>
  <p:slideViewPr>
    <p:cSldViewPr showGuides="1">
      <p:cViewPr varScale="1">
        <p:scale>
          <a:sx n="101" d="100"/>
          <a:sy n="101" d="100"/>
        </p:scale>
        <p:origin x="126" y="744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  <a:endParaRPr lang="de-DE"/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  <a:endParaRPr lang="de-DE"/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>
            <a:fillRect/>
          </a:stretch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irmb-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46900" y="123190"/>
            <a:ext cx="1924050" cy="651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Mastertextformat bearbeiten</a:t>
            </a:r>
            <a:endParaRPr lang="de-DE" sz="200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  <a:endParaRPr lang="de-DE" sz="200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  <a:endParaRPr lang="de-DE" sz="2000">
              <a:solidFill>
                <a:srgbClr val="C0C0C0"/>
              </a:solidFill>
            </a:endParaRP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  <a:endParaRPr lang="de-DE" sz="2000">
              <a:solidFill>
                <a:srgbClr val="C0C0C0"/>
              </a:solidFill>
            </a:endParaRP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>
            <a:fillRect/>
          </a:stretch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>
            <a:fillRect/>
          </a:stretch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 hasCustomPrompt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 hasCustomPrompt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png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de-DE"/>
              <a:t>Mastertitelformat bearbeiten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21650" y="4605338"/>
            <a:ext cx="445554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de-DE" sz="800" dirty="0"/>
              <a:t>23/10/2023</a:t>
            </a:r>
            <a:r>
              <a:rPr lang="de-DE" sz="800" dirty="0"/>
              <a:t> | </a:t>
            </a:r>
            <a:r>
              <a:rPr lang="en-US" altLang="de-DE" sz="800" dirty="0"/>
              <a:t>Sumit Mahindrakar/ Meghal Shah</a:t>
            </a:r>
            <a:r>
              <a:rPr lang="de-DE" sz="800" dirty="0"/>
              <a:t> | </a:t>
            </a:r>
            <a:r>
              <a:rPr lang="en-US" altLang="de-DE" sz="800" dirty="0"/>
              <a:t>Intro to ML (T-01)</a:t>
            </a:r>
            <a:r>
              <a:rPr lang="de-DE" sz="800" dirty="0"/>
              <a:t>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Picture 2" descr="irmb-logo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91425" y="4641215"/>
            <a:ext cx="1216025" cy="412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92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7018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70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75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75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75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75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75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docs/reference/api/pandas.read_exce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dirty="0"/>
              <a:t>Prof. Henning Wessels, Dr. Hesameddin Safari</a:t>
            </a:r>
            <a:endParaRPr lang="en-US" alt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Introduction to ML</a:t>
            </a:r>
            <a:endParaRPr lang="en-US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Working with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# open Excel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import pands as pd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ym typeface="+mn-ea"/>
              </a:rPr>
              <a:t>db</a:t>
            </a:r>
            <a:r>
              <a:rPr lang="en-US" dirty="0">
                <a:sym typeface="+mn-ea"/>
              </a:rPr>
              <a:t> = </a:t>
            </a:r>
            <a:r>
              <a:rPr lang="en-US" dirty="0" err="1">
                <a:sym typeface="+mn-ea"/>
              </a:rPr>
              <a:t>pd.read_excel</a:t>
            </a:r>
            <a:r>
              <a:rPr lang="en-US" dirty="0">
                <a:sym typeface="+mn-ea"/>
              </a:rPr>
              <a:t>('Excel.xlsx’)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# </a:t>
            </a:r>
            <a:r>
              <a:rPr lang="en-US" dirty="0" err="1">
                <a:sym typeface="+mn-ea"/>
              </a:rPr>
              <a:t>db</a:t>
            </a:r>
            <a:r>
              <a:rPr lang="en-US" dirty="0">
                <a:sym typeface="+mn-ea"/>
              </a:rPr>
              <a:t> or </a:t>
            </a:r>
            <a:r>
              <a:rPr lang="en-US" dirty="0" err="1">
                <a:sym typeface="+mn-ea"/>
              </a:rPr>
              <a:t>df</a:t>
            </a:r>
            <a:r>
              <a:rPr lang="en-US" dirty="0">
                <a:sym typeface="+mn-ea"/>
              </a:rPr>
              <a:t> are common variable names containing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# print Excel 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print(</a:t>
            </a:r>
            <a:r>
              <a:rPr lang="en-US" dirty="0" err="1">
                <a:sym typeface="+mn-ea"/>
              </a:rPr>
              <a:t>db</a:t>
            </a:r>
            <a:r>
              <a:rPr lang="en-US" dirty="0">
                <a:sym typeface="+mn-ea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(</a:t>
            </a:r>
            <a:r>
              <a:rPr lang="en-US" dirty="0">
                <a:sym typeface="+mn-ea"/>
                <a:hlinkClick r:id="rId1"/>
              </a:rPr>
              <a:t>https://pandas.pydata.org/docs/reference/api/pandas.read_excel.html</a:t>
            </a:r>
            <a:r>
              <a:rPr lang="en-US" dirty="0">
                <a:sym typeface="+mn-ea"/>
              </a:rPr>
              <a:t>)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Parameter of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used to pass data into a function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Example you know:</a:t>
            </a:r>
            <a:endParaRPr lang="en-US" dirty="0"/>
          </a:p>
          <a:p>
            <a:pPr lvl="1"/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Working with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dirty="0">
                <a:sym typeface="+mn-ea"/>
              </a:rPr>
              <a:t>#</a:t>
            </a:r>
            <a:r>
              <a:rPr lang="en-US" altLang="en-IN" dirty="0">
                <a:sym typeface="+mn-ea"/>
              </a:rPr>
              <a:t> </a:t>
            </a:r>
            <a:r>
              <a:rPr lang="en-IN" dirty="0">
                <a:sym typeface="+mn-ea"/>
              </a:rPr>
              <a:t>other parameters: </a:t>
            </a:r>
            <a:r>
              <a:rPr lang="en-IN" dirty="0" err="1">
                <a:sym typeface="+mn-ea"/>
              </a:rPr>
              <a:t>sheet_name</a:t>
            </a:r>
            <a:r>
              <a:rPr lang="en-IN" dirty="0">
                <a:sym typeface="+mn-ea"/>
              </a:rPr>
              <a:t>, header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db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pd.read_excel</a:t>
            </a:r>
            <a:r>
              <a:rPr lang="en-IN" dirty="0">
                <a:sym typeface="+mn-ea"/>
              </a:rPr>
              <a:t>('Excel.xlsx', </a:t>
            </a:r>
            <a:r>
              <a:rPr lang="en-IN" dirty="0" err="1">
                <a:sym typeface="+mn-ea"/>
              </a:rPr>
              <a:t>sheet_name</a:t>
            </a:r>
            <a:r>
              <a:rPr lang="en-IN" dirty="0">
                <a:sym typeface="+mn-ea"/>
              </a:rPr>
              <a:t>='Sheet2', header=None)</a:t>
            </a:r>
            <a:r>
              <a:rPr lang="en-US" altLang="en-IN" dirty="0">
                <a:sym typeface="+mn-ea"/>
              </a:rPr>
              <a:t> # no header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db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pd.read_excel</a:t>
            </a:r>
            <a:r>
              <a:rPr lang="en-IN" dirty="0">
                <a:sym typeface="+mn-ea"/>
              </a:rPr>
              <a:t>('Excel.xlsx', </a:t>
            </a:r>
            <a:r>
              <a:rPr lang="en-IN" dirty="0" err="1">
                <a:sym typeface="+mn-ea"/>
              </a:rPr>
              <a:t>sheet_name</a:t>
            </a:r>
            <a:r>
              <a:rPr lang="en-IN" dirty="0">
                <a:sym typeface="+mn-ea"/>
              </a:rPr>
              <a:t>='Sheet2', header=0)</a:t>
            </a:r>
            <a:r>
              <a:rPr lang="en-US" altLang="en-IN" dirty="0">
                <a:sym typeface="+mn-ea"/>
              </a:rPr>
              <a:t># use column 0 as header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+mn-ea"/>
              </a:rPr>
              <a:t>#</a:t>
            </a:r>
            <a:r>
              <a:rPr lang="en-US" altLang="en-IN" dirty="0">
                <a:sym typeface="+mn-ea"/>
              </a:rPr>
              <a:t> </a:t>
            </a:r>
            <a:r>
              <a:rPr lang="en-IN" dirty="0">
                <a:sym typeface="+mn-ea"/>
              </a:rPr>
              <a:t>merge data of year 2021 and 2022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+mn-ea"/>
              </a:rPr>
              <a:t>db_21 = </a:t>
            </a:r>
            <a:r>
              <a:rPr lang="en-IN" dirty="0" err="1">
                <a:sym typeface="+mn-ea"/>
              </a:rPr>
              <a:t>pd.read_excel</a:t>
            </a:r>
            <a:r>
              <a:rPr lang="en-IN" dirty="0">
                <a:sym typeface="+mn-ea"/>
              </a:rPr>
              <a:t>('Excel.xlsx', </a:t>
            </a:r>
            <a:r>
              <a:rPr lang="en-IN" dirty="0" err="1">
                <a:sym typeface="+mn-ea"/>
              </a:rPr>
              <a:t>sheet_name</a:t>
            </a:r>
            <a:r>
              <a:rPr lang="en-IN" dirty="0">
                <a:sym typeface="+mn-ea"/>
              </a:rPr>
              <a:t>='Y2021', header=0)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ym typeface="+mn-ea"/>
              </a:rPr>
              <a:t>db_22 = </a:t>
            </a:r>
            <a:r>
              <a:rPr lang="en-IN" dirty="0" err="1">
                <a:sym typeface="+mn-ea"/>
              </a:rPr>
              <a:t>pd.read_excel</a:t>
            </a:r>
            <a:r>
              <a:rPr lang="en-IN" dirty="0">
                <a:sym typeface="+mn-ea"/>
              </a:rPr>
              <a:t>('Excel.xlsx', </a:t>
            </a:r>
            <a:r>
              <a:rPr lang="en-IN" dirty="0" err="1">
                <a:sym typeface="+mn-ea"/>
              </a:rPr>
              <a:t>sheet_name</a:t>
            </a:r>
            <a:r>
              <a:rPr lang="en-IN" dirty="0">
                <a:sym typeface="+mn-ea"/>
              </a:rPr>
              <a:t>='Y2022', header=0)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data = db_21.append(db_22, 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=True) # see the difference with and without ‘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’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Working with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data = db_21.append(db_22, 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=True) # see the difference with and without ‘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’</a:t>
            </a:r>
            <a:endParaRPr lang="en-IN" dirty="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1800" y="1707515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dirty="0">
                <a:sym typeface="+mn-ea"/>
              </a:rPr>
              <a:t>‘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’=True</a:t>
            </a:r>
            <a:endParaRPr lang="en-IN" dirty="0"/>
          </a:p>
          <a:p>
            <a:r>
              <a:rPr lang="en-US">
                <a:sym typeface="+mn-ea"/>
              </a:rPr>
              <a:t>   A   B</a:t>
            </a:r>
            <a:endParaRPr lang="en-US"/>
          </a:p>
          <a:p>
            <a:r>
              <a:rPr lang="en-US">
                <a:sym typeface="+mn-ea"/>
              </a:rPr>
              <a:t>0  1  10</a:t>
            </a:r>
            <a:endParaRPr lang="en-US"/>
          </a:p>
          <a:p>
            <a:r>
              <a:rPr lang="en-US">
                <a:sym typeface="+mn-ea"/>
              </a:rPr>
              <a:t>1  2  20--</a:t>
            </a:r>
            <a:r>
              <a:rPr lang="en-IN" dirty="0">
                <a:sym typeface="+mn-ea"/>
              </a:rPr>
              <a:t>Y2021</a:t>
            </a:r>
            <a:endParaRPr lang="en-US"/>
          </a:p>
          <a:p>
            <a:r>
              <a:rPr lang="en-US">
                <a:sym typeface="+mn-ea"/>
              </a:rPr>
              <a:t>2  3  30</a:t>
            </a:r>
            <a:endParaRPr lang="en-US"/>
          </a:p>
          <a:p>
            <a:r>
              <a:rPr lang="en-US">
                <a:sym typeface="+mn-ea"/>
              </a:rPr>
              <a:t>3  4  40--</a:t>
            </a:r>
            <a:r>
              <a:rPr lang="en-IN" dirty="0">
                <a:sym typeface="+mn-ea"/>
              </a:rPr>
              <a:t>Y202</a:t>
            </a:r>
            <a:r>
              <a:rPr lang="en-US" altLang="en-IN" dirty="0">
                <a:sym typeface="+mn-ea"/>
              </a:rPr>
              <a:t>2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55465" y="1707515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‘</a:t>
            </a:r>
            <a:r>
              <a:rPr lang="en-US" dirty="0" err="1">
                <a:sym typeface="+mn-ea"/>
              </a:rPr>
              <a:t>ignore_index</a:t>
            </a:r>
            <a:r>
              <a:rPr lang="en-US" dirty="0">
                <a:sym typeface="+mn-ea"/>
              </a:rPr>
              <a:t>’=False</a:t>
            </a:r>
            <a:endParaRPr lang="en-US" dirty="0">
              <a:sym typeface="+mn-ea"/>
            </a:endParaRPr>
          </a:p>
          <a:p>
            <a:r>
              <a:rPr lang="en-IN" dirty="0">
                <a:sym typeface="+mn-ea"/>
              </a:rPr>
              <a:t>   A   B</a:t>
            </a:r>
            <a:endParaRPr lang="en-IN" dirty="0"/>
          </a:p>
          <a:p>
            <a:r>
              <a:rPr lang="en-IN" dirty="0">
                <a:sym typeface="+mn-ea"/>
              </a:rPr>
              <a:t>0  1  10</a:t>
            </a:r>
            <a:endParaRPr lang="en-IN" dirty="0"/>
          </a:p>
          <a:p>
            <a:r>
              <a:rPr lang="en-IN" dirty="0">
                <a:sym typeface="+mn-ea"/>
              </a:rPr>
              <a:t>1  2  20</a:t>
            </a:r>
            <a:r>
              <a:rPr lang="en-US">
                <a:sym typeface="+mn-ea"/>
              </a:rPr>
              <a:t>--</a:t>
            </a:r>
            <a:r>
              <a:rPr lang="en-IN" dirty="0">
                <a:sym typeface="+mn-ea"/>
              </a:rPr>
              <a:t>Y2021</a:t>
            </a:r>
            <a:endParaRPr lang="en-IN" dirty="0"/>
          </a:p>
          <a:p>
            <a:r>
              <a:rPr lang="en-IN" dirty="0">
                <a:sym typeface="+mn-ea"/>
              </a:rPr>
              <a:t>0  3  30</a:t>
            </a:r>
            <a:endParaRPr lang="en-IN" dirty="0"/>
          </a:p>
          <a:p>
            <a:r>
              <a:rPr lang="en-IN" dirty="0">
                <a:sym typeface="+mn-ea"/>
              </a:rPr>
              <a:t>1  4  40</a:t>
            </a:r>
            <a:r>
              <a:rPr lang="en-US">
                <a:sym typeface="+mn-ea"/>
              </a:rPr>
              <a:t>--</a:t>
            </a:r>
            <a:r>
              <a:rPr lang="en-IN" dirty="0">
                <a:sym typeface="+mn-ea"/>
              </a:rPr>
              <a:t>Y202</a:t>
            </a:r>
            <a:r>
              <a:rPr lang="en-US" altLang="en-IN" dirty="0">
                <a:sym typeface="+mn-ea"/>
              </a:rPr>
              <a:t>2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preparation / 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refers to the process of cleaning, organizing, and transforming raw data into a format that is suitable for training machine learning models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Tasks typically involved in data preparation:</a:t>
            </a:r>
            <a:endParaRPr lang="en-US"/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Data Collection:	Gathering the raw data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Data Cleaning:	Identifying and handling missing values, outliers, and errors in the data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Data Transformation: Converting data into a format that is more suitable for modeling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Data Splitting: Dividing the dataset into two or more subsets, typically a training set and a testing/validation set</a:t>
            </a:r>
            <a:endParaRPr lang="en-US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Feature Selection: Choosing the most relevant features (variables) to include in the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 preparation / 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6"/>
            </a:pPr>
            <a:r>
              <a:rPr lang="en-US" dirty="0">
                <a:sym typeface="+mn-ea"/>
              </a:rPr>
              <a:t>Data Balancing: Handling class imbalances in classification problems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ym typeface="+mn-ea"/>
              </a:rPr>
              <a:t>Data Augmentation (for certain applications): Generating additional training data by applying random transformations or variations to existing data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ym typeface="+mn-ea"/>
              </a:rPr>
              <a:t>Data Storage: Organizing and storing the preprocessed data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Back to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dirty="0">
                <a:sym typeface="+mn-ea"/>
              </a:rPr>
              <a:t>#data type	Que: why is it needed to define </a:t>
            </a:r>
            <a:r>
              <a:rPr lang="en-IN" dirty="0" err="1">
                <a:sym typeface="+mn-ea"/>
              </a:rPr>
              <a:t>dtype</a:t>
            </a:r>
            <a:r>
              <a:rPr lang="en-IN" dirty="0">
                <a:sym typeface="+mn-ea"/>
              </a:rPr>
              <a:t>? Can we skip this part?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db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pd.read_excel</a:t>
            </a:r>
            <a:r>
              <a:rPr lang="en-IN" dirty="0">
                <a:sym typeface="+mn-ea"/>
              </a:rPr>
              <a:t>('Excel.xlsx', header=0, </a:t>
            </a:r>
            <a:r>
              <a:rPr lang="en-IN" dirty="0" err="1">
                <a:sym typeface="+mn-ea"/>
              </a:rPr>
              <a:t>dtype</a:t>
            </a:r>
            <a:r>
              <a:rPr lang="en-IN" dirty="0">
                <a:sym typeface="+mn-ea"/>
              </a:rPr>
              <a:t>={'Name': str, 'Value': float})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+mn-ea"/>
              </a:rPr>
              <a:t># sorting (ascending and </a:t>
            </a:r>
            <a:r>
              <a:rPr lang="en-IN" dirty="0" err="1">
                <a:sym typeface="+mn-ea"/>
              </a:rPr>
              <a:t>decending</a:t>
            </a:r>
            <a:r>
              <a:rPr lang="en-IN" dirty="0">
                <a:sym typeface="+mn-ea"/>
              </a:rPr>
              <a:t> as per parameters: ascending=[1] is ascending and =[0] is descending)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df.sort_values</a:t>
            </a:r>
            <a:r>
              <a:rPr lang="en-IN" dirty="0">
                <a:sym typeface="+mn-ea"/>
              </a:rPr>
              <a:t>(['City'], ascending=[1]) # change ascending to 0 from 1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df.reset_index</a:t>
            </a:r>
            <a:r>
              <a:rPr lang="en-IN" dirty="0">
                <a:sym typeface="+mn-ea"/>
              </a:rPr>
              <a:t>(drop=True)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Back to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dirty="0">
                <a:sym typeface="+mn-ea"/>
              </a:rPr>
              <a:t># adding new column for calculation with initial values 0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last_column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len</a:t>
            </a:r>
            <a:r>
              <a:rPr lang="en-IN" dirty="0">
                <a:sym typeface="+mn-ea"/>
              </a:rPr>
              <a:t>(data_R0.columns)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df.insert</a:t>
            </a:r>
            <a:r>
              <a:rPr lang="en-IN" dirty="0">
                <a:sym typeface="+mn-ea"/>
              </a:rPr>
              <a:t>(loc=</a:t>
            </a:r>
            <a:r>
              <a:rPr lang="en-IN" dirty="0" err="1">
                <a:sym typeface="+mn-ea"/>
              </a:rPr>
              <a:t>last_column</a:t>
            </a:r>
            <a:r>
              <a:rPr lang="en-IN" dirty="0">
                <a:sym typeface="+mn-ea"/>
              </a:rPr>
              <a:t>, column='Difference', value=0)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df.insert</a:t>
            </a:r>
            <a:r>
              <a:rPr lang="en-IN" dirty="0">
                <a:sym typeface="+mn-ea"/>
              </a:rPr>
              <a:t>(loc=last_column+1, column='Num of parts', value=0)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+mn-ea"/>
              </a:rPr>
              <a:t>#filter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[((</a:t>
            </a: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['City'] == 'Berlin') | (</a:t>
            </a: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['City'] == 'Frankfurt')) &amp; ()]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 = </a:t>
            </a: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[</a:t>
            </a:r>
            <a:r>
              <a:rPr lang="en-IN" dirty="0" err="1">
                <a:sym typeface="+mn-ea"/>
              </a:rPr>
              <a:t>df</a:t>
            </a:r>
            <a:r>
              <a:rPr lang="en-IN" dirty="0">
                <a:sym typeface="+mn-ea"/>
              </a:rPr>
              <a:t>['City'] != ‘Berlin’]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2: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the daily car booking excel for this week, merge the data, rearrange it by model and show the subtotal of each model selling price. Save the result in a new excel sheet.</a:t>
            </a:r>
            <a:endParaRPr lang="en-US"/>
          </a:p>
          <a:p>
            <a:r>
              <a:rPr lang="en-US"/>
              <a:t>In another sheet, rearrange the orders by their delivery dates with earliest delivery date as first entry.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Do you know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 have no experience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 am at a beginner level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Intermediate level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Expert level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Libraries?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sym typeface="+mn-ea"/>
              </a:rPr>
              <a:t>A module or package, is a collection of pre-written code and functions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sym typeface="+mn-ea"/>
              </a:rPr>
              <a:t>Import easily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sym typeface="+mn-ea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sym typeface="+mn-ea"/>
              </a:rPr>
              <a:t> collection of utility methods, classes, and modules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Which libraries do you know?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800" y="857885"/>
            <a:ext cx="4032250" cy="3462020"/>
          </a:xfrm>
        </p:spPr>
        <p:txBody>
          <a:bodyPr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ym typeface="+mn-ea"/>
              </a:rPr>
              <a:t>Top 10 Python Libraries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/>
              <a:t>Pandas.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NumPy.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Keras.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TensorFlow.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Scikit Learn.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860290" y="1161415"/>
            <a:ext cx="4032250" cy="3158490"/>
          </a:xfrm>
        </p:spPr>
        <p:txBody>
          <a:bodyPr/>
          <a:p>
            <a:pPr marL="342900" indent="-342900">
              <a:buFont typeface="+mj-lt"/>
              <a:buAutoNum type="arabicPeriod" startAt="6"/>
            </a:pPr>
            <a:r>
              <a:rPr lang="en-US">
                <a:sym typeface="+mn-ea"/>
              </a:rPr>
              <a:t>Eli5.</a:t>
            </a:r>
            <a:endParaRPr lang="en-US"/>
          </a:p>
          <a:p>
            <a:pPr marL="342900" indent="-342900">
              <a:buFont typeface="+mj-lt"/>
              <a:buAutoNum type="arabicPeriod" startAt="6"/>
            </a:pPr>
            <a:r>
              <a:rPr lang="en-US">
                <a:sym typeface="+mn-ea"/>
              </a:rPr>
              <a:t>SciPy.</a:t>
            </a:r>
            <a:endParaRPr lang="en-US"/>
          </a:p>
          <a:p>
            <a:pPr marL="342900" indent="-342900">
              <a:buAutoNum type="arabicPeriod" startAt="6"/>
            </a:pPr>
            <a:r>
              <a:rPr lang="en-US">
                <a:sym typeface="+mn-ea"/>
              </a:rPr>
              <a:t>PyTorch.</a:t>
            </a:r>
            <a:endParaRPr lang="en-US"/>
          </a:p>
          <a:p>
            <a:pPr marL="342900" indent="-342900">
              <a:buAutoNum type="arabicPeriod" startAt="6"/>
            </a:pPr>
            <a:r>
              <a:rPr lang="en-US">
                <a:sym typeface="+mn-ea"/>
              </a:rPr>
              <a:t>LightGBM</a:t>
            </a:r>
            <a:endParaRPr lang="en-US"/>
          </a:p>
          <a:p>
            <a:pPr marL="342900" indent="-342900">
              <a:buAutoNum type="arabicPeriod" startAt="6"/>
            </a:pPr>
            <a:r>
              <a:rPr lang="en-US">
                <a:sym typeface="+mn-ea"/>
              </a:rPr>
              <a:t>Theano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Python libraries used in the course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sym typeface="+mn-ea"/>
              </a:rPr>
              <a:t>NumPy</a:t>
            </a:r>
            <a:r>
              <a:rPr lang="en-US" dirty="0">
                <a:effectLst/>
                <a:sym typeface="+mn-ea"/>
              </a:rPr>
              <a:t>: A library for numerical and mathematical operations, particularly useful for working 	with arrays and matrices.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sym typeface="+mn-ea"/>
              </a:rPr>
              <a:t>Pandas</a:t>
            </a:r>
            <a:r>
              <a:rPr lang="en-US" dirty="0">
                <a:effectLst/>
                <a:sym typeface="+mn-ea"/>
              </a:rPr>
              <a:t>: A library for data manipulation and analysis, providing data structures like 	</a:t>
            </a:r>
            <a:r>
              <a:rPr lang="en-US" dirty="0" err="1">
                <a:effectLst/>
                <a:sym typeface="+mn-ea"/>
              </a:rPr>
              <a:t>DataFrames</a:t>
            </a:r>
            <a:r>
              <a:rPr lang="en-US" dirty="0">
                <a:effectLst/>
                <a:sym typeface="+mn-ea"/>
              </a:rPr>
              <a:t> for handling tabular data.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effectLst/>
                <a:sym typeface="+mn-ea"/>
              </a:rPr>
              <a:t>Scikit-learn</a:t>
            </a:r>
            <a:r>
              <a:rPr lang="en-US" dirty="0">
                <a:effectLst/>
                <a:sym typeface="+mn-ea"/>
              </a:rPr>
              <a:t>: A library for machine learning that offers a wide range of tools for tasks such 	as classification, regression, clustering, model selection, and more.</a:t>
            </a:r>
            <a:endParaRPr lang="en-US" b="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ym typeface="+mn-ea"/>
              </a:rPr>
              <a:t>TensorFlow and </a:t>
            </a:r>
            <a:r>
              <a:rPr lang="en-US" b="1" dirty="0" err="1">
                <a:sym typeface="+mn-ea"/>
              </a:rPr>
              <a:t>PyTorch</a:t>
            </a:r>
            <a:r>
              <a:rPr lang="en-US" b="1" dirty="0">
                <a:sym typeface="+mn-ea"/>
              </a:rPr>
              <a:t>: </a:t>
            </a:r>
            <a:r>
              <a:rPr lang="en-US" dirty="0">
                <a:sym typeface="+mn-ea"/>
              </a:rPr>
              <a:t>Libraries for machine learning and deep learning, widely used 	for tasks like image recognition and natural language processing.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Do you know </a:t>
            </a:r>
            <a:r>
              <a:rPr lang="en-US" dirty="0" err="1">
                <a:sym typeface="+mn-ea"/>
              </a:rPr>
              <a:t>Jupyter</a:t>
            </a:r>
            <a:r>
              <a:rPr lang="en-US" dirty="0">
                <a:sym typeface="+mn-ea"/>
              </a:rPr>
              <a:t> Notebook?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Never heard of 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 have heard of 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 have used 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I am at an expert level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General purpose IDE vs </a:t>
            </a:r>
            <a:r>
              <a:rPr lang="en-IN" dirty="0" err="1">
                <a:sym typeface="+mn-ea"/>
              </a:rPr>
              <a:t>Jupyter</a:t>
            </a:r>
            <a:r>
              <a:rPr lang="en-IN" dirty="0">
                <a:sym typeface="+mn-ea"/>
              </a:rPr>
              <a:t> notebook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General-Purpose IDE: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IDE: integrated development environment (IDE) (i.e., VS Code)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Supports a wide range of programming languages, not just Python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versatile and can be used for various software development tasks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/>
              <a:t>Jupyter Notebook: 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Great for interactive data analysis and exploration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Allows you to run code in cells and see the results immediately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Excellent for visualizing data and experimenting with code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Preferred for data analysis, experimentation, and documentation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Import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# --&gt;load packages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sys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pandas as pd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matplotlib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numpy as np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scipy as sp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sklearn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1: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Implement the following scalar valued functions in a Jupyternotebook:</a:t>
            </a:r>
            <a:endParaRPr lang="en-US"/>
          </a:p>
          <a:p>
            <a:pPr indent="457200"/>
            <a:r>
              <a:rPr lang="en-US"/>
              <a:t>y = mx + b --------(1)</a:t>
            </a:r>
            <a:endParaRPr lang="en-US"/>
          </a:p>
          <a:p>
            <a:r>
              <a:rPr lang="en-US"/>
              <a:t>Plot the function for x ∈ [−1, 1] using the python package matplotlib with appropriate axis</a:t>
            </a:r>
            <a:endParaRPr lang="en-US"/>
          </a:p>
          <a:p>
            <a:r>
              <a:rPr lang="en-US"/>
              <a:t>notation.</a:t>
            </a:r>
            <a:endParaRPr lang="en-US"/>
          </a:p>
          <a:p>
            <a:endParaRPr lang="en-US"/>
          </a:p>
          <a:p>
            <a:r>
              <a:rPr lang="en-US"/>
              <a:t>2. Plot a second function</a:t>
            </a:r>
            <a:endParaRPr lang="en-US"/>
          </a:p>
          <a:p>
            <a:pPr indent="457200"/>
            <a:r>
              <a:rPr lang="en-US"/>
              <a:t>y = ax^2 + bx + c ----------(2)</a:t>
            </a:r>
            <a:endParaRPr lang="en-US"/>
          </a:p>
          <a:p>
            <a:r>
              <a:rPr lang="en-US"/>
              <a:t>into the same diagram. Include a legend into the plot to distinguish the different functions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5098</Words>
  <Application>WPS Presentation</Application>
  <PresentationFormat>Bildschirmpräsentation (16:9)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TUBraunschweig_PPT2007_Folienpool_16_9</vt:lpstr>
      <vt:lpstr>Introduction to ML</vt:lpstr>
      <vt:lpstr>Do you know Python?</vt:lpstr>
      <vt:lpstr>What is Libraries?</vt:lpstr>
      <vt:lpstr>Which libraries do you know?</vt:lpstr>
      <vt:lpstr>Python libraries used in the course</vt:lpstr>
      <vt:lpstr>Do you know Jupyter Notebook?</vt:lpstr>
      <vt:lpstr>General purpose IDE vs Jupyter notebook</vt:lpstr>
      <vt:lpstr>Import libraries</vt:lpstr>
      <vt:lpstr>Task 1:</vt:lpstr>
      <vt:lpstr>Working with data</vt:lpstr>
      <vt:lpstr>Parameter of functions</vt:lpstr>
      <vt:lpstr>Working with Excel</vt:lpstr>
      <vt:lpstr>Working with Excel</vt:lpstr>
      <vt:lpstr>Data preparation / Data preprocessing</vt:lpstr>
      <vt:lpstr>Data preparation / Data preprocessing</vt:lpstr>
      <vt:lpstr>Back to code</vt:lpstr>
      <vt:lpstr>Back to code</vt:lpstr>
      <vt:lpstr>Task 2:</vt:lpstr>
    </vt:vector>
  </TitlesOfParts>
  <Company>TU Braunschweig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Lehrstuhl Decision Support</dc:creator>
  <cp:lastModifiedBy>sumit</cp:lastModifiedBy>
  <cp:revision>22</cp:revision>
  <dcterms:created xsi:type="dcterms:W3CDTF">2023-10-19T08:30:00Z</dcterms:created>
  <dcterms:modified xsi:type="dcterms:W3CDTF">2023-10-30T18:45:06Z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6B4BFF47C003487981447E7DA72DB846_11</vt:lpwstr>
  </property>
  <property fmtid="{D5CDD505-2E9C-101B-9397-08002B2CF9AE}" pid="3" name="KSOProductBuildVer">
    <vt:lpwstr>1033-12.2.0.13266</vt:lpwstr>
  </property>
</Properties>
</file>