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72" r:id="rId2"/>
    <p:sldId id="283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5" r:id="rId16"/>
    <p:sldId id="297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5320"/>
          </a:xfrm>
        </p:spPr>
        <p:txBody>
          <a:bodyPr/>
          <a:lstStyle/>
          <a:p>
            <a:r>
              <a:rPr lang="en-US" sz="2400" dirty="0"/>
              <a:t>Difference between .JAR .WAR and .EAR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4892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+mj-lt"/>
              </a:rPr>
              <a:t>.JAR FILE:</a:t>
            </a:r>
          </a:p>
          <a:p>
            <a:r>
              <a:rPr lang="en-US" sz="1400" dirty="0">
                <a:latin typeface="+mj-lt"/>
              </a:rPr>
              <a:t>JAR is a group of .class files.</a:t>
            </a:r>
          </a:p>
          <a:p>
            <a:r>
              <a:rPr lang="en-US" sz="1400" dirty="0">
                <a:latin typeface="+mj-lt"/>
              </a:rPr>
              <a:t>A JAR is the file with java class, associate metadata and resource such has text, images in a single file.</a:t>
            </a:r>
          </a:p>
          <a:p>
            <a:r>
              <a:rPr lang="en-US" sz="1400" dirty="0">
                <a:latin typeface="+mj-lt"/>
              </a:rPr>
              <a:t>JAR stands for Java Archive.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.WAR FILE:</a:t>
            </a:r>
          </a:p>
          <a:p>
            <a:r>
              <a:rPr lang="en-US" sz="1400" dirty="0">
                <a:latin typeface="+mj-lt"/>
              </a:rPr>
              <a:t>A WAR file contains the files of a web project, it associate with servlet, JSP, XML, HTML, CSS and JavaScript files.</a:t>
            </a:r>
            <a:endParaRPr lang="en-US" sz="600" dirty="0">
              <a:latin typeface="+mj-lt"/>
            </a:endParaRPr>
          </a:p>
          <a:p>
            <a:r>
              <a:rPr lang="en-US" sz="1400" dirty="0">
                <a:latin typeface="+mj-lt"/>
              </a:rPr>
              <a:t>As a WAR file combines all the files into a single unit, it takes less time to transfer a file from the client to server.</a:t>
            </a:r>
            <a:endParaRPr lang="en-US" sz="600" dirty="0">
              <a:latin typeface="+mj-lt"/>
            </a:endParaRPr>
          </a:p>
          <a:p>
            <a:r>
              <a:rPr lang="en-US" sz="1400" dirty="0">
                <a:latin typeface="+mj-lt"/>
              </a:rPr>
              <a:t>It is possible to deploy the .WAR file using web server control panel.</a:t>
            </a:r>
            <a:endParaRPr lang="en-US" sz="600" dirty="0">
              <a:latin typeface="+mj-lt"/>
            </a:endParaRPr>
          </a:p>
          <a:p>
            <a:r>
              <a:rPr lang="en-US" sz="1400" dirty="0">
                <a:latin typeface="+mj-lt"/>
              </a:rPr>
              <a:t>WAR stands for Web Application Archive or Web Archive.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.EAR FILE:</a:t>
            </a:r>
          </a:p>
          <a:p>
            <a:r>
              <a:rPr lang="en-US" sz="1400" dirty="0">
                <a:latin typeface="+mj-lt"/>
              </a:rPr>
              <a:t>EAR (Enterprise Application archive) is a file format used by Jakarta EE for packaging one or more modules into a single archive.</a:t>
            </a:r>
          </a:p>
          <a:p>
            <a:r>
              <a:rPr lang="en-US" sz="1400" dirty="0">
                <a:latin typeface="+mj-lt"/>
              </a:rPr>
              <a:t>EAR stands for enterprise Application Archive or Enterprise Archive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5320"/>
          </a:xfrm>
        </p:spPr>
        <p:txBody>
          <a:bodyPr/>
          <a:lstStyle/>
          <a:p>
            <a:r>
              <a:rPr lang="en-US" sz="2400" dirty="0" smtClean="0">
                <a:ea typeface="Segoe UI Black" panose="020B0A02040204020203" pitchFamily="34" charset="0"/>
                <a:cs typeface="Segoe UI" panose="020B0502040204020203" pitchFamily="34" charset="0"/>
              </a:rPr>
              <a:t>Tomcat Clustering </a:t>
            </a:r>
            <a:endParaRPr lang="en-US" sz="2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489216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+mj-lt"/>
              </a:rPr>
              <a:t>Tomcat </a:t>
            </a:r>
            <a:r>
              <a:rPr lang="en-US" sz="1400" dirty="0">
                <a:latin typeface="+mj-lt"/>
              </a:rPr>
              <a:t>clustering is a group of Tomcat instances that are connected. An instance of Tomcat is an independent system. Clustering instances of Tomcat makes them interconnected. </a:t>
            </a:r>
            <a:endParaRPr lang="en-US" sz="1400" dirty="0" smtClean="0">
              <a:latin typeface="+mj-lt"/>
            </a:endParaRPr>
          </a:p>
          <a:p>
            <a:r>
              <a:rPr lang="en-US" sz="1400" dirty="0">
                <a:latin typeface="+mj-lt"/>
              </a:rPr>
              <a:t>A single server cannot handle the high number of incoming requests </a:t>
            </a:r>
            <a:r>
              <a:rPr lang="en-US" sz="1400" dirty="0" smtClean="0">
                <a:latin typeface="+mj-lt"/>
              </a:rPr>
              <a:t>efficiently.</a:t>
            </a:r>
          </a:p>
          <a:p>
            <a:r>
              <a:rPr lang="en-US" sz="1400" dirty="0">
                <a:latin typeface="+mj-lt"/>
              </a:rPr>
              <a:t>We need to create </a:t>
            </a:r>
            <a:r>
              <a:rPr lang="en-US" sz="1400" dirty="0" smtClean="0">
                <a:latin typeface="+mj-lt"/>
              </a:rPr>
              <a:t>three </a:t>
            </a:r>
            <a:r>
              <a:rPr lang="en-US" sz="1400" dirty="0">
                <a:latin typeface="+mj-lt"/>
              </a:rPr>
              <a:t>folders according to the requirements (ex: tomcat1, tomcat2, tomcat3</a:t>
            </a:r>
            <a:r>
              <a:rPr lang="en-US" sz="1400" dirty="0" smtClean="0">
                <a:latin typeface="+mj-lt"/>
              </a:rPr>
              <a:t>)</a:t>
            </a:r>
          </a:p>
          <a:p>
            <a:r>
              <a:rPr lang="en-US" sz="1400" dirty="0">
                <a:latin typeface="+mj-lt"/>
              </a:rPr>
              <a:t>Inside that 3 folders we need move the folders like </a:t>
            </a:r>
            <a:r>
              <a:rPr lang="en-US" sz="1400" dirty="0" err="1">
                <a:latin typeface="+mj-lt"/>
              </a:rPr>
              <a:t>conf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log,temp,webapps,work</a:t>
            </a:r>
            <a:r>
              <a:rPr lang="en-US" sz="1400" dirty="0">
                <a:latin typeface="+mj-lt"/>
              </a:rPr>
              <a:t> on tomcat1, tomcat2, tomcat3</a:t>
            </a:r>
            <a:r>
              <a:rPr lang="en-US" sz="1400" dirty="0" smtClean="0">
                <a:latin typeface="+mj-lt"/>
              </a:rPr>
              <a:t>.</a:t>
            </a:r>
          </a:p>
          <a:p>
            <a:r>
              <a:rPr lang="en-US" sz="1400" dirty="0">
                <a:latin typeface="+mj-lt"/>
              </a:rPr>
              <a:t>server.xml file and change the http connector port, https port, shutdown </a:t>
            </a:r>
            <a:r>
              <a:rPr lang="en-US" sz="1400" dirty="0" smtClean="0">
                <a:latin typeface="+mj-lt"/>
              </a:rPr>
              <a:t>port.</a:t>
            </a:r>
          </a:p>
          <a:p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Create </a:t>
            </a:r>
            <a:r>
              <a:rPr lang="en-US" sz="1400" dirty="0">
                <a:latin typeface="+mj-lt"/>
              </a:rPr>
              <a:t>the .txt file and enter the below command</a:t>
            </a:r>
            <a:r>
              <a:rPr lang="en-US" sz="1400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@</a:t>
            </a:r>
            <a:r>
              <a:rPr lang="en-US" sz="1400" dirty="0">
                <a:latin typeface="+mj-lt"/>
              </a:rPr>
              <a:t>echo off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set </a:t>
            </a:r>
            <a:r>
              <a:rPr lang="en-US" sz="1400" dirty="0">
                <a:latin typeface="+mj-lt"/>
              </a:rPr>
              <a:t>CATALINA_BASE=C:\&lt;"path of the instance"&gt;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cd </a:t>
            </a:r>
            <a:r>
              <a:rPr lang="en-US" sz="1400" dirty="0">
                <a:latin typeface="+mj-lt"/>
              </a:rPr>
              <a:t>"%CATALINA_HOME%\bin"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set </a:t>
            </a:r>
            <a:r>
              <a:rPr lang="en-US" sz="1400" dirty="0">
                <a:latin typeface="+mj-lt"/>
              </a:rPr>
              <a:t>TITLE=&lt;Name of the tomcat folder&gt;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call </a:t>
            </a:r>
            <a:r>
              <a:rPr lang="en-US" sz="1400" dirty="0">
                <a:latin typeface="+mj-lt"/>
              </a:rPr>
              <a:t>startup.bat %TITLE%</a:t>
            </a:r>
          </a:p>
          <a:p>
            <a:r>
              <a:rPr lang="en-US" sz="1400" dirty="0">
                <a:latin typeface="+mj-lt"/>
              </a:rPr>
              <a:t>   Save it and rename this file as </a:t>
            </a:r>
            <a:r>
              <a:rPr lang="en-US" sz="1400" dirty="0" smtClean="0">
                <a:latin typeface="+mj-lt"/>
              </a:rPr>
              <a:t>startup.bat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@</a:t>
            </a:r>
            <a:r>
              <a:rPr lang="en-US" sz="1400" dirty="0">
                <a:latin typeface="+mj-lt"/>
              </a:rPr>
              <a:t>echo off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set </a:t>
            </a:r>
            <a:r>
              <a:rPr lang="en-US" sz="1400" dirty="0">
                <a:latin typeface="+mj-lt"/>
              </a:rPr>
              <a:t>CATALINA_BASE=C:\&lt;"path of the instance"&gt;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cd </a:t>
            </a:r>
            <a:r>
              <a:rPr lang="en-US" sz="1400" dirty="0">
                <a:latin typeface="+mj-lt"/>
              </a:rPr>
              <a:t>"%CATALINA_HOME%\bin"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call </a:t>
            </a:r>
            <a:r>
              <a:rPr lang="en-US" sz="1400" dirty="0">
                <a:latin typeface="+mj-lt"/>
              </a:rPr>
              <a:t>shutdown.bat %TITLE%	 </a:t>
            </a:r>
          </a:p>
          <a:p>
            <a:r>
              <a:rPr lang="en-US" sz="1400" dirty="0">
                <a:latin typeface="+mj-lt"/>
              </a:rPr>
              <a:t>   Save it and rename this file as shutdown.bat</a:t>
            </a:r>
          </a:p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020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sz="2400" dirty="0"/>
              <a:t>USE APACHE WEB SERVER AS LOAD BALANCER TO ACCESS TOMCAT JAVA APPLICATION</a:t>
            </a:r>
            <a:endParaRPr lang="en-US" sz="2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489216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j-lt"/>
              </a:rPr>
              <a:t>Load Balancer is used to distribute workload across multiple servers, decreasing the overall burden placed on each server.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MOD_JK</a:t>
            </a:r>
            <a:r>
              <a:rPr lang="en-IN" sz="1400" dirty="0" smtClean="0">
                <a:latin typeface="+mj-lt"/>
              </a:rPr>
              <a:t>:</a:t>
            </a:r>
          </a:p>
          <a:p>
            <a:r>
              <a:rPr lang="en-US" sz="1400" dirty="0">
                <a:latin typeface="+mj-lt"/>
              </a:rPr>
              <a:t>The </a:t>
            </a:r>
            <a:r>
              <a:rPr lang="en-US" sz="1400" dirty="0" err="1">
                <a:latin typeface="+mj-lt"/>
              </a:rPr>
              <a:t>mod_jk</a:t>
            </a:r>
            <a:r>
              <a:rPr lang="en-US" sz="1400" dirty="0">
                <a:latin typeface="+mj-lt"/>
              </a:rPr>
              <a:t> connector is an Apache HTTPD module that allows HTTPD to communicate with Apache Tomcat instances over the AJP protocol</a:t>
            </a:r>
            <a:r>
              <a:rPr lang="en-US" sz="1400" dirty="0" smtClean="0">
                <a:latin typeface="+mj-lt"/>
              </a:rPr>
              <a:t>.</a:t>
            </a:r>
          </a:p>
          <a:p>
            <a:r>
              <a:rPr lang="en-US" sz="1400" dirty="0">
                <a:latin typeface="+mj-lt"/>
              </a:rPr>
              <a:t>Using the AJP connector, Apache Tomcat instances can exchange data with </a:t>
            </a:r>
            <a:r>
              <a:rPr lang="en-US" sz="1400" dirty="0" err="1">
                <a:latin typeface="+mj-lt"/>
              </a:rPr>
              <a:t>mod_jk</a:t>
            </a:r>
            <a:r>
              <a:rPr lang="en-US" sz="1400" dirty="0">
                <a:latin typeface="+mj-lt"/>
              </a:rPr>
              <a:t> enabled instances of Apache HTTPD, using the AJP protocol</a:t>
            </a:r>
            <a:r>
              <a:rPr lang="en-US" sz="1400" dirty="0" smtClean="0">
                <a:latin typeface="+mj-lt"/>
              </a:rPr>
              <a:t>.</a:t>
            </a:r>
          </a:p>
          <a:p>
            <a:r>
              <a:rPr lang="en-IN" sz="1400" dirty="0">
                <a:latin typeface="+mj-lt"/>
              </a:rPr>
              <a:t>Copy that </a:t>
            </a:r>
            <a:r>
              <a:rPr lang="en-IN" sz="1400" dirty="0" err="1">
                <a:latin typeface="+mj-lt"/>
              </a:rPr>
              <a:t>mok_jk</a:t>
            </a:r>
            <a:r>
              <a:rPr lang="en-IN" sz="1400" dirty="0">
                <a:latin typeface="+mj-lt"/>
              </a:rPr>
              <a:t> </a:t>
            </a:r>
            <a:r>
              <a:rPr lang="en-IN" sz="1400" dirty="0" smtClean="0">
                <a:latin typeface="+mj-lt"/>
              </a:rPr>
              <a:t>file to </a:t>
            </a:r>
            <a:r>
              <a:rPr lang="en-IN" sz="1400" dirty="0">
                <a:latin typeface="+mj-lt"/>
              </a:rPr>
              <a:t>PATH: C:\Apache24\modules</a:t>
            </a:r>
            <a:endParaRPr lang="en-IN" sz="1400" dirty="0" smtClean="0">
              <a:latin typeface="+mj-lt"/>
            </a:endParaRPr>
          </a:p>
          <a:p>
            <a:pPr marL="0" indent="0">
              <a:buNone/>
            </a:pPr>
            <a:r>
              <a:rPr lang="en-IN" sz="1400" dirty="0" smtClean="0">
                <a:latin typeface="+mj-lt"/>
              </a:rPr>
              <a:t>AJP </a:t>
            </a:r>
            <a:r>
              <a:rPr lang="en-IN" sz="1400" dirty="0">
                <a:latin typeface="+mj-lt"/>
              </a:rPr>
              <a:t>PROTOCAL</a:t>
            </a:r>
            <a:r>
              <a:rPr lang="en-IN" sz="1400" dirty="0" smtClean="0">
                <a:latin typeface="+mj-lt"/>
              </a:rPr>
              <a:t>:</a:t>
            </a:r>
          </a:p>
          <a:p>
            <a:r>
              <a:rPr lang="en-US" sz="1400" dirty="0">
                <a:latin typeface="+mj-lt"/>
              </a:rPr>
              <a:t>AJP, is an optimized binary version of HTTP that is typically used to allow Tomcat to communicate with an Apache web server. This functionality is typically required in a high-traffic production situation, where Tomcat clusters are being run behind an Apache web server</a:t>
            </a:r>
            <a:r>
              <a:rPr lang="en-US" sz="1400" dirty="0" smtClean="0">
                <a:latin typeface="+mj-lt"/>
              </a:rPr>
              <a:t>.</a:t>
            </a:r>
          </a:p>
          <a:p>
            <a:r>
              <a:rPr lang="en-US" sz="1400" dirty="0">
                <a:latin typeface="+mj-lt"/>
              </a:rPr>
              <a:t>Now we need to </a:t>
            </a:r>
            <a:r>
              <a:rPr lang="en-US" sz="1400" dirty="0" err="1">
                <a:latin typeface="+mj-lt"/>
              </a:rPr>
              <a:t>unmound</a:t>
            </a:r>
            <a:r>
              <a:rPr lang="en-US" sz="1400" dirty="0">
                <a:latin typeface="+mj-lt"/>
              </a:rPr>
              <a:t> the command and set the </a:t>
            </a:r>
            <a:r>
              <a:rPr lang="en-US" sz="1400" dirty="0" err="1">
                <a:latin typeface="+mj-lt"/>
              </a:rPr>
              <a:t>ajp</a:t>
            </a:r>
            <a:r>
              <a:rPr lang="en-US" sz="1400" dirty="0">
                <a:latin typeface="+mj-lt"/>
              </a:rPr>
              <a:t> port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IN" sz="1400" dirty="0" smtClean="0">
                <a:latin typeface="+mj-lt"/>
              </a:rPr>
              <a:t>	&lt;</a:t>
            </a:r>
            <a:r>
              <a:rPr lang="en-IN" sz="1400" dirty="0">
                <a:latin typeface="+mj-lt"/>
              </a:rPr>
              <a:t>Connector protocol="AJP/1.3"</a:t>
            </a:r>
          </a:p>
          <a:p>
            <a:pPr marL="0" indent="0">
              <a:buNone/>
            </a:pPr>
            <a:r>
              <a:rPr lang="en-IN" sz="1400" dirty="0" smtClean="0">
                <a:latin typeface="+mj-lt"/>
              </a:rPr>
              <a:t>	port</a:t>
            </a:r>
            <a:r>
              <a:rPr lang="en-IN" sz="1400" dirty="0">
                <a:latin typeface="+mj-lt"/>
              </a:rPr>
              <a:t>="</a:t>
            </a:r>
            <a:r>
              <a:rPr lang="en-IN" sz="1400" dirty="0" smtClean="0">
                <a:latin typeface="+mj-lt"/>
              </a:rPr>
              <a:t>8109“</a:t>
            </a:r>
          </a:p>
          <a:p>
            <a:pPr marL="0" indent="0">
              <a:buNone/>
            </a:pPr>
            <a:r>
              <a:rPr lang="en-IN" sz="1400" dirty="0" smtClean="0">
                <a:latin typeface="+mj-lt"/>
              </a:rPr>
              <a:t>	</a:t>
            </a:r>
            <a:r>
              <a:rPr lang="en-IN" sz="1400" dirty="0" err="1" smtClean="0">
                <a:latin typeface="+mj-lt"/>
              </a:rPr>
              <a:t>redirectPort</a:t>
            </a:r>
            <a:r>
              <a:rPr lang="en-IN" sz="1400" dirty="0">
                <a:latin typeface="+mj-lt"/>
              </a:rPr>
              <a:t>="8141"  </a:t>
            </a:r>
            <a:r>
              <a:rPr lang="en-IN" sz="1400" dirty="0" err="1">
                <a:latin typeface="+mj-lt"/>
              </a:rPr>
              <a:t>secretRequired</a:t>
            </a:r>
            <a:r>
              <a:rPr lang="en-IN" sz="1400" dirty="0">
                <a:latin typeface="+mj-lt"/>
              </a:rPr>
              <a:t>=""/&gt;	</a:t>
            </a:r>
            <a:endParaRPr lang="en-IN" sz="1400" dirty="0" smtClean="0">
              <a:latin typeface="+mj-lt"/>
            </a:endParaRPr>
          </a:p>
          <a:p>
            <a:pPr marL="0" indent="0">
              <a:buNone/>
            </a:pPr>
            <a:r>
              <a:rPr lang="en-IN" sz="1400" dirty="0" smtClean="0">
                <a:latin typeface="+mj-lt"/>
              </a:rPr>
              <a:t>	&lt;</a:t>
            </a:r>
            <a:r>
              <a:rPr lang="en-IN" sz="1400" dirty="0">
                <a:latin typeface="+mj-lt"/>
              </a:rPr>
              <a:t>Engine name="Catalina" </a:t>
            </a:r>
            <a:r>
              <a:rPr lang="en-IN" sz="1400" dirty="0" err="1">
                <a:latin typeface="+mj-lt"/>
              </a:rPr>
              <a:t>defaultHost</a:t>
            </a:r>
            <a:r>
              <a:rPr lang="en-IN" sz="1400" dirty="0">
                <a:latin typeface="+mj-lt"/>
              </a:rPr>
              <a:t>="localhost" </a:t>
            </a:r>
            <a:r>
              <a:rPr lang="en-IN" sz="1400" dirty="0" err="1">
                <a:latin typeface="+mj-lt"/>
              </a:rPr>
              <a:t>jvmRoute</a:t>
            </a:r>
            <a:r>
              <a:rPr lang="en-IN" sz="1400" dirty="0">
                <a:latin typeface="+mj-lt"/>
              </a:rPr>
              <a:t>="tomcat1"&gt;  </a:t>
            </a:r>
          </a:p>
          <a:p>
            <a:pPr marL="0" indent="0">
              <a:buNone/>
            </a:pPr>
            <a:r>
              <a:rPr lang="en-IN" sz="1400" dirty="0" smtClean="0">
                <a:latin typeface="+mj-lt"/>
              </a:rPr>
              <a:t>	(Tomcat1 </a:t>
            </a:r>
            <a:r>
              <a:rPr lang="en-IN" sz="1400" dirty="0">
                <a:latin typeface="+mj-lt"/>
              </a:rPr>
              <a:t>name of the instance 1</a:t>
            </a:r>
            <a:r>
              <a:rPr lang="en-IN" sz="1400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IN" sz="1400" dirty="0" smtClean="0">
              <a:latin typeface="+mj-lt"/>
            </a:endParaRPr>
          </a:p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413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sz="2400" dirty="0"/>
              <a:t>USE APACHE WEB SERVER AS LOAD BALANCER TO ACCESS TOMCAT JAVA APPLICATION</a:t>
            </a:r>
            <a:endParaRPr lang="en-US" sz="2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53330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+mj-lt"/>
              </a:rPr>
              <a:t>Workers.properity</a:t>
            </a:r>
            <a:r>
              <a:rPr lang="en-US" sz="1400" dirty="0" smtClean="0">
                <a:latin typeface="+mj-lt"/>
              </a:rPr>
              <a:t> file:</a:t>
            </a:r>
          </a:p>
          <a:p>
            <a:r>
              <a:rPr lang="en-US" sz="1400" dirty="0" smtClean="0">
                <a:latin typeface="+mj-lt"/>
              </a:rPr>
              <a:t>Creating the </a:t>
            </a:r>
            <a:r>
              <a:rPr lang="en-US" sz="1400" dirty="0" err="1" smtClean="0">
                <a:latin typeface="+mj-lt"/>
              </a:rPr>
              <a:t>workers.properity</a:t>
            </a:r>
            <a:r>
              <a:rPr lang="en-US" sz="1400" dirty="0" smtClean="0">
                <a:latin typeface="+mj-lt"/>
              </a:rPr>
              <a:t> file in apache http server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Worker.list</a:t>
            </a:r>
            <a:r>
              <a:rPr lang="en-US" sz="1400" dirty="0" smtClean="0">
                <a:latin typeface="+mj-lt"/>
              </a:rPr>
              <a:t>=</a:t>
            </a:r>
            <a:r>
              <a:rPr lang="en-US" sz="1400" dirty="0" err="1" smtClean="0">
                <a:latin typeface="+mj-lt"/>
              </a:rPr>
              <a:t>balancer,status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worker.tomcat1.type=ajp13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worker.tomcat1.port=8109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worker.tomcat1.host=localhost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worker.tomcat2.type=ajp13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worker.tomcat2.port=8209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worker.tomcat2.host=localhost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worker.tomcat3.type=ajp13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worker.tomcat3.port=8309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worker.tomcat3.host=localhost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worker.balancer.type</a:t>
            </a:r>
            <a:r>
              <a:rPr lang="en-US" sz="1400" dirty="0" smtClean="0">
                <a:latin typeface="+mj-lt"/>
              </a:rPr>
              <a:t>=</a:t>
            </a:r>
            <a:r>
              <a:rPr lang="en-US" sz="1400" dirty="0" err="1" smtClean="0">
                <a:latin typeface="+mj-lt"/>
              </a:rPr>
              <a:t>lb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worker.balancer.balance_workers</a:t>
            </a:r>
            <a:r>
              <a:rPr lang="en-US" sz="1400" dirty="0" smtClean="0">
                <a:latin typeface="+mj-lt"/>
              </a:rPr>
              <a:t>=tomcat1,tomcat2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worker.status.type</a:t>
            </a:r>
            <a:r>
              <a:rPr lang="en-US" sz="1400" dirty="0" smtClean="0">
                <a:latin typeface="+mj-lt"/>
              </a:rPr>
              <a:t>=status</a:t>
            </a:r>
            <a:endParaRPr lang="en-US" sz="1400" dirty="0">
              <a:latin typeface="+mj-lt"/>
            </a:endParaRPr>
          </a:p>
          <a:p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Write </a:t>
            </a:r>
            <a:r>
              <a:rPr lang="en-US" sz="1400" dirty="0">
                <a:latin typeface="+mj-lt"/>
              </a:rPr>
              <a:t>the command line to mount the </a:t>
            </a:r>
            <a:r>
              <a:rPr lang="en-US" sz="1400" dirty="0" err="1">
                <a:latin typeface="+mj-lt"/>
              </a:rPr>
              <a:t>Mod_jk</a:t>
            </a:r>
            <a:r>
              <a:rPr lang="en-US" sz="1400" dirty="0">
                <a:latin typeface="+mj-lt"/>
              </a:rPr>
              <a:t> file command given </a:t>
            </a:r>
            <a:r>
              <a:rPr lang="en-US" sz="1400" dirty="0" smtClean="0">
                <a:latin typeface="+mj-lt"/>
              </a:rPr>
              <a:t>below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Unmount command </a:t>
            </a:r>
            <a:r>
              <a:rPr lang="en-US" sz="1400" dirty="0">
                <a:latin typeface="+mj-lt"/>
              </a:rPr>
              <a:t>Line:</a:t>
            </a:r>
          </a:p>
          <a:p>
            <a:r>
              <a:rPr lang="en-US" sz="1400" dirty="0">
                <a:latin typeface="+mj-lt"/>
              </a:rPr>
              <a:t>     </a:t>
            </a:r>
            <a:r>
              <a:rPr lang="en-US" sz="1400" dirty="0" err="1">
                <a:latin typeface="+mj-lt"/>
              </a:rPr>
              <a:t>LoadModule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jk_module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modules/mod_jk.so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Add Command line 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JkWorkersFile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conf</a:t>
            </a:r>
            <a:r>
              <a:rPr lang="en-US" sz="1400" dirty="0" smtClean="0">
                <a:latin typeface="+mj-lt"/>
              </a:rPr>
              <a:t>/</a:t>
            </a:r>
            <a:r>
              <a:rPr lang="en-US" sz="1400" dirty="0" err="1" smtClean="0">
                <a:latin typeface="+mj-lt"/>
              </a:rPr>
              <a:t>workers.properties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JkMount</a:t>
            </a:r>
            <a:r>
              <a:rPr lang="en-US" sz="1400" dirty="0" smtClean="0">
                <a:latin typeface="+mj-lt"/>
              </a:rPr>
              <a:t>  </a:t>
            </a:r>
            <a:r>
              <a:rPr lang="en-US" sz="1400" dirty="0">
                <a:latin typeface="+mj-lt"/>
              </a:rPr>
              <a:t>/* balancer 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</a:t>
            </a:r>
            <a:r>
              <a:rPr lang="en-US" sz="1400" dirty="0" err="1" smtClean="0">
                <a:latin typeface="+mj-lt"/>
              </a:rPr>
              <a:t>JkMount</a:t>
            </a:r>
            <a:r>
              <a:rPr lang="en-US" sz="1400" dirty="0" smtClean="0">
                <a:latin typeface="+mj-lt"/>
              </a:rPr>
              <a:t>  </a:t>
            </a:r>
            <a:r>
              <a:rPr lang="en-US" sz="1400" dirty="0">
                <a:latin typeface="+mj-lt"/>
              </a:rPr>
              <a:t>/status  </a:t>
            </a:r>
            <a:r>
              <a:rPr lang="en-US" sz="1400" dirty="0" smtClean="0">
                <a:latin typeface="+mj-lt"/>
              </a:rPr>
              <a:t>stat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59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IN" sz="2400" dirty="0"/>
              <a:t>LOGGING FRAMEWORKS LOG4J</a:t>
            </a:r>
            <a:endParaRPr lang="en-US" sz="2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5333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+mj-lt"/>
              </a:rPr>
              <a:t>LOG4J:</a:t>
            </a:r>
          </a:p>
          <a:p>
            <a:r>
              <a:rPr lang="en-US" sz="1400" dirty="0">
                <a:latin typeface="+mj-lt"/>
              </a:rPr>
              <a:t>log4j is a framework. The framework is a semi build application. </a:t>
            </a:r>
          </a:p>
          <a:p>
            <a:r>
              <a:rPr lang="en-US" sz="1400" dirty="0" smtClean="0">
                <a:latin typeface="+mj-lt"/>
              </a:rPr>
              <a:t>log4j </a:t>
            </a:r>
            <a:r>
              <a:rPr lang="en-US" sz="1400" dirty="0">
                <a:latin typeface="+mj-lt"/>
              </a:rPr>
              <a:t>is a reliable, fast and flexible logging framework (APIs) written in Java</a:t>
            </a:r>
            <a:r>
              <a:rPr lang="en-US" sz="1400" dirty="0" smtClean="0">
                <a:latin typeface="+mj-lt"/>
              </a:rPr>
              <a:t>.</a:t>
            </a:r>
          </a:p>
          <a:p>
            <a:r>
              <a:rPr lang="en-US" sz="1400" dirty="0">
                <a:latin typeface="+mj-lt"/>
              </a:rPr>
              <a:t>It is optimized for speed.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log4j has three main components: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loggers: </a:t>
            </a:r>
          </a:p>
          <a:p>
            <a:r>
              <a:rPr lang="en-US" sz="1400" dirty="0">
                <a:latin typeface="+mj-lt"/>
              </a:rPr>
              <a:t>Responsible for capturing logging information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Appenders: </a:t>
            </a:r>
          </a:p>
          <a:p>
            <a:r>
              <a:rPr lang="en-US" sz="1400" dirty="0">
                <a:latin typeface="+mj-lt"/>
              </a:rPr>
              <a:t>Responsible for publishing logging information to various preferred destinations.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Layouts: </a:t>
            </a:r>
          </a:p>
          <a:p>
            <a:r>
              <a:rPr lang="en-US" sz="1400" dirty="0">
                <a:latin typeface="+mj-lt"/>
              </a:rPr>
              <a:t>Responsible for formatting logging information in different styles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Trace is of the lowest priority and Fatal is having highest priority.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Trace &lt; Debug &lt; Info &lt; Warn &lt; Error &lt; Fatal</a:t>
            </a: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206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IN" sz="2400" dirty="0"/>
              <a:t>LOGGING FRAMEWORKS LOG4J</a:t>
            </a:r>
            <a:endParaRPr lang="en-US" sz="2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53330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400" dirty="0" smtClean="0">
                <a:latin typeface="+mj-lt"/>
              </a:rPr>
              <a:t>Create file log4j2.properties: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name=</a:t>
            </a:r>
            <a:r>
              <a:rPr lang="en-US" sz="1400" dirty="0" err="1">
                <a:latin typeface="+mj-lt"/>
              </a:rPr>
              <a:t>PropertiesConfig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property.filename</a:t>
            </a:r>
            <a:r>
              <a:rPr lang="en-US" sz="1400" dirty="0">
                <a:latin typeface="+mj-lt"/>
              </a:rPr>
              <a:t> = logs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appenders</a:t>
            </a:r>
            <a:r>
              <a:rPr lang="en-US" sz="1400" dirty="0">
                <a:latin typeface="+mj-lt"/>
              </a:rPr>
              <a:t> = console, file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appender.console.type</a:t>
            </a:r>
            <a:r>
              <a:rPr lang="en-US" sz="1400" dirty="0">
                <a:latin typeface="+mj-lt"/>
              </a:rPr>
              <a:t> = Console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appender.console.name = STDOUT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appender.console.layout.type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PatternLayout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appender.console.layout.pattern</a:t>
            </a:r>
            <a:r>
              <a:rPr lang="en-US" sz="1400" dirty="0">
                <a:latin typeface="+mj-lt"/>
              </a:rPr>
              <a:t> = [%-5level] %d{</a:t>
            </a:r>
            <a:r>
              <a:rPr lang="en-US" sz="1400" dirty="0" err="1">
                <a:latin typeface="+mj-lt"/>
              </a:rPr>
              <a:t>yyyy</a:t>
            </a:r>
            <a:r>
              <a:rPr lang="en-US" sz="1400" dirty="0">
                <a:latin typeface="+mj-lt"/>
              </a:rPr>
              <a:t>-MM-</a:t>
            </a:r>
            <a:r>
              <a:rPr lang="en-US" sz="1400" dirty="0" err="1">
                <a:latin typeface="+mj-lt"/>
              </a:rPr>
              <a:t>dd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HH:mm:ss.SSS</a:t>
            </a:r>
            <a:r>
              <a:rPr lang="en-US" sz="1400" dirty="0">
                <a:latin typeface="+mj-lt"/>
              </a:rPr>
              <a:t>} [%t] %c{1} - %</a:t>
            </a:r>
            <a:r>
              <a:rPr lang="en-US" sz="1400" dirty="0" err="1">
                <a:latin typeface="+mj-lt"/>
              </a:rPr>
              <a:t>msg%n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appender.file.type</a:t>
            </a:r>
            <a:r>
              <a:rPr lang="en-US" sz="1400" dirty="0">
                <a:latin typeface="+mj-lt"/>
              </a:rPr>
              <a:t> = File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appender.file.name = LOGFILE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appender.file.fileName</a:t>
            </a:r>
            <a:r>
              <a:rPr lang="en-US" sz="1400" dirty="0">
                <a:latin typeface="+mj-lt"/>
              </a:rPr>
              <a:t>=${filename}/Mylogs.log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appender.file.layout.type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 err="1">
                <a:latin typeface="+mj-lt"/>
              </a:rPr>
              <a:t>PatternLayout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appender.file.layout.pattern</a:t>
            </a:r>
            <a:r>
              <a:rPr lang="en-US" sz="1400" dirty="0">
                <a:latin typeface="+mj-lt"/>
              </a:rPr>
              <a:t>=[%-5level] %d{</a:t>
            </a:r>
            <a:r>
              <a:rPr lang="en-US" sz="1400" dirty="0" err="1">
                <a:latin typeface="+mj-lt"/>
              </a:rPr>
              <a:t>yyyy</a:t>
            </a:r>
            <a:r>
              <a:rPr lang="en-US" sz="1400" dirty="0">
                <a:latin typeface="+mj-lt"/>
              </a:rPr>
              <a:t>-MM-</a:t>
            </a:r>
            <a:r>
              <a:rPr lang="en-US" sz="1400" dirty="0" err="1">
                <a:latin typeface="+mj-lt"/>
              </a:rPr>
              <a:t>dd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HH:mm:ss.SSS</a:t>
            </a:r>
            <a:r>
              <a:rPr lang="en-US" sz="1400" dirty="0">
                <a:latin typeface="+mj-lt"/>
              </a:rPr>
              <a:t>} [%t] %c{1} - %</a:t>
            </a:r>
            <a:r>
              <a:rPr lang="en-US" sz="1400" dirty="0" err="1">
                <a:latin typeface="+mj-lt"/>
              </a:rPr>
              <a:t>msg%n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loggers=file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logger.file.name=&lt;Name of the package&gt; Ex: Demo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logger.file.level</a:t>
            </a:r>
            <a:r>
              <a:rPr lang="en-US" sz="1400" dirty="0">
                <a:latin typeface="+mj-lt"/>
              </a:rPr>
              <a:t> = debug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logger.file.appenderRefs</a:t>
            </a:r>
            <a:r>
              <a:rPr lang="en-US" sz="1400" dirty="0">
                <a:latin typeface="+mj-lt"/>
              </a:rPr>
              <a:t> = file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logger.file.appenderRef.file.ref</a:t>
            </a:r>
            <a:r>
              <a:rPr lang="en-US" sz="1400" dirty="0">
                <a:latin typeface="+mj-lt"/>
              </a:rPr>
              <a:t> = LOGFILE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rootLogger.level</a:t>
            </a:r>
            <a:r>
              <a:rPr lang="en-US" sz="1400" dirty="0">
                <a:latin typeface="+mj-lt"/>
              </a:rPr>
              <a:t> = debug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rootLogger.appenderRefs</a:t>
            </a:r>
            <a:r>
              <a:rPr lang="en-US" sz="1400" dirty="0">
                <a:latin typeface="+mj-lt"/>
              </a:rPr>
              <a:t> = </a:t>
            </a:r>
            <a:r>
              <a:rPr lang="en-US" sz="1400" dirty="0" err="1">
                <a:latin typeface="+mj-lt"/>
              </a:rPr>
              <a:t>stdout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</a:t>
            </a:r>
            <a:r>
              <a:rPr lang="en-US" sz="1400" dirty="0" err="1">
                <a:latin typeface="+mj-lt"/>
              </a:rPr>
              <a:t>rootLogger.appenderRef.stdout.ref</a:t>
            </a:r>
            <a:r>
              <a:rPr lang="en-US" sz="1400" dirty="0">
                <a:latin typeface="+mj-lt"/>
              </a:rPr>
              <a:t> = STDOUT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93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IN" sz="2400" dirty="0"/>
              <a:t>LOGGING FRAMEWORKS LOG4J</a:t>
            </a:r>
            <a:endParaRPr lang="en-US" sz="2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5333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+mj-lt"/>
              </a:rPr>
              <a:t>Pom</a:t>
            </a:r>
            <a:r>
              <a:rPr lang="en-US" sz="1400" dirty="0" smtClean="0">
                <a:latin typeface="+mj-lt"/>
              </a:rPr>
              <a:t>.xml log4j: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&lt;</a:t>
            </a:r>
            <a:r>
              <a:rPr lang="en-US" sz="1400" dirty="0">
                <a:latin typeface="+mj-lt"/>
              </a:rPr>
              <a:t>dependencies&gt;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  &lt;dependency&gt;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&lt;</a:t>
            </a:r>
            <a:r>
              <a:rPr lang="en-US" sz="1400" dirty="0" err="1">
                <a:latin typeface="+mj-lt"/>
              </a:rPr>
              <a:t>groupId</a:t>
            </a:r>
            <a:r>
              <a:rPr lang="en-US" sz="1400" dirty="0">
                <a:latin typeface="+mj-lt"/>
              </a:rPr>
              <a:t>&gt;org.apache.logging.log4j&lt;/</a:t>
            </a:r>
            <a:r>
              <a:rPr lang="en-US" sz="1400" dirty="0" err="1">
                <a:latin typeface="+mj-lt"/>
              </a:rPr>
              <a:t>groupId</a:t>
            </a:r>
            <a:r>
              <a:rPr lang="en-US" sz="14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&lt;</a:t>
            </a:r>
            <a:r>
              <a:rPr lang="en-US" sz="1400" dirty="0" err="1">
                <a:latin typeface="+mj-lt"/>
              </a:rPr>
              <a:t>artifactId</a:t>
            </a:r>
            <a:r>
              <a:rPr lang="en-US" sz="1400" dirty="0">
                <a:latin typeface="+mj-lt"/>
              </a:rPr>
              <a:t>&gt;log4j-api&lt;/</a:t>
            </a:r>
            <a:r>
              <a:rPr lang="en-US" sz="1400" dirty="0" err="1">
                <a:latin typeface="+mj-lt"/>
              </a:rPr>
              <a:t>artifactId</a:t>
            </a:r>
            <a:r>
              <a:rPr lang="en-US" sz="14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&lt;version&gt;2.17.1&lt;/version&gt;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  &lt;/dependency&gt;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  &lt;dependency&gt;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&lt;</a:t>
            </a:r>
            <a:r>
              <a:rPr lang="en-US" sz="1400" dirty="0" err="1">
                <a:latin typeface="+mj-lt"/>
              </a:rPr>
              <a:t>groupId</a:t>
            </a:r>
            <a:r>
              <a:rPr lang="en-US" sz="1400" dirty="0">
                <a:latin typeface="+mj-lt"/>
              </a:rPr>
              <a:t>&gt;org.apache.logging.log4j&lt;/</a:t>
            </a:r>
            <a:r>
              <a:rPr lang="en-US" sz="1400" dirty="0" err="1">
                <a:latin typeface="+mj-lt"/>
              </a:rPr>
              <a:t>groupId</a:t>
            </a:r>
            <a:r>
              <a:rPr lang="en-US" sz="14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&lt;</a:t>
            </a:r>
            <a:r>
              <a:rPr lang="en-US" sz="1400" dirty="0" err="1">
                <a:latin typeface="+mj-lt"/>
              </a:rPr>
              <a:t>artifactId</a:t>
            </a:r>
            <a:r>
              <a:rPr lang="en-US" sz="1400" dirty="0">
                <a:latin typeface="+mj-lt"/>
              </a:rPr>
              <a:t>&gt;log4j-core&lt;/</a:t>
            </a:r>
            <a:r>
              <a:rPr lang="en-US" sz="1400" dirty="0" err="1">
                <a:latin typeface="+mj-lt"/>
              </a:rPr>
              <a:t>artifactId</a:t>
            </a:r>
            <a:r>
              <a:rPr lang="en-US" sz="14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	&lt;version&gt;2.17.1&lt;/version&gt;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  &lt;/dependency&gt;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  &lt;/dependencies&gt;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357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IN" sz="2400" dirty="0"/>
              <a:t>GIT AND GITHUB</a:t>
            </a:r>
            <a:endParaRPr lang="en-US" sz="2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53330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latin typeface="+mj-lt"/>
              </a:rPr>
              <a:t>GIT:</a:t>
            </a:r>
          </a:p>
          <a:p>
            <a:r>
              <a:rPr lang="en-US" sz="1400" dirty="0" smtClean="0">
                <a:latin typeface="+mj-lt"/>
              </a:rPr>
              <a:t>Git </a:t>
            </a:r>
            <a:r>
              <a:rPr lang="en-US" sz="1400" dirty="0">
                <a:latin typeface="+mj-lt"/>
              </a:rPr>
              <a:t>is a distributed version control system for tracking changes in source code during software development.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GITHUB:</a:t>
            </a:r>
          </a:p>
          <a:p>
            <a:r>
              <a:rPr lang="en-US" sz="1400" dirty="0" smtClean="0">
                <a:latin typeface="+mj-lt"/>
              </a:rPr>
              <a:t>GitHub </a:t>
            </a:r>
            <a:r>
              <a:rPr lang="en-US" sz="1400" dirty="0">
                <a:latin typeface="+mj-lt"/>
              </a:rPr>
              <a:t>is a web-based cloud service to host your source code(Git repositories). It is a centralized system.</a:t>
            </a:r>
          </a:p>
          <a:p>
            <a:r>
              <a:rPr lang="en-US" sz="1400" dirty="0" smtClean="0">
                <a:latin typeface="+mj-lt"/>
              </a:rPr>
              <a:t>Git </a:t>
            </a:r>
            <a:r>
              <a:rPr lang="en-US" sz="1400" dirty="0">
                <a:latin typeface="+mj-lt"/>
              </a:rPr>
              <a:t>doesn’t require GitHub but GitHub requires Git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Basic </a:t>
            </a: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Commands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in </a:t>
            </a: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Git:</a:t>
            </a:r>
          </a:p>
          <a:p>
            <a:pPr marL="0" indent="0">
              <a:buNone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GIT CLONE: 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git clone command all the files are downloaded to the local machine but the remote git repository</a:t>
            </a: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GIT ADD: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git add command is used to add the current content and it will track that file</a:t>
            </a: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GIT COMMIT: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git commit is the continuous of git add command once we track the code using the commit command it will add in local repository.</a:t>
            </a:r>
            <a:endParaRPr lang="en-US" sz="1400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  <a:cs typeface="Times New Roman" panose="02020603050405020304" pitchFamily="18" charset="0"/>
              </a:rPr>
              <a:t>GIT STATUS: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git status command help in which branch we are located and how many commits has been done and display the </a:t>
            </a: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msg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 of the commit.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GIT PUSH: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Git push help to upload the code to the github repository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GIT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PULL: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git pull command is used to fetch and download content from a remote repository and immediately update the local repository to match that content.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MERGE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CONFLICT: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merge conflict occurs when we downloading the remote repository data to the local repository any type of value or </a:t>
            </a:r>
            <a:r>
              <a:rPr lang="en-US" sz="1400" dirty="0" err="1">
                <a:latin typeface="+mj-lt"/>
                <a:cs typeface="Times New Roman" panose="02020603050405020304" pitchFamily="18" charset="0"/>
              </a:rPr>
              <a:t>msg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 is </a:t>
            </a:r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deferent </a:t>
            </a:r>
            <a:r>
              <a:rPr lang="en-US" sz="1400" dirty="0">
                <a:latin typeface="+mj-lt"/>
                <a:cs typeface="Times New Roman" panose="02020603050405020304" pitchFamily="18" charset="0"/>
              </a:rPr>
              <a:t>it will through the merge conflict error.</a:t>
            </a:r>
            <a:endParaRPr lang="en-US" sz="1400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Jenkins</a:t>
            </a:r>
            <a:endParaRPr lang="en-US" sz="2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533306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j-lt"/>
                <a:cs typeface="Times New Roman" panose="02020603050405020304" pitchFamily="18" charset="0"/>
              </a:rPr>
              <a:t>Jenkins is an open-source automation tool written in Java with plugins built for Continuous Integration purposes. </a:t>
            </a:r>
          </a:p>
          <a:p>
            <a:r>
              <a:rPr lang="en-US" sz="1400" dirty="0">
                <a:latin typeface="+mj-lt"/>
                <a:cs typeface="Times New Roman" panose="02020603050405020304" pitchFamily="18" charset="0"/>
              </a:rPr>
              <a:t>Jenkins is used to build and test your software projects continuously making it easier for developers to integrate changes to the project, and making it easier for users to obtain a fresh build.</a:t>
            </a:r>
          </a:p>
          <a:p>
            <a:r>
              <a:rPr lang="en-US" sz="1400" dirty="0">
                <a:latin typeface="+mj-lt"/>
                <a:cs typeface="Times New Roman" panose="02020603050405020304" pitchFamily="18" charset="0"/>
              </a:rPr>
              <a:t> It also allows you to continuously deliver your software by integrating with a large number of testing and deployment technologies.</a:t>
            </a:r>
          </a:p>
          <a:p>
            <a:pPr marL="0" indent="0">
              <a:buNone/>
            </a:pPr>
            <a:endParaRPr lang="en-US" sz="1400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91245"/>
              </p:ext>
            </p:extLst>
          </p:nvPr>
        </p:nvGraphicFramePr>
        <p:xfrm>
          <a:off x="609597" y="2473037"/>
          <a:ext cx="10972802" cy="1767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97290"/>
                <a:gridCol w="5475512"/>
              </a:tblGrid>
              <a:tr h="11776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Before Jenkins 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After Jenkins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Entire source code was built and then tested</a:t>
                      </a:r>
                      <a:endParaRPr lang="en-IN" sz="1400" dirty="0" smtClean="0">
                        <a:latin typeface="+mj-lt"/>
                      </a:endParaRP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Every</a:t>
                      </a:r>
                      <a:r>
                        <a:rPr lang="en-US" sz="1400" baseline="0" dirty="0" smtClean="0">
                          <a:latin typeface="+mj-lt"/>
                        </a:rPr>
                        <a:t> commit made in the source code is built and then tested</a:t>
                      </a:r>
                      <a:endParaRPr lang="en-IN" sz="1400" dirty="0" smtClean="0">
                        <a:latin typeface="+mj-lt"/>
                      </a:endParaRP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Developers have to wait for test results</a:t>
                      </a:r>
                      <a:endParaRPr lang="en-IN" sz="1400" dirty="0" smtClean="0">
                        <a:latin typeface="+mj-lt"/>
                      </a:endParaRP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Developers know the result of every commit</a:t>
                      </a:r>
                      <a:r>
                        <a:rPr lang="en-US" sz="1400" baseline="0" dirty="0" smtClean="0">
                          <a:latin typeface="+mj-lt"/>
                        </a:rPr>
                        <a:t> made in the source code and run</a:t>
                      </a:r>
                      <a:endParaRPr lang="en-IN" sz="1400" dirty="0" smtClean="0">
                        <a:latin typeface="+mj-lt"/>
                      </a:endParaRP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02179"/>
              </p:ext>
            </p:extLst>
          </p:nvPr>
        </p:nvGraphicFramePr>
        <p:xfrm>
          <a:off x="609597" y="4372495"/>
          <a:ext cx="10972802" cy="2194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86401"/>
                <a:gridCol w="5486401"/>
              </a:tblGrid>
              <a:tr h="474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Declarative Pipeline</a:t>
                      </a:r>
                      <a:endParaRPr lang="en-IN" sz="14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+mj-lt"/>
                          <a:cs typeface="Times New Roman" panose="02020603050405020304" pitchFamily="18" charset="0"/>
                        </a:rPr>
                        <a:t>Scripted</a:t>
                      </a:r>
                      <a:r>
                        <a:rPr lang="en-US" sz="1400" b="1" baseline="0" dirty="0" smtClean="0">
                          <a:latin typeface="+mj-lt"/>
                          <a:cs typeface="Times New Roman" panose="02020603050405020304" pitchFamily="18" charset="0"/>
                        </a:rPr>
                        <a:t> Pipeline</a:t>
                      </a:r>
                      <a:endParaRPr lang="en-IN" sz="1400" b="1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</a:tr>
              <a:tr h="8656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Code is written in a </a:t>
                      </a:r>
                      <a:r>
                        <a:rPr lang="en-US" sz="1400" dirty="0" err="1" smtClean="0">
                          <a:latin typeface="+mj-lt"/>
                          <a:cs typeface="Times New Roman" panose="02020603050405020304" pitchFamily="18" charset="0"/>
                        </a:rPr>
                        <a:t>Jenkinsfile</a:t>
                      </a:r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 which can be checked into a source control management system such as Git.</a:t>
                      </a:r>
                      <a:endParaRPr lang="en-IN" sz="14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Scripted </a:t>
                      </a:r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pipeline is a traditional way of writing the code. In this pipeline, the </a:t>
                      </a:r>
                      <a:r>
                        <a:rPr lang="en-US" sz="1400" dirty="0" err="1" smtClean="0">
                          <a:latin typeface="+mj-lt"/>
                          <a:cs typeface="Times New Roman" panose="02020603050405020304" pitchFamily="18" charset="0"/>
                        </a:rPr>
                        <a:t>Jenkinsfile</a:t>
                      </a:r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 is written on the Jenkins UI instance.</a:t>
                      </a:r>
                      <a:endParaRPr lang="en-IN" sz="14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</a:tr>
              <a:tr h="670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 Declarative pipeline is defined within a block labelled ‘pipeline</a:t>
                      </a:r>
                      <a:endParaRPr lang="en-IN" sz="14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Scripted pipeline is defined within a ‘node’</a:t>
                      </a:r>
                      <a:endParaRPr lang="en-IN" sz="14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79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5320"/>
          </a:xfrm>
        </p:spPr>
        <p:txBody>
          <a:bodyPr/>
          <a:lstStyle/>
          <a:p>
            <a:r>
              <a:rPr lang="en-US" sz="2400" dirty="0"/>
              <a:t>MAVEN AND POM.XML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4892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+mj-lt"/>
              </a:rPr>
              <a:t>MAVEN:</a:t>
            </a:r>
          </a:p>
          <a:p>
            <a:r>
              <a:rPr lang="en-US" sz="1400" dirty="0" smtClean="0">
                <a:latin typeface="+mj-lt"/>
              </a:rPr>
              <a:t>Maven </a:t>
            </a:r>
            <a:r>
              <a:rPr lang="en-US" sz="1400" dirty="0">
                <a:latin typeface="+mj-lt"/>
              </a:rPr>
              <a:t>is a build tool that helps in project management. The tools helps in building and documenting the project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Term Build tool means:</a:t>
            </a:r>
          </a:p>
          <a:p>
            <a:r>
              <a:rPr lang="en-US" sz="1400" dirty="0">
                <a:latin typeface="+mj-lt"/>
              </a:rPr>
              <a:t>Generate Source </a:t>
            </a:r>
            <a:r>
              <a:rPr lang="en-US" sz="1400" dirty="0" smtClean="0">
                <a:latin typeface="+mj-lt"/>
              </a:rPr>
              <a:t>code</a:t>
            </a:r>
          </a:p>
          <a:p>
            <a:r>
              <a:rPr lang="en-US" sz="1400" dirty="0">
                <a:latin typeface="+mj-lt"/>
              </a:rPr>
              <a:t>Generating documentation from the source </a:t>
            </a:r>
            <a:r>
              <a:rPr lang="en-US" sz="1400" dirty="0" smtClean="0">
                <a:latin typeface="+mj-lt"/>
              </a:rPr>
              <a:t>code</a:t>
            </a:r>
          </a:p>
          <a:p>
            <a:r>
              <a:rPr lang="en-US" sz="1400" dirty="0">
                <a:latin typeface="+mj-lt"/>
              </a:rPr>
              <a:t>Compiling of source </a:t>
            </a:r>
            <a:r>
              <a:rPr lang="en-US" sz="1400" dirty="0" smtClean="0">
                <a:latin typeface="+mj-lt"/>
              </a:rPr>
              <a:t>code</a:t>
            </a:r>
          </a:p>
          <a:p>
            <a:r>
              <a:rPr lang="en-US" sz="1400" dirty="0" smtClean="0">
                <a:latin typeface="+mj-lt"/>
              </a:rPr>
              <a:t>Packaging </a:t>
            </a:r>
            <a:r>
              <a:rPr lang="en-US" sz="1400" dirty="0">
                <a:latin typeface="+mj-lt"/>
              </a:rPr>
              <a:t>of the </a:t>
            </a:r>
            <a:r>
              <a:rPr lang="en-US" sz="1400" dirty="0" smtClean="0">
                <a:latin typeface="+mj-lt"/>
              </a:rPr>
              <a:t>compiled </a:t>
            </a:r>
            <a:r>
              <a:rPr lang="en-US" sz="1400" dirty="0">
                <a:latin typeface="+mj-lt"/>
              </a:rPr>
              <a:t>codes into jar files</a:t>
            </a:r>
            <a:r>
              <a:rPr lang="en-US" sz="1400" dirty="0" smtClean="0">
                <a:latin typeface="+mj-lt"/>
              </a:rPr>
              <a:t>.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Different phase in maven build life cycle:</a:t>
            </a:r>
          </a:p>
          <a:p>
            <a:r>
              <a:rPr lang="en-US" sz="1400" dirty="0" smtClean="0">
                <a:latin typeface="+mj-lt"/>
              </a:rPr>
              <a:t>Compile, Test-Compile, Test, Package, Integration-Test, Verify, </a:t>
            </a:r>
            <a:r>
              <a:rPr lang="en-US" sz="1400" dirty="0">
                <a:latin typeface="+mj-lt"/>
              </a:rPr>
              <a:t>I</a:t>
            </a:r>
            <a:r>
              <a:rPr lang="en-US" sz="1400" dirty="0" smtClean="0">
                <a:latin typeface="+mj-lt"/>
              </a:rPr>
              <a:t>nstall, Deploy.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Maven Community has it centralized repository it contains more number of commonly used libraries.</a:t>
            </a:r>
          </a:p>
          <a:p>
            <a:r>
              <a:rPr lang="en-US" sz="1400" dirty="0">
                <a:latin typeface="+mj-lt"/>
                <a:cs typeface="Times New Roman" panose="02020603050405020304" pitchFamily="18" charset="0"/>
              </a:rPr>
              <a:t>Project Object Model is an XML file that contains information about the project and configuration details used by Maven to build the project</a:t>
            </a:r>
            <a:endParaRPr lang="en-US" sz="1400" dirty="0" smtClean="0">
              <a:latin typeface="+mj-lt"/>
            </a:endParaRPr>
          </a:p>
          <a:p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0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5320"/>
          </a:xfrm>
        </p:spPr>
        <p:txBody>
          <a:bodyPr/>
          <a:lstStyle/>
          <a:p>
            <a:r>
              <a:rPr lang="en-US" sz="2400" dirty="0"/>
              <a:t>MAVEN AND POM.XML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7855"/>
            <a:ext cx="10972800" cy="4588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Project Object Model:</a:t>
            </a:r>
          </a:p>
          <a:p>
            <a:r>
              <a:rPr lang="en-US" sz="1400" dirty="0" smtClean="0">
                <a:latin typeface="+mj-lt"/>
              </a:rPr>
              <a:t>POM </a:t>
            </a:r>
            <a:r>
              <a:rPr lang="en-US" sz="1400" dirty="0">
                <a:latin typeface="+mj-lt"/>
              </a:rPr>
              <a:t>is a xml file that has all the information </a:t>
            </a:r>
            <a:r>
              <a:rPr lang="en-US" sz="1400" dirty="0" smtClean="0">
                <a:latin typeface="+mj-lt"/>
              </a:rPr>
              <a:t>regarding </a:t>
            </a:r>
            <a:r>
              <a:rPr lang="en-US" sz="1400" dirty="0">
                <a:latin typeface="+mj-lt"/>
              </a:rPr>
              <a:t>project and configuration details 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When </a:t>
            </a:r>
            <a:r>
              <a:rPr lang="en-US" sz="1400" dirty="0">
                <a:latin typeface="+mj-lt"/>
              </a:rPr>
              <a:t>we tend to execute a task. Maven searches for the POM in the current directory.</a:t>
            </a:r>
          </a:p>
          <a:p>
            <a:r>
              <a:rPr lang="en-US" sz="1400" dirty="0" smtClean="0">
                <a:latin typeface="+mj-lt"/>
              </a:rPr>
              <a:t>POM </a:t>
            </a:r>
            <a:r>
              <a:rPr lang="en-US" sz="1400" dirty="0">
                <a:latin typeface="+mj-lt"/>
              </a:rPr>
              <a:t>contains goals and </a:t>
            </a:r>
            <a:r>
              <a:rPr lang="en-US" sz="1400" dirty="0" smtClean="0">
                <a:latin typeface="+mj-lt"/>
              </a:rPr>
              <a:t>plugins </a:t>
            </a:r>
            <a:r>
              <a:rPr lang="en-US" sz="1400" dirty="0">
                <a:latin typeface="+mj-lt"/>
              </a:rPr>
              <a:t>used in the project when we execute the project it will check the </a:t>
            </a:r>
            <a:r>
              <a:rPr lang="en-US" sz="1400" dirty="0" err="1">
                <a:latin typeface="+mj-lt"/>
              </a:rPr>
              <a:t>pom</a:t>
            </a:r>
            <a:r>
              <a:rPr lang="en-US" sz="1400" dirty="0">
                <a:latin typeface="+mj-lt"/>
              </a:rPr>
              <a:t> file gather the information and it runs the code</a:t>
            </a:r>
            <a:r>
              <a:rPr lang="en-US" sz="1400" dirty="0" smtClean="0">
                <a:latin typeface="+mj-lt"/>
              </a:rPr>
              <a:t>.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POM contains the following configuration:</a:t>
            </a:r>
          </a:p>
          <a:p>
            <a:r>
              <a:rPr lang="en-US" sz="1400" dirty="0" smtClean="0">
                <a:latin typeface="+mj-lt"/>
              </a:rPr>
              <a:t>Dependencies </a:t>
            </a:r>
          </a:p>
          <a:p>
            <a:r>
              <a:rPr lang="en-US" sz="1400" dirty="0" smtClean="0">
                <a:latin typeface="+mj-lt"/>
              </a:rPr>
              <a:t>Plugins</a:t>
            </a:r>
          </a:p>
          <a:p>
            <a:r>
              <a:rPr lang="en-US" sz="1400" dirty="0" smtClean="0">
                <a:latin typeface="+mj-lt"/>
              </a:rPr>
              <a:t>Groupid</a:t>
            </a:r>
          </a:p>
          <a:p>
            <a:r>
              <a:rPr lang="en-US" sz="1400" dirty="0" smtClean="0">
                <a:latin typeface="+mj-lt"/>
              </a:rPr>
              <a:t>Artifcatid</a:t>
            </a:r>
          </a:p>
          <a:p>
            <a:r>
              <a:rPr lang="en-US" sz="1400" dirty="0" smtClean="0">
                <a:latin typeface="+mj-lt"/>
              </a:rPr>
              <a:t>Version</a:t>
            </a:r>
          </a:p>
          <a:p>
            <a:endParaRPr lang="en-US" sz="1400" dirty="0" smtClean="0">
              <a:latin typeface="+mj-lt"/>
            </a:endParaRPr>
          </a:p>
          <a:p>
            <a:endParaRPr lang="en-US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5320"/>
          </a:xfrm>
        </p:spPr>
        <p:txBody>
          <a:bodyPr/>
          <a:lstStyle/>
          <a:p>
            <a:r>
              <a:rPr lang="en-US" sz="2400" dirty="0" smtClean="0"/>
              <a:t>Tomcat Server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5321"/>
            <a:ext cx="10972800" cy="506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WEB SERVER: {TOMCAT}</a:t>
            </a:r>
          </a:p>
          <a:p>
            <a:r>
              <a:rPr lang="en-US" sz="1400" dirty="0">
                <a:latin typeface="+mj-lt"/>
              </a:rPr>
              <a:t>   The web server is the responsible to run the web application.</a:t>
            </a:r>
          </a:p>
          <a:p>
            <a:r>
              <a:rPr lang="en-US" sz="1400" dirty="0">
                <a:latin typeface="+mj-lt"/>
              </a:rPr>
              <a:t>   The web server handles only static page [html, </a:t>
            </a:r>
            <a:r>
              <a:rPr lang="en-US" sz="1400" dirty="0" smtClean="0">
                <a:latin typeface="+mj-lt"/>
              </a:rPr>
              <a:t>war file. etc.]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WEB CONTAINER:</a:t>
            </a:r>
          </a:p>
          <a:p>
            <a:r>
              <a:rPr lang="en-US" sz="1400" dirty="0">
                <a:latin typeface="+mj-lt"/>
              </a:rPr>
              <a:t>   The web container is part of web server. [stand alone web container]</a:t>
            </a:r>
          </a:p>
          <a:p>
            <a:r>
              <a:rPr lang="en-US" sz="1400" dirty="0">
                <a:latin typeface="+mj-lt"/>
              </a:rPr>
              <a:t>   The web container is the </a:t>
            </a:r>
            <a:r>
              <a:rPr lang="en-US" sz="1400" dirty="0" smtClean="0">
                <a:latin typeface="+mj-lt"/>
              </a:rPr>
              <a:t>responsible </a:t>
            </a:r>
            <a:r>
              <a:rPr lang="en-US" sz="1400" dirty="0">
                <a:latin typeface="+mj-lt"/>
              </a:rPr>
              <a:t>to manage and </a:t>
            </a:r>
            <a:r>
              <a:rPr lang="en-US" sz="1400" dirty="0" smtClean="0">
                <a:latin typeface="+mj-lt"/>
              </a:rPr>
              <a:t>execute </a:t>
            </a:r>
            <a:r>
              <a:rPr lang="en-US" sz="1400" dirty="0">
                <a:latin typeface="+mj-lt"/>
              </a:rPr>
              <a:t>the servlet and jsp.</a:t>
            </a:r>
          </a:p>
          <a:p>
            <a:r>
              <a:rPr lang="en-US" sz="1400" dirty="0">
                <a:latin typeface="+mj-lt"/>
              </a:rPr>
              <a:t>   It contains to contain server container (servlet engine), Jsp container (Jsp engine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Servlet Container: [CATALINA] 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It </a:t>
            </a:r>
            <a:r>
              <a:rPr lang="en-US" sz="1400" dirty="0">
                <a:latin typeface="+mj-lt"/>
              </a:rPr>
              <a:t>responsible for manage and </a:t>
            </a:r>
            <a:r>
              <a:rPr lang="en-US" sz="1400" dirty="0" smtClean="0">
                <a:latin typeface="+mj-lt"/>
              </a:rPr>
              <a:t>execute </a:t>
            </a:r>
            <a:r>
              <a:rPr lang="en-US" sz="1400" dirty="0">
                <a:latin typeface="+mj-lt"/>
              </a:rPr>
              <a:t>the servlet </a:t>
            </a:r>
            <a:r>
              <a:rPr lang="en-US" sz="1400" dirty="0" smtClean="0">
                <a:latin typeface="+mj-lt"/>
              </a:rPr>
              <a:t>lifecycle.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Jsp </a:t>
            </a:r>
            <a:r>
              <a:rPr lang="en-US" sz="1400" dirty="0">
                <a:latin typeface="+mj-lt"/>
              </a:rPr>
              <a:t>[Java Server Page] Container: [</a:t>
            </a:r>
            <a:r>
              <a:rPr lang="en-US" sz="1400" dirty="0" smtClean="0">
                <a:latin typeface="+mj-lt"/>
              </a:rPr>
              <a:t>JASPER]</a:t>
            </a:r>
          </a:p>
          <a:p>
            <a:r>
              <a:rPr lang="en-US" sz="1400" dirty="0" smtClean="0">
                <a:latin typeface="+mj-lt"/>
              </a:rPr>
              <a:t>It </a:t>
            </a:r>
            <a:r>
              <a:rPr lang="en-US" sz="1400" dirty="0">
                <a:latin typeface="+mj-lt"/>
              </a:rPr>
              <a:t>responsible for manage and </a:t>
            </a:r>
            <a:r>
              <a:rPr lang="en-US" sz="1400" dirty="0" smtClean="0">
                <a:latin typeface="+mj-lt"/>
              </a:rPr>
              <a:t>execute </a:t>
            </a:r>
            <a:r>
              <a:rPr lang="en-US" sz="1400" dirty="0">
                <a:latin typeface="+mj-lt"/>
              </a:rPr>
              <a:t>jsp components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CLUSTER:</a:t>
            </a:r>
          </a:p>
          <a:p>
            <a:r>
              <a:rPr lang="en-US" sz="1400" dirty="0" smtClean="0">
                <a:latin typeface="+mj-lt"/>
              </a:rPr>
              <a:t>Tomcat </a:t>
            </a:r>
            <a:r>
              <a:rPr lang="en-US" sz="1400" dirty="0">
                <a:latin typeface="+mj-lt"/>
              </a:rPr>
              <a:t>clustering is a group of Tomcat instances that are connected. An instance of Tomcat is an independent system. </a:t>
            </a:r>
          </a:p>
          <a:p>
            <a:r>
              <a:rPr lang="en-US" sz="1400" dirty="0" smtClean="0">
                <a:latin typeface="+mj-lt"/>
              </a:rPr>
              <a:t>Clustering </a:t>
            </a:r>
            <a:r>
              <a:rPr lang="en-US" sz="1400" dirty="0">
                <a:latin typeface="+mj-lt"/>
              </a:rPr>
              <a:t>instances of Tomcat makes them interconnected.</a:t>
            </a:r>
          </a:p>
          <a:p>
            <a:r>
              <a:rPr lang="en-US" sz="1400" dirty="0" smtClean="0">
                <a:latin typeface="+mj-lt"/>
              </a:rPr>
              <a:t>It </a:t>
            </a:r>
            <a:r>
              <a:rPr lang="en-US" sz="1400" dirty="0">
                <a:latin typeface="+mj-lt"/>
              </a:rPr>
              <a:t>helps in load balancing, high availability, high performance or large-scale processing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COYOTE</a:t>
            </a:r>
            <a:r>
              <a:rPr lang="en-US" sz="1400" dirty="0" smtClean="0">
                <a:latin typeface="+mj-lt"/>
              </a:rPr>
              <a:t>:</a:t>
            </a:r>
          </a:p>
          <a:p>
            <a:r>
              <a:rPr lang="en-US" sz="1400" dirty="0">
                <a:latin typeface="+mj-lt"/>
              </a:rPr>
              <a:t>COYOTE is a connector for Tomcat that supports the HTTP 1.1 </a:t>
            </a:r>
            <a:r>
              <a:rPr lang="en-US" sz="1400" dirty="0" err="1" smtClean="0">
                <a:latin typeface="+mj-lt"/>
              </a:rPr>
              <a:t>protocal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as a web server</a:t>
            </a:r>
            <a:r>
              <a:rPr lang="en-US" sz="1400" dirty="0" smtClean="0">
                <a:latin typeface="+mj-lt"/>
              </a:rPr>
              <a:t>.</a:t>
            </a:r>
          </a:p>
          <a:p>
            <a:r>
              <a:rPr lang="en-US" sz="1400" dirty="0">
                <a:latin typeface="+mj-lt"/>
              </a:rPr>
              <a:t>COYOTE listens for the </a:t>
            </a:r>
            <a:r>
              <a:rPr lang="en-US" sz="1400" dirty="0" smtClean="0">
                <a:latin typeface="+mj-lt"/>
              </a:rPr>
              <a:t>incoming </a:t>
            </a:r>
            <a:r>
              <a:rPr lang="en-US" sz="1400" dirty="0">
                <a:latin typeface="+mj-lt"/>
              </a:rPr>
              <a:t>connections to the server a on a </a:t>
            </a:r>
            <a:r>
              <a:rPr lang="en-US" sz="1400" dirty="0" smtClean="0">
                <a:latin typeface="+mj-lt"/>
              </a:rPr>
              <a:t>specific </a:t>
            </a:r>
            <a:r>
              <a:rPr lang="en-US" sz="1400" dirty="0">
                <a:latin typeface="+mj-lt"/>
              </a:rPr>
              <a:t>TCP port and forwards the request to the TOMCAT engine to process the request and  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send back a response to the requesting client.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9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5320"/>
          </a:xfrm>
        </p:spPr>
        <p:txBody>
          <a:bodyPr/>
          <a:lstStyle/>
          <a:p>
            <a:r>
              <a:rPr lang="en-US" sz="2400" dirty="0" smtClean="0"/>
              <a:t>Tomcat Server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4892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+mj-lt"/>
              </a:rPr>
              <a:t>Deploying the java application:</a:t>
            </a:r>
          </a:p>
          <a:p>
            <a:r>
              <a:rPr lang="en-US" sz="1400" dirty="0" smtClean="0">
                <a:latin typeface="+mj-lt"/>
              </a:rPr>
              <a:t>Copying the .war java file and paste in path of tomcat server inside </a:t>
            </a:r>
            <a:r>
              <a:rPr lang="en-US" sz="1400" dirty="0" err="1" smtClean="0">
                <a:latin typeface="+mj-lt"/>
              </a:rPr>
              <a:t>webapps</a:t>
            </a:r>
            <a:r>
              <a:rPr lang="en-US" sz="1400" dirty="0" smtClean="0">
                <a:latin typeface="+mj-lt"/>
              </a:rPr>
              <a:t> folder.</a:t>
            </a:r>
          </a:p>
          <a:p>
            <a:r>
              <a:rPr lang="en-US" sz="1400" dirty="0" smtClean="0">
                <a:latin typeface="+mj-lt"/>
              </a:rPr>
              <a:t>Using the server.xml file create the username and password and acces</a:t>
            </a:r>
            <a:r>
              <a:rPr lang="en-US" sz="1400" dirty="0" smtClean="0">
                <a:latin typeface="+mj-lt"/>
              </a:rPr>
              <a:t>s the manager-</a:t>
            </a:r>
            <a:r>
              <a:rPr lang="en-US" sz="1400" dirty="0" err="1" smtClean="0">
                <a:latin typeface="+mj-lt"/>
              </a:rPr>
              <a:t>gui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Configure SSL certificate in Tomcat server:</a:t>
            </a:r>
          </a:p>
          <a:p>
            <a:r>
              <a:rPr lang="en-US" sz="1400" dirty="0" smtClean="0">
                <a:latin typeface="+mj-lt"/>
              </a:rPr>
              <a:t>Creating the </a:t>
            </a:r>
            <a:r>
              <a:rPr lang="en-US" sz="1400" dirty="0" err="1" smtClean="0">
                <a:latin typeface="+mj-lt"/>
              </a:rPr>
              <a:t>ssl</a:t>
            </a:r>
            <a:r>
              <a:rPr lang="en-US" sz="1400" dirty="0" smtClean="0">
                <a:latin typeface="+mj-lt"/>
              </a:rPr>
              <a:t> certificate </a:t>
            </a:r>
          </a:p>
          <a:p>
            <a:r>
              <a:rPr lang="en-US" sz="1400" dirty="0" smtClean="0">
                <a:latin typeface="+mj-lt"/>
              </a:rPr>
              <a:t> </a:t>
            </a:r>
            <a:r>
              <a:rPr lang="en-IN" sz="1400" dirty="0" err="1">
                <a:latin typeface="+mj-lt"/>
              </a:rPr>
              <a:t>keytool</a:t>
            </a:r>
            <a:r>
              <a:rPr lang="en-IN" sz="1400" dirty="0">
                <a:latin typeface="+mj-lt"/>
              </a:rPr>
              <a:t> -</a:t>
            </a:r>
            <a:r>
              <a:rPr lang="en-IN" sz="1400" dirty="0" err="1">
                <a:latin typeface="+mj-lt"/>
              </a:rPr>
              <a:t>genkeypair</a:t>
            </a:r>
            <a:r>
              <a:rPr lang="en-IN" sz="1400" dirty="0">
                <a:latin typeface="+mj-lt"/>
              </a:rPr>
              <a:t> -alias </a:t>
            </a:r>
            <a:r>
              <a:rPr lang="en-IN" sz="1400" dirty="0" err="1">
                <a:latin typeface="+mj-lt"/>
              </a:rPr>
              <a:t>Mycert</a:t>
            </a:r>
            <a:r>
              <a:rPr lang="en-IN" sz="1400" dirty="0">
                <a:latin typeface="+mj-lt"/>
              </a:rPr>
              <a:t> -</a:t>
            </a:r>
            <a:r>
              <a:rPr lang="en-IN" sz="1400" dirty="0" err="1">
                <a:latin typeface="+mj-lt"/>
              </a:rPr>
              <a:t>keyalg</a:t>
            </a:r>
            <a:r>
              <a:rPr lang="en-IN" sz="1400" dirty="0">
                <a:latin typeface="+mj-lt"/>
              </a:rPr>
              <a:t> RSA -</a:t>
            </a:r>
            <a:r>
              <a:rPr lang="en-IN" sz="1400" dirty="0" err="1">
                <a:latin typeface="+mj-lt"/>
              </a:rPr>
              <a:t>keystore</a:t>
            </a:r>
            <a:r>
              <a:rPr lang="en-IN" sz="1400" dirty="0">
                <a:latin typeface="+mj-lt"/>
              </a:rPr>
              <a:t> "D:\</a:t>
            </a:r>
            <a:r>
              <a:rPr lang="en-IN" sz="1400" dirty="0" smtClean="0">
                <a:latin typeface="+mj-lt"/>
              </a:rPr>
              <a:t>SSL\Mycert.cert“</a:t>
            </a:r>
          </a:p>
          <a:p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We need to replace this </a:t>
            </a:r>
            <a:r>
              <a:rPr lang="en-IN" sz="1400" dirty="0" smtClean="0">
                <a:latin typeface="+mj-lt"/>
              </a:rPr>
              <a:t>code in Server.xml</a:t>
            </a:r>
            <a:endParaRPr lang="en-IN" sz="1400" dirty="0">
              <a:latin typeface="+mj-lt"/>
            </a:endParaRP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 </a:t>
            </a:r>
            <a:r>
              <a:rPr lang="en-IN" sz="1400" dirty="0" smtClean="0">
                <a:latin typeface="+mj-lt"/>
              </a:rPr>
              <a:t>	&lt;</a:t>
            </a:r>
            <a:r>
              <a:rPr lang="en-IN" sz="1400" dirty="0">
                <a:latin typeface="+mj-lt"/>
              </a:rPr>
              <a:t>Connector </a:t>
            </a:r>
            <a:r>
              <a:rPr lang="en-IN" sz="1400" dirty="0" err="1">
                <a:latin typeface="+mj-lt"/>
              </a:rPr>
              <a:t>SSLEnabled</a:t>
            </a:r>
            <a:r>
              <a:rPr lang="en-IN" sz="1400" dirty="0">
                <a:latin typeface="+mj-lt"/>
              </a:rPr>
              <a:t>="true" </a:t>
            </a:r>
            <a:r>
              <a:rPr lang="en-IN" sz="1400" dirty="0" err="1">
                <a:latin typeface="+mj-lt"/>
              </a:rPr>
              <a:t>acceptCount</a:t>
            </a:r>
            <a:r>
              <a:rPr lang="en-IN" sz="1400" dirty="0">
                <a:latin typeface="+mj-lt"/>
              </a:rPr>
              <a:t>="100" </a:t>
            </a:r>
            <a:r>
              <a:rPr lang="en-IN" sz="1400" dirty="0" err="1">
                <a:latin typeface="+mj-lt"/>
              </a:rPr>
              <a:t>clientAuth</a:t>
            </a:r>
            <a:r>
              <a:rPr lang="en-IN" sz="1400" dirty="0">
                <a:latin typeface="+mj-lt"/>
              </a:rPr>
              <a:t>="false"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</a:t>
            </a:r>
            <a:r>
              <a:rPr lang="en-IN" sz="1400" dirty="0" smtClean="0">
                <a:latin typeface="+mj-lt"/>
              </a:rPr>
              <a:t>	  </a:t>
            </a:r>
            <a:r>
              <a:rPr lang="en-IN" sz="1400" dirty="0" err="1">
                <a:latin typeface="+mj-lt"/>
              </a:rPr>
              <a:t>disableUploadTimeout</a:t>
            </a:r>
            <a:r>
              <a:rPr lang="en-IN" sz="1400" dirty="0">
                <a:latin typeface="+mj-lt"/>
              </a:rPr>
              <a:t>="true" </a:t>
            </a:r>
            <a:r>
              <a:rPr lang="en-IN" sz="1400" dirty="0" err="1">
                <a:latin typeface="+mj-lt"/>
              </a:rPr>
              <a:t>enableLookups</a:t>
            </a:r>
            <a:r>
              <a:rPr lang="en-IN" sz="1400" dirty="0">
                <a:latin typeface="+mj-lt"/>
              </a:rPr>
              <a:t>="false" </a:t>
            </a:r>
            <a:r>
              <a:rPr lang="en-IN" sz="1400" dirty="0" err="1">
                <a:latin typeface="+mj-lt"/>
              </a:rPr>
              <a:t>maxThreads</a:t>
            </a:r>
            <a:r>
              <a:rPr lang="en-IN" sz="1400" dirty="0">
                <a:latin typeface="+mj-lt"/>
              </a:rPr>
              <a:t>="25"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</a:t>
            </a:r>
            <a:r>
              <a:rPr lang="en-IN" sz="1400" dirty="0" smtClean="0">
                <a:latin typeface="+mj-lt"/>
              </a:rPr>
              <a:t>	  </a:t>
            </a:r>
            <a:r>
              <a:rPr lang="en-IN" sz="1400" dirty="0">
                <a:latin typeface="+mj-lt"/>
              </a:rPr>
              <a:t>port="8443" </a:t>
            </a:r>
            <a:r>
              <a:rPr lang="en-IN" sz="1400" dirty="0" err="1">
                <a:latin typeface="+mj-lt"/>
              </a:rPr>
              <a:t>keystoreFile</a:t>
            </a:r>
            <a:r>
              <a:rPr lang="en-IN" sz="1400" dirty="0">
                <a:latin typeface="+mj-lt"/>
              </a:rPr>
              <a:t>="D:\SSL\Mycert.cert" </a:t>
            </a:r>
            <a:r>
              <a:rPr lang="en-IN" sz="1400" dirty="0" err="1">
                <a:latin typeface="+mj-lt"/>
              </a:rPr>
              <a:t>keystorePass</a:t>
            </a:r>
            <a:r>
              <a:rPr lang="en-IN" sz="1400" dirty="0">
                <a:latin typeface="+mj-lt"/>
              </a:rPr>
              <a:t>="pass123"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</a:t>
            </a:r>
            <a:r>
              <a:rPr lang="en-IN" sz="1400" dirty="0" smtClean="0">
                <a:latin typeface="+mj-lt"/>
              </a:rPr>
              <a:t>	  </a:t>
            </a:r>
            <a:r>
              <a:rPr lang="en-IN" sz="1400" dirty="0">
                <a:latin typeface="+mj-lt"/>
              </a:rPr>
              <a:t>protocol="org.apache.coyote.http11.Http11NioProtocol" scheme="https"</a:t>
            </a:r>
          </a:p>
          <a:p>
            <a:pPr marL="0" indent="0">
              <a:buNone/>
            </a:pPr>
            <a:r>
              <a:rPr lang="en-IN" sz="1400" dirty="0">
                <a:latin typeface="+mj-lt"/>
              </a:rPr>
              <a:t>   </a:t>
            </a:r>
            <a:r>
              <a:rPr lang="en-IN" sz="1400" dirty="0" smtClean="0">
                <a:latin typeface="+mj-lt"/>
              </a:rPr>
              <a:t>	  </a:t>
            </a:r>
            <a:r>
              <a:rPr lang="en-IN" sz="1400" dirty="0">
                <a:latin typeface="+mj-lt"/>
              </a:rPr>
              <a:t>secure="true" </a:t>
            </a:r>
            <a:r>
              <a:rPr lang="en-IN" sz="1400" dirty="0" err="1">
                <a:latin typeface="+mj-lt"/>
              </a:rPr>
              <a:t>sslProtocol</a:t>
            </a:r>
            <a:r>
              <a:rPr lang="en-IN" sz="1400" dirty="0">
                <a:latin typeface="+mj-lt"/>
              </a:rPr>
              <a:t>="TLS" </a:t>
            </a:r>
            <a:r>
              <a:rPr lang="en-IN" sz="1400" dirty="0" smtClean="0">
                <a:latin typeface="+mj-lt"/>
              </a:rPr>
              <a:t>/&gt;</a:t>
            </a:r>
          </a:p>
          <a:p>
            <a:endParaRPr lang="en-IN" sz="1400" dirty="0" smtClean="0">
              <a:latin typeface="+mj-lt"/>
            </a:endParaRPr>
          </a:p>
          <a:p>
            <a:pPr marL="0" indent="0">
              <a:buNone/>
            </a:pPr>
            <a:endParaRPr lang="en-IN" sz="1400" dirty="0" smtClean="0">
              <a:latin typeface="+mj-lt"/>
            </a:endParaRPr>
          </a:p>
          <a:p>
            <a:pPr marL="0" indent="0">
              <a:buNone/>
            </a:pPr>
            <a:endParaRPr lang="en-IN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791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5320"/>
          </a:xfrm>
        </p:spPr>
        <p:txBody>
          <a:bodyPr/>
          <a:lstStyle/>
          <a:p>
            <a:r>
              <a:rPr lang="en-US" sz="2400" dirty="0">
                <a:ea typeface="Segoe UI Black" panose="020B0A02040204020203" pitchFamily="34" charset="0"/>
                <a:cs typeface="Times New Roman" panose="02020603050405020304" pitchFamily="18" charset="0"/>
              </a:rPr>
              <a:t>Redirecting from HTTP to HTTPS </a:t>
            </a:r>
            <a:r>
              <a:rPr lang="en-US" sz="2400" dirty="0" smtClean="0">
                <a:ea typeface="Segoe UI Black" panose="020B0A02040204020203" pitchFamily="34" charset="0"/>
                <a:cs typeface="Times New Roman" panose="02020603050405020304" pitchFamily="18" charset="0"/>
              </a:rPr>
              <a:t>web application</a:t>
            </a:r>
            <a:endParaRPr lang="en-US" sz="2400" dirty="0">
              <a:ea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4892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>
                <a:latin typeface="+mj-lt"/>
              </a:rPr>
              <a:t>Web.xml File</a:t>
            </a:r>
          </a:p>
          <a:p>
            <a:r>
              <a:rPr lang="en-US" sz="1400" dirty="0">
                <a:latin typeface="+mj-lt"/>
              </a:rPr>
              <a:t>If we are going to run the web application </a:t>
            </a:r>
          </a:p>
          <a:p>
            <a:r>
              <a:rPr lang="en-US" sz="1400" dirty="0" smtClean="0">
                <a:latin typeface="+mj-lt"/>
              </a:rPr>
              <a:t>Just </a:t>
            </a:r>
            <a:r>
              <a:rPr lang="en-US" sz="1400" dirty="0">
                <a:latin typeface="+mj-lt"/>
              </a:rPr>
              <a:t>go to the web.xml file and paste the below code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</a:t>
            </a:r>
            <a:r>
              <a:rPr lang="en-US" sz="1400" dirty="0" smtClean="0">
                <a:latin typeface="+mj-lt"/>
              </a:rPr>
              <a:t>	  </a:t>
            </a:r>
            <a:r>
              <a:rPr lang="en-US" sz="1400" dirty="0">
                <a:latin typeface="+mj-lt"/>
              </a:rPr>
              <a:t>&lt;security-constraint&gt;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</a:t>
            </a:r>
            <a:r>
              <a:rPr lang="en-US" sz="1400" dirty="0" smtClean="0">
                <a:latin typeface="+mj-lt"/>
              </a:rPr>
              <a:t>	  </a:t>
            </a:r>
            <a:r>
              <a:rPr lang="en-US" sz="1400" dirty="0">
                <a:latin typeface="+mj-lt"/>
              </a:rPr>
              <a:t>&lt;web-resource-collection&gt;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	   </a:t>
            </a:r>
            <a:r>
              <a:rPr lang="en-US" sz="1400" dirty="0">
                <a:latin typeface="+mj-lt"/>
              </a:rPr>
              <a:t>&lt;web-resource-name&gt;</a:t>
            </a:r>
            <a:r>
              <a:rPr lang="en-US" sz="1400" dirty="0" err="1">
                <a:latin typeface="+mj-lt"/>
              </a:rPr>
              <a:t>securedapp</a:t>
            </a:r>
            <a:r>
              <a:rPr lang="en-US" sz="1400" dirty="0">
                <a:latin typeface="+mj-lt"/>
              </a:rPr>
              <a:t>&lt;/web-resource-name&gt;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	  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 err="1">
                <a:latin typeface="+mj-lt"/>
              </a:rPr>
              <a:t>url</a:t>
            </a:r>
            <a:r>
              <a:rPr lang="en-US" sz="1400" dirty="0">
                <a:latin typeface="+mj-lt"/>
              </a:rPr>
              <a:t>-pattern&gt;/*&lt;/</a:t>
            </a:r>
            <a:r>
              <a:rPr lang="en-US" sz="1400" dirty="0" err="1">
                <a:latin typeface="+mj-lt"/>
              </a:rPr>
              <a:t>url</a:t>
            </a:r>
            <a:r>
              <a:rPr lang="en-US" sz="1400" dirty="0">
                <a:latin typeface="+mj-lt"/>
              </a:rPr>
              <a:t>-pattern&gt;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	   </a:t>
            </a:r>
            <a:r>
              <a:rPr lang="en-US" sz="1400" dirty="0">
                <a:latin typeface="+mj-lt"/>
              </a:rPr>
              <a:t>&lt;/web-resource-collection&gt;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	   </a:t>
            </a:r>
            <a:r>
              <a:rPr lang="en-US" sz="1400" dirty="0">
                <a:latin typeface="+mj-lt"/>
              </a:rPr>
              <a:t>&lt;user-data-constraint&gt;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	   </a:t>
            </a:r>
            <a:r>
              <a:rPr lang="en-US" sz="1400" dirty="0">
                <a:latin typeface="+mj-lt"/>
              </a:rPr>
              <a:t>&lt;transport-guarantee&gt;CONFIDENTIAL&lt;/transport-guarantee&gt;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	   </a:t>
            </a:r>
            <a:r>
              <a:rPr lang="en-US" sz="1400" dirty="0">
                <a:latin typeface="+mj-lt"/>
              </a:rPr>
              <a:t>&lt;/user-data-constraint&gt;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   &lt;/</a:t>
            </a:r>
            <a:r>
              <a:rPr lang="en-US" sz="1400" dirty="0">
                <a:latin typeface="+mj-lt"/>
              </a:rPr>
              <a:t>security-constraint</a:t>
            </a:r>
            <a:r>
              <a:rPr lang="en-US" sz="1400" dirty="0" smtClean="0">
                <a:latin typeface="+mj-lt"/>
              </a:rPr>
              <a:t>&gt;</a:t>
            </a:r>
          </a:p>
          <a:p>
            <a:pPr marL="0" indent="0">
              <a:buNone/>
            </a:pPr>
            <a:endParaRPr lang="en-IN" sz="1400" dirty="0" smtClean="0">
              <a:latin typeface="+mj-lt"/>
            </a:endParaRPr>
          </a:p>
          <a:p>
            <a:pPr marL="0" indent="0">
              <a:buNone/>
            </a:pPr>
            <a:endParaRPr lang="en-IN" sz="1400" dirty="0" smtClean="0">
              <a:latin typeface="+mj-lt"/>
            </a:endParaRPr>
          </a:p>
          <a:p>
            <a:pPr marL="0" indent="0">
              <a:buNone/>
            </a:pPr>
            <a:endParaRPr lang="en-IN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951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5320"/>
          </a:xfrm>
        </p:spPr>
        <p:txBody>
          <a:bodyPr/>
          <a:lstStyle/>
          <a:p>
            <a:r>
              <a:rPr lang="en-US" sz="2400" dirty="0">
                <a:cs typeface="Segoe UI" panose="020B0502040204020203" pitchFamily="34" charset="0"/>
              </a:rPr>
              <a:t>Increasing Heap Memory in Tomcat</a:t>
            </a:r>
            <a:endParaRPr lang="en-US" sz="2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489216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j-lt"/>
              </a:rPr>
              <a:t>I</a:t>
            </a:r>
            <a:r>
              <a:rPr lang="en-US" sz="1400" dirty="0" smtClean="0">
                <a:latin typeface="+mj-lt"/>
              </a:rPr>
              <a:t>nstallation </a:t>
            </a:r>
            <a:r>
              <a:rPr lang="en-US" sz="1400" dirty="0">
                <a:latin typeface="+mj-lt"/>
              </a:rPr>
              <a:t>path of the tomcat server path: C:/program files/apache </a:t>
            </a:r>
            <a:r>
              <a:rPr lang="en-US" sz="1400" dirty="0" smtClean="0">
                <a:latin typeface="+mj-lt"/>
              </a:rPr>
              <a:t>foundation/tomcat9/bin</a:t>
            </a:r>
          </a:p>
          <a:p>
            <a:r>
              <a:rPr lang="en-US" sz="1400" dirty="0">
                <a:latin typeface="+mj-lt"/>
              </a:rPr>
              <a:t>tomcat9w.exe file </a:t>
            </a:r>
            <a:r>
              <a:rPr lang="en-US" sz="1400" dirty="0" smtClean="0">
                <a:latin typeface="+mj-lt"/>
              </a:rPr>
              <a:t>right </a:t>
            </a:r>
            <a:r>
              <a:rPr lang="en-US" sz="1400" dirty="0">
                <a:latin typeface="+mj-lt"/>
              </a:rPr>
              <a:t>click on that file and select run as administration</a:t>
            </a:r>
            <a:r>
              <a:rPr lang="en-US" sz="1400" dirty="0" smtClean="0">
                <a:latin typeface="+mj-lt"/>
              </a:rPr>
              <a:t>.</a:t>
            </a:r>
          </a:p>
          <a:p>
            <a:r>
              <a:rPr lang="en-US" sz="1400" dirty="0" smtClean="0">
                <a:latin typeface="+mj-lt"/>
              </a:rPr>
              <a:t>Just click on Java Tab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Initial memory pool — 1024 MB</a:t>
            </a:r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	Maximum </a:t>
            </a:r>
            <a:r>
              <a:rPr lang="en-US" sz="1400" dirty="0">
                <a:latin typeface="+mj-lt"/>
              </a:rPr>
              <a:t>memory pool — 2048 </a:t>
            </a:r>
            <a:r>
              <a:rPr lang="en-US" sz="1400" dirty="0" smtClean="0">
                <a:latin typeface="+mj-lt"/>
              </a:rPr>
              <a:t>MB</a:t>
            </a:r>
          </a:p>
          <a:p>
            <a:r>
              <a:rPr lang="en-US" sz="1400" dirty="0" smtClean="0">
                <a:latin typeface="+mj-lt"/>
              </a:rPr>
              <a:t>Restart the Service.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INCREASE JVM MEMORY IN TOMCAT SERVER BY SETENV FILE</a:t>
            </a:r>
            <a:endParaRPr lang="en-US" sz="1400" dirty="0" smtClean="0">
              <a:latin typeface="+mj-lt"/>
            </a:endParaRPr>
          </a:p>
          <a:p>
            <a:r>
              <a:rPr lang="en-US" sz="1400" dirty="0">
                <a:latin typeface="+mj-lt"/>
              </a:rPr>
              <a:t>Go to the installation path bin folder create the </a:t>
            </a:r>
            <a:r>
              <a:rPr lang="en-US" sz="1400" dirty="0" smtClean="0">
                <a:latin typeface="+mj-lt"/>
              </a:rPr>
              <a:t>setenv.txt </a:t>
            </a:r>
            <a:r>
              <a:rPr lang="en-US" sz="1400" dirty="0">
                <a:latin typeface="+mj-lt"/>
              </a:rPr>
              <a:t>file </a:t>
            </a:r>
          </a:p>
          <a:p>
            <a:r>
              <a:rPr lang="en-US" sz="1400" dirty="0">
                <a:latin typeface="+mj-lt"/>
              </a:rPr>
              <a:t>Enter the command: set JAVA_OPTS=%JAVA_OPTS% -Xms1024m  -Xmx1024m</a:t>
            </a:r>
          </a:p>
          <a:p>
            <a:r>
              <a:rPr lang="en-US" sz="1400" dirty="0">
                <a:latin typeface="+mj-lt"/>
              </a:rPr>
              <a:t>And save as setenv.bat as a batch file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Xms</a:t>
            </a:r>
            <a:r>
              <a:rPr lang="en-US" sz="1400" dirty="0">
                <a:latin typeface="+mj-lt"/>
              </a:rPr>
              <a:t> is the </a:t>
            </a:r>
            <a:r>
              <a:rPr lang="en-US" sz="1400" dirty="0" err="1">
                <a:latin typeface="+mj-lt"/>
              </a:rPr>
              <a:t>inital</a:t>
            </a:r>
            <a:r>
              <a:rPr lang="en-US" sz="1400" dirty="0">
                <a:latin typeface="+mj-lt"/>
              </a:rPr>
              <a:t> memory pool</a:t>
            </a:r>
          </a:p>
          <a:p>
            <a:r>
              <a:rPr lang="en-US" sz="1400" dirty="0" err="1">
                <a:latin typeface="+mj-lt"/>
              </a:rPr>
              <a:t>Xmx</a:t>
            </a:r>
            <a:r>
              <a:rPr lang="en-US" sz="1400" dirty="0">
                <a:latin typeface="+mj-lt"/>
              </a:rPr>
              <a:t> is the maximum memory pool</a:t>
            </a:r>
          </a:p>
          <a:p>
            <a:r>
              <a:rPr lang="en-US" sz="1400" dirty="0">
                <a:latin typeface="+mj-lt"/>
              </a:rPr>
              <a:t>When setting the Java heap size, you should specify your memory argument using one of the letters "m" or "M" for MB or "g" or "G" for GB</a:t>
            </a:r>
            <a:r>
              <a:rPr lang="en-US" sz="1400" dirty="0" smtClean="0">
                <a:latin typeface="+mj-lt"/>
              </a:rPr>
              <a:t>.</a:t>
            </a:r>
          </a:p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27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5320"/>
          </a:xfrm>
        </p:spPr>
        <p:txBody>
          <a:bodyPr/>
          <a:lstStyle/>
          <a:p>
            <a:r>
              <a:rPr lang="en-US" sz="2400" dirty="0"/>
              <a:t>Configuring SSL in Apache HTTP server</a:t>
            </a:r>
            <a:endParaRPr lang="en-US" sz="2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4892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Run the command for generate the SSL certificate and private key</a:t>
            </a:r>
            <a:r>
              <a:rPr lang="en-US" sz="1400" dirty="0" smtClean="0">
                <a:latin typeface="+mj-lt"/>
              </a:rPr>
              <a:t>:</a:t>
            </a:r>
          </a:p>
          <a:p>
            <a:r>
              <a:rPr lang="en-US" sz="1400" dirty="0" err="1">
                <a:latin typeface="+mj-lt"/>
              </a:rPr>
              <a:t>openssl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req</a:t>
            </a:r>
            <a:r>
              <a:rPr lang="en-US" sz="1400" dirty="0">
                <a:latin typeface="+mj-lt"/>
              </a:rPr>
              <a:t> -x509 -nodes -days 356 -</a:t>
            </a:r>
            <a:r>
              <a:rPr lang="en-US" sz="1400" dirty="0" err="1">
                <a:latin typeface="+mj-lt"/>
              </a:rPr>
              <a:t>newkey</a:t>
            </a:r>
            <a:r>
              <a:rPr lang="en-US" sz="1400" dirty="0">
                <a:latin typeface="+mj-lt"/>
              </a:rPr>
              <a:t> rsa:2048 -out server.crt -</a:t>
            </a:r>
            <a:r>
              <a:rPr lang="en-US" sz="1400" dirty="0" err="1">
                <a:latin typeface="+mj-lt"/>
              </a:rPr>
              <a:t>keyout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server.key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Open </a:t>
            </a:r>
            <a:r>
              <a:rPr lang="en-US" sz="1400" dirty="0">
                <a:latin typeface="+mj-lt"/>
              </a:rPr>
              <a:t>the </a:t>
            </a:r>
            <a:r>
              <a:rPr lang="en-US" sz="1400" dirty="0" err="1">
                <a:latin typeface="+mj-lt"/>
              </a:rPr>
              <a:t>http.conf</a:t>
            </a:r>
            <a:r>
              <a:rPr lang="en-US" sz="1400" dirty="0">
                <a:latin typeface="+mj-lt"/>
              </a:rPr>
              <a:t> and </a:t>
            </a:r>
            <a:r>
              <a:rPr lang="en-US" sz="1400" dirty="0" smtClean="0">
                <a:latin typeface="+mj-lt"/>
              </a:rPr>
              <a:t>unmount </a:t>
            </a:r>
            <a:r>
              <a:rPr lang="en-US" sz="1400" dirty="0">
                <a:latin typeface="+mj-lt"/>
              </a:rPr>
              <a:t>some command lines </a:t>
            </a:r>
            <a:endParaRPr lang="en-US" sz="1400" dirty="0" smtClean="0">
              <a:latin typeface="+mj-lt"/>
            </a:endParaRPr>
          </a:p>
          <a:p>
            <a:r>
              <a:rPr lang="en-US" sz="1400" dirty="0">
                <a:latin typeface="+mj-lt"/>
              </a:rPr>
              <a:t>Line 176: </a:t>
            </a:r>
            <a:r>
              <a:rPr lang="en-US" sz="1400" dirty="0" err="1">
                <a:latin typeface="+mj-lt"/>
              </a:rPr>
              <a:t>ssl_module</a:t>
            </a:r>
            <a:r>
              <a:rPr lang="en-US" sz="1400" dirty="0">
                <a:latin typeface="+mj-lt"/>
              </a:rPr>
              <a:t> module/mod_ssl.so</a:t>
            </a:r>
          </a:p>
          <a:p>
            <a:r>
              <a:rPr lang="en-US" sz="1400" dirty="0" smtClean="0">
                <a:latin typeface="+mj-lt"/>
              </a:rPr>
              <a:t>Line </a:t>
            </a:r>
            <a:r>
              <a:rPr lang="en-US" sz="1400" dirty="0">
                <a:latin typeface="+mj-lt"/>
              </a:rPr>
              <a:t>527: Include </a:t>
            </a:r>
            <a:r>
              <a:rPr lang="en-US" sz="1400" dirty="0" err="1">
                <a:latin typeface="+mj-lt"/>
              </a:rPr>
              <a:t>conf</a:t>
            </a:r>
            <a:r>
              <a:rPr lang="en-US" sz="1400" dirty="0">
                <a:latin typeface="+mj-lt"/>
              </a:rPr>
              <a:t>/extra/</a:t>
            </a:r>
            <a:r>
              <a:rPr lang="en-US" sz="1400" dirty="0" err="1">
                <a:latin typeface="+mj-lt"/>
              </a:rPr>
              <a:t>httpd-ssl.conf</a:t>
            </a:r>
            <a:endParaRPr lang="en-US" sz="1400" dirty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Line </a:t>
            </a:r>
            <a:r>
              <a:rPr lang="en-US" sz="1400" dirty="0">
                <a:latin typeface="+mj-lt"/>
              </a:rPr>
              <a:t>174: </a:t>
            </a:r>
            <a:r>
              <a:rPr lang="en-US" sz="1400" dirty="0" err="1">
                <a:latin typeface="+mj-lt"/>
              </a:rPr>
              <a:t>socache_shmcb_module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modules/mod_socache_shmcb.so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Go the extra folder and open the </a:t>
            </a:r>
            <a:r>
              <a:rPr lang="en-US" sz="1400" dirty="0" err="1" smtClean="0">
                <a:latin typeface="+mj-lt"/>
              </a:rPr>
              <a:t>httpd-ssl.conf</a:t>
            </a:r>
            <a:endParaRPr lang="en-US" sz="1400" dirty="0" smtClean="0">
              <a:latin typeface="+mj-lt"/>
            </a:endParaRPr>
          </a:p>
          <a:p>
            <a:r>
              <a:rPr lang="en-US" sz="1400" dirty="0">
                <a:latin typeface="+mj-lt"/>
              </a:rPr>
              <a:t>Line 125: </a:t>
            </a:r>
            <a:r>
              <a:rPr lang="en-US" sz="1400" dirty="0" err="1">
                <a:latin typeface="+mj-lt"/>
              </a:rPr>
              <a:t>ServerName</a:t>
            </a:r>
            <a:r>
              <a:rPr lang="en-US" sz="1400" dirty="0">
                <a:latin typeface="+mj-lt"/>
              </a:rPr>
              <a:t> 127.0.0.1:443</a:t>
            </a:r>
          </a:p>
          <a:p>
            <a:r>
              <a:rPr lang="en-US" sz="1400" dirty="0" smtClean="0">
                <a:latin typeface="+mj-lt"/>
              </a:rPr>
              <a:t>Check </a:t>
            </a:r>
            <a:r>
              <a:rPr lang="en-US" sz="1400" dirty="0">
                <a:latin typeface="+mj-lt"/>
              </a:rPr>
              <a:t>the path of the certificate </a:t>
            </a:r>
          </a:p>
          <a:p>
            <a:r>
              <a:rPr lang="en-US" sz="1400" dirty="0" smtClean="0">
                <a:latin typeface="+mj-lt"/>
              </a:rPr>
              <a:t>Line </a:t>
            </a:r>
            <a:r>
              <a:rPr lang="en-US" sz="1400" dirty="0">
                <a:latin typeface="+mj-lt"/>
              </a:rPr>
              <a:t>144: Path of the </a:t>
            </a:r>
            <a:r>
              <a:rPr lang="en-US" sz="1400" dirty="0" err="1">
                <a:latin typeface="+mj-lt"/>
              </a:rPr>
              <a:t>ssl</a:t>
            </a:r>
            <a:r>
              <a:rPr lang="en-US" sz="1400" dirty="0">
                <a:latin typeface="+mj-lt"/>
              </a:rPr>
              <a:t> certificate</a:t>
            </a:r>
          </a:p>
          <a:p>
            <a:r>
              <a:rPr lang="en-US" sz="1400" dirty="0" smtClean="0">
                <a:latin typeface="+mj-lt"/>
              </a:rPr>
              <a:t>Check </a:t>
            </a:r>
            <a:r>
              <a:rPr lang="en-US" sz="1400" dirty="0">
                <a:latin typeface="+mj-lt"/>
              </a:rPr>
              <a:t>the path of the private key</a:t>
            </a:r>
          </a:p>
          <a:p>
            <a:r>
              <a:rPr lang="en-US" sz="1400" dirty="0" smtClean="0">
                <a:latin typeface="+mj-lt"/>
              </a:rPr>
              <a:t>Line </a:t>
            </a:r>
            <a:r>
              <a:rPr lang="en-US" sz="1400" dirty="0">
                <a:latin typeface="+mj-lt"/>
              </a:rPr>
              <a:t>154: Path of </a:t>
            </a:r>
            <a:r>
              <a:rPr lang="en-US" sz="1400" dirty="0" err="1">
                <a:latin typeface="+mj-lt"/>
              </a:rPr>
              <a:t>hte</a:t>
            </a:r>
            <a:r>
              <a:rPr lang="en-US" sz="1400" dirty="0">
                <a:latin typeface="+mj-lt"/>
              </a:rPr>
              <a:t> Private </a:t>
            </a:r>
            <a:r>
              <a:rPr lang="en-US" sz="1400" dirty="0" smtClean="0">
                <a:latin typeface="+mj-lt"/>
              </a:rPr>
              <a:t>key</a:t>
            </a:r>
          </a:p>
          <a:p>
            <a:r>
              <a:rPr lang="en-US" sz="1400" dirty="0">
                <a:latin typeface="+mj-lt"/>
              </a:rPr>
              <a:t>https://localhost it will display message "IT </a:t>
            </a:r>
            <a:r>
              <a:rPr lang="en-US" sz="1400" dirty="0" smtClean="0">
                <a:latin typeface="+mj-lt"/>
              </a:rPr>
              <a:t>WORKS“</a:t>
            </a:r>
          </a:p>
          <a:p>
            <a:endParaRPr lang="en-US" sz="1400" dirty="0">
              <a:latin typeface="+mj-lt"/>
            </a:endParaRPr>
          </a:p>
          <a:p>
            <a:endParaRPr lang="en-US" sz="1400" dirty="0" smtClean="0">
              <a:latin typeface="+mj-lt"/>
            </a:endParaRPr>
          </a:p>
          <a:p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65320"/>
          </a:xfrm>
        </p:spPr>
        <p:txBody>
          <a:bodyPr/>
          <a:lstStyle/>
          <a:p>
            <a:r>
              <a:rPr lang="en-US" sz="2400" dirty="0">
                <a:ea typeface="Segoe UI Black" panose="020B0A02040204020203" pitchFamily="34" charset="0"/>
                <a:cs typeface="Times New Roman" panose="02020603050405020304" pitchFamily="18" charset="0"/>
              </a:rPr>
              <a:t>Redirecting from HTTP to </a:t>
            </a:r>
            <a:r>
              <a:rPr lang="en-US" sz="2400" dirty="0" smtClean="0">
                <a:ea typeface="Segoe UI Black" panose="020B0A02040204020203" pitchFamily="34" charset="0"/>
                <a:cs typeface="Times New Roman" panose="02020603050405020304" pitchFamily="18" charset="0"/>
              </a:rPr>
              <a:t>HTTPS Apache http server</a:t>
            </a:r>
            <a:endParaRPr lang="en-US" sz="2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995"/>
            <a:ext cx="10972800" cy="489216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j-lt"/>
              </a:rPr>
              <a:t>We to add a rewrite command on </a:t>
            </a:r>
            <a:r>
              <a:rPr lang="en-US" sz="1400" dirty="0" err="1">
                <a:latin typeface="+mj-lt"/>
              </a:rPr>
              <a:t>http.conf</a:t>
            </a:r>
            <a:r>
              <a:rPr lang="en-US" sz="1400" dirty="0">
                <a:latin typeface="+mj-lt"/>
              </a:rPr>
              <a:t> file.</a:t>
            </a:r>
          </a:p>
          <a:p>
            <a:r>
              <a:rPr lang="en-US" sz="1400" dirty="0">
                <a:latin typeface="+mj-lt"/>
              </a:rPr>
              <a:t>Command Line</a:t>
            </a:r>
            <a:r>
              <a:rPr lang="en-US" sz="1400" dirty="0" smtClean="0">
                <a:latin typeface="+mj-lt"/>
              </a:rPr>
              <a:t>:</a:t>
            </a:r>
          </a:p>
          <a:p>
            <a:r>
              <a:rPr lang="en-US" sz="1400" dirty="0" err="1">
                <a:latin typeface="+mj-lt"/>
              </a:rPr>
              <a:t>RewriteEngine</a:t>
            </a:r>
            <a:r>
              <a:rPr lang="en-US" sz="1400" dirty="0">
                <a:latin typeface="+mj-lt"/>
              </a:rPr>
              <a:t> On</a:t>
            </a:r>
          </a:p>
          <a:p>
            <a:r>
              <a:rPr lang="en-US" sz="1400" dirty="0" err="1" smtClean="0">
                <a:latin typeface="+mj-lt"/>
              </a:rPr>
              <a:t>RewriteCond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%{HTTPS} off</a:t>
            </a:r>
          </a:p>
          <a:p>
            <a:r>
              <a:rPr lang="en-US" sz="1400" dirty="0" err="1" smtClean="0">
                <a:latin typeface="+mj-lt"/>
              </a:rPr>
              <a:t>RewriteRule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(.*) https://%{SERVER_NAME} [R,L]</a:t>
            </a:r>
          </a:p>
          <a:p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Now unmount </a:t>
            </a:r>
            <a:r>
              <a:rPr lang="en-US" sz="1400" dirty="0">
                <a:latin typeface="+mj-lt"/>
              </a:rPr>
              <a:t>some command lines </a:t>
            </a:r>
            <a:endParaRPr lang="en-US" sz="1400" dirty="0" smtClean="0">
              <a:latin typeface="+mj-lt"/>
            </a:endParaRPr>
          </a:p>
          <a:p>
            <a:r>
              <a:rPr lang="en-US" sz="1400" dirty="0">
                <a:latin typeface="+mj-lt"/>
              </a:rPr>
              <a:t>Line 162: </a:t>
            </a:r>
            <a:r>
              <a:rPr lang="en-US" sz="1400" dirty="0" err="1">
                <a:latin typeface="+mj-lt"/>
              </a:rPr>
              <a:t>rewrite_module</a:t>
            </a:r>
            <a:r>
              <a:rPr lang="en-US" sz="1400" dirty="0">
                <a:latin typeface="+mj-lt"/>
              </a:rPr>
              <a:t> modules /</a:t>
            </a:r>
            <a:r>
              <a:rPr lang="en-US" sz="1400" dirty="0" smtClean="0">
                <a:latin typeface="+mj-lt"/>
              </a:rPr>
              <a:t>mod_rewrite.so</a:t>
            </a:r>
          </a:p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2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447</TotalTime>
  <Words>1712</Words>
  <Application>Microsoft Office PowerPoint</Application>
  <PresentationFormat>Widescreen</PresentationFormat>
  <Paragraphs>286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Century Gothic</vt:lpstr>
      <vt:lpstr>Courier New</vt:lpstr>
      <vt:lpstr>Palatino Linotype</vt:lpstr>
      <vt:lpstr>Segoe UI</vt:lpstr>
      <vt:lpstr>Segoe UI Black</vt:lpstr>
      <vt:lpstr>Times New Roman</vt:lpstr>
      <vt:lpstr>Company background presentation</vt:lpstr>
      <vt:lpstr>Difference between .JAR .WAR and .EAR</vt:lpstr>
      <vt:lpstr>MAVEN AND POM.XML FILE</vt:lpstr>
      <vt:lpstr>MAVEN AND POM.XML FILE</vt:lpstr>
      <vt:lpstr>Tomcat Server</vt:lpstr>
      <vt:lpstr>Tomcat Server</vt:lpstr>
      <vt:lpstr>Redirecting from HTTP to HTTPS web application</vt:lpstr>
      <vt:lpstr>Increasing Heap Memory in Tomcat</vt:lpstr>
      <vt:lpstr>Configuring SSL in Apache HTTP server</vt:lpstr>
      <vt:lpstr>Redirecting from HTTP to HTTPS Apache http server</vt:lpstr>
      <vt:lpstr>Tomcat Clustering </vt:lpstr>
      <vt:lpstr>USE APACHE WEB SERVER AS LOAD BALANCER TO ACCESS TOMCAT JAVA APPLICATION</vt:lpstr>
      <vt:lpstr>USE APACHE WEB SERVER AS LOAD BALANCER TO ACCESS TOMCAT JAVA APPLICATION</vt:lpstr>
      <vt:lpstr>LOGGING FRAMEWORKS LOG4J</vt:lpstr>
      <vt:lpstr>LOGGING FRAMEWORKS LOG4J</vt:lpstr>
      <vt:lpstr>LOGGING FRAMEWORKS LOG4J</vt:lpstr>
      <vt:lpstr>GIT AND GITHUB</vt:lpstr>
      <vt:lpstr>Jenkins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Meeting Title</dc:title>
  <dc:creator>Vignesh Meganathan</dc:creator>
  <cp:lastModifiedBy>Vigneshwar M</cp:lastModifiedBy>
  <cp:revision>28</cp:revision>
  <dcterms:created xsi:type="dcterms:W3CDTF">2022-02-14T13:02:51Z</dcterms:created>
  <dcterms:modified xsi:type="dcterms:W3CDTF">2022-03-01T11:59:10Z</dcterms:modified>
</cp:coreProperties>
</file>