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8" r:id="rId2"/>
    <p:sldId id="292" r:id="rId3"/>
    <p:sldId id="293" r:id="rId4"/>
    <p:sldId id="294" r:id="rId5"/>
    <p:sldId id="295" r:id="rId6"/>
    <p:sldId id="296" r:id="rId7"/>
    <p:sldId id="297" r:id="rId8"/>
    <p:sldId id="298" r:id="rId9"/>
    <p:sldId id="263" r:id="rId10"/>
    <p:sldId id="260" r:id="rId11"/>
    <p:sldId id="265" r:id="rId12"/>
    <p:sldId id="289" r:id="rId13"/>
    <p:sldId id="290" r:id="rId14"/>
    <p:sldId id="269" r:id="rId15"/>
    <p:sldId id="268" r:id="rId16"/>
    <p:sldId id="280" r:id="rId17"/>
    <p:sldId id="281" r:id="rId18"/>
    <p:sldId id="287" r:id="rId19"/>
    <p:sldId id="286" r:id="rId20"/>
    <p:sldId id="282" r:id="rId21"/>
    <p:sldId id="283" r:id="rId22"/>
    <p:sldId id="284" r:id="rId23"/>
    <p:sldId id="285" r:id="rId24"/>
    <p:sldId id="264" r:id="rId25"/>
    <p:sldId id="277" r:id="rId26"/>
    <p:sldId id="288" r:id="rId27"/>
    <p:sldId id="278" r:id="rId28"/>
    <p:sldId id="266" r:id="rId29"/>
    <p:sldId id="267" r:id="rId30"/>
    <p:sldId id="270" r:id="rId31"/>
    <p:sldId id="271" r:id="rId32"/>
    <p:sldId id="272" r:id="rId33"/>
    <p:sldId id="273" r:id="rId34"/>
    <p:sldId id="274" r:id="rId35"/>
    <p:sldId id="275" r:id="rId36"/>
    <p:sldId id="279" r:id="rId37"/>
    <p:sldId id="276" r:id="rId38"/>
    <p:sldId id="259" r:id="rId39"/>
    <p:sldId id="291" r:id="rId4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DB4357B-27AB-E359-676C-9A8026ABAC5B}" v="6" dt="2021-05-17T11:23:30.790"/>
    <p1510:client id="{AF37FA14-49C8-09C5-89A5-B1159E3D3683}" v="578" dt="2021-05-18T13:43:36.14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DE6E6E0-C42C-49F0-BF70-2C5FC50E044C}" type="datetimeFigureOut">
              <a:rPr lang="en-US" smtClean="0"/>
              <a:t>5/18/2021</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DE8121D1-1412-40EB-BC2E-C51F329326C1}"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329098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E6E6E0-C42C-49F0-BF70-2C5FC50E044C}" type="datetimeFigureOut">
              <a:rPr lang="en-US" smtClean="0"/>
              <a:t>5/18/2021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8121D1-1412-40EB-BC2E-C51F329326C1}"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806472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E6E6E0-C42C-49F0-BF70-2C5FC50E044C}" type="datetimeFigureOut">
              <a:rPr lang="en-US" smtClean="0"/>
              <a:t>5/18/2021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8121D1-1412-40EB-BC2E-C51F329326C1}"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168017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E6E6E0-C42C-49F0-BF70-2C5FC50E044C}" type="datetimeFigureOut">
              <a:rPr lang="en-US" smtClean="0"/>
              <a:t>5/18/2021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8121D1-1412-40EB-BC2E-C51F329326C1}"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894574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DE6E6E0-C42C-49F0-BF70-2C5FC50E044C}" type="datetimeFigureOut">
              <a:rPr lang="en-US" smtClean="0"/>
              <a:t>5/18/2021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8121D1-1412-40EB-BC2E-C51F329326C1}"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190857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DE6E6E0-C42C-49F0-BF70-2C5FC50E044C}" type="datetimeFigureOut">
              <a:rPr lang="en-US" smtClean="0"/>
              <a:t>5/18/2021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8121D1-1412-40EB-BC2E-C51F329326C1}"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715674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DE6E6E0-C42C-49F0-BF70-2C5FC50E044C}" type="datetimeFigureOut">
              <a:rPr lang="en-US" smtClean="0"/>
              <a:t>5/18/2021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E8121D1-1412-40EB-BC2E-C51F329326C1}"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062789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DE6E6E0-C42C-49F0-BF70-2C5FC50E044C}" type="datetimeFigureOut">
              <a:rPr lang="en-US" smtClean="0"/>
              <a:t>5/18/2021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E8121D1-1412-40EB-BC2E-C51F329326C1}"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858055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DE6E6E0-C42C-49F0-BF70-2C5FC50E044C}" type="datetimeFigureOut">
              <a:rPr lang="en-US" smtClean="0"/>
              <a:t>5/18/2021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E8121D1-1412-40EB-BC2E-C51F329326C1}" type="slidenum">
              <a:rPr lang="en-US" smtClean="0"/>
              <a:t>‹#›</a:t>
            </a:fld>
            <a:endParaRPr lang="en-US"/>
          </a:p>
        </p:txBody>
      </p:sp>
    </p:spTree>
    <p:extLst>
      <p:ext uri="{BB962C8B-B14F-4D97-AF65-F5344CB8AC3E}">
        <p14:creationId xmlns:p14="http://schemas.microsoft.com/office/powerpoint/2010/main" val="34106242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DE6E6E0-C42C-49F0-BF70-2C5FC50E044C}" type="datetimeFigureOut">
              <a:rPr lang="en-US" smtClean="0"/>
              <a:t>5/18/2021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8121D1-1412-40EB-BC2E-C51F329326C1}"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630220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CDE6E6E0-C42C-49F0-BF70-2C5FC50E044C}" type="datetimeFigureOut">
              <a:rPr lang="en-US" smtClean="0"/>
              <a:t>5/18/2021</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DE8121D1-1412-40EB-BC2E-C51F329326C1}"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513860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CDE6E6E0-C42C-49F0-BF70-2C5FC50E044C}" type="datetimeFigureOut">
              <a:rPr lang="en-US" smtClean="0"/>
              <a:t>5/18/2021</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DE8121D1-1412-40EB-BC2E-C51F329326C1}"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7103225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admin.powerplatform.microsoft.com/"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hyperlink" Target="https://docs.microsoft.com/en-us/powerapps/maker/canvas-apps/formula-reference#:~:text=Formula%20reference%20for%20Power%20Apps%201%20strings%29%20from,R.%20...%2010%20S.%20...%20More%20items...%20"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2AED50-1915-438D-835B-F133EA5F5AAF}"/>
              </a:ext>
            </a:extLst>
          </p:cNvPr>
          <p:cNvSpPr>
            <a:spLocks noGrp="1"/>
          </p:cNvSpPr>
          <p:nvPr>
            <p:ph type="ctrTitle"/>
          </p:nvPr>
        </p:nvSpPr>
        <p:spPr>
          <a:xfrm>
            <a:off x="890338" y="640080"/>
            <a:ext cx="3734014" cy="3727734"/>
          </a:xfrm>
        </p:spPr>
        <p:txBody>
          <a:bodyPr anchor="b">
            <a:normAutofit/>
          </a:bodyPr>
          <a:lstStyle/>
          <a:p>
            <a:r>
              <a:rPr lang="en-US" sz="6000" b="1" dirty="0">
                <a:latin typeface="Algerian"/>
                <a:cs typeface="Aparajita"/>
              </a:rPr>
              <a:t>POWER APPS Training</a:t>
            </a:r>
            <a:endParaRPr lang="en-US" sz="6000" b="1" dirty="0">
              <a:latin typeface="Algerian" panose="04020705040A02060702" pitchFamily="82" charset="0"/>
              <a:cs typeface="Aparajita" panose="020B0502040204020203" pitchFamily="18" charset="0"/>
            </a:endParaRPr>
          </a:p>
        </p:txBody>
      </p:sp>
      <p:sp>
        <p:nvSpPr>
          <p:cNvPr id="3" name="Subtitle 2">
            <a:extLst>
              <a:ext uri="{FF2B5EF4-FFF2-40B4-BE49-F238E27FC236}">
                <a16:creationId xmlns:a16="http://schemas.microsoft.com/office/drawing/2014/main" id="{7201D933-5DF7-47D6-A140-C411BCE42C99}"/>
              </a:ext>
            </a:extLst>
          </p:cNvPr>
          <p:cNvSpPr>
            <a:spLocks noGrp="1"/>
          </p:cNvSpPr>
          <p:nvPr>
            <p:ph type="subTitle" idx="1"/>
          </p:nvPr>
        </p:nvSpPr>
        <p:spPr>
          <a:xfrm>
            <a:off x="890339" y="4980373"/>
            <a:ext cx="3734014" cy="1056444"/>
          </a:xfrm>
        </p:spPr>
        <p:txBody>
          <a:bodyPr vert="horz" lIns="91440" tIns="91440" rIns="91440" bIns="91440" rtlCol="0" anchor="t">
            <a:normAutofit fontScale="32500" lnSpcReduction="20000"/>
          </a:bodyPr>
          <a:lstStyle/>
          <a:p>
            <a:pPr algn="l"/>
            <a:endParaRPr lang="en-US" sz="1100" dirty="0"/>
          </a:p>
          <a:p>
            <a:pPr algn="l"/>
            <a:endParaRPr lang="en-US" sz="4800" b="1" dirty="0">
              <a:latin typeface="Algerian" panose="04020705040A02060702" pitchFamily="82" charset="0"/>
            </a:endParaRPr>
          </a:p>
          <a:p>
            <a:pPr algn="l"/>
            <a:endParaRPr lang="en-US" sz="1100" dirty="0"/>
          </a:p>
          <a:p>
            <a:pPr algn="l"/>
            <a:r>
              <a:rPr lang="en-US" sz="1100" dirty="0"/>
              <a:t>					</a:t>
            </a:r>
          </a:p>
          <a:p>
            <a:pPr algn="l"/>
            <a:endParaRPr lang="en-US" sz="1100" dirty="0"/>
          </a:p>
          <a:p>
            <a:pPr algn="l"/>
            <a:endParaRPr lang="en-US" sz="1100" dirty="0"/>
          </a:p>
        </p:txBody>
      </p:sp>
      <p:pic>
        <p:nvPicPr>
          <p:cNvPr id="5" name="Picture 4" descr="Diagram, icon&#10;&#10;Description automatically generated">
            <a:extLst>
              <a:ext uri="{FF2B5EF4-FFF2-40B4-BE49-F238E27FC236}">
                <a16:creationId xmlns:a16="http://schemas.microsoft.com/office/drawing/2014/main" id="{C040FC68-9600-4E5B-B93B-1EAC0E13F4B8}"/>
              </a:ext>
            </a:extLst>
          </p:cNvPr>
          <p:cNvPicPr>
            <a:picLocks noChangeAspect="1"/>
          </p:cNvPicPr>
          <p:nvPr/>
        </p:nvPicPr>
        <p:blipFill rotWithShape="1">
          <a:blip r:embed="rId2">
            <a:extLst>
              <a:ext uri="{28A0092B-C50C-407E-A947-70E740481C1C}">
                <a14:useLocalDpi xmlns:a14="http://schemas.microsoft.com/office/drawing/2010/main" val="0"/>
              </a:ext>
            </a:extLst>
          </a:blip>
          <a:srcRect t="1299" r="2" b="2"/>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21408295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FB8CE9-1A7C-4026-808E-0A99211009CB}"/>
              </a:ext>
            </a:extLst>
          </p:cNvPr>
          <p:cNvSpPr>
            <a:spLocks noGrp="1"/>
          </p:cNvSpPr>
          <p:nvPr>
            <p:ph type="title"/>
          </p:nvPr>
        </p:nvSpPr>
        <p:spPr/>
        <p:txBody>
          <a:bodyPr/>
          <a:lstStyle/>
          <a:p>
            <a:r>
              <a:rPr lang="en-US" b="1" dirty="0">
                <a:latin typeface="Algerian" panose="04020705040A02060702" pitchFamily="82" charset="0"/>
              </a:rPr>
              <a:t>What is Power Apps ?</a:t>
            </a:r>
          </a:p>
        </p:txBody>
      </p:sp>
      <p:sp>
        <p:nvSpPr>
          <p:cNvPr id="3" name="Content Placeholder 2">
            <a:extLst>
              <a:ext uri="{FF2B5EF4-FFF2-40B4-BE49-F238E27FC236}">
                <a16:creationId xmlns:a16="http://schemas.microsoft.com/office/drawing/2014/main" id="{F0286741-578D-4F29-AE41-78F6AFB40E03}"/>
              </a:ext>
            </a:extLst>
          </p:cNvPr>
          <p:cNvSpPr>
            <a:spLocks noGrp="1"/>
          </p:cNvSpPr>
          <p:nvPr>
            <p:ph idx="1"/>
          </p:nvPr>
        </p:nvSpPr>
        <p:spPr/>
        <p:txBody>
          <a:bodyPr/>
          <a:lstStyle/>
          <a:p>
            <a:r>
              <a:rPr lang="en-US" dirty="0"/>
              <a:t>Microsoft PowerApps is a popular choice for developers to build </a:t>
            </a:r>
            <a:r>
              <a:rPr lang="en-US" b="1" dirty="0">
                <a:solidFill>
                  <a:srgbClr val="FF0000"/>
                </a:solidFill>
              </a:rPr>
              <a:t>low code</a:t>
            </a:r>
            <a:r>
              <a:rPr lang="en-US" dirty="0"/>
              <a:t> apps. </a:t>
            </a:r>
          </a:p>
          <a:p>
            <a:r>
              <a:rPr lang="en-US" dirty="0"/>
              <a:t>PowerApps is a service for creating </a:t>
            </a:r>
            <a:r>
              <a:rPr lang="en-US" b="1" dirty="0">
                <a:solidFill>
                  <a:srgbClr val="FF0000"/>
                </a:solidFill>
              </a:rPr>
              <a:t>business apps</a:t>
            </a:r>
            <a:r>
              <a:rPr lang="en-US" dirty="0"/>
              <a:t> across platforms quickly and easily.</a:t>
            </a:r>
          </a:p>
          <a:p>
            <a:r>
              <a:rPr lang="en-US" dirty="0"/>
              <a:t>PowerApps takes that all away by enabling power users and developers </a:t>
            </a:r>
            <a:r>
              <a:rPr lang="en-US" b="1" dirty="0">
                <a:solidFill>
                  <a:srgbClr val="FF0000"/>
                </a:solidFill>
              </a:rPr>
              <a:t>to quickly create apps in hours instead of months</a:t>
            </a:r>
            <a:r>
              <a:rPr lang="en-US" dirty="0"/>
              <a:t>.</a:t>
            </a:r>
          </a:p>
        </p:txBody>
      </p:sp>
    </p:spTree>
    <p:extLst>
      <p:ext uri="{BB962C8B-B14F-4D97-AF65-F5344CB8AC3E}">
        <p14:creationId xmlns:p14="http://schemas.microsoft.com/office/powerpoint/2010/main" val="38163898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BA89CF-C583-43EA-8A4A-FB42DE6C8222}"/>
              </a:ext>
            </a:extLst>
          </p:cNvPr>
          <p:cNvSpPr>
            <a:spLocks noGrp="1"/>
          </p:cNvSpPr>
          <p:nvPr>
            <p:ph type="title"/>
          </p:nvPr>
        </p:nvSpPr>
        <p:spPr/>
        <p:txBody>
          <a:bodyPr/>
          <a:lstStyle/>
          <a:p>
            <a:r>
              <a:rPr lang="en-US" b="1" dirty="0">
                <a:latin typeface="Algerian" panose="04020705040A02060702" pitchFamily="82" charset="0"/>
              </a:rPr>
              <a:t>Licensing and Pricing Condition</a:t>
            </a:r>
          </a:p>
        </p:txBody>
      </p:sp>
      <p:sp>
        <p:nvSpPr>
          <p:cNvPr id="3" name="Content Placeholder 2">
            <a:extLst>
              <a:ext uri="{FF2B5EF4-FFF2-40B4-BE49-F238E27FC236}">
                <a16:creationId xmlns:a16="http://schemas.microsoft.com/office/drawing/2014/main" id="{5AA2140D-1061-46CE-AC56-DEE7DB389D2C}"/>
              </a:ext>
            </a:extLst>
          </p:cNvPr>
          <p:cNvSpPr>
            <a:spLocks noGrp="1"/>
          </p:cNvSpPr>
          <p:nvPr>
            <p:ph idx="1"/>
          </p:nvPr>
        </p:nvSpPr>
        <p:spPr/>
        <p:txBody>
          <a:bodyPr/>
          <a:lstStyle/>
          <a:p>
            <a:pPr marL="0" indent="0">
              <a:buNone/>
            </a:pPr>
            <a:endParaRPr lang="en-US" dirty="0"/>
          </a:p>
        </p:txBody>
      </p:sp>
    </p:spTree>
    <p:extLst>
      <p:ext uri="{BB962C8B-B14F-4D97-AF65-F5344CB8AC3E}">
        <p14:creationId xmlns:p14="http://schemas.microsoft.com/office/powerpoint/2010/main" val="33585630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C7289F-58B6-4895-AC81-6AAEF8E02EFF}"/>
              </a:ext>
            </a:extLst>
          </p:cNvPr>
          <p:cNvSpPr>
            <a:spLocks noGrp="1"/>
          </p:cNvSpPr>
          <p:nvPr>
            <p:ph type="title"/>
          </p:nvPr>
        </p:nvSpPr>
        <p:spPr/>
        <p:txBody>
          <a:bodyPr/>
          <a:lstStyle/>
          <a:p>
            <a:r>
              <a:rPr lang="en-US" b="1">
                <a:latin typeface="Algerian"/>
              </a:rPr>
              <a:t>To CREATE THE POWER APPS</a:t>
            </a:r>
          </a:p>
        </p:txBody>
      </p:sp>
      <p:sp>
        <p:nvSpPr>
          <p:cNvPr id="3" name="Content Placeholder 2">
            <a:extLst>
              <a:ext uri="{FF2B5EF4-FFF2-40B4-BE49-F238E27FC236}">
                <a16:creationId xmlns:a16="http://schemas.microsoft.com/office/drawing/2014/main" id="{11A05E7A-5244-4971-AB50-AA846BA0ACAF}"/>
              </a:ext>
            </a:extLst>
          </p:cNvPr>
          <p:cNvSpPr>
            <a:spLocks noGrp="1"/>
          </p:cNvSpPr>
          <p:nvPr>
            <p:ph idx="1"/>
          </p:nvPr>
        </p:nvSpPr>
        <p:spPr/>
        <p:txBody>
          <a:bodyPr/>
          <a:lstStyle/>
          <a:p>
            <a:pPr marL="0" indent="0">
              <a:buNone/>
            </a:pPr>
            <a:endParaRPr lang="en-US" dirty="0"/>
          </a:p>
          <a:p>
            <a:pPr marL="0" indent="0">
              <a:buNone/>
            </a:pPr>
            <a:endParaRPr lang="en-US" dirty="0"/>
          </a:p>
          <a:p>
            <a:pPr marL="0" indent="0">
              <a:buNone/>
            </a:pPr>
            <a:endParaRPr lang="en-US" dirty="0"/>
          </a:p>
          <a:p>
            <a:pPr marL="0" indent="0">
              <a:buNone/>
            </a:pPr>
            <a:r>
              <a:rPr lang="en-US" dirty="0"/>
              <a:t>               </a:t>
            </a:r>
            <a:r>
              <a:rPr lang="en-US" dirty="0">
                <a:ea typeface="+mn-lt"/>
                <a:cs typeface="+mn-lt"/>
              </a:rPr>
              <a:t>                    </a:t>
            </a:r>
            <a:r>
              <a:rPr lang="en-US" sz="2800" b="1" u="sng">
                <a:solidFill>
                  <a:srgbClr val="00B0F0"/>
                </a:solidFill>
                <a:ea typeface="+mn-lt"/>
                <a:cs typeface="+mn-lt"/>
              </a:rPr>
              <a:t>https://make.powerapps.com/</a:t>
            </a:r>
            <a:endParaRPr lang="en-US" sz="2800" b="1" u="sng">
              <a:solidFill>
                <a:srgbClr val="00B0F0"/>
              </a:solidFill>
            </a:endParaRPr>
          </a:p>
        </p:txBody>
      </p:sp>
    </p:spTree>
    <p:extLst>
      <p:ext uri="{BB962C8B-B14F-4D97-AF65-F5344CB8AC3E}">
        <p14:creationId xmlns:p14="http://schemas.microsoft.com/office/powerpoint/2010/main" val="29975646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47F8F-B1FD-46EC-99D1-E7D246C17F85}"/>
              </a:ext>
            </a:extLst>
          </p:cNvPr>
          <p:cNvSpPr>
            <a:spLocks noGrp="1"/>
          </p:cNvSpPr>
          <p:nvPr>
            <p:ph type="title"/>
          </p:nvPr>
        </p:nvSpPr>
        <p:spPr/>
        <p:txBody>
          <a:bodyPr/>
          <a:lstStyle/>
          <a:p>
            <a:r>
              <a:rPr lang="en-US" b="1">
                <a:latin typeface="Algerian"/>
              </a:rPr>
              <a:t>PAGE LOOKS LIKE......</a:t>
            </a:r>
            <a:endParaRPr lang="en-US"/>
          </a:p>
        </p:txBody>
      </p:sp>
      <p:pic>
        <p:nvPicPr>
          <p:cNvPr id="4" name="Picture 4" descr="Graphical user interface, application, Teams&#10;&#10;Description automatically generated">
            <a:extLst>
              <a:ext uri="{FF2B5EF4-FFF2-40B4-BE49-F238E27FC236}">
                <a16:creationId xmlns:a16="http://schemas.microsoft.com/office/drawing/2014/main" id="{4B62A568-F8E5-45CF-A796-47B83814D89B}"/>
              </a:ext>
            </a:extLst>
          </p:cNvPr>
          <p:cNvPicPr>
            <a:picLocks noGrp="1" noChangeAspect="1"/>
          </p:cNvPicPr>
          <p:nvPr>
            <p:ph idx="1"/>
          </p:nvPr>
        </p:nvPicPr>
        <p:blipFill>
          <a:blip r:embed="rId2"/>
          <a:stretch>
            <a:fillRect/>
          </a:stretch>
        </p:blipFill>
        <p:spPr>
          <a:xfrm>
            <a:off x="2930210" y="2015732"/>
            <a:ext cx="6646013" cy="3450613"/>
          </a:xfrm>
        </p:spPr>
      </p:pic>
    </p:spTree>
    <p:extLst>
      <p:ext uri="{BB962C8B-B14F-4D97-AF65-F5344CB8AC3E}">
        <p14:creationId xmlns:p14="http://schemas.microsoft.com/office/powerpoint/2010/main" val="12703408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417D1-342E-491E-B430-DC9D2D117B7F}"/>
              </a:ext>
            </a:extLst>
          </p:cNvPr>
          <p:cNvSpPr>
            <a:spLocks noGrp="1"/>
          </p:cNvSpPr>
          <p:nvPr>
            <p:ph type="title"/>
          </p:nvPr>
        </p:nvSpPr>
        <p:spPr/>
        <p:txBody>
          <a:bodyPr/>
          <a:lstStyle/>
          <a:p>
            <a:r>
              <a:rPr lang="en-US" b="1" dirty="0">
                <a:latin typeface="Algerian" panose="04020705040A02060702" pitchFamily="82" charset="0"/>
              </a:rPr>
              <a:t>Types of Apps</a:t>
            </a:r>
          </a:p>
        </p:txBody>
      </p:sp>
      <p:sp>
        <p:nvSpPr>
          <p:cNvPr id="3" name="Content Placeholder 2">
            <a:extLst>
              <a:ext uri="{FF2B5EF4-FFF2-40B4-BE49-F238E27FC236}">
                <a16:creationId xmlns:a16="http://schemas.microsoft.com/office/drawing/2014/main" id="{93CD9A38-D479-41CB-96E2-AFD17EBA3135}"/>
              </a:ext>
            </a:extLst>
          </p:cNvPr>
          <p:cNvSpPr>
            <a:spLocks noGrp="1"/>
          </p:cNvSpPr>
          <p:nvPr>
            <p:ph idx="1"/>
          </p:nvPr>
        </p:nvSpPr>
        <p:spPr/>
        <p:txBody>
          <a:bodyPr/>
          <a:lstStyle/>
          <a:p>
            <a:pPr marL="0" indent="0">
              <a:buNone/>
            </a:pPr>
            <a:r>
              <a:rPr lang="en-US" dirty="0"/>
              <a:t>There are 3 types of Apps. They are,</a:t>
            </a:r>
          </a:p>
          <a:p>
            <a:pPr marL="514350" indent="-514350">
              <a:buFont typeface="+mj-lt"/>
              <a:buAutoNum type="arabicPeriod"/>
            </a:pPr>
            <a:r>
              <a:rPr lang="en-US" dirty="0">
                <a:highlight>
                  <a:srgbClr val="00FFFF"/>
                </a:highlight>
              </a:rPr>
              <a:t>Canvas App</a:t>
            </a:r>
          </a:p>
          <a:p>
            <a:pPr marL="514350" indent="-514350">
              <a:buFont typeface="+mj-lt"/>
              <a:buAutoNum type="arabicPeriod"/>
            </a:pPr>
            <a:r>
              <a:rPr lang="en-US" dirty="0">
                <a:highlight>
                  <a:srgbClr val="00FFFF"/>
                </a:highlight>
              </a:rPr>
              <a:t>Model - Driven App</a:t>
            </a:r>
          </a:p>
          <a:p>
            <a:pPr marL="514350" indent="-514350">
              <a:buFont typeface="+mj-lt"/>
              <a:buAutoNum type="arabicPeriod"/>
            </a:pPr>
            <a:r>
              <a:rPr lang="en-US" dirty="0">
                <a:highlight>
                  <a:srgbClr val="00FFFF"/>
                </a:highlight>
              </a:rPr>
              <a:t>Portal</a:t>
            </a:r>
          </a:p>
          <a:p>
            <a:pPr marL="0" indent="0">
              <a:buNone/>
            </a:pPr>
            <a:r>
              <a:rPr lang="en-US" dirty="0"/>
              <a:t> </a:t>
            </a:r>
          </a:p>
        </p:txBody>
      </p:sp>
    </p:spTree>
    <p:extLst>
      <p:ext uri="{BB962C8B-B14F-4D97-AF65-F5344CB8AC3E}">
        <p14:creationId xmlns:p14="http://schemas.microsoft.com/office/powerpoint/2010/main" val="6858082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6EBF5A-7168-43C0-8EA2-36655FD38A49}"/>
              </a:ext>
            </a:extLst>
          </p:cNvPr>
          <p:cNvSpPr>
            <a:spLocks noGrp="1"/>
          </p:cNvSpPr>
          <p:nvPr>
            <p:ph type="title"/>
          </p:nvPr>
        </p:nvSpPr>
        <p:spPr/>
        <p:txBody>
          <a:bodyPr/>
          <a:lstStyle/>
          <a:p>
            <a:r>
              <a:rPr lang="en-US" b="1" dirty="0">
                <a:latin typeface="Algerian" panose="04020705040A02060702" pitchFamily="82" charset="0"/>
              </a:rPr>
              <a:t>Types of Apps Images</a:t>
            </a:r>
          </a:p>
        </p:txBody>
      </p:sp>
      <p:pic>
        <p:nvPicPr>
          <p:cNvPr id="5" name="Content Placeholder 4" descr="Graphical user interface, application, Teams&#10;&#10;Description automatically generated">
            <a:extLst>
              <a:ext uri="{FF2B5EF4-FFF2-40B4-BE49-F238E27FC236}">
                <a16:creationId xmlns:a16="http://schemas.microsoft.com/office/drawing/2014/main" id="{C4466192-1E66-4750-A006-8E3D2524558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20099" y="2016125"/>
            <a:ext cx="4866126" cy="3449638"/>
          </a:xfrm>
        </p:spPr>
      </p:pic>
    </p:spTree>
    <p:extLst>
      <p:ext uri="{BB962C8B-B14F-4D97-AF65-F5344CB8AC3E}">
        <p14:creationId xmlns:p14="http://schemas.microsoft.com/office/powerpoint/2010/main" val="14299912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211C5-5ABB-4D6F-BAEF-58B44B7D4F56}"/>
              </a:ext>
            </a:extLst>
          </p:cNvPr>
          <p:cNvSpPr>
            <a:spLocks noGrp="1"/>
          </p:cNvSpPr>
          <p:nvPr>
            <p:ph type="title"/>
          </p:nvPr>
        </p:nvSpPr>
        <p:spPr/>
        <p:txBody>
          <a:bodyPr/>
          <a:lstStyle/>
          <a:p>
            <a:r>
              <a:rPr lang="en-US" b="1" dirty="0">
                <a:latin typeface="Algerian" panose="04020705040A02060702" pitchFamily="82" charset="0"/>
              </a:rPr>
              <a:t>Canvas Apps</a:t>
            </a:r>
          </a:p>
        </p:txBody>
      </p:sp>
      <p:sp>
        <p:nvSpPr>
          <p:cNvPr id="3" name="Content Placeholder 2">
            <a:extLst>
              <a:ext uri="{FF2B5EF4-FFF2-40B4-BE49-F238E27FC236}">
                <a16:creationId xmlns:a16="http://schemas.microsoft.com/office/drawing/2014/main" id="{290C9BF9-C0AA-4C4D-88AE-13D751FD37D5}"/>
              </a:ext>
            </a:extLst>
          </p:cNvPr>
          <p:cNvSpPr>
            <a:spLocks noGrp="1"/>
          </p:cNvSpPr>
          <p:nvPr>
            <p:ph idx="1"/>
          </p:nvPr>
        </p:nvSpPr>
        <p:spPr/>
        <p:txBody>
          <a:bodyPr/>
          <a:lstStyle/>
          <a:p>
            <a:r>
              <a:rPr lang="en-US" dirty="0"/>
              <a:t>Canvas apps are a great option when you want to build an app from a </a:t>
            </a:r>
            <a:r>
              <a:rPr lang="en-US" b="1" dirty="0">
                <a:solidFill>
                  <a:srgbClr val="FF0000"/>
                </a:solidFill>
              </a:rPr>
              <a:t>blank canvas</a:t>
            </a:r>
            <a:r>
              <a:rPr lang="en-US" dirty="0"/>
              <a:t>. You start by choosing the screen size: tablet or mobile, then you have a blank screen from which to build. </a:t>
            </a:r>
            <a:endParaRPr lang="en-US"/>
          </a:p>
          <a:p>
            <a:r>
              <a:rPr lang="en-US"/>
              <a:t>You can interact with data in your app </a:t>
            </a:r>
            <a:r>
              <a:rPr lang="en-US" b="1">
                <a:solidFill>
                  <a:srgbClr val="FF0000"/>
                </a:solidFill>
              </a:rPr>
              <a:t>by adding data sources</a:t>
            </a:r>
            <a:r>
              <a:rPr lang="en-US"/>
              <a:t>.</a:t>
            </a:r>
          </a:p>
          <a:p>
            <a:r>
              <a:rPr lang="en-US" dirty="0"/>
              <a:t> </a:t>
            </a:r>
            <a:r>
              <a:rPr lang="en-US" b="1">
                <a:solidFill>
                  <a:srgbClr val="FF0000"/>
                </a:solidFill>
              </a:rPr>
              <a:t>Drag and </a:t>
            </a:r>
            <a:r>
              <a:rPr lang="en-US" b="1" dirty="0">
                <a:solidFill>
                  <a:srgbClr val="FF0000"/>
                </a:solidFill>
              </a:rPr>
              <a:t>drop various controls</a:t>
            </a:r>
            <a:r>
              <a:rPr lang="en-US" dirty="0"/>
              <a:t> and add the desired functionality by writing Excel style formulas. Canvas apps provide you complete flexibility when building your apps.</a:t>
            </a:r>
          </a:p>
          <a:p>
            <a:r>
              <a:rPr lang="en-US" dirty="0"/>
              <a:t>Below are a couple of examples of a mobile canvas app built by Heathrow Airport.</a:t>
            </a:r>
          </a:p>
          <a:p>
            <a:pPr marL="0" indent="0">
              <a:buNone/>
            </a:pPr>
            <a:endParaRPr lang="en-US" dirty="0"/>
          </a:p>
        </p:txBody>
      </p:sp>
    </p:spTree>
    <p:extLst>
      <p:ext uri="{BB962C8B-B14F-4D97-AF65-F5344CB8AC3E}">
        <p14:creationId xmlns:p14="http://schemas.microsoft.com/office/powerpoint/2010/main" val="37213199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25FB4-FC56-4C41-85FF-A37656CCB96D}"/>
              </a:ext>
            </a:extLst>
          </p:cNvPr>
          <p:cNvSpPr>
            <a:spLocks noGrp="1"/>
          </p:cNvSpPr>
          <p:nvPr>
            <p:ph type="title"/>
          </p:nvPr>
        </p:nvSpPr>
        <p:spPr/>
        <p:txBody>
          <a:bodyPr/>
          <a:lstStyle/>
          <a:p>
            <a:r>
              <a:rPr lang="en-US" b="1" dirty="0">
                <a:latin typeface="Algerian" panose="04020705040A02060702" pitchFamily="82" charset="0"/>
              </a:rPr>
              <a:t>Example of Canvas App</a:t>
            </a:r>
          </a:p>
        </p:txBody>
      </p:sp>
      <p:pic>
        <p:nvPicPr>
          <p:cNvPr id="4" name="Content Placeholder 3">
            <a:extLst>
              <a:ext uri="{FF2B5EF4-FFF2-40B4-BE49-F238E27FC236}">
                <a16:creationId xmlns:a16="http://schemas.microsoft.com/office/drawing/2014/main" id="{A4D470E1-13CF-4679-8B38-EF66B44A7036}"/>
              </a:ext>
            </a:extLst>
          </p:cNvPr>
          <p:cNvPicPr>
            <a:picLocks noGrp="1" noChangeAspect="1"/>
          </p:cNvPicPr>
          <p:nvPr>
            <p:ph idx="1"/>
          </p:nvPr>
        </p:nvPicPr>
        <p:blipFill>
          <a:blip r:embed="rId2"/>
          <a:stretch>
            <a:fillRect/>
          </a:stretch>
        </p:blipFill>
        <p:spPr>
          <a:xfrm>
            <a:off x="2748007" y="2305677"/>
            <a:ext cx="6104149" cy="3055885"/>
          </a:xfrm>
          <a:prstGeom prst="rect">
            <a:avLst/>
          </a:prstGeom>
        </p:spPr>
      </p:pic>
    </p:spTree>
    <p:extLst>
      <p:ext uri="{BB962C8B-B14F-4D97-AF65-F5344CB8AC3E}">
        <p14:creationId xmlns:p14="http://schemas.microsoft.com/office/powerpoint/2010/main" val="615519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3E5E9-31E0-426B-8EDC-43A032BAA448}"/>
              </a:ext>
            </a:extLst>
          </p:cNvPr>
          <p:cNvSpPr>
            <a:spLocks noGrp="1"/>
          </p:cNvSpPr>
          <p:nvPr>
            <p:ph type="title"/>
          </p:nvPr>
        </p:nvSpPr>
        <p:spPr/>
        <p:txBody>
          <a:bodyPr/>
          <a:lstStyle/>
          <a:p>
            <a:r>
              <a:rPr lang="en-US" b="1">
                <a:latin typeface="Algerian"/>
              </a:rPr>
              <a:t>To START WITH CANVAS APP</a:t>
            </a:r>
          </a:p>
        </p:txBody>
      </p:sp>
      <p:pic>
        <p:nvPicPr>
          <p:cNvPr id="4" name="Picture 4" descr="Graphical user interface, application, Word&#10;&#10;Description automatically generated">
            <a:extLst>
              <a:ext uri="{FF2B5EF4-FFF2-40B4-BE49-F238E27FC236}">
                <a16:creationId xmlns:a16="http://schemas.microsoft.com/office/drawing/2014/main" id="{9C7B3082-C8AB-49B6-A8A1-C60692632431}"/>
              </a:ext>
            </a:extLst>
          </p:cNvPr>
          <p:cNvPicPr>
            <a:picLocks noGrp="1" noChangeAspect="1"/>
          </p:cNvPicPr>
          <p:nvPr>
            <p:ph idx="1"/>
          </p:nvPr>
        </p:nvPicPr>
        <p:blipFill>
          <a:blip r:embed="rId2"/>
          <a:stretch>
            <a:fillRect/>
          </a:stretch>
        </p:blipFill>
        <p:spPr>
          <a:xfrm>
            <a:off x="4112173" y="2047047"/>
            <a:ext cx="4918825" cy="3419298"/>
          </a:xfrm>
        </p:spPr>
      </p:pic>
    </p:spTree>
    <p:extLst>
      <p:ext uri="{BB962C8B-B14F-4D97-AF65-F5344CB8AC3E}">
        <p14:creationId xmlns:p14="http://schemas.microsoft.com/office/powerpoint/2010/main" val="36572880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01F53-B936-4DFB-A033-8531C4130037}"/>
              </a:ext>
            </a:extLst>
          </p:cNvPr>
          <p:cNvSpPr>
            <a:spLocks noGrp="1"/>
          </p:cNvSpPr>
          <p:nvPr>
            <p:ph type="title"/>
          </p:nvPr>
        </p:nvSpPr>
        <p:spPr/>
        <p:txBody>
          <a:bodyPr/>
          <a:lstStyle/>
          <a:p>
            <a:r>
              <a:rPr lang="en-US" b="1">
                <a:latin typeface="Algerian"/>
              </a:rPr>
              <a:t>Demo On CANVAS APPS</a:t>
            </a:r>
          </a:p>
        </p:txBody>
      </p:sp>
      <p:sp>
        <p:nvSpPr>
          <p:cNvPr id="3" name="Content Placeholder 2">
            <a:extLst>
              <a:ext uri="{FF2B5EF4-FFF2-40B4-BE49-F238E27FC236}">
                <a16:creationId xmlns:a16="http://schemas.microsoft.com/office/drawing/2014/main" id="{A1918587-6804-49A0-92F4-3C2E985A8EC7}"/>
              </a:ext>
            </a:extLst>
          </p:cNvPr>
          <p:cNvSpPr>
            <a:spLocks noGrp="1"/>
          </p:cNvSpPr>
          <p:nvPr>
            <p:ph idx="1"/>
          </p:nvPr>
        </p:nvSpPr>
        <p:spPr/>
        <p:txBody>
          <a:bodyPr/>
          <a:lstStyle/>
          <a:p>
            <a:pPr marL="0" indent="0">
              <a:buNone/>
            </a:pPr>
            <a:endParaRPr lang="en-US"/>
          </a:p>
          <a:p>
            <a:pPr marL="0" indent="0">
              <a:buNone/>
            </a:pPr>
            <a:endParaRPr lang="en-US" dirty="0"/>
          </a:p>
          <a:p>
            <a:pPr marL="0" indent="0">
              <a:buNone/>
            </a:pPr>
            <a:endParaRPr lang="en-US" dirty="0"/>
          </a:p>
          <a:p>
            <a:pPr marL="0" indent="0">
              <a:buNone/>
            </a:pPr>
            <a:r>
              <a:rPr lang="en-US" dirty="0"/>
              <a:t>                                                   </a:t>
            </a:r>
            <a:r>
              <a:rPr lang="en-US" sz="4000"/>
              <a:t>Live Demo</a:t>
            </a:r>
          </a:p>
          <a:p>
            <a:pPr marL="0" indent="0">
              <a:buNone/>
            </a:pPr>
            <a:endParaRPr lang="en-US" dirty="0"/>
          </a:p>
        </p:txBody>
      </p:sp>
    </p:spTree>
    <p:extLst>
      <p:ext uri="{BB962C8B-B14F-4D97-AF65-F5344CB8AC3E}">
        <p14:creationId xmlns:p14="http://schemas.microsoft.com/office/powerpoint/2010/main" val="5959710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E796D-66C6-43C1-A3F7-F13F8B45F07D}"/>
              </a:ext>
            </a:extLst>
          </p:cNvPr>
          <p:cNvSpPr>
            <a:spLocks noGrp="1"/>
          </p:cNvSpPr>
          <p:nvPr>
            <p:ph type="title"/>
          </p:nvPr>
        </p:nvSpPr>
        <p:spPr>
          <a:xfrm>
            <a:off x="1451579" y="804520"/>
            <a:ext cx="9603275" cy="819008"/>
          </a:xfrm>
        </p:spPr>
        <p:txBody>
          <a:bodyPr/>
          <a:lstStyle/>
          <a:p>
            <a:r>
              <a:rPr lang="en-US" b="1" dirty="0"/>
              <a:t> </a:t>
            </a:r>
            <a:r>
              <a:rPr lang="en-US" b="1" dirty="0">
                <a:latin typeface="Algerian" panose="04020705040A02060702" pitchFamily="82" charset="0"/>
              </a:rPr>
              <a:t>Power Platform Admin Center</a:t>
            </a:r>
          </a:p>
        </p:txBody>
      </p:sp>
      <p:sp>
        <p:nvSpPr>
          <p:cNvPr id="3" name="Content Placeholder 2">
            <a:extLst>
              <a:ext uri="{FF2B5EF4-FFF2-40B4-BE49-F238E27FC236}">
                <a16:creationId xmlns:a16="http://schemas.microsoft.com/office/drawing/2014/main" id="{8D2E050E-8641-49FA-8AD6-B0D75FA007B3}"/>
              </a:ext>
            </a:extLst>
          </p:cNvPr>
          <p:cNvSpPr>
            <a:spLocks noGrp="1"/>
          </p:cNvSpPr>
          <p:nvPr>
            <p:ph idx="1"/>
          </p:nvPr>
        </p:nvSpPr>
        <p:spPr/>
        <p:txBody>
          <a:bodyPr/>
          <a:lstStyle/>
          <a:p>
            <a:r>
              <a:rPr lang="en-US" dirty="0"/>
              <a:t>The </a:t>
            </a:r>
            <a:r>
              <a:rPr lang="en-US" dirty="0">
                <a:hlinkClick r:id="rId2"/>
              </a:rPr>
              <a:t>Power Platform admin center</a:t>
            </a:r>
            <a:r>
              <a:rPr lang="en-US" dirty="0"/>
              <a:t> provides a unified portal for administrators to manage environments and settings for Power Apps, Power Automate, and customer engagement apps (Dynamics 365 Sales, Dynamics 365 Customer Service, Dynamics 365 Field Service, Dynamics 365 Marketing, and Dynamics 365 Project Service Automation)</a:t>
            </a:r>
          </a:p>
        </p:txBody>
      </p:sp>
    </p:spTree>
    <p:extLst>
      <p:ext uri="{BB962C8B-B14F-4D97-AF65-F5344CB8AC3E}">
        <p14:creationId xmlns:p14="http://schemas.microsoft.com/office/powerpoint/2010/main" val="32075969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3C1C96-28C7-46A9-ADC9-818DF47F4068}"/>
              </a:ext>
            </a:extLst>
          </p:cNvPr>
          <p:cNvSpPr>
            <a:spLocks noGrp="1"/>
          </p:cNvSpPr>
          <p:nvPr>
            <p:ph type="title"/>
          </p:nvPr>
        </p:nvSpPr>
        <p:spPr/>
        <p:txBody>
          <a:bodyPr/>
          <a:lstStyle/>
          <a:p>
            <a:r>
              <a:rPr lang="en-US" b="1" dirty="0">
                <a:latin typeface="Algerian" panose="04020705040A02060702" pitchFamily="82" charset="0"/>
              </a:rPr>
              <a:t>Model-Driven Apps</a:t>
            </a:r>
          </a:p>
        </p:txBody>
      </p:sp>
      <p:sp>
        <p:nvSpPr>
          <p:cNvPr id="3" name="Content Placeholder 2">
            <a:extLst>
              <a:ext uri="{FF2B5EF4-FFF2-40B4-BE49-F238E27FC236}">
                <a16:creationId xmlns:a16="http://schemas.microsoft.com/office/drawing/2014/main" id="{17184D85-8772-4258-A706-44E22E13A15D}"/>
              </a:ext>
            </a:extLst>
          </p:cNvPr>
          <p:cNvSpPr>
            <a:spLocks noGrp="1"/>
          </p:cNvSpPr>
          <p:nvPr>
            <p:ph idx="1"/>
          </p:nvPr>
        </p:nvSpPr>
        <p:spPr/>
        <p:txBody>
          <a:bodyPr>
            <a:normAutofit/>
          </a:bodyPr>
          <a:lstStyle/>
          <a:p>
            <a:r>
              <a:rPr lang="en-US" dirty="0"/>
              <a:t>Model-driven apps build from data in Microsoft </a:t>
            </a:r>
            <a:r>
              <a:rPr lang="en-US" err="1"/>
              <a:t>Dataverse</a:t>
            </a:r>
            <a:r>
              <a:rPr lang="en-US" dirty="0"/>
              <a:t>. Power Apps will build you a great looking, fully functional app to act upon and interact with this data. </a:t>
            </a:r>
            <a:endParaRPr lang="en-US"/>
          </a:p>
          <a:p>
            <a:r>
              <a:rPr lang="en-US"/>
              <a:t>With model-</a:t>
            </a:r>
            <a:r>
              <a:rPr lang="en-US" dirty="0"/>
              <a:t>driven apps, there is </a:t>
            </a:r>
            <a:r>
              <a:rPr lang="en-US" b="1" dirty="0">
                <a:solidFill>
                  <a:srgbClr val="FF0000"/>
                </a:solidFill>
              </a:rPr>
              <a:t>no need to worry about choosing the app size</a:t>
            </a:r>
            <a:r>
              <a:rPr lang="en-US" dirty="0"/>
              <a:t>; it is responsive, meaning it works on mobile or tablet with no extra work by you. You define the relationships, forms, views, business rules, and more at the data layer, inside of the </a:t>
            </a:r>
            <a:r>
              <a:rPr lang="en-US" err="1"/>
              <a:t>Dataverse</a:t>
            </a:r>
            <a:r>
              <a:rPr lang="en-US" dirty="0"/>
              <a:t>, giving you enough control to get your </a:t>
            </a:r>
            <a:r>
              <a:rPr lang="en-US" b="1" dirty="0">
                <a:solidFill>
                  <a:srgbClr val="FF0000"/>
                </a:solidFill>
              </a:rPr>
              <a:t>business result without writing all of the formulas yourself</a:t>
            </a:r>
            <a:r>
              <a:rPr lang="en-US" dirty="0"/>
              <a:t>.</a:t>
            </a:r>
            <a:endParaRPr lang="en-US"/>
          </a:p>
          <a:p>
            <a:r>
              <a:rPr lang="en-US" dirty="0"/>
              <a:t>Below is an example of a fundraiser donations tracking model-driven app.</a:t>
            </a:r>
          </a:p>
          <a:p>
            <a:pPr marL="0" indent="0">
              <a:buNone/>
            </a:pPr>
            <a:endParaRPr lang="en-US" dirty="0"/>
          </a:p>
        </p:txBody>
      </p:sp>
    </p:spTree>
    <p:extLst>
      <p:ext uri="{BB962C8B-B14F-4D97-AF65-F5344CB8AC3E}">
        <p14:creationId xmlns:p14="http://schemas.microsoft.com/office/powerpoint/2010/main" val="24922922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83ABEC-5C79-443A-8C09-53EB208797C6}"/>
              </a:ext>
            </a:extLst>
          </p:cNvPr>
          <p:cNvSpPr>
            <a:spLocks noGrp="1"/>
          </p:cNvSpPr>
          <p:nvPr>
            <p:ph type="title"/>
          </p:nvPr>
        </p:nvSpPr>
        <p:spPr/>
        <p:txBody>
          <a:bodyPr/>
          <a:lstStyle/>
          <a:p>
            <a:r>
              <a:rPr lang="en-US" b="1" dirty="0">
                <a:latin typeface="Algerian" panose="04020705040A02060702" pitchFamily="82" charset="0"/>
              </a:rPr>
              <a:t>Example of Model – Driven App</a:t>
            </a:r>
          </a:p>
        </p:txBody>
      </p:sp>
      <p:pic>
        <p:nvPicPr>
          <p:cNvPr id="5" name="Content Placeholder 4" descr="Graphical user interface&#10;&#10;Description automatically generated">
            <a:extLst>
              <a:ext uri="{FF2B5EF4-FFF2-40B4-BE49-F238E27FC236}">
                <a16:creationId xmlns:a16="http://schemas.microsoft.com/office/drawing/2014/main" id="{BC45454E-3D19-45CA-A67C-2122FCB9ADB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10487" y="2045347"/>
            <a:ext cx="7285351" cy="3391194"/>
          </a:xfrm>
        </p:spPr>
      </p:pic>
    </p:spTree>
    <p:extLst>
      <p:ext uri="{BB962C8B-B14F-4D97-AF65-F5344CB8AC3E}">
        <p14:creationId xmlns:p14="http://schemas.microsoft.com/office/powerpoint/2010/main" val="9672472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2E41F-7FAA-4483-AC12-9CD027C2C729}"/>
              </a:ext>
            </a:extLst>
          </p:cNvPr>
          <p:cNvSpPr>
            <a:spLocks noGrp="1"/>
          </p:cNvSpPr>
          <p:nvPr>
            <p:ph type="title"/>
          </p:nvPr>
        </p:nvSpPr>
        <p:spPr/>
        <p:txBody>
          <a:bodyPr/>
          <a:lstStyle/>
          <a:p>
            <a:r>
              <a:rPr lang="en-US" b="1" dirty="0">
                <a:latin typeface="Algerian" panose="04020705040A02060702" pitchFamily="82" charset="0"/>
              </a:rPr>
              <a:t>Portals</a:t>
            </a:r>
          </a:p>
        </p:txBody>
      </p:sp>
      <p:sp>
        <p:nvSpPr>
          <p:cNvPr id="3" name="Content Placeholder 2">
            <a:extLst>
              <a:ext uri="{FF2B5EF4-FFF2-40B4-BE49-F238E27FC236}">
                <a16:creationId xmlns:a16="http://schemas.microsoft.com/office/drawing/2014/main" id="{8B340CC9-1EB8-4FFA-9871-245AA64B467C}"/>
              </a:ext>
            </a:extLst>
          </p:cNvPr>
          <p:cNvSpPr>
            <a:spLocks noGrp="1"/>
          </p:cNvSpPr>
          <p:nvPr>
            <p:ph idx="1"/>
          </p:nvPr>
        </p:nvSpPr>
        <p:spPr/>
        <p:txBody>
          <a:bodyPr/>
          <a:lstStyle/>
          <a:p>
            <a:r>
              <a:rPr lang="en-US" dirty="0"/>
              <a:t>Portals bring the power of no-code solutions to building externally facing websites. </a:t>
            </a:r>
          </a:p>
          <a:p>
            <a:r>
              <a:rPr lang="en-US" dirty="0"/>
              <a:t>Through the Power Apps interface, you can build an anonymous or authenticated website that allows users to interact with data held in </a:t>
            </a:r>
            <a:r>
              <a:rPr lang="en-US" dirty="0" err="1"/>
              <a:t>Dataverse</a:t>
            </a:r>
            <a:r>
              <a:rPr lang="en-US" dirty="0"/>
              <a:t>. </a:t>
            </a:r>
          </a:p>
          <a:p>
            <a:r>
              <a:rPr lang="en-US" dirty="0"/>
              <a:t>The same drag and drop experience you enjoy when building apps is available to build these rich, interactive websites.</a:t>
            </a:r>
          </a:p>
          <a:p>
            <a:pPr marL="0" indent="0">
              <a:buNone/>
            </a:pPr>
            <a:endParaRPr lang="en-US" dirty="0"/>
          </a:p>
        </p:txBody>
      </p:sp>
    </p:spTree>
    <p:extLst>
      <p:ext uri="{BB962C8B-B14F-4D97-AF65-F5344CB8AC3E}">
        <p14:creationId xmlns:p14="http://schemas.microsoft.com/office/powerpoint/2010/main" val="39582231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39C2D-0FFF-4C23-BDCD-3840CA40402F}"/>
              </a:ext>
            </a:extLst>
          </p:cNvPr>
          <p:cNvSpPr>
            <a:spLocks noGrp="1"/>
          </p:cNvSpPr>
          <p:nvPr>
            <p:ph type="title"/>
          </p:nvPr>
        </p:nvSpPr>
        <p:spPr/>
        <p:txBody>
          <a:bodyPr/>
          <a:lstStyle/>
          <a:p>
            <a:r>
              <a:rPr lang="en-US" b="1" dirty="0">
                <a:latin typeface="Algerian" panose="04020705040A02060702" pitchFamily="82" charset="0"/>
              </a:rPr>
              <a:t>Example of Portal</a:t>
            </a:r>
          </a:p>
        </p:txBody>
      </p:sp>
      <p:pic>
        <p:nvPicPr>
          <p:cNvPr id="5" name="Content Placeholder 4" descr="Graphical user interface, website&#10;&#10;Description automatically generated">
            <a:extLst>
              <a:ext uri="{FF2B5EF4-FFF2-40B4-BE49-F238E27FC236}">
                <a16:creationId xmlns:a16="http://schemas.microsoft.com/office/drawing/2014/main" id="{76646B7F-D058-45BA-BC8E-FE3B64CD95E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93425" y="2016125"/>
            <a:ext cx="5719474" cy="3449638"/>
          </a:xfrm>
        </p:spPr>
      </p:pic>
    </p:spTree>
    <p:extLst>
      <p:ext uri="{BB962C8B-B14F-4D97-AF65-F5344CB8AC3E}">
        <p14:creationId xmlns:p14="http://schemas.microsoft.com/office/powerpoint/2010/main" val="13164362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C103CD-C02A-4C77-A576-ED0EBFCC76C3}"/>
              </a:ext>
            </a:extLst>
          </p:cNvPr>
          <p:cNvSpPr>
            <a:spLocks noGrp="1"/>
          </p:cNvSpPr>
          <p:nvPr>
            <p:ph type="title"/>
          </p:nvPr>
        </p:nvSpPr>
        <p:spPr/>
        <p:txBody>
          <a:bodyPr/>
          <a:lstStyle/>
          <a:p>
            <a:r>
              <a:rPr lang="en-US" b="1" dirty="0">
                <a:latin typeface="Algerian" panose="04020705040A02060702" pitchFamily="82" charset="0"/>
              </a:rPr>
              <a:t>Power Apps Components</a:t>
            </a:r>
          </a:p>
        </p:txBody>
      </p:sp>
      <p:sp>
        <p:nvSpPr>
          <p:cNvPr id="3" name="Content Placeholder 2">
            <a:extLst>
              <a:ext uri="{FF2B5EF4-FFF2-40B4-BE49-F238E27FC236}">
                <a16:creationId xmlns:a16="http://schemas.microsoft.com/office/drawing/2014/main" id="{C5AD246D-C300-4A32-87B4-F35E6316776F}"/>
              </a:ext>
            </a:extLst>
          </p:cNvPr>
          <p:cNvSpPr>
            <a:spLocks noGrp="1"/>
          </p:cNvSpPr>
          <p:nvPr>
            <p:ph idx="1"/>
          </p:nvPr>
        </p:nvSpPr>
        <p:spPr/>
        <p:txBody>
          <a:bodyPr>
            <a:normAutofit fontScale="92500" lnSpcReduction="20000"/>
          </a:bodyPr>
          <a:lstStyle/>
          <a:p>
            <a:pPr marL="0" indent="0">
              <a:buNone/>
            </a:pPr>
            <a:r>
              <a:rPr lang="en-US" dirty="0"/>
              <a:t>These are the main components for your Power App:</a:t>
            </a:r>
          </a:p>
          <a:p>
            <a:pPr marL="0" indent="0">
              <a:buNone/>
            </a:pPr>
            <a:endParaRPr lang="en-US" dirty="0"/>
          </a:p>
          <a:p>
            <a:pPr>
              <a:buFont typeface="Wingdings" panose="05000000000000000000" pitchFamily="2" charset="2"/>
              <a:buChar char="ü"/>
            </a:pPr>
            <a:r>
              <a:rPr lang="en-US" b="1" dirty="0"/>
              <a:t> Screens</a:t>
            </a:r>
          </a:p>
          <a:p>
            <a:pPr>
              <a:buFont typeface="Wingdings" panose="05000000000000000000" pitchFamily="2" charset="2"/>
              <a:buChar char="ü"/>
            </a:pPr>
            <a:r>
              <a:rPr lang="en-US" b="1" dirty="0"/>
              <a:t>Data Sources</a:t>
            </a:r>
          </a:p>
          <a:p>
            <a:pPr>
              <a:buFont typeface="Wingdings" panose="05000000000000000000" pitchFamily="2" charset="2"/>
              <a:buChar char="ü"/>
            </a:pPr>
            <a:r>
              <a:rPr lang="en-US" b="1" dirty="0"/>
              <a:t>Forms</a:t>
            </a:r>
          </a:p>
          <a:p>
            <a:pPr>
              <a:buFont typeface="Wingdings" panose="05000000000000000000" pitchFamily="2" charset="2"/>
              <a:buChar char="ü"/>
            </a:pPr>
            <a:r>
              <a:rPr lang="en-US" b="1" dirty="0"/>
              <a:t>Controls</a:t>
            </a:r>
          </a:p>
          <a:p>
            <a:pPr>
              <a:buFont typeface="Wingdings" panose="05000000000000000000" pitchFamily="2" charset="2"/>
              <a:buChar char="ü"/>
            </a:pPr>
            <a:r>
              <a:rPr lang="en-US" b="1" dirty="0"/>
              <a:t>Variables</a:t>
            </a:r>
          </a:p>
          <a:p>
            <a:pPr>
              <a:buFont typeface="Wingdings" panose="05000000000000000000" pitchFamily="2" charset="2"/>
              <a:buChar char="ü"/>
            </a:pPr>
            <a:r>
              <a:rPr lang="en-US" b="1" dirty="0"/>
              <a:t>Collections</a:t>
            </a:r>
          </a:p>
          <a:p>
            <a:pPr marL="0" indent="0">
              <a:buNone/>
            </a:pPr>
            <a:endParaRPr lang="en-US" b="1" dirty="0"/>
          </a:p>
          <a:p>
            <a:pPr marL="0" indent="0">
              <a:buNone/>
            </a:pPr>
            <a:endParaRPr lang="en-US" dirty="0"/>
          </a:p>
        </p:txBody>
      </p:sp>
    </p:spTree>
    <p:extLst>
      <p:ext uri="{BB962C8B-B14F-4D97-AF65-F5344CB8AC3E}">
        <p14:creationId xmlns:p14="http://schemas.microsoft.com/office/powerpoint/2010/main" val="13713387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B820A1-883A-40AA-8B3D-2B18E72A7CE8}"/>
              </a:ext>
            </a:extLst>
          </p:cNvPr>
          <p:cNvSpPr>
            <a:spLocks noGrp="1"/>
          </p:cNvSpPr>
          <p:nvPr>
            <p:ph type="title"/>
          </p:nvPr>
        </p:nvSpPr>
        <p:spPr/>
        <p:txBody>
          <a:bodyPr/>
          <a:lstStyle/>
          <a:p>
            <a:r>
              <a:rPr lang="en-US" b="1" dirty="0">
                <a:latin typeface="Algerian" panose="04020705040A02060702" pitchFamily="82" charset="0"/>
              </a:rPr>
              <a:t>Explanations</a:t>
            </a:r>
          </a:p>
        </p:txBody>
      </p:sp>
      <p:sp>
        <p:nvSpPr>
          <p:cNvPr id="3" name="Content Placeholder 2">
            <a:extLst>
              <a:ext uri="{FF2B5EF4-FFF2-40B4-BE49-F238E27FC236}">
                <a16:creationId xmlns:a16="http://schemas.microsoft.com/office/drawing/2014/main" id="{0F234AB8-D989-4140-AC54-61A7D96641C7}"/>
              </a:ext>
            </a:extLst>
          </p:cNvPr>
          <p:cNvSpPr>
            <a:spLocks noGrp="1"/>
          </p:cNvSpPr>
          <p:nvPr>
            <p:ph idx="1"/>
          </p:nvPr>
        </p:nvSpPr>
        <p:spPr/>
        <p:txBody>
          <a:bodyPr>
            <a:normAutofit fontScale="85000" lnSpcReduction="10000"/>
          </a:bodyPr>
          <a:lstStyle/>
          <a:p>
            <a:r>
              <a:rPr lang="en-US" b="1" dirty="0"/>
              <a:t>Screens </a:t>
            </a:r>
            <a:r>
              <a:rPr lang="en-US" dirty="0"/>
              <a:t>is a page in your app. You can have multiple pages in your app.</a:t>
            </a:r>
          </a:p>
          <a:p>
            <a:r>
              <a:rPr lang="en-US" b="1" dirty="0"/>
              <a:t>Data Sources – </a:t>
            </a:r>
            <a:r>
              <a:rPr lang="en-US" dirty="0"/>
              <a:t>Creating connections to your data and flow. (Flow will allow you to complete secondary actions based on the data in your app)</a:t>
            </a:r>
          </a:p>
          <a:p>
            <a:r>
              <a:rPr lang="en-US" b="1" dirty="0"/>
              <a:t>Forms – </a:t>
            </a:r>
            <a:r>
              <a:rPr lang="en-US" dirty="0"/>
              <a:t>New/Edit/Display Forms for your content. Adding a form makes it simpler to submit data to your data source.</a:t>
            </a:r>
          </a:p>
          <a:p>
            <a:r>
              <a:rPr lang="en-US" b="1" dirty="0"/>
              <a:t>Controls – </a:t>
            </a:r>
            <a:r>
              <a:rPr lang="en-US" dirty="0"/>
              <a:t>The basic controls are fields to hold or input your data. Example: text field, dropdown menu, radio buttons etc. More complex controls include Camera, Galleries, Charts etc.</a:t>
            </a:r>
          </a:p>
          <a:p>
            <a:r>
              <a:rPr lang="en-US" b="1" dirty="0"/>
              <a:t>Variables </a:t>
            </a:r>
            <a:r>
              <a:rPr lang="en-US" dirty="0"/>
              <a:t>– Variables allow you to manipulate data values based on user input or changes in the app.</a:t>
            </a:r>
          </a:p>
          <a:p>
            <a:r>
              <a:rPr lang="en-US" b="1" dirty="0"/>
              <a:t>Collections – </a:t>
            </a:r>
            <a:r>
              <a:rPr lang="en-US" dirty="0"/>
              <a:t>Create or edit a group of items</a:t>
            </a:r>
          </a:p>
          <a:p>
            <a:endParaRPr lang="en-US" dirty="0"/>
          </a:p>
        </p:txBody>
      </p:sp>
    </p:spTree>
    <p:extLst>
      <p:ext uri="{BB962C8B-B14F-4D97-AF65-F5344CB8AC3E}">
        <p14:creationId xmlns:p14="http://schemas.microsoft.com/office/powerpoint/2010/main" val="3921478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250CF-504B-4A54-9F77-EAA3B0A3C4B1}"/>
              </a:ext>
            </a:extLst>
          </p:cNvPr>
          <p:cNvSpPr>
            <a:spLocks noGrp="1"/>
          </p:cNvSpPr>
          <p:nvPr>
            <p:ph type="title"/>
          </p:nvPr>
        </p:nvSpPr>
        <p:spPr/>
        <p:txBody>
          <a:bodyPr/>
          <a:lstStyle/>
          <a:p>
            <a:r>
              <a:rPr lang="en-US" b="1">
                <a:solidFill>
                  <a:srgbClr val="000000"/>
                </a:solidFill>
                <a:latin typeface="Algerian"/>
              </a:rPr>
              <a:t>DEMO ON COMPONENTs</a:t>
            </a:r>
          </a:p>
        </p:txBody>
      </p:sp>
      <p:sp>
        <p:nvSpPr>
          <p:cNvPr id="3" name="Content Placeholder 2">
            <a:extLst>
              <a:ext uri="{FF2B5EF4-FFF2-40B4-BE49-F238E27FC236}">
                <a16:creationId xmlns:a16="http://schemas.microsoft.com/office/drawing/2014/main" id="{12D681CA-7221-4346-A697-27A25904AC1B}"/>
              </a:ext>
            </a:extLst>
          </p:cNvPr>
          <p:cNvSpPr>
            <a:spLocks noGrp="1"/>
          </p:cNvSpPr>
          <p:nvPr>
            <p:ph idx="1"/>
          </p:nvPr>
        </p:nvSpPr>
        <p:spPr/>
        <p:txBody>
          <a:bodyPr/>
          <a:lstStyle/>
          <a:p>
            <a:pPr marL="0" indent="0">
              <a:buNone/>
            </a:pPr>
            <a:endParaRPr lang="en-US"/>
          </a:p>
          <a:p>
            <a:pPr marL="0" indent="0">
              <a:buNone/>
            </a:pPr>
            <a:endParaRPr lang="en-US" dirty="0"/>
          </a:p>
          <a:p>
            <a:pPr marL="0" indent="0">
              <a:buNone/>
            </a:pPr>
            <a:endParaRPr lang="en-US" dirty="0"/>
          </a:p>
          <a:p>
            <a:pPr marL="0" indent="0">
              <a:buNone/>
            </a:pPr>
            <a:r>
              <a:rPr lang="en-US" sz="3200"/>
              <a:t>                                  Live Demo</a:t>
            </a:r>
            <a:endParaRPr lang="en-US" sz="3200" dirty="0"/>
          </a:p>
        </p:txBody>
      </p:sp>
    </p:spTree>
    <p:extLst>
      <p:ext uri="{BB962C8B-B14F-4D97-AF65-F5344CB8AC3E}">
        <p14:creationId xmlns:p14="http://schemas.microsoft.com/office/powerpoint/2010/main" val="38942308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47188-AA0A-4E21-B79D-BA8BCCA9F318}"/>
              </a:ext>
            </a:extLst>
          </p:cNvPr>
          <p:cNvSpPr>
            <a:spLocks noGrp="1"/>
          </p:cNvSpPr>
          <p:nvPr>
            <p:ph type="title"/>
          </p:nvPr>
        </p:nvSpPr>
        <p:spPr/>
        <p:txBody>
          <a:bodyPr/>
          <a:lstStyle/>
          <a:p>
            <a:r>
              <a:rPr lang="en-US" b="1" dirty="0">
                <a:latin typeface="Algerian" panose="04020705040A02060702" pitchFamily="82" charset="0"/>
              </a:rPr>
              <a:t>Power Apps Controls</a:t>
            </a:r>
          </a:p>
        </p:txBody>
      </p:sp>
      <p:pic>
        <p:nvPicPr>
          <p:cNvPr id="5" name="Content Placeholder 4" descr="Graphical user interface, application, Word&#10;&#10;Description automatically generated">
            <a:extLst>
              <a:ext uri="{FF2B5EF4-FFF2-40B4-BE49-F238E27FC236}">
                <a16:creationId xmlns:a16="http://schemas.microsoft.com/office/drawing/2014/main" id="{159E3E6D-05F7-4BDF-B157-090F4E65615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33200" y="2016125"/>
            <a:ext cx="7039925" cy="3449638"/>
          </a:xfrm>
        </p:spPr>
      </p:pic>
    </p:spTree>
    <p:extLst>
      <p:ext uri="{BB962C8B-B14F-4D97-AF65-F5344CB8AC3E}">
        <p14:creationId xmlns:p14="http://schemas.microsoft.com/office/powerpoint/2010/main" val="20786805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7269E5-3130-495E-BA50-D4FC778CC115}"/>
              </a:ext>
            </a:extLst>
          </p:cNvPr>
          <p:cNvSpPr>
            <a:spLocks noGrp="1"/>
          </p:cNvSpPr>
          <p:nvPr>
            <p:ph type="title"/>
          </p:nvPr>
        </p:nvSpPr>
        <p:spPr/>
        <p:txBody>
          <a:bodyPr/>
          <a:lstStyle/>
          <a:p>
            <a:r>
              <a:rPr lang="en-US" b="1" dirty="0">
                <a:latin typeface="Algerian" panose="04020705040A02060702" pitchFamily="82" charset="0"/>
              </a:rPr>
              <a:t>App Samples and Templates</a:t>
            </a:r>
          </a:p>
        </p:txBody>
      </p:sp>
      <p:sp>
        <p:nvSpPr>
          <p:cNvPr id="3" name="Content Placeholder 2">
            <a:extLst>
              <a:ext uri="{FF2B5EF4-FFF2-40B4-BE49-F238E27FC236}">
                <a16:creationId xmlns:a16="http://schemas.microsoft.com/office/drawing/2014/main" id="{72A14E8C-9C67-4223-934A-BCC238A13CB1}"/>
              </a:ext>
            </a:extLst>
          </p:cNvPr>
          <p:cNvSpPr>
            <a:spLocks noGrp="1"/>
          </p:cNvSpPr>
          <p:nvPr>
            <p:ph idx="1"/>
          </p:nvPr>
        </p:nvSpPr>
        <p:spPr/>
        <p:txBody>
          <a:bodyPr>
            <a:normAutofit fontScale="92500" lnSpcReduction="20000"/>
          </a:bodyPr>
          <a:lstStyle/>
          <a:p>
            <a:pPr marL="0" indent="0" fontAlgn="ctr">
              <a:buNone/>
            </a:pPr>
            <a:r>
              <a:rPr lang="en-US" b="1" dirty="0"/>
              <a:t>Power Apps Template</a:t>
            </a:r>
          </a:p>
          <a:p>
            <a:pPr marL="0" indent="0" fontAlgn="ctr">
              <a:buNone/>
            </a:pPr>
            <a:r>
              <a:rPr lang="en-US" dirty="0"/>
              <a:t>	PowerApps come with multiple templates that you can use as a starting point. This will allow you to explore the different components and formulas in an existing, functional app. It will give you a feel for what you can do and how you can leverage PowerApps. You can customize the templates further or use them as is.</a:t>
            </a:r>
          </a:p>
          <a:p>
            <a:pPr marL="0" indent="0" fontAlgn="ctr">
              <a:buNone/>
            </a:pPr>
            <a:r>
              <a:rPr lang="en-US" b="1" dirty="0"/>
              <a:t>What are PowerApps templates?</a:t>
            </a:r>
            <a:r>
              <a:rPr lang="en-US" dirty="0"/>
              <a:t>	</a:t>
            </a:r>
          </a:p>
          <a:p>
            <a:pPr marL="0" indent="0">
              <a:buNone/>
            </a:pPr>
            <a:r>
              <a:rPr lang="en-US" dirty="0"/>
              <a:t>	App templates in PowerApps are a great way to jump start the creation of an app that can be deployed in your tenant. Those templates create a polished, finished app, and in many cases, it creates an Excel file so that the app can be used right away – and in most scenarios the app … Continue reading “Converting the Shoutouts template to SQL Server”.</a:t>
            </a:r>
          </a:p>
          <a:p>
            <a:pPr marL="0" indent="0">
              <a:buNone/>
            </a:pPr>
            <a:endParaRPr lang="en-US" dirty="0"/>
          </a:p>
        </p:txBody>
      </p:sp>
    </p:spTree>
    <p:extLst>
      <p:ext uri="{BB962C8B-B14F-4D97-AF65-F5344CB8AC3E}">
        <p14:creationId xmlns:p14="http://schemas.microsoft.com/office/powerpoint/2010/main" val="34800940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EC4E0-A8D5-4121-84B5-854C934246DD}"/>
              </a:ext>
            </a:extLst>
          </p:cNvPr>
          <p:cNvSpPr>
            <a:spLocks noGrp="1"/>
          </p:cNvSpPr>
          <p:nvPr>
            <p:ph type="title"/>
          </p:nvPr>
        </p:nvSpPr>
        <p:spPr/>
        <p:txBody>
          <a:bodyPr/>
          <a:lstStyle/>
          <a:p>
            <a:r>
              <a:rPr lang="en-US" b="1" dirty="0">
                <a:latin typeface="Algerian" panose="04020705040A02060702" pitchFamily="82" charset="0"/>
              </a:rPr>
              <a:t>Power Apps Templates</a:t>
            </a:r>
          </a:p>
        </p:txBody>
      </p:sp>
      <p:pic>
        <p:nvPicPr>
          <p:cNvPr id="5" name="Content Placeholder 4">
            <a:extLst>
              <a:ext uri="{FF2B5EF4-FFF2-40B4-BE49-F238E27FC236}">
                <a16:creationId xmlns:a16="http://schemas.microsoft.com/office/drawing/2014/main" id="{7646BC2C-CEF1-46DF-973E-BBBBAFF4B2D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5334" y="1923280"/>
            <a:ext cx="4752485" cy="4351338"/>
          </a:xfrm>
        </p:spPr>
      </p:pic>
      <p:pic>
        <p:nvPicPr>
          <p:cNvPr id="7" name="Picture 6">
            <a:extLst>
              <a:ext uri="{FF2B5EF4-FFF2-40B4-BE49-F238E27FC236}">
                <a16:creationId xmlns:a16="http://schemas.microsoft.com/office/drawing/2014/main" id="{ED0049EE-5EDD-487F-ABE3-C7D0C812C14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55914" y="2220427"/>
            <a:ext cx="5006774" cy="4054191"/>
          </a:xfrm>
          <a:prstGeom prst="rect">
            <a:avLst/>
          </a:prstGeom>
        </p:spPr>
      </p:pic>
    </p:spTree>
    <p:extLst>
      <p:ext uri="{BB962C8B-B14F-4D97-AF65-F5344CB8AC3E}">
        <p14:creationId xmlns:p14="http://schemas.microsoft.com/office/powerpoint/2010/main" val="18237235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8D2AEA-092C-4236-A02A-97886C08C497}"/>
              </a:ext>
            </a:extLst>
          </p:cNvPr>
          <p:cNvSpPr>
            <a:spLocks noGrp="1"/>
          </p:cNvSpPr>
          <p:nvPr>
            <p:ph type="title"/>
          </p:nvPr>
        </p:nvSpPr>
        <p:spPr/>
        <p:txBody>
          <a:bodyPr/>
          <a:lstStyle/>
          <a:p>
            <a:endParaRPr lang="en-US"/>
          </a:p>
        </p:txBody>
      </p:sp>
      <p:pic>
        <p:nvPicPr>
          <p:cNvPr id="1026" name="Picture 2" descr="Power Platform admin center">
            <a:extLst>
              <a:ext uri="{FF2B5EF4-FFF2-40B4-BE49-F238E27FC236}">
                <a16:creationId xmlns:a16="http://schemas.microsoft.com/office/drawing/2014/main" id="{92F7C525-3A10-4FA5-9295-7DD30124986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41622" y="2073395"/>
            <a:ext cx="7623081" cy="33350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307835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4D9DE9-5491-4833-924D-C3C630E8D184}"/>
              </a:ext>
            </a:extLst>
          </p:cNvPr>
          <p:cNvSpPr>
            <a:spLocks noGrp="1"/>
          </p:cNvSpPr>
          <p:nvPr>
            <p:ph type="title"/>
          </p:nvPr>
        </p:nvSpPr>
        <p:spPr/>
        <p:txBody>
          <a:bodyPr/>
          <a:lstStyle/>
          <a:p>
            <a:r>
              <a:rPr lang="en-US" b="1" dirty="0">
                <a:latin typeface="Algerian" panose="04020705040A02060702" pitchFamily="82" charset="0"/>
              </a:rPr>
              <a:t>Power Apps Connections</a:t>
            </a:r>
          </a:p>
        </p:txBody>
      </p:sp>
      <p:sp>
        <p:nvSpPr>
          <p:cNvPr id="3" name="Content Placeholder 2">
            <a:extLst>
              <a:ext uri="{FF2B5EF4-FFF2-40B4-BE49-F238E27FC236}">
                <a16:creationId xmlns:a16="http://schemas.microsoft.com/office/drawing/2014/main" id="{2AF383CD-3B0D-4318-8B68-01514F1ECDDE}"/>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19174980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80E07C-4C8C-46BF-9DD2-4DD88F29AB24}"/>
              </a:ext>
            </a:extLst>
          </p:cNvPr>
          <p:cNvSpPr>
            <a:spLocks noGrp="1"/>
          </p:cNvSpPr>
          <p:nvPr>
            <p:ph type="title"/>
          </p:nvPr>
        </p:nvSpPr>
        <p:spPr/>
        <p:txBody>
          <a:bodyPr/>
          <a:lstStyle/>
          <a:p>
            <a:r>
              <a:rPr lang="en-US" b="1" dirty="0">
                <a:latin typeface="Algerian" panose="04020705040A02060702" pitchFamily="82" charset="0"/>
              </a:rPr>
              <a:t>Digitizing Business Scenarios with PowerApps</a:t>
            </a:r>
          </a:p>
        </p:txBody>
      </p:sp>
      <p:sp>
        <p:nvSpPr>
          <p:cNvPr id="3" name="Content Placeholder 2">
            <a:extLst>
              <a:ext uri="{FF2B5EF4-FFF2-40B4-BE49-F238E27FC236}">
                <a16:creationId xmlns:a16="http://schemas.microsoft.com/office/drawing/2014/main" id="{5C20778B-790B-45DD-9EE3-DA5973FDA2E2}"/>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190997838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36FB20-72D1-4F25-8294-D708520C7F51}"/>
              </a:ext>
            </a:extLst>
          </p:cNvPr>
          <p:cNvSpPr>
            <a:spLocks noGrp="1"/>
          </p:cNvSpPr>
          <p:nvPr>
            <p:ph type="title"/>
          </p:nvPr>
        </p:nvSpPr>
        <p:spPr/>
        <p:txBody>
          <a:bodyPr/>
          <a:lstStyle/>
          <a:p>
            <a:r>
              <a:rPr lang="en-US" b="1" dirty="0">
                <a:latin typeface="Algerian" panose="04020705040A02060702" pitchFamily="82" charset="0"/>
              </a:rPr>
              <a:t>Creating an App from SharePoint data</a:t>
            </a:r>
          </a:p>
        </p:txBody>
      </p:sp>
      <p:sp>
        <p:nvSpPr>
          <p:cNvPr id="3" name="Content Placeholder 2">
            <a:extLst>
              <a:ext uri="{FF2B5EF4-FFF2-40B4-BE49-F238E27FC236}">
                <a16:creationId xmlns:a16="http://schemas.microsoft.com/office/drawing/2014/main" id="{F9E68D30-54F3-4029-BA70-C0D5CDA87834}"/>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213909172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9BB9E7-4A31-46EE-A025-9F792910F3E6}"/>
              </a:ext>
            </a:extLst>
          </p:cNvPr>
          <p:cNvSpPr>
            <a:spLocks noGrp="1"/>
          </p:cNvSpPr>
          <p:nvPr>
            <p:ph type="title"/>
          </p:nvPr>
        </p:nvSpPr>
        <p:spPr/>
        <p:txBody>
          <a:bodyPr/>
          <a:lstStyle/>
          <a:p>
            <a:r>
              <a:rPr lang="en-US" b="1" dirty="0">
                <a:latin typeface="Algerian" panose="04020705040A02060702" pitchFamily="82" charset="0"/>
              </a:rPr>
              <a:t>Customizing Galleries</a:t>
            </a:r>
          </a:p>
        </p:txBody>
      </p:sp>
      <p:sp>
        <p:nvSpPr>
          <p:cNvPr id="3" name="Content Placeholder 2">
            <a:extLst>
              <a:ext uri="{FF2B5EF4-FFF2-40B4-BE49-F238E27FC236}">
                <a16:creationId xmlns:a16="http://schemas.microsoft.com/office/drawing/2014/main" id="{450B5180-DFD4-42DE-8393-10113EB2EBB0}"/>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86160256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B9A2C0-00AD-4025-9B79-FF138BD952B9}"/>
              </a:ext>
            </a:extLst>
          </p:cNvPr>
          <p:cNvSpPr>
            <a:spLocks noGrp="1"/>
          </p:cNvSpPr>
          <p:nvPr>
            <p:ph type="title"/>
          </p:nvPr>
        </p:nvSpPr>
        <p:spPr/>
        <p:txBody>
          <a:bodyPr/>
          <a:lstStyle/>
          <a:p>
            <a:r>
              <a:rPr lang="en-US" b="1" dirty="0">
                <a:latin typeface="Algerian" panose="04020705040A02060702" pitchFamily="82" charset="0"/>
              </a:rPr>
              <a:t>Working with Forms</a:t>
            </a:r>
          </a:p>
        </p:txBody>
      </p:sp>
      <p:sp>
        <p:nvSpPr>
          <p:cNvPr id="3" name="Content Placeholder 2">
            <a:extLst>
              <a:ext uri="{FF2B5EF4-FFF2-40B4-BE49-F238E27FC236}">
                <a16:creationId xmlns:a16="http://schemas.microsoft.com/office/drawing/2014/main" id="{C0BB6B50-28D9-4E27-9928-1810EFE3F774}"/>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07717381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DD117-6D03-411D-9AAE-ECC16393A763}"/>
              </a:ext>
            </a:extLst>
          </p:cNvPr>
          <p:cNvSpPr>
            <a:spLocks noGrp="1"/>
          </p:cNvSpPr>
          <p:nvPr>
            <p:ph type="title"/>
          </p:nvPr>
        </p:nvSpPr>
        <p:spPr/>
        <p:txBody>
          <a:bodyPr/>
          <a:lstStyle/>
          <a:p>
            <a:r>
              <a:rPr lang="en-US" b="1" dirty="0">
                <a:latin typeface="Algerian" panose="04020705040A02060702" pitchFamily="82" charset="0"/>
              </a:rPr>
              <a:t>Formulas and Error Management</a:t>
            </a:r>
          </a:p>
        </p:txBody>
      </p:sp>
      <p:sp>
        <p:nvSpPr>
          <p:cNvPr id="3" name="Content Placeholder 2">
            <a:extLst>
              <a:ext uri="{FF2B5EF4-FFF2-40B4-BE49-F238E27FC236}">
                <a16:creationId xmlns:a16="http://schemas.microsoft.com/office/drawing/2014/main" id="{3291EC6C-1C88-4B3B-8F95-F691593CF9FE}"/>
              </a:ext>
            </a:extLst>
          </p:cNvPr>
          <p:cNvSpPr>
            <a:spLocks noGrp="1"/>
          </p:cNvSpPr>
          <p:nvPr>
            <p:ph idx="1"/>
          </p:nvPr>
        </p:nvSpPr>
        <p:spPr/>
        <p:txBody>
          <a:bodyPr/>
          <a:lstStyle/>
          <a:p>
            <a:pPr marL="0" indent="0">
              <a:buNone/>
            </a:pPr>
            <a:r>
              <a:rPr lang="en-US" dirty="0"/>
              <a:t>The formulas used in PowerApps are based on an excel-like inspired language also known as declarative logic. The app is constantly recalculating values based on the current input or state of the controls on the form. For example, in excel if you want to calculate the total value of a row, you will add a formula to a cell that will add up all the cells in that rows value. PowerApps works the same way. However, instead of calculating values based on other cells, it calculates values based on other controls (other text boxes, dropdown menus, galleries, etc).</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108044890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3EC279-44B7-475B-BB8C-9B1C5533B5E7}"/>
              </a:ext>
            </a:extLst>
          </p:cNvPr>
          <p:cNvSpPr>
            <a:spLocks noGrp="1"/>
          </p:cNvSpPr>
          <p:nvPr>
            <p:ph type="title"/>
          </p:nvPr>
        </p:nvSpPr>
        <p:spPr/>
        <p:txBody>
          <a:bodyPr/>
          <a:lstStyle/>
          <a:p>
            <a:r>
              <a:rPr lang="en-US" b="1" dirty="0">
                <a:latin typeface="Algerian" panose="04020705040A02060702" pitchFamily="82" charset="0"/>
              </a:rPr>
              <a:t>Formulas</a:t>
            </a:r>
          </a:p>
        </p:txBody>
      </p:sp>
      <p:sp>
        <p:nvSpPr>
          <p:cNvPr id="3" name="Content Placeholder 2">
            <a:extLst>
              <a:ext uri="{FF2B5EF4-FFF2-40B4-BE49-F238E27FC236}">
                <a16:creationId xmlns:a16="http://schemas.microsoft.com/office/drawing/2014/main" id="{079115DB-FE2B-4648-B180-AA73E7FF8E03}"/>
              </a:ext>
            </a:extLst>
          </p:cNvPr>
          <p:cNvSpPr>
            <a:spLocks noGrp="1"/>
          </p:cNvSpPr>
          <p:nvPr>
            <p:ph idx="1"/>
          </p:nvPr>
        </p:nvSpPr>
        <p:spPr/>
        <p:txBody>
          <a:bodyPr/>
          <a:lstStyle/>
          <a:p>
            <a:pPr marL="0" indent="0">
              <a:buNone/>
            </a:pPr>
            <a:r>
              <a:rPr lang="en-US" dirty="0"/>
              <a:t>Please find the document to refer the formulas,</a:t>
            </a:r>
          </a:p>
          <a:p>
            <a:pPr marL="0" indent="0">
              <a:buNone/>
            </a:pPr>
            <a:r>
              <a:rPr lang="en-US" dirty="0">
                <a:hlinkClick r:id="rId2"/>
              </a:rPr>
              <a:t>Functions, signals, and enumerations - Power Apps | Microsoft Docs</a:t>
            </a:r>
            <a:endParaRPr lang="en-US" dirty="0"/>
          </a:p>
          <a:p>
            <a:pPr marL="0" indent="0">
              <a:buNone/>
            </a:pPr>
            <a:endParaRPr lang="en-US" dirty="0"/>
          </a:p>
        </p:txBody>
      </p:sp>
    </p:spTree>
    <p:extLst>
      <p:ext uri="{BB962C8B-B14F-4D97-AF65-F5344CB8AC3E}">
        <p14:creationId xmlns:p14="http://schemas.microsoft.com/office/powerpoint/2010/main" val="169619742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9A821C-8D3A-45D9-8062-250E3819E9CC}"/>
              </a:ext>
            </a:extLst>
          </p:cNvPr>
          <p:cNvSpPr>
            <a:spLocks noGrp="1"/>
          </p:cNvSpPr>
          <p:nvPr>
            <p:ph type="title"/>
          </p:nvPr>
        </p:nvSpPr>
        <p:spPr/>
        <p:txBody>
          <a:bodyPr>
            <a:normAutofit/>
          </a:bodyPr>
          <a:lstStyle/>
          <a:p>
            <a:r>
              <a:rPr lang="en-US" b="1" dirty="0">
                <a:latin typeface="Algerian" panose="04020705040A02060702" pitchFamily="82" charset="0"/>
              </a:rPr>
              <a:t>Creating apps from templates</a:t>
            </a:r>
          </a:p>
        </p:txBody>
      </p:sp>
      <p:sp>
        <p:nvSpPr>
          <p:cNvPr id="3" name="Content Placeholder 2">
            <a:extLst>
              <a:ext uri="{FF2B5EF4-FFF2-40B4-BE49-F238E27FC236}">
                <a16:creationId xmlns:a16="http://schemas.microsoft.com/office/drawing/2014/main" id="{2603EAC4-AE3D-4F1E-8CF1-4FA09C9792E4}"/>
              </a:ext>
            </a:extLst>
          </p:cNvPr>
          <p:cNvSpPr>
            <a:spLocks noGrp="1"/>
          </p:cNvSpPr>
          <p:nvPr>
            <p:ph idx="1"/>
          </p:nvPr>
        </p:nvSpPr>
        <p:spPr/>
        <p:txBody>
          <a:bodyPr/>
          <a:lstStyle/>
          <a:p>
            <a:pPr marL="0" indent="0">
              <a:buNone/>
            </a:pPr>
            <a:endParaRPr lang="en-US" dirty="0"/>
          </a:p>
        </p:txBody>
      </p:sp>
    </p:spTree>
    <p:extLst>
      <p:ext uri="{BB962C8B-B14F-4D97-AF65-F5344CB8AC3E}">
        <p14:creationId xmlns:p14="http://schemas.microsoft.com/office/powerpoint/2010/main" val="242980407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0FAE41-AB7E-48A6-8955-A7ACF397E566}"/>
              </a:ext>
            </a:extLst>
          </p:cNvPr>
          <p:cNvSpPr>
            <a:spLocks noGrp="1"/>
          </p:cNvSpPr>
          <p:nvPr>
            <p:ph type="title"/>
          </p:nvPr>
        </p:nvSpPr>
        <p:spPr/>
        <p:txBody>
          <a:bodyPr/>
          <a:lstStyle/>
          <a:p>
            <a:r>
              <a:rPr lang="en-US" b="1" dirty="0">
                <a:latin typeface="Algerian" panose="04020705040A02060702" pitchFamily="82" charset="0"/>
              </a:rPr>
              <a:t>POWER APPS LIMITATIONS</a:t>
            </a:r>
          </a:p>
        </p:txBody>
      </p:sp>
      <p:sp>
        <p:nvSpPr>
          <p:cNvPr id="3" name="Content Placeholder 2">
            <a:extLst>
              <a:ext uri="{FF2B5EF4-FFF2-40B4-BE49-F238E27FC236}">
                <a16:creationId xmlns:a16="http://schemas.microsoft.com/office/drawing/2014/main" id="{9D110E6E-E007-4D16-9194-8245780BA3B6}"/>
              </a:ext>
            </a:extLst>
          </p:cNvPr>
          <p:cNvSpPr>
            <a:spLocks noGrp="1"/>
          </p:cNvSpPr>
          <p:nvPr>
            <p:ph idx="1"/>
          </p:nvPr>
        </p:nvSpPr>
        <p:spPr/>
        <p:txBody>
          <a:bodyPr>
            <a:normAutofit lnSpcReduction="10000"/>
          </a:bodyPr>
          <a:lstStyle/>
          <a:p>
            <a:r>
              <a:rPr lang="en-US" dirty="0"/>
              <a:t>JavaScript integration is not possible in PowerApps forms.</a:t>
            </a:r>
          </a:p>
          <a:p>
            <a:r>
              <a:rPr lang="en-US" dirty="0"/>
              <a:t>With PowerApps, you can retrieve a max of 500 items by default, but extendable up to 2000 (performance reduces)</a:t>
            </a:r>
          </a:p>
          <a:p>
            <a:r>
              <a:rPr lang="en-US" dirty="0"/>
              <a:t>Only one developer can work at a time if operating on the Canvas Application.</a:t>
            </a:r>
          </a:p>
          <a:p>
            <a:r>
              <a:rPr lang="en-US" dirty="0"/>
              <a:t>If SharePoint runs in the back end, attachment control will work fine. But if custom SQL runs in the backend, then attachment control will be disabled.</a:t>
            </a:r>
          </a:p>
          <a:p>
            <a:r>
              <a:rPr lang="en-US" dirty="0"/>
              <a:t>PowerApps cannot be shared with external users of your organization. It is designed to be used internally for your business purposes.</a:t>
            </a:r>
          </a:p>
          <a:p>
            <a:pPr marL="0" indent="0">
              <a:buNone/>
            </a:pPr>
            <a:endParaRPr lang="en-US" dirty="0"/>
          </a:p>
        </p:txBody>
      </p:sp>
    </p:spTree>
    <p:extLst>
      <p:ext uri="{BB962C8B-B14F-4D97-AF65-F5344CB8AC3E}">
        <p14:creationId xmlns:p14="http://schemas.microsoft.com/office/powerpoint/2010/main" val="253940085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1A92922-DD48-4A0F-AE78-9D8A2911F0C0}"/>
              </a:ext>
            </a:extLst>
          </p:cNvPr>
          <p:cNvSpPr txBox="1"/>
          <p:nvPr/>
        </p:nvSpPr>
        <p:spPr>
          <a:xfrm>
            <a:off x="4191000" y="2600325"/>
            <a:ext cx="3067050"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a:latin typeface="Algerian"/>
              </a:rPr>
              <a:t>Thank You</a:t>
            </a:r>
          </a:p>
        </p:txBody>
      </p:sp>
    </p:spTree>
    <p:extLst>
      <p:ext uri="{BB962C8B-B14F-4D97-AF65-F5344CB8AC3E}">
        <p14:creationId xmlns:p14="http://schemas.microsoft.com/office/powerpoint/2010/main" val="506652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C166ADF-B999-4DF1-80BF-68B56BC87DD3}"/>
              </a:ext>
            </a:extLst>
          </p:cNvPr>
          <p:cNvSpPr>
            <a:spLocks noGrp="1"/>
          </p:cNvSpPr>
          <p:nvPr>
            <p:ph type="title"/>
          </p:nvPr>
        </p:nvSpPr>
        <p:spPr/>
        <p:txBody>
          <a:bodyPr/>
          <a:lstStyle/>
          <a:p>
            <a:r>
              <a:rPr lang="en-US" b="1" dirty="0">
                <a:latin typeface="Algerian" panose="04020705040A02060702" pitchFamily="82" charset="0"/>
              </a:rPr>
              <a:t>Platform environment</a:t>
            </a:r>
          </a:p>
        </p:txBody>
      </p:sp>
      <p:pic>
        <p:nvPicPr>
          <p:cNvPr id="2050" name="Picture 2" descr="Power Platform Governance | SharePoint247.com">
            <a:extLst>
              <a:ext uri="{FF2B5EF4-FFF2-40B4-BE49-F238E27FC236}">
                <a16:creationId xmlns:a16="http://schemas.microsoft.com/office/drawing/2014/main" id="{FE0CDBE8-D164-466F-A856-7E4ED11DE04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05000" y="2000250"/>
            <a:ext cx="9220200" cy="3724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898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EFFEE-4291-47E4-921D-486E026457BA}"/>
              </a:ext>
            </a:extLst>
          </p:cNvPr>
          <p:cNvSpPr>
            <a:spLocks noGrp="1"/>
          </p:cNvSpPr>
          <p:nvPr>
            <p:ph type="title"/>
          </p:nvPr>
        </p:nvSpPr>
        <p:spPr/>
        <p:txBody>
          <a:bodyPr/>
          <a:lstStyle/>
          <a:p>
            <a:r>
              <a:rPr lang="en-US" b="1" dirty="0">
                <a:latin typeface="Algerian" panose="04020705040A02060702" pitchFamily="82" charset="0"/>
              </a:rPr>
              <a:t>Demo : creating environment and add users</a:t>
            </a:r>
          </a:p>
        </p:txBody>
      </p:sp>
    </p:spTree>
    <p:extLst>
      <p:ext uri="{BB962C8B-B14F-4D97-AF65-F5344CB8AC3E}">
        <p14:creationId xmlns:p14="http://schemas.microsoft.com/office/powerpoint/2010/main" val="33404628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0E863C-99EC-40B7-8D32-CE7BDB54E3B0}"/>
              </a:ext>
            </a:extLst>
          </p:cNvPr>
          <p:cNvSpPr>
            <a:spLocks noGrp="1"/>
          </p:cNvSpPr>
          <p:nvPr>
            <p:ph type="title"/>
          </p:nvPr>
        </p:nvSpPr>
        <p:spPr/>
        <p:txBody>
          <a:bodyPr/>
          <a:lstStyle/>
          <a:p>
            <a:r>
              <a:rPr lang="en-US" b="1" dirty="0" err="1">
                <a:latin typeface="Algerian" panose="04020705040A02060702" pitchFamily="82" charset="0"/>
              </a:rPr>
              <a:t>Transalting</a:t>
            </a:r>
            <a:r>
              <a:rPr lang="en-US" b="1" dirty="0">
                <a:latin typeface="Algerian" panose="04020705040A02060702" pitchFamily="82" charset="0"/>
              </a:rPr>
              <a:t> 2010 workflows to power automate</a:t>
            </a:r>
          </a:p>
        </p:txBody>
      </p:sp>
    </p:spTree>
    <p:extLst>
      <p:ext uri="{BB962C8B-B14F-4D97-AF65-F5344CB8AC3E}">
        <p14:creationId xmlns:p14="http://schemas.microsoft.com/office/powerpoint/2010/main" val="29803747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8ED236-B6D5-4A7F-8203-1AA51234818E}"/>
              </a:ext>
            </a:extLst>
          </p:cNvPr>
          <p:cNvSpPr>
            <a:spLocks noGrp="1"/>
          </p:cNvSpPr>
          <p:nvPr>
            <p:ph type="title"/>
          </p:nvPr>
        </p:nvSpPr>
        <p:spPr/>
        <p:txBody>
          <a:bodyPr>
            <a:normAutofit/>
          </a:bodyPr>
          <a:lstStyle/>
          <a:p>
            <a:r>
              <a:rPr lang="en-US" b="1" dirty="0">
                <a:latin typeface="Algerian" panose="04020705040A02060702" pitchFamily="82" charset="0"/>
              </a:rPr>
              <a:t>Submit a template to the Power Automate gallery</a:t>
            </a:r>
          </a:p>
        </p:txBody>
      </p:sp>
      <p:sp>
        <p:nvSpPr>
          <p:cNvPr id="3" name="Content Placeholder 2">
            <a:extLst>
              <a:ext uri="{FF2B5EF4-FFF2-40B4-BE49-F238E27FC236}">
                <a16:creationId xmlns:a16="http://schemas.microsoft.com/office/drawing/2014/main" id="{42D31C30-F14E-4249-8964-3D33157A8324}"/>
              </a:ext>
            </a:extLst>
          </p:cNvPr>
          <p:cNvSpPr>
            <a:spLocks noGrp="1"/>
          </p:cNvSpPr>
          <p:nvPr>
            <p:ph idx="1"/>
          </p:nvPr>
        </p:nvSpPr>
        <p:spPr/>
        <p:txBody>
          <a:bodyPr/>
          <a:lstStyle/>
          <a:p>
            <a:r>
              <a:rPr lang="en-US" dirty="0"/>
              <a:t>https://docs.microsoft.com/en-us/power-automate/publish-a-template</a:t>
            </a:r>
          </a:p>
        </p:txBody>
      </p:sp>
    </p:spTree>
    <p:extLst>
      <p:ext uri="{BB962C8B-B14F-4D97-AF65-F5344CB8AC3E}">
        <p14:creationId xmlns:p14="http://schemas.microsoft.com/office/powerpoint/2010/main" val="3210522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836A11-1822-4C26-B0BC-00926FC4808B}"/>
              </a:ext>
            </a:extLst>
          </p:cNvPr>
          <p:cNvSpPr>
            <a:spLocks noGrp="1"/>
          </p:cNvSpPr>
          <p:nvPr>
            <p:ph type="title"/>
          </p:nvPr>
        </p:nvSpPr>
        <p:spPr/>
        <p:txBody>
          <a:bodyPr/>
          <a:lstStyle/>
          <a:p>
            <a:r>
              <a:rPr lang="en-US" b="1" dirty="0">
                <a:latin typeface="Algerian" panose="04020705040A02060702" pitchFamily="82" charset="0"/>
              </a:rPr>
              <a:t>Power automate  vs  logic apps</a:t>
            </a:r>
          </a:p>
        </p:txBody>
      </p:sp>
      <p:pic>
        <p:nvPicPr>
          <p:cNvPr id="1026" name="Picture 2" descr="Flow vs Logic Apps – Why am I a convert? – Marco Amoedo">
            <a:extLst>
              <a:ext uri="{FF2B5EF4-FFF2-40B4-BE49-F238E27FC236}">
                <a16:creationId xmlns:a16="http://schemas.microsoft.com/office/drawing/2014/main" id="{C271638E-E6DF-46EA-895E-C379390ED69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81200" y="2016125"/>
            <a:ext cx="8820150" cy="34496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92306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A5258-39FE-4468-A575-F03469B2CC75}"/>
              </a:ext>
            </a:extLst>
          </p:cNvPr>
          <p:cNvSpPr>
            <a:spLocks noGrp="1"/>
          </p:cNvSpPr>
          <p:nvPr>
            <p:ph type="title"/>
          </p:nvPr>
        </p:nvSpPr>
        <p:spPr/>
        <p:txBody>
          <a:bodyPr/>
          <a:lstStyle/>
          <a:p>
            <a:r>
              <a:rPr lang="en-US" b="1" dirty="0">
                <a:latin typeface="Algerian" panose="04020705040A02060702" pitchFamily="82" charset="0"/>
              </a:rPr>
              <a:t>Introduction</a:t>
            </a:r>
          </a:p>
        </p:txBody>
      </p:sp>
      <p:sp>
        <p:nvSpPr>
          <p:cNvPr id="3" name="Content Placeholder 2">
            <a:extLst>
              <a:ext uri="{FF2B5EF4-FFF2-40B4-BE49-F238E27FC236}">
                <a16:creationId xmlns:a16="http://schemas.microsoft.com/office/drawing/2014/main" id="{D43754F8-83D4-4C11-BA0D-5E3B36306AAF}"/>
              </a:ext>
            </a:extLst>
          </p:cNvPr>
          <p:cNvSpPr>
            <a:spLocks noGrp="1"/>
          </p:cNvSpPr>
          <p:nvPr>
            <p:ph idx="1"/>
          </p:nvPr>
        </p:nvSpPr>
        <p:spPr/>
        <p:txBody>
          <a:bodyPr/>
          <a:lstStyle/>
          <a:p>
            <a:r>
              <a:rPr lang="en-US" b="1" dirty="0">
                <a:solidFill>
                  <a:srgbClr val="FF0000"/>
                </a:solidFill>
              </a:rPr>
              <a:t>Power Apps</a:t>
            </a:r>
            <a:r>
              <a:rPr lang="en-US" dirty="0">
                <a:solidFill>
                  <a:srgbClr val="FF0000"/>
                </a:solidFill>
              </a:rPr>
              <a:t> </a:t>
            </a:r>
            <a:r>
              <a:rPr lang="en-US" dirty="0"/>
              <a:t>is used to build apps that allow you to take action on your data. </a:t>
            </a:r>
          </a:p>
          <a:p>
            <a:r>
              <a:rPr lang="en-US" dirty="0"/>
              <a:t>Power Apps is great for replacing paper forms, legacy solutions, or just that spreadsheet that you and a few coworkers pass around.</a:t>
            </a:r>
          </a:p>
          <a:p>
            <a:r>
              <a:rPr lang="en-US" dirty="0"/>
              <a:t> Using the skills and knowledge you already possess; you can build apps to interact with existing data by using </a:t>
            </a:r>
            <a:r>
              <a:rPr lang="en-US" b="1" dirty="0">
                <a:solidFill>
                  <a:srgbClr val="FF0000"/>
                </a:solidFill>
              </a:rPr>
              <a:t>more than 275 connectors</a:t>
            </a:r>
            <a:r>
              <a:rPr lang="en-US" dirty="0"/>
              <a:t>. </a:t>
            </a:r>
          </a:p>
          <a:p>
            <a:r>
              <a:rPr lang="en-US" dirty="0"/>
              <a:t>Once built on the web native Power Apps platform, these apps live in the cloud and can be easily shared and run on a variety of platforms including </a:t>
            </a:r>
            <a:r>
              <a:rPr lang="en-US" b="1" dirty="0">
                <a:solidFill>
                  <a:srgbClr val="FF0000"/>
                </a:solidFill>
              </a:rPr>
              <a:t>PCs, laptops, tablets, </a:t>
            </a:r>
            <a:r>
              <a:rPr lang="en-US" dirty="0"/>
              <a:t>and</a:t>
            </a:r>
            <a:r>
              <a:rPr lang="en-US" dirty="0">
                <a:solidFill>
                  <a:srgbClr val="FF0000"/>
                </a:solidFill>
              </a:rPr>
              <a:t> </a:t>
            </a:r>
            <a:r>
              <a:rPr lang="en-US" b="1" dirty="0">
                <a:solidFill>
                  <a:srgbClr val="FF0000"/>
                </a:solidFill>
              </a:rPr>
              <a:t>mobile phones</a:t>
            </a:r>
            <a:r>
              <a:rPr lang="en-US" dirty="0"/>
              <a:t>.</a:t>
            </a:r>
          </a:p>
        </p:txBody>
      </p:sp>
    </p:spTree>
    <p:extLst>
      <p:ext uri="{BB962C8B-B14F-4D97-AF65-F5344CB8AC3E}">
        <p14:creationId xmlns:p14="http://schemas.microsoft.com/office/powerpoint/2010/main" val="1063565609"/>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222</TotalTime>
  <Words>1320</Words>
  <Application>Microsoft Office PowerPoint</Application>
  <PresentationFormat>Widescreen</PresentationFormat>
  <Paragraphs>104</Paragraphs>
  <Slides>39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39</vt:i4>
      </vt:variant>
    </vt:vector>
  </HeadingPairs>
  <TitlesOfParts>
    <vt:vector size="44" baseType="lpstr">
      <vt:lpstr>Algerian</vt:lpstr>
      <vt:lpstr>Arial</vt:lpstr>
      <vt:lpstr>Gill Sans MT</vt:lpstr>
      <vt:lpstr>Wingdings</vt:lpstr>
      <vt:lpstr>Gallery</vt:lpstr>
      <vt:lpstr>POWER APPS Training</vt:lpstr>
      <vt:lpstr> Power Platform Admin Center</vt:lpstr>
      <vt:lpstr>PowerPoint Presentation</vt:lpstr>
      <vt:lpstr>Platform environment</vt:lpstr>
      <vt:lpstr>Demo : creating environment and add users</vt:lpstr>
      <vt:lpstr>Transalting 2010 workflows to power automate</vt:lpstr>
      <vt:lpstr>Submit a template to the Power Automate gallery</vt:lpstr>
      <vt:lpstr>Power automate  vs  logic apps</vt:lpstr>
      <vt:lpstr>Introduction</vt:lpstr>
      <vt:lpstr>What is Power Apps ?</vt:lpstr>
      <vt:lpstr>Licensing and Pricing Condition</vt:lpstr>
      <vt:lpstr>To CREATE THE POWER APPS</vt:lpstr>
      <vt:lpstr>PAGE LOOKS LIKE......</vt:lpstr>
      <vt:lpstr>Types of Apps</vt:lpstr>
      <vt:lpstr>Types of Apps Images</vt:lpstr>
      <vt:lpstr>Canvas Apps</vt:lpstr>
      <vt:lpstr>Example of Canvas App</vt:lpstr>
      <vt:lpstr>To START WITH CANVAS APP</vt:lpstr>
      <vt:lpstr>Demo On CANVAS APPS</vt:lpstr>
      <vt:lpstr>Model-Driven Apps</vt:lpstr>
      <vt:lpstr>Example of Model – Driven App</vt:lpstr>
      <vt:lpstr>Portals</vt:lpstr>
      <vt:lpstr>Example of Portal</vt:lpstr>
      <vt:lpstr>Power Apps Components</vt:lpstr>
      <vt:lpstr>Explanations</vt:lpstr>
      <vt:lpstr>DEMO ON COMPONENTs</vt:lpstr>
      <vt:lpstr>Power Apps Controls</vt:lpstr>
      <vt:lpstr>App Samples and Templates</vt:lpstr>
      <vt:lpstr>Power Apps Templates</vt:lpstr>
      <vt:lpstr>Power Apps Connections</vt:lpstr>
      <vt:lpstr>Digitizing Business Scenarios with PowerApps</vt:lpstr>
      <vt:lpstr>Creating an App from SharePoint data</vt:lpstr>
      <vt:lpstr>Customizing Galleries</vt:lpstr>
      <vt:lpstr>Working with Forms</vt:lpstr>
      <vt:lpstr>Formulas and Error Management</vt:lpstr>
      <vt:lpstr>Formulas</vt:lpstr>
      <vt:lpstr>Creating apps from templates</vt:lpstr>
      <vt:lpstr>POWER APPS LIMITATIONS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 APPS</dc:title>
  <dc:creator>R, Remya SOMLOG-SOMLOG</dc:creator>
  <cp:lastModifiedBy>Mariappan, Deepan Srinivasan SOMLOG-SOMLOG</cp:lastModifiedBy>
  <cp:revision>157</cp:revision>
  <dcterms:created xsi:type="dcterms:W3CDTF">2021-05-12T19:47:46Z</dcterms:created>
  <dcterms:modified xsi:type="dcterms:W3CDTF">2021-05-18T14:43:00Z</dcterms:modified>
</cp:coreProperties>
</file>