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F1C05C8-F87B-4D3E-AAC5-68A217F3D3A1}"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C27B9C8-A81D-435E-B8E8-0D9BBAA47E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C27B9C8-A81D-435E-B8E8-0D9BBAA47E0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2Z7Jtd06KjDgQLvfxX9sm6q-56-bBuEA/view?usp=sharing"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159896" y="2997989"/>
            <a:ext cx="6540026" cy="2024913"/>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Vigneshwaran .G</a:t>
            </a:r>
          </a:p>
          <a:p>
            <a:pPr marL="12700">
              <a:lnSpc>
                <a:spcPct val="100000"/>
              </a:lnSpc>
              <a:spcBef>
                <a:spcPts val="130"/>
              </a:spcBef>
            </a:pPr>
            <a:r>
              <a:rPr lang="en-US" sz="3200" dirty="0">
                <a:latin typeface="Trebuchet MS"/>
                <a:cs typeface="Trebuchet MS"/>
              </a:rPr>
              <a:t>813821104119</a:t>
            </a:r>
          </a:p>
          <a:p>
            <a:pPr marL="12700">
              <a:lnSpc>
                <a:spcPct val="100000"/>
              </a:lnSpc>
              <a:spcBef>
                <a:spcPts val="130"/>
              </a:spcBef>
            </a:pPr>
            <a:r>
              <a:rPr lang="en-US" sz="3200" dirty="0">
                <a:latin typeface="Trebuchet MS"/>
                <a:cs typeface="Trebuchet MS"/>
              </a:rPr>
              <a:t>Computer </a:t>
            </a:r>
            <a:r>
              <a:rPr lang="en-IN" sz="3200" dirty="0">
                <a:latin typeface="Trebuchet MS"/>
                <a:cs typeface="Trebuchet MS"/>
              </a:rPr>
              <a:t>Science and Engineering</a:t>
            </a:r>
          </a:p>
          <a:p>
            <a:pPr marL="12700">
              <a:lnSpc>
                <a:spcPct val="100000"/>
              </a:lnSpc>
              <a:spcBef>
                <a:spcPts val="130"/>
              </a:spcBef>
            </a:pPr>
            <a:r>
              <a:rPr lang="en-US" sz="3200" dirty="0">
                <a:latin typeface="Trebuchet MS"/>
                <a:cs typeface="Trebuchet MS"/>
              </a:rPr>
              <a:t>gvnviki17@gmail.com</a:t>
            </a:r>
          </a:p>
        </p:txBody>
      </p:sp>
      <p:sp>
        <p:nvSpPr>
          <p:cNvPr id="8" name="object 8"/>
          <p:cNvSpPr txBox="1"/>
          <p:nvPr/>
        </p:nvSpPr>
        <p:spPr>
          <a:xfrm>
            <a:off x="5166360" y="522922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8" y="6111875"/>
            <a:ext cx="1524309"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hlinkClick r:id="rId3"/>
              </a:rPr>
              <a:t>Project Link</a:t>
            </a:r>
            <a:endParaRPr sz="2000" dirty="0">
              <a:latin typeface="Trebuchet MS"/>
              <a:cs typeface="Trebuchet MS"/>
            </a:endParaRPr>
          </a:p>
        </p:txBody>
      </p:sp>
      <p:sp>
        <p:nvSpPr>
          <p:cNvPr id="1026" name="AutoShape 2"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WhatsApp Image 2024-04-05 at 1.59.50 PM.jpeg"/>
          <p:cNvPicPr>
            <a:picLocks noChangeAspect="1"/>
          </p:cNvPicPr>
          <p:nvPr/>
        </p:nvPicPr>
        <p:blipFill>
          <a:blip r:embed="rId4" cstate="print"/>
          <a:stretch>
            <a:fillRect/>
          </a:stretch>
        </p:blipFill>
        <p:spPr>
          <a:xfrm>
            <a:off x="2207568" y="1398566"/>
            <a:ext cx="2928958" cy="2145152"/>
          </a:xfrm>
          <a:prstGeom prst="rect">
            <a:avLst/>
          </a:prstGeom>
        </p:spPr>
      </p:pic>
      <p:pic>
        <p:nvPicPr>
          <p:cNvPr id="13" name="Picture 12" descr="WhatsApp Image 2024-04-05 at 1.57.23 PM.jpeg"/>
          <p:cNvPicPr>
            <a:picLocks noChangeAspect="1"/>
          </p:cNvPicPr>
          <p:nvPr/>
        </p:nvPicPr>
        <p:blipFill>
          <a:blip r:embed="rId5"/>
          <a:stretch>
            <a:fillRect/>
          </a:stretch>
        </p:blipFill>
        <p:spPr>
          <a:xfrm>
            <a:off x="3372033" y="4024549"/>
            <a:ext cx="2428892" cy="2520850"/>
          </a:xfrm>
          <a:prstGeom prst="rect">
            <a:avLst/>
          </a:prstGeom>
        </p:spPr>
      </p:pic>
      <p:pic>
        <p:nvPicPr>
          <p:cNvPr id="14" name="Picture 13" descr="WhatsApp Image 2024-04-05 at 1.57.24 PM.jpeg"/>
          <p:cNvPicPr>
            <a:picLocks noChangeAspect="1"/>
          </p:cNvPicPr>
          <p:nvPr/>
        </p:nvPicPr>
        <p:blipFill>
          <a:blip r:embed="rId6" cstate="print"/>
          <a:stretch>
            <a:fillRect/>
          </a:stretch>
        </p:blipFill>
        <p:spPr>
          <a:xfrm>
            <a:off x="5765979" y="863129"/>
            <a:ext cx="3088934" cy="2656316"/>
          </a:xfrm>
          <a:prstGeom prst="rect">
            <a:avLst/>
          </a:prstGeom>
        </p:spPr>
      </p:pic>
      <p:pic>
        <p:nvPicPr>
          <p:cNvPr id="10" name="Picture 9">
            <a:extLst>
              <a:ext uri="{FF2B5EF4-FFF2-40B4-BE49-F238E27FC236}">
                <a16:creationId xmlns:a16="http://schemas.microsoft.com/office/drawing/2014/main" id="{41978163-1ED8-4ACD-43FF-45F03AF87E14}"/>
              </a:ext>
            </a:extLst>
          </p:cNvPr>
          <p:cNvPicPr>
            <a:picLocks noChangeAspect="1"/>
          </p:cNvPicPr>
          <p:nvPr/>
        </p:nvPicPr>
        <p:blipFill rotWithShape="1">
          <a:blip r:embed="rId7">
            <a:extLst>
              <a:ext uri="{28A0092B-C50C-407E-A947-70E740481C1C}">
                <a14:useLocalDpi xmlns:a14="http://schemas.microsoft.com/office/drawing/2010/main" val="0"/>
              </a:ext>
            </a:extLst>
          </a:blip>
          <a:srcRect r="4509" b="5213"/>
          <a:stretch/>
        </p:blipFill>
        <p:spPr>
          <a:xfrm>
            <a:off x="6696075" y="4246648"/>
            <a:ext cx="2007189" cy="20766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l">
              <a:spcBef>
                <a:spcPts val="130"/>
              </a:spcBef>
            </a:pPr>
            <a:r>
              <a:rPr lang="en-US" sz="4250" dirty="0"/>
              <a:t>P</a:t>
            </a:r>
            <a:r>
              <a:rPr sz="4250"/>
              <a:t>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05816" y="2445879"/>
            <a:ext cx="10780368" cy="769441"/>
          </a:xfrm>
          <a:prstGeom prst="rect">
            <a:avLst/>
          </a:prstGeom>
          <a:noFill/>
        </p:spPr>
        <p:txBody>
          <a:bodyPr wrap="square" rtlCol="0">
            <a:spAutoFit/>
          </a:bodyPr>
          <a:lstStyle/>
          <a:p>
            <a:pPr algn="ctr"/>
            <a:r>
              <a:rPr lang="en-US" sz="4400" b="1" dirty="0">
                <a:latin typeface="Trebuchet MS" panose="020B0603020202020204" pitchFamily="34" charset="0"/>
              </a:rPr>
              <a:t>GENDER AGE DETECTION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27916" y="403296"/>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t>      </a:t>
            </a: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872665" y="1429714"/>
            <a:ext cx="6500858" cy="4524315"/>
          </a:xfrm>
          <a:prstGeom prst="rect">
            <a:avLst/>
          </a:prstGeom>
          <a:noFill/>
        </p:spPr>
        <p:txBody>
          <a:bodyPr wrap="square" rtlCol="0">
            <a:spAutoFit/>
          </a:bodyPr>
          <a:lstStyle/>
          <a:p>
            <a:pPr algn="just"/>
            <a:r>
              <a:rPr lang="en-US" dirty="0">
                <a:latin typeface="Trebuchet MS" panose="020B0603020202020204" pitchFamily="34" charset="0"/>
              </a:rPr>
              <a:t>The age and gender classification system is used to categorize human images into various groups determined by facial features. Estimating human age group and gender automatically via facial image analysis has lots of potential real-world applications, such as human computer interaction and multimedia communication.</a:t>
            </a:r>
          </a:p>
          <a:p>
            <a:endParaRPr lang="en-US" dirty="0">
              <a:latin typeface="Trebuchet MS" panose="020B0603020202020204" pitchFamily="34" charset="0"/>
            </a:endParaRPr>
          </a:p>
          <a:p>
            <a:pPr algn="just"/>
            <a:r>
              <a:rPr lang="en-US" dirty="0">
                <a:latin typeface="Trebuchet MS" panose="020B0603020202020204" pitchFamily="34" charset="0"/>
              </a:rPr>
              <a:t>The successful applications of CNN on many computer-vision tasks have revealed that CNN is a powerful tool in image learning. If enough training data are given, CNN is able to learn a compact and discriminative image feature representation.</a:t>
            </a:r>
          </a:p>
          <a:p>
            <a:endParaRPr lang="en-US" dirty="0">
              <a:latin typeface="Trebuchet MS" panose="020B0603020202020204" pitchFamily="34" charset="0"/>
            </a:endParaRPr>
          </a:p>
          <a:p>
            <a:r>
              <a:rPr lang="en-US" dirty="0">
                <a:latin typeface="Trebuchet MS" panose="020B0603020202020204" pitchFamily="34" charset="0"/>
              </a:rPr>
              <a:t>This project aims to detect age and gender which works on the mechanism of deep learning using </a:t>
            </a:r>
            <a:r>
              <a:rPr lang="en-US" dirty="0" err="1">
                <a:latin typeface="Trebuchet MS" panose="020B0603020202020204" pitchFamily="34" charset="0"/>
              </a:rPr>
              <a:t>convolutional</a:t>
            </a:r>
            <a:r>
              <a:rPr lang="en-US" dirty="0">
                <a:latin typeface="Trebuchet MS" panose="020B0603020202020204" pitchFamily="34" charset="0"/>
              </a:rPr>
              <a:t> neural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9588" y="857232"/>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lang="en-US" sz="4250" spc="-10" dirty="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09588" y="2348880"/>
            <a:ext cx="6715172" cy="3139321"/>
          </a:xfrm>
          <a:prstGeom prst="rect">
            <a:avLst/>
          </a:prstGeom>
          <a:noFill/>
        </p:spPr>
        <p:txBody>
          <a:bodyPr wrap="square" rtlCol="0">
            <a:spAutoFit/>
          </a:bodyPr>
          <a:lstStyle/>
          <a:p>
            <a:pPr algn="just"/>
            <a:r>
              <a:rPr lang="en-US" dirty="0">
                <a:latin typeface="Trebuchet MS" panose="020B0603020202020204" pitchFamily="34" charset="0"/>
              </a:rPr>
              <a:t>The problem of gender and age detection involves identifying the gender and approximate age group of individuals from images.</a:t>
            </a:r>
          </a:p>
          <a:p>
            <a:endParaRPr lang="en-US" dirty="0">
              <a:latin typeface="Trebuchet MS" panose="020B0603020202020204" pitchFamily="34" charset="0"/>
            </a:endParaRPr>
          </a:p>
          <a:p>
            <a:pPr algn="just"/>
            <a:r>
              <a:rPr lang="en-US" dirty="0">
                <a:latin typeface="Trebuchet MS" panose="020B0603020202020204" pitchFamily="34" charset="0"/>
              </a:rPr>
              <a:t>It is a fundamental task in computer vision with numerous real-world applications including marketing, security, healthcare, and entertainment.</a:t>
            </a:r>
          </a:p>
          <a:p>
            <a:endParaRPr lang="en-US" dirty="0">
              <a:latin typeface="Trebuchet MS" panose="020B0603020202020204" pitchFamily="34" charset="0"/>
            </a:endParaRPr>
          </a:p>
          <a:p>
            <a:pPr algn="just"/>
            <a:r>
              <a:rPr lang="en-US" dirty="0">
                <a:latin typeface="Trebuchet MS" panose="020B0603020202020204" pitchFamily="34" charset="0"/>
              </a:rPr>
              <a:t>The challenge lies in accurately classifying individuals into predefined gender categories (male/female) and age groups (e.g., child, teenager, adult, senior).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66778" y="85723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lang="en-IN" sz="4250" spc="-10" dirty="0"/>
              <a:t> </a:t>
            </a:r>
            <a:r>
              <a:rPr sz="4250" spc="-1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167625" y="2557208"/>
            <a:ext cx="6429420" cy="2246769"/>
          </a:xfrm>
          <a:prstGeom prst="rect">
            <a:avLst/>
          </a:prstGeom>
          <a:noFill/>
        </p:spPr>
        <p:txBody>
          <a:bodyPr wrap="square" rtlCol="0">
            <a:spAutoFit/>
          </a:bodyPr>
          <a:lstStyle/>
          <a:p>
            <a:pPr algn="just"/>
            <a:r>
              <a:rPr lang="en-US" sz="2000" dirty="0">
                <a:latin typeface="Trebuchet MS" panose="020B0603020202020204" pitchFamily="34" charset="0"/>
              </a:rPr>
              <a:t>The Gender detection problem is a binary classification, while age detection is a multi-class classification problem. In general, to address the problems of Gender and age detection, signal and image processing followed by pattern classification techniques are applied to handwriting signals or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95274" y="50004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23900" y="2179615"/>
            <a:ext cx="694487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rPr>
              <a:t>Marketing and Advertising Companies,</a:t>
            </a:r>
          </a:p>
          <a:p>
            <a:pPr marL="342900" indent="-342900">
              <a:buFont typeface="Arial" panose="020B0604020202020204" pitchFamily="34" charset="0"/>
              <a:buChar char="•"/>
            </a:pPr>
            <a:r>
              <a:rPr lang="en-US" sz="2400" dirty="0">
                <a:latin typeface="Trebuchet MS" panose="020B0603020202020204" pitchFamily="34" charset="0"/>
              </a:rPr>
              <a:t>Security and Surveillance Agencies,</a:t>
            </a:r>
          </a:p>
          <a:p>
            <a:pPr marL="342900" indent="-342900">
              <a:buFont typeface="Arial" panose="020B0604020202020204" pitchFamily="34" charset="0"/>
              <a:buChar char="•"/>
            </a:pPr>
            <a:r>
              <a:rPr lang="en-US" sz="2400" dirty="0">
                <a:latin typeface="Trebuchet MS" panose="020B0603020202020204" pitchFamily="34" charset="0"/>
              </a:rPr>
              <a:t>Healthcare Professionals,</a:t>
            </a:r>
          </a:p>
          <a:p>
            <a:pPr marL="342900" indent="-342900">
              <a:buFont typeface="Arial" panose="020B0604020202020204" pitchFamily="34" charset="0"/>
              <a:buChar char="•"/>
            </a:pPr>
            <a:r>
              <a:rPr lang="en-US" sz="2400" dirty="0">
                <a:latin typeface="Trebuchet MS" panose="020B0603020202020204" pitchFamily="34" charset="0"/>
              </a:rPr>
              <a:t>Entertainment Industry,</a:t>
            </a:r>
          </a:p>
          <a:p>
            <a:pPr marL="342900" indent="-342900">
              <a:buFont typeface="Arial" panose="020B0604020202020204" pitchFamily="34" charset="0"/>
              <a:buChar char="•"/>
            </a:pPr>
            <a:r>
              <a:rPr lang="en-US" sz="2400" dirty="0">
                <a:latin typeface="Trebuchet MS" panose="020B0603020202020204" pitchFamily="34" charset="0"/>
              </a:rPr>
              <a:t>Retailers and E-commerce Platforms,</a:t>
            </a:r>
          </a:p>
          <a:p>
            <a:pPr marL="342900" indent="-342900">
              <a:buFont typeface="Arial" panose="020B0604020202020204" pitchFamily="34" charset="0"/>
              <a:buChar char="•"/>
            </a:pPr>
            <a:r>
              <a:rPr lang="en-US" sz="2400" dirty="0">
                <a:latin typeface="Trebuchet MS" panose="020B0603020202020204" pitchFamily="34" charset="0"/>
              </a:rPr>
              <a:t>Educational Institutions,</a:t>
            </a:r>
          </a:p>
          <a:p>
            <a:pPr marL="342900" indent="-342900">
              <a:buFont typeface="Arial" panose="020B0604020202020204" pitchFamily="34" charset="0"/>
              <a:buChar char="•"/>
            </a:pPr>
            <a:r>
              <a:rPr lang="en-US" sz="2400" dirty="0">
                <a:latin typeface="Trebuchet MS" panose="020B0603020202020204" pitchFamily="34" charset="0"/>
              </a:rPr>
              <a:t>Government Agencies and Policy Makers,</a:t>
            </a:r>
          </a:p>
          <a:p>
            <a:pPr marL="342900" indent="-342900">
              <a:buFont typeface="Arial" panose="020B0604020202020204" pitchFamily="34" charset="0"/>
              <a:buChar char="•"/>
            </a:pPr>
            <a:r>
              <a:rPr lang="en-US" sz="2400" dirty="0">
                <a:latin typeface="Trebuchet MS" panose="020B0603020202020204" pitchFamily="34" charset="0"/>
              </a:rPr>
              <a:t>Social Media Platforms and Tech Companies.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2884470" y="2276872"/>
            <a:ext cx="6786584" cy="1938992"/>
          </a:xfrm>
          <a:prstGeom prst="rect">
            <a:avLst/>
          </a:prstGeom>
          <a:noFill/>
        </p:spPr>
        <p:txBody>
          <a:bodyPr wrap="square" rtlCol="0">
            <a:spAutoFit/>
          </a:bodyPr>
          <a:lstStyle/>
          <a:p>
            <a:pPr algn="just"/>
            <a:r>
              <a:rPr lang="en-US" sz="2400" dirty="0">
                <a:latin typeface="Trebuchet MS" panose="020B0603020202020204" pitchFamily="34" charset="0"/>
              </a:rPr>
              <a:t>Our solution provides accurate gender and age </a:t>
            </a:r>
            <a:r>
              <a:rPr lang="en-US" sz="2400" dirty="0" err="1">
                <a:latin typeface="Trebuchet MS" panose="020B0603020202020204" pitchFamily="34" charset="0"/>
              </a:rPr>
              <a:t>classification,scalable</a:t>
            </a:r>
            <a:r>
              <a:rPr lang="en-US" sz="2400" dirty="0">
                <a:latin typeface="Trebuchet MS" panose="020B0603020202020204" pitchFamily="34" charset="0"/>
              </a:rPr>
              <a:t> </a:t>
            </a:r>
            <a:r>
              <a:rPr lang="en-US" sz="2400" dirty="0" err="1">
                <a:latin typeface="Trebuchet MS" panose="020B0603020202020204" pitchFamily="34" charset="0"/>
              </a:rPr>
              <a:t>processing,customization</a:t>
            </a:r>
            <a:r>
              <a:rPr lang="en-US" sz="2400" dirty="0">
                <a:latin typeface="Trebuchet MS" panose="020B0603020202020204" pitchFamily="34" charset="0"/>
              </a:rPr>
              <a:t> options, and ethical safeguards, empowering organizations with actionable insights and enhancing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795540" y="1857375"/>
            <a:ext cx="6786610" cy="3170099"/>
          </a:xfrm>
          <a:prstGeom prst="rect">
            <a:avLst/>
          </a:prstGeom>
          <a:noFill/>
        </p:spPr>
        <p:txBody>
          <a:bodyPr wrap="square" rtlCol="0">
            <a:spAutoFit/>
          </a:bodyPr>
          <a:lstStyle/>
          <a:p>
            <a:pPr algn="just"/>
            <a:endParaRPr lang="en-US" sz="2000" dirty="0">
              <a:latin typeface="Trebuchet MS" panose="020B0603020202020204" pitchFamily="34" charset="0"/>
            </a:endParaRPr>
          </a:p>
          <a:p>
            <a:pPr algn="just"/>
            <a:r>
              <a:rPr lang="en-US" sz="2000" dirty="0">
                <a:latin typeface="Trebuchet MS" panose="020B0603020202020204" pitchFamily="34" charset="0"/>
              </a:rPr>
              <a:t>Our Gender and Age Detection System's unique factor lies in its innovative approach, combining cutting-edge deep learning techniques with real-time adaptability. Unlike traditional solutions, it dynamically adjusts to changing conditions, ensuring unparalleled accuracy and usability. This human-centric design, coupled with ethical transparency, sets us apart as industry leaders, empowering organizations with transformative insights and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8150" y="2143116"/>
            <a:ext cx="7878130" cy="2598147"/>
          </a:xfrm>
          <a:prstGeom prst="rect">
            <a:avLst/>
          </a:prstGeom>
        </p:spPr>
        <p:txBody>
          <a:bodyPr vert="horz" wrap="square" lIns="0" tIns="12700" rIns="0" bIns="0" rtlCol="0">
            <a:spAutoFit/>
          </a:bodyPr>
          <a:lstStyle/>
          <a:p>
            <a:pPr marL="12700" algn="just">
              <a:lnSpc>
                <a:spcPct val="100000"/>
              </a:lnSpc>
              <a:spcBef>
                <a:spcPts val="100"/>
              </a:spcBef>
            </a:pPr>
            <a:r>
              <a:rPr lang="en-US" sz="2400" dirty="0">
                <a:latin typeface="Trebuchet MS"/>
                <a:cs typeface="Trebuchet MS"/>
              </a:rPr>
              <a:t>Modelling the Gender and Age Detection System involves meticulous data collection, selecting appropriate deep learning architectures, training and fine-tuning models, evaluating performance metrics, and deploying them in real-world applications. This process ensures accurate and reliable gender and age classification capabilities to meet diverse user needs.</a:t>
            </a:r>
            <a:endParaRPr sz="24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809588" y="714356"/>
            <a:ext cx="3304540" cy="758190"/>
          </a:xfrm>
          <a:prstGeom prst="rect">
            <a:avLst/>
          </a:prstGeom>
        </p:spPr>
        <p:txBody>
          <a:bodyPr vert="horz" wrap="square" lIns="0" tIns="13335" rIns="0" bIns="0" rtlCol="0">
            <a:spAutoFit/>
          </a:bodyPr>
          <a:lstStyle/>
          <a:p>
            <a:pPr marL="12700">
              <a:lnSpc>
                <a:spcPct val="100000"/>
              </a:lnSpc>
              <a:spcBef>
                <a:spcPts val="105"/>
              </a:spcBef>
            </a:pPr>
            <a:r>
              <a:rPr spc="-1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477</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PRASANNA</dc:creator>
  <cp:lastModifiedBy>Vigneshwaran G</cp:lastModifiedBy>
  <cp:revision>7</cp:revision>
  <dcterms:created xsi:type="dcterms:W3CDTF">2024-04-04T13:13:49Z</dcterms:created>
  <dcterms:modified xsi:type="dcterms:W3CDTF">2024-04-05T09:51:03Z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