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8" r:id="rId7"/>
    <p:sldId id="264" r:id="rId8"/>
    <p:sldId id="259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image" Target="../media/image3.tmp"/><Relationship Id="rId7" Type="http://schemas.openxmlformats.org/officeDocument/2006/relationships/image" Target="../media/image7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Relationship Id="rId9" Type="http://schemas.openxmlformats.org/officeDocument/2006/relationships/image" Target="../media/image9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7966" y="2588654"/>
            <a:ext cx="7855598" cy="669701"/>
          </a:xfrm>
        </p:spPr>
        <p:txBody>
          <a:bodyPr/>
          <a:lstStyle/>
          <a:p>
            <a:r>
              <a:rPr lang="en-IN" sz="3600" dirty="0" smtClean="0"/>
              <a:t>Customer Analysis using Base SAS</a:t>
            </a:r>
            <a:endParaRPr lang="en-IN" sz="3600" dirty="0"/>
          </a:p>
        </p:txBody>
      </p:sp>
      <p:sp>
        <p:nvSpPr>
          <p:cNvPr id="4" name="Half Frame 3"/>
          <p:cNvSpPr/>
          <p:nvPr/>
        </p:nvSpPr>
        <p:spPr>
          <a:xfrm>
            <a:off x="5286778" y="2588654"/>
            <a:ext cx="502276" cy="772733"/>
          </a:xfrm>
          <a:prstGeom prst="halfFram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5286778" y="2588654"/>
            <a:ext cx="502276" cy="772733"/>
          </a:xfrm>
          <a:prstGeom prst="halfFram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4711" y="4455161"/>
            <a:ext cx="1887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Chiranjeeva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Salihdeen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Surendar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Vigneshwaran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>
            <a:off x="8783269" y="4661294"/>
            <a:ext cx="502276" cy="772733"/>
          </a:xfrm>
          <a:prstGeom prst="halfFram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 rot="10800000">
            <a:off x="8783269" y="4661294"/>
            <a:ext cx="502276" cy="772733"/>
          </a:xfrm>
          <a:prstGeom prst="halfFram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8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31003 3.7037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31015 0.0018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9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0599 -0.0578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-289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07968 0.0659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328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5" grpId="0" animBg="1"/>
      <p:bldP spid="5" grpId="1" animBg="1"/>
      <p:bldP spid="11" grpId="0"/>
      <p:bldP spid="13" grpId="0" animBg="1"/>
      <p:bldP spid="13" grpId="1" animBg="1"/>
      <p:bldP spid="14" grpId="0" animBg="1"/>
      <p:bldP spid="1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360" y="2730000"/>
            <a:ext cx="3913435" cy="360548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72" y="2730000"/>
            <a:ext cx="4463201" cy="3605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6078" y="2360668"/>
            <a:ext cx="204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BN over Amazon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531769" y="2381743"/>
            <a:ext cx="204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Amazon over BN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r="9419" b="1309"/>
          <a:stretch/>
        </p:blipFill>
        <p:spPr>
          <a:xfrm>
            <a:off x="1195908" y="2772623"/>
            <a:ext cx="3696788" cy="3558284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2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6" t="3404" r="4834" b="3482"/>
          <a:stretch/>
        </p:blipFill>
        <p:spPr>
          <a:xfrm>
            <a:off x="6871063" y="2873828"/>
            <a:ext cx="3448594" cy="335715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7" t="25626" r="16406" b="67491"/>
          <a:stretch/>
        </p:blipFill>
        <p:spPr>
          <a:xfrm>
            <a:off x="6890656" y="3703930"/>
            <a:ext cx="2991395" cy="248194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6" t="89755" r="16071" b="2999"/>
          <a:stretch/>
        </p:blipFill>
        <p:spPr>
          <a:xfrm>
            <a:off x="6894493" y="5995851"/>
            <a:ext cx="3008811" cy="261257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5" t="24278" r="19441" b="68838"/>
          <a:stretch/>
        </p:blipFill>
        <p:spPr>
          <a:xfrm>
            <a:off x="1195908" y="3655271"/>
            <a:ext cx="3239588" cy="248194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0" t="38167" r="20515" b="55312"/>
          <a:stretch/>
        </p:blipFill>
        <p:spPr>
          <a:xfrm>
            <a:off x="1195908" y="4155231"/>
            <a:ext cx="3200401" cy="2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05840" y="2782388"/>
            <a:ext cx="96403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96% of the BN users were from race category </a:t>
            </a:r>
            <a:r>
              <a:rPr lang="en-IN" dirty="0" smtClean="0"/>
              <a:t>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Number of users who bought more books from BN compared to Amazon is &lt; 2%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BN can improve their market share by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Securing exclusive book deals from reputed authors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Encouraging young authors to increase the catalog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Better advertising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3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9858" y="253879"/>
            <a:ext cx="4318717" cy="540912"/>
          </a:xfrm>
          <a:custGeom>
            <a:avLst/>
            <a:gdLst>
              <a:gd name="connsiteX0" fmla="*/ 0 w 4318717"/>
              <a:gd name="connsiteY0" fmla="*/ 0 h 540912"/>
              <a:gd name="connsiteX1" fmla="*/ 4318717 w 4318717"/>
              <a:gd name="connsiteY1" fmla="*/ 0 h 540912"/>
              <a:gd name="connsiteX2" fmla="*/ 4318717 w 4318717"/>
              <a:gd name="connsiteY2" fmla="*/ 540912 h 540912"/>
              <a:gd name="connsiteX3" fmla="*/ 0 w 4318717"/>
              <a:gd name="connsiteY3" fmla="*/ 540912 h 540912"/>
              <a:gd name="connsiteX4" fmla="*/ 0 w 4318717"/>
              <a:gd name="connsiteY4" fmla="*/ 0 h 540912"/>
              <a:gd name="connsiteX0" fmla="*/ 0 w 4318717"/>
              <a:gd name="connsiteY0" fmla="*/ 0 h 540912"/>
              <a:gd name="connsiteX1" fmla="*/ 4318717 w 4318717"/>
              <a:gd name="connsiteY1" fmla="*/ 0 h 540912"/>
              <a:gd name="connsiteX2" fmla="*/ 3803562 w 4318717"/>
              <a:gd name="connsiteY2" fmla="*/ 528033 h 540912"/>
              <a:gd name="connsiteX3" fmla="*/ 0 w 4318717"/>
              <a:gd name="connsiteY3" fmla="*/ 540912 h 540912"/>
              <a:gd name="connsiteX4" fmla="*/ 0 w 4318717"/>
              <a:gd name="connsiteY4" fmla="*/ 0 h 54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8717" h="540912">
                <a:moveTo>
                  <a:pt x="0" y="0"/>
                </a:moveTo>
                <a:lnTo>
                  <a:pt x="4318717" y="0"/>
                </a:lnTo>
                <a:lnTo>
                  <a:pt x="3803562" y="528033"/>
                </a:lnTo>
                <a:lnTo>
                  <a:pt x="0" y="5409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Amazon</a:t>
            </a:r>
            <a:endParaRPr lang="en-IN" dirty="0"/>
          </a:p>
        </p:txBody>
      </p:sp>
      <p:sp>
        <p:nvSpPr>
          <p:cNvPr id="6" name="Rectangle 2"/>
          <p:cNvSpPr/>
          <p:nvPr/>
        </p:nvSpPr>
        <p:spPr>
          <a:xfrm rot="10800000">
            <a:off x="5413421" y="387608"/>
            <a:ext cx="4318717" cy="540912"/>
          </a:xfrm>
          <a:custGeom>
            <a:avLst/>
            <a:gdLst>
              <a:gd name="connsiteX0" fmla="*/ 0 w 4318717"/>
              <a:gd name="connsiteY0" fmla="*/ 0 h 540912"/>
              <a:gd name="connsiteX1" fmla="*/ 4318717 w 4318717"/>
              <a:gd name="connsiteY1" fmla="*/ 0 h 540912"/>
              <a:gd name="connsiteX2" fmla="*/ 4318717 w 4318717"/>
              <a:gd name="connsiteY2" fmla="*/ 540912 h 540912"/>
              <a:gd name="connsiteX3" fmla="*/ 0 w 4318717"/>
              <a:gd name="connsiteY3" fmla="*/ 540912 h 540912"/>
              <a:gd name="connsiteX4" fmla="*/ 0 w 4318717"/>
              <a:gd name="connsiteY4" fmla="*/ 0 h 540912"/>
              <a:gd name="connsiteX0" fmla="*/ 0 w 4318717"/>
              <a:gd name="connsiteY0" fmla="*/ 0 h 540912"/>
              <a:gd name="connsiteX1" fmla="*/ 4318717 w 4318717"/>
              <a:gd name="connsiteY1" fmla="*/ 0 h 540912"/>
              <a:gd name="connsiteX2" fmla="*/ 3803562 w 4318717"/>
              <a:gd name="connsiteY2" fmla="*/ 528033 h 540912"/>
              <a:gd name="connsiteX3" fmla="*/ 0 w 4318717"/>
              <a:gd name="connsiteY3" fmla="*/ 540912 h 540912"/>
              <a:gd name="connsiteX4" fmla="*/ 0 w 4318717"/>
              <a:gd name="connsiteY4" fmla="*/ 0 h 54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8717" h="540912">
                <a:moveTo>
                  <a:pt x="0" y="0"/>
                </a:moveTo>
                <a:lnTo>
                  <a:pt x="4318717" y="0"/>
                </a:lnTo>
                <a:lnTo>
                  <a:pt x="3803562" y="528033"/>
                </a:lnTo>
                <a:lnTo>
                  <a:pt x="0" y="5409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47741" y="473398"/>
            <a:ext cx="316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Barnes and Noble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09858" y="1661796"/>
            <a:ext cx="8122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05488" y="1292464"/>
            <a:ext cx="313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Understanding the data</a:t>
            </a:r>
            <a:endParaRPr lang="en-IN" dirty="0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58" y="2031129"/>
            <a:ext cx="1962424" cy="4191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10835" y="2025739"/>
            <a:ext cx="28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 smtClean="0"/>
              <a:t>40,000 purchase records is converted to 9451 user records</a:t>
            </a:r>
            <a:endParaRPr lang="en-IN" sz="1400" dirty="0"/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405" b="-4436"/>
          <a:stretch/>
        </p:blipFill>
        <p:spPr>
          <a:xfrm>
            <a:off x="8027816" y="2031129"/>
            <a:ext cx="463042" cy="43775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60301" y="2763189"/>
            <a:ext cx="28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 smtClean="0"/>
              <a:t>73% of missing education data is imputed using mode (4)</a:t>
            </a:r>
            <a:endParaRPr lang="en-IN" sz="1400" dirty="0"/>
          </a:p>
        </p:txBody>
      </p:sp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58" y="2763189"/>
            <a:ext cx="2438740" cy="428685"/>
          </a:xfrm>
          <a:prstGeom prst="rect">
            <a:avLst/>
          </a:prstGeom>
        </p:spPr>
      </p:pic>
      <p:pic>
        <p:nvPicPr>
          <p:cNvPr id="22" name="Picture 2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58" y="3551679"/>
            <a:ext cx="2372056" cy="37152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10835" y="3500639"/>
            <a:ext cx="28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/>
              <a:t>3</a:t>
            </a:r>
            <a:r>
              <a:rPr lang="en-IN" sz="1400" dirty="0" smtClean="0"/>
              <a:t> missing age data is imputed using mode (6)</a:t>
            </a:r>
            <a:endParaRPr lang="en-IN" sz="1400" dirty="0"/>
          </a:p>
        </p:txBody>
      </p:sp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89" y="4283011"/>
            <a:ext cx="2457793" cy="49536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660848" y="4221785"/>
            <a:ext cx="28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 smtClean="0"/>
              <a:t>46 missing region data is imputed using mode (3)</a:t>
            </a:r>
            <a:endParaRPr lang="en-IN" sz="1400" dirty="0"/>
          </a:p>
        </p:txBody>
      </p:sp>
      <p:pic>
        <p:nvPicPr>
          <p:cNvPr id="26" name="Picture 25" descr="Screen Clippi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9" t="-654" b="1"/>
          <a:stretch/>
        </p:blipFill>
        <p:spPr>
          <a:xfrm>
            <a:off x="2625634" y="5068388"/>
            <a:ext cx="1051151" cy="574765"/>
          </a:xfrm>
          <a:prstGeom prst="rect">
            <a:avLst/>
          </a:prstGeom>
        </p:spPr>
      </p:pic>
      <p:pic>
        <p:nvPicPr>
          <p:cNvPr id="27" name="Picture 2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33" y="5115411"/>
            <a:ext cx="543001" cy="43240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660301" y="5024597"/>
            <a:ext cx="291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Domain flag </a:t>
            </a:r>
            <a:r>
              <a:rPr lang="en-IN" sz="1400" dirty="0" smtClean="0"/>
              <a:t>created</a:t>
            </a:r>
            <a:br>
              <a:rPr lang="en-IN" sz="1400" dirty="0" smtClean="0"/>
            </a:br>
            <a:r>
              <a:rPr lang="en-IN" sz="1400" dirty="0" smtClean="0"/>
              <a:t>1: Barnes and Noble 0: Amazon</a:t>
            </a:r>
            <a:endParaRPr lang="en-IN" sz="1400" dirty="0"/>
          </a:p>
        </p:txBody>
      </p:sp>
      <p:pic>
        <p:nvPicPr>
          <p:cNvPr id="29" name="Picture 28" descr="Screen Clippi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5" t="2143" r="24982" b="-2143"/>
          <a:stretch/>
        </p:blipFill>
        <p:spPr>
          <a:xfrm>
            <a:off x="2253776" y="5690176"/>
            <a:ext cx="1084217" cy="609685"/>
          </a:xfrm>
          <a:prstGeom prst="rect">
            <a:avLst/>
          </a:prstGeom>
        </p:spPr>
      </p:pic>
      <p:pic>
        <p:nvPicPr>
          <p:cNvPr id="31" name="Picture 30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82" y="6299294"/>
            <a:ext cx="2381582" cy="20957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635033" y="5762047"/>
            <a:ext cx="3490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80.8% users bought only from Amazon</a:t>
            </a:r>
          </a:p>
          <a:p>
            <a:r>
              <a:rPr lang="en-IN" sz="1400" dirty="0" smtClean="0"/>
              <a:t>13.5% users bought only from BN</a:t>
            </a:r>
          </a:p>
          <a:p>
            <a:r>
              <a:rPr lang="en-IN" sz="1400" dirty="0" smtClean="0"/>
              <a:t>5.6% users bought from both sites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5658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0" grpId="0"/>
      <p:bldP spid="23" grpId="0"/>
      <p:bldP spid="25" grpId="0"/>
      <p:bldP spid="28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NBD Model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"/>
          <a:stretch/>
        </p:blipFill>
        <p:spPr>
          <a:xfrm>
            <a:off x="2669905" y="3291840"/>
            <a:ext cx="5731510" cy="2543855"/>
          </a:xfrm>
          <a:prstGeom prst="rect">
            <a:avLst/>
          </a:prstGeom>
        </p:spPr>
      </p:pic>
      <p:sp>
        <p:nvSpPr>
          <p:cNvPr id="4" name="Flowchart: Connector 3"/>
          <p:cNvSpPr/>
          <p:nvPr/>
        </p:nvSpPr>
        <p:spPr>
          <a:xfrm>
            <a:off x="6348549" y="3696789"/>
            <a:ext cx="52251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393148" y="3709852"/>
            <a:ext cx="301210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405257" y="2932611"/>
            <a:ext cx="2129246" cy="796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9588137" y="3030864"/>
            <a:ext cx="176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MLE = 16763/2</a:t>
            </a:r>
          </a:p>
          <a:p>
            <a:r>
              <a:rPr lang="en-IN" dirty="0"/>
              <a:t>	</a:t>
            </a:r>
            <a:r>
              <a:rPr lang="en-IN" dirty="0" smtClean="0"/>
              <a:t> = 8381.5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9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Poisson Model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799602"/>
            <a:ext cx="5731510" cy="3757295"/>
          </a:xfrm>
          <a:prstGeom prst="rect">
            <a:avLst/>
          </a:prstGeom>
        </p:spPr>
      </p:pic>
      <p:sp>
        <p:nvSpPr>
          <p:cNvPr id="4" name="Flowchart: Connector 3"/>
          <p:cNvSpPr/>
          <p:nvPr/>
        </p:nvSpPr>
        <p:spPr>
          <a:xfrm>
            <a:off x="4713668" y="3116687"/>
            <a:ext cx="77273" cy="772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779625" y="3153761"/>
            <a:ext cx="2419665" cy="1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99290" y="2416038"/>
            <a:ext cx="1796604" cy="7671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199290" y="2521872"/>
            <a:ext cx="1796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MLE = 37612/2</a:t>
            </a:r>
          </a:p>
          <a:p>
            <a:r>
              <a:rPr lang="en-IN" dirty="0"/>
              <a:t>	</a:t>
            </a:r>
            <a:r>
              <a:rPr lang="en-IN" dirty="0" smtClean="0"/>
              <a:t> = 18806</a:t>
            </a:r>
            <a:endParaRPr lang="en-IN" dirty="0"/>
          </a:p>
        </p:txBody>
      </p:sp>
      <p:sp>
        <p:nvSpPr>
          <p:cNvPr id="9" name="Flowchart: Connector 8"/>
          <p:cNvSpPr/>
          <p:nvPr/>
        </p:nvSpPr>
        <p:spPr>
          <a:xfrm>
            <a:off x="4400842" y="5213797"/>
            <a:ext cx="77273" cy="7727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66799" y="5250871"/>
            <a:ext cx="2419665" cy="1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86464" y="4641332"/>
            <a:ext cx="1729502" cy="634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886464" y="4789016"/>
            <a:ext cx="172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P-value &gt; 0.05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67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 animBg="1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NBD Regression Model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687763"/>
            <a:ext cx="5731510" cy="380619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94" y="5418169"/>
            <a:ext cx="752580" cy="828791"/>
          </a:xfrm>
          <a:prstGeom prst="rect">
            <a:avLst/>
          </a:prstGeom>
        </p:spPr>
      </p:pic>
      <p:sp>
        <p:nvSpPr>
          <p:cNvPr id="5" name="Flowchart: Connector 4"/>
          <p:cNvSpPr/>
          <p:nvPr/>
        </p:nvSpPr>
        <p:spPr>
          <a:xfrm>
            <a:off x="4559121" y="2987899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04840" y="3010758"/>
            <a:ext cx="2452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57623" y="2395470"/>
            <a:ext cx="1938271" cy="638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057623" y="2408349"/>
            <a:ext cx="193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MLE = 16737/2</a:t>
            </a:r>
          </a:p>
          <a:p>
            <a:r>
              <a:rPr lang="en-IN" dirty="0"/>
              <a:t>	</a:t>
            </a:r>
            <a:r>
              <a:rPr lang="en-IN" dirty="0" smtClean="0"/>
              <a:t> = 8368.5</a:t>
            </a:r>
            <a:endParaRPr lang="en-IN" dirty="0"/>
          </a:p>
        </p:txBody>
      </p:sp>
      <p:sp>
        <p:nvSpPr>
          <p:cNvPr id="10" name="Flowchart: Connector 9"/>
          <p:cNvSpPr/>
          <p:nvPr/>
        </p:nvSpPr>
        <p:spPr>
          <a:xfrm>
            <a:off x="4349931" y="4389119"/>
            <a:ext cx="78377" cy="1045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Connector 10"/>
          <p:cNvSpPr/>
          <p:nvPr/>
        </p:nvSpPr>
        <p:spPr>
          <a:xfrm>
            <a:off x="4349930" y="4538606"/>
            <a:ext cx="78377" cy="1045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/>
          <p:cNvSpPr/>
          <p:nvPr/>
        </p:nvSpPr>
        <p:spPr>
          <a:xfrm>
            <a:off x="4349930" y="5545737"/>
            <a:ext cx="78377" cy="10450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>
            <a:stCxn id="10" idx="6"/>
          </p:cNvCxnSpPr>
          <p:nvPr/>
        </p:nvCxnSpPr>
        <p:spPr>
          <a:xfrm flipV="1">
            <a:off x="4428308" y="4441370"/>
            <a:ext cx="26293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428307" y="4590857"/>
            <a:ext cx="2629316" cy="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28307" y="5611053"/>
            <a:ext cx="2629316" cy="3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57623" y="4340883"/>
            <a:ext cx="1029628" cy="1443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6992308" y="4877939"/>
            <a:ext cx="109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 &lt; 0.05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9748474" y="5545737"/>
            <a:ext cx="19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Language?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49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  <p:bldP spid="10" grpId="0" animBg="1"/>
      <p:bldP spid="11" grpId="0" animBg="1"/>
      <p:bldP spid="12" grpId="0" animBg="1"/>
      <p:bldP spid="19" grpId="0" animBg="1"/>
      <p:bldP spid="20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selection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98171" y="2967610"/>
            <a:ext cx="2345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 smtClean="0"/>
              <a:t>LR = -2 (LLB* – LLA*)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LR = 37612 – 16737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LR = 20875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698170" y="6398688"/>
            <a:ext cx="455893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* LLB – Log Likelihood of Poisson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98171" y="5839097"/>
            <a:ext cx="455893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* LLA – Log Likelihood of NBD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98171" y="4721936"/>
            <a:ext cx="282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LR &gt; </a:t>
            </a:r>
            <a:r>
              <a:rPr lang="el-GR" dirty="0"/>
              <a:t>χ2 (.05,</a:t>
            </a:r>
            <a:r>
              <a:rPr lang="en-IN" dirty="0"/>
              <a:t>k</a:t>
            </a:r>
            <a:r>
              <a:rPr lang="en-IN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20875 </a:t>
            </a:r>
            <a:r>
              <a:rPr lang="en-IN" dirty="0"/>
              <a:t>&gt; 15.5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8171" y="2358706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H0: Model A is not different from Model B</a:t>
            </a:r>
          </a:p>
          <a:p>
            <a:r>
              <a:rPr lang="en-IN" dirty="0" smtClean="0"/>
              <a:t>H1</a:t>
            </a:r>
            <a:r>
              <a:rPr lang="en-IN" dirty="0"/>
              <a:t>: Model A is different from Model B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241" y="4112251"/>
            <a:ext cx="914528" cy="609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4226" y="4996070"/>
            <a:ext cx="4121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Based on LR test results we conclude that NBD model is better than Poisson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83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selection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55" y="2704851"/>
            <a:ext cx="6154009" cy="60015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21"/>
          <a:stretch/>
        </p:blipFill>
        <p:spPr bwMode="auto">
          <a:xfrm>
            <a:off x="2458655" y="3305010"/>
            <a:ext cx="5942759" cy="2174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Oval 5"/>
          <p:cNvSpPr/>
          <p:nvPr/>
        </p:nvSpPr>
        <p:spPr>
          <a:xfrm>
            <a:off x="2809461" y="4329229"/>
            <a:ext cx="79513" cy="92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2888974" y="4375612"/>
            <a:ext cx="6281530" cy="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70503" y="3942521"/>
            <a:ext cx="2332383" cy="433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Missing values: 73%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36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Improving NBD Regression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07165" y="2332383"/>
            <a:ext cx="10336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Four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Weekend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Weekday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Season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Degree of loyalty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4461462"/>
            <a:ext cx="943107" cy="838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0272" y="4461462"/>
            <a:ext cx="2740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Model performance decreased with weekend, weekday &amp; Season</a:t>
            </a:r>
            <a:endParaRPr lang="en-IN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77" y="4461462"/>
            <a:ext cx="924054" cy="8383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52591" y="4461462"/>
            <a:ext cx="2981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With the addition of Degree of loyalty to the mix our performance improved.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6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Interaction Effect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7" y="2310903"/>
            <a:ext cx="5731510" cy="40392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>
            <a:duotone>
              <a:prstClr val="black"/>
              <a:schemeClr val="tx1">
                <a:lumMod val="85000"/>
                <a:lumOff val="1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7" y="2310903"/>
            <a:ext cx="5731510" cy="40392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1" t="47050" r="33677" b="43064"/>
          <a:stretch/>
        </p:blipFill>
        <p:spPr>
          <a:xfrm>
            <a:off x="3477296" y="4224209"/>
            <a:ext cx="553791" cy="39930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5" t="46971" r="52547" b="43464"/>
          <a:stretch/>
        </p:blipFill>
        <p:spPr>
          <a:xfrm>
            <a:off x="2419104" y="4211330"/>
            <a:ext cx="515155" cy="38636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1" t="37007" r="33672" b="52789"/>
          <a:stretch/>
        </p:blipFill>
        <p:spPr>
          <a:xfrm>
            <a:off x="3477296" y="3799207"/>
            <a:ext cx="540912" cy="412123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73" y="2310903"/>
            <a:ext cx="828791" cy="9335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04015" y="3591339"/>
            <a:ext cx="5210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MLE Results: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Age </a:t>
            </a:r>
            <a:r>
              <a:rPr lang="en-IN" dirty="0"/>
              <a:t>and </a:t>
            </a:r>
            <a:r>
              <a:rPr lang="en-IN" dirty="0" smtClean="0"/>
              <a:t>Income:16743/2 			= </a:t>
            </a:r>
            <a:r>
              <a:rPr lang="en-IN" dirty="0"/>
              <a:t>8371.5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Age </a:t>
            </a:r>
            <a:r>
              <a:rPr lang="en-IN" dirty="0"/>
              <a:t>and household: </a:t>
            </a:r>
            <a:r>
              <a:rPr lang="en-IN" dirty="0" smtClean="0"/>
              <a:t>16743/2	 	= </a:t>
            </a:r>
            <a:r>
              <a:rPr lang="en-IN" dirty="0"/>
              <a:t>8371.5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Household </a:t>
            </a:r>
            <a:r>
              <a:rPr lang="en-IN" dirty="0"/>
              <a:t>and </a:t>
            </a:r>
            <a:r>
              <a:rPr lang="en-IN" dirty="0" smtClean="0"/>
              <a:t>income: </a:t>
            </a:r>
            <a:r>
              <a:rPr lang="en-IN" dirty="0"/>
              <a:t>16743/2 </a:t>
            </a:r>
            <a:r>
              <a:rPr lang="en-IN" dirty="0" smtClean="0"/>
              <a:t>	= </a:t>
            </a:r>
            <a:r>
              <a:rPr lang="en-IN" dirty="0"/>
              <a:t>8371.5</a:t>
            </a:r>
          </a:p>
        </p:txBody>
      </p:sp>
    </p:spTree>
    <p:extLst>
      <p:ext uri="{BB962C8B-B14F-4D97-AF65-F5344CB8AC3E}">
        <p14:creationId xmlns:p14="http://schemas.microsoft.com/office/powerpoint/2010/main" val="1263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1334</TotalTime>
  <Words>296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Customer Analysis using Base SAS</vt:lpstr>
      <vt:lpstr>PowerPoint Presentation</vt:lpstr>
      <vt:lpstr>NBD Model</vt:lpstr>
      <vt:lpstr>Poisson Model</vt:lpstr>
      <vt:lpstr>NBD Regression Model</vt:lpstr>
      <vt:lpstr>Model selection</vt:lpstr>
      <vt:lpstr>Variable selection</vt:lpstr>
      <vt:lpstr>Improving NBD Regression</vt:lpstr>
      <vt:lpstr>Interaction Effect</vt:lpstr>
      <vt:lpstr>Logistic regression</vt:lpstr>
      <vt:lpstr>Summary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Analysis using Base SAS</dc:title>
  <dc:creator>surendar rajavijayan sundar</dc:creator>
  <cp:lastModifiedBy>surendar rajavijayan sundar</cp:lastModifiedBy>
  <cp:revision>87</cp:revision>
  <dcterms:created xsi:type="dcterms:W3CDTF">2016-11-26T17:18:48Z</dcterms:created>
  <dcterms:modified xsi:type="dcterms:W3CDTF">2016-11-28T23:54:59Z</dcterms:modified>
</cp:coreProperties>
</file>