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89" r:id="rId4"/>
    <p:sldId id="257" r:id="rId5"/>
    <p:sldId id="281" r:id="rId6"/>
    <p:sldId id="296" r:id="rId7"/>
    <p:sldId id="298" r:id="rId8"/>
    <p:sldId id="299" r:id="rId9"/>
    <p:sldId id="260" r:id="rId10"/>
    <p:sldId id="262" r:id="rId11"/>
    <p:sldId id="261" r:id="rId12"/>
    <p:sldId id="263" r:id="rId13"/>
    <p:sldId id="264" r:id="rId14"/>
    <p:sldId id="290" r:id="rId15"/>
    <p:sldId id="265" r:id="rId16"/>
    <p:sldId id="268" r:id="rId17"/>
    <p:sldId id="269" r:id="rId18"/>
    <p:sldId id="291" r:id="rId19"/>
    <p:sldId id="292" r:id="rId20"/>
    <p:sldId id="283" r:id="rId21"/>
    <p:sldId id="275" r:id="rId22"/>
    <p:sldId id="276" r:id="rId23"/>
    <p:sldId id="293" r:id="rId24"/>
    <p:sldId id="294" r:id="rId25"/>
    <p:sldId id="28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1" autoAdjust="0"/>
    <p:restoredTop sz="94660"/>
  </p:normalViewPr>
  <p:slideViewPr>
    <p:cSldViewPr>
      <p:cViewPr varScale="1">
        <p:scale>
          <a:sx n="70" d="100"/>
          <a:sy n="70" d="100"/>
        </p:scale>
        <p:origin x="14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A4D5160-5A21-4939-A6C8-1E26BF325696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FA01A7E-CC00-4263-B18B-1232F2363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4D5160-5A21-4939-A6C8-1E26BF325696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01A7E-CC00-4263-B18B-1232F2363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4D5160-5A21-4939-A6C8-1E26BF325696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01A7E-CC00-4263-B18B-1232F2363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4D5160-5A21-4939-A6C8-1E26BF325696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01A7E-CC00-4263-B18B-1232F2363B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4D5160-5A21-4939-A6C8-1E26BF325696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01A7E-CC00-4263-B18B-1232F2363B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4D5160-5A21-4939-A6C8-1E26BF325696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01A7E-CC00-4263-B18B-1232F2363B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4D5160-5A21-4939-A6C8-1E26BF325696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01A7E-CC00-4263-B18B-1232F2363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4D5160-5A21-4939-A6C8-1E26BF325696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01A7E-CC00-4263-B18B-1232F2363B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4D5160-5A21-4939-A6C8-1E26BF325696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01A7E-CC00-4263-B18B-1232F2363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A4D5160-5A21-4939-A6C8-1E26BF325696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01A7E-CC00-4263-B18B-1232F2363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A4D5160-5A21-4939-A6C8-1E26BF325696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FA01A7E-CC00-4263-B18B-1232F2363B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A4D5160-5A21-4939-A6C8-1E26BF325696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FA01A7E-CC00-4263-B18B-1232F2363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Online+News+Popularit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1829761"/>
          </a:xfrm>
        </p:spPr>
        <p:txBody>
          <a:bodyPr/>
          <a:lstStyle/>
          <a:p>
            <a:pPr algn="ctr"/>
            <a:r>
              <a:rPr lang="en-US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Online News Popularity</a:t>
            </a:r>
            <a:endParaRPr lang="en-U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311624" y="2971800"/>
            <a:ext cx="8077200" cy="2209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08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Amarendar Alwala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Amitesh Eti</a:t>
            </a:r>
          </a:p>
          <a:p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Kalluri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Siva Kumar Reddy</a:t>
            </a:r>
          </a:p>
          <a:p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Vigneshwaran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Kannan</a:t>
            </a:r>
          </a:p>
          <a:p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Yumin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Dong</a:t>
            </a:r>
          </a:p>
          <a:p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 smtClean="0"/>
          </a:p>
          <a:p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StatExplore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Identified the skewness of different variables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MultiPlot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Identified the frequency of target variable (_shares)</a:t>
            </a:r>
          </a:p>
          <a:p>
            <a:pPr marL="109728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Explore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7000"/>
            <a:ext cx="71628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Filter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290019"/>
              </p:ext>
            </p:extLst>
          </p:nvPr>
        </p:nvGraphicFramePr>
        <p:xfrm>
          <a:off x="2362200" y="1524000"/>
          <a:ext cx="3957955" cy="9547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8660"/>
                <a:gridCol w="1979295"/>
              </a:tblGrid>
              <a:tr h="3182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Share’s Range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Observations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82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&lt; =15000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38380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82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&gt; 15000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1264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95600"/>
            <a:ext cx="5728297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Transform variable node -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with skewness greater than absolute value of 1 have been transformed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Log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lv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skewness of target variable is also reduced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Removing Skewness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variables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selected which contribute most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 target variable.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Selection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90800"/>
            <a:ext cx="7543800" cy="2887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Transform variables node, the target variable which was interval type, is converted to binary using formulas.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LOG_shares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7.24</a:t>
            </a:r>
          </a:p>
          <a:p>
            <a:pPr marL="393192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Interactive binning node, two equal target variable bins are created with 7.24 cut-off.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of Target Variable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20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set is divided into 60% for training, 20% for validation and 20% for test data</a:t>
            </a:r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645266"/>
              </p:ext>
            </p:extLst>
          </p:nvPr>
        </p:nvGraphicFramePr>
        <p:xfrm>
          <a:off x="1981200" y="2667000"/>
          <a:ext cx="5410200" cy="29718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6468"/>
                <a:gridCol w="2853732"/>
              </a:tblGrid>
              <a:tr h="6172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Observations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84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(60%)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23028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84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(20%)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7676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84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(20%)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7676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four models have been used for predictive analysis:</a:t>
            </a:r>
          </a:p>
          <a:p>
            <a:pPr marL="109728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observations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based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binary target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variable.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compactness and accuracy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of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leafs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were obtained.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of the tree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6.</a:t>
            </a:r>
          </a:p>
          <a:p>
            <a:pPr marL="109728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 variable in our dataset is converted to Binary, we tested the dataset using the Logistic Regression model.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was tested using all the three selection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 in logit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727065"/>
              </p:ext>
            </p:extLst>
          </p:nvPr>
        </p:nvGraphicFramePr>
        <p:xfrm>
          <a:off x="1143000" y="3352800"/>
          <a:ext cx="6629402" cy="2514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4701"/>
                <a:gridCol w="3314701"/>
              </a:tblGrid>
              <a:tr h="4917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38350" algn="l"/>
                        </a:tabLs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type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Misclassification Rate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17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Forward Regression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0.3532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17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Backward Regression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0.3528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17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Stepwise Regression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0.3531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75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0.3530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51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Squared Error for validation data is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0.212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Misclassification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as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0.341202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Akaike’s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Criterion for training data as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20038.08.</a:t>
            </a:r>
          </a:p>
          <a:p>
            <a:pPr lvl="1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estimated weights chosen is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79. </a:t>
            </a:r>
          </a:p>
          <a:p>
            <a:pPr lvl="1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used is Multilayer perceptron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44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: Popularity of online news</a:t>
            </a:r>
          </a:p>
          <a:p>
            <a:pP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 : To analyze and identify a model to predict the popularity of an article published online (mashable.com)</a:t>
            </a:r>
          </a:p>
          <a:p>
            <a:pP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 : Second Hand Dataset</a:t>
            </a:r>
          </a:p>
          <a:p>
            <a:pP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Repository :   	</a:t>
            </a:r>
          </a:p>
          <a:p>
            <a:pPr marL="109728" indent="0">
              <a:buNone/>
            </a:pPr>
            <a:r>
              <a:rPr lang="en-US" sz="2400" u="sng" dirty="0" smtClean="0">
                <a:hlinkClick r:id="rId2"/>
              </a:rPr>
              <a:t>UCI </a:t>
            </a:r>
            <a:r>
              <a:rPr lang="en-US" sz="2400" u="sng" dirty="0">
                <a:hlinkClick r:id="rId2"/>
              </a:rPr>
              <a:t>Machine Learning repository website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3493"/>
              </p:ext>
            </p:extLst>
          </p:nvPr>
        </p:nvGraphicFramePr>
        <p:xfrm>
          <a:off x="914400" y="1417638"/>
          <a:ext cx="7315200" cy="3657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95601"/>
                <a:gridCol w="2057400"/>
                <a:gridCol w="2362199"/>
              </a:tblGrid>
              <a:tr h="914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38350" algn="l"/>
                        </a:tabLs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type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Average</a:t>
                      </a:r>
                      <a:r>
                        <a:rPr lang="en-IN" sz="20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Squared Error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Misclassification Rate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14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 Network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0.2127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0.341202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14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Regression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0.2196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0.35152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14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0.2249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0.356289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66800" y="5294908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As per the Misclassification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rate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Neural network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best suits the dataset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ROC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Curve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3087"/>
            <a:ext cx="8229600" cy="3982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Cumulative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Lift Chart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81329"/>
            <a:ext cx="8229600" cy="4589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rate = 66.5%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65.1%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63.5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Confusion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257148"/>
              </p:ext>
            </p:extLst>
          </p:nvPr>
        </p:nvGraphicFramePr>
        <p:xfrm>
          <a:off x="4038600" y="1507418"/>
          <a:ext cx="4648200" cy="13515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1167"/>
                <a:gridCol w="1147233"/>
                <a:gridCol w="1419209"/>
                <a:gridCol w="790591"/>
              </a:tblGrid>
              <a:tr h="219373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</a:t>
                      </a:r>
                      <a:r>
                        <a:rPr lang="en-IN" sz="20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Network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Prediction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8287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Non-popular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8895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Non-Popular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9072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4780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889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5015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10373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078523"/>
              </p:ext>
            </p:extLst>
          </p:nvPr>
        </p:nvGraphicFramePr>
        <p:xfrm>
          <a:off x="4002206" y="3239804"/>
          <a:ext cx="4664122" cy="1295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5590"/>
                <a:gridCol w="1179204"/>
                <a:gridCol w="1396029"/>
                <a:gridCol w="793299"/>
              </a:tblGrid>
              <a:tr h="333102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Regression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Prediction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609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Non-popular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33102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Non-Popular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8791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4904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331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5296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10249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805179"/>
              </p:ext>
            </p:extLst>
          </p:nvPr>
        </p:nvGraphicFramePr>
        <p:xfrm>
          <a:off x="4005618" y="4935658"/>
          <a:ext cx="4660710" cy="14735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4642"/>
                <a:gridCol w="1176740"/>
                <a:gridCol w="1396609"/>
                <a:gridCol w="792719"/>
              </a:tblGrid>
              <a:tr h="227164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Prediction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357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Non-popular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52283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Non-Popular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8196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4370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522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6521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10783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5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uthors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content providers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use this report to modify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articles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Publishing.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ebsite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use this result to change the manner of its publication before it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publishes.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who needs a page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Mashable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to show their products 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ctivists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consider publishing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articles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influence of their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opinions.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Business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483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590800"/>
            <a:ext cx="8229600" cy="1143000"/>
          </a:xfrm>
        </p:spPr>
        <p:txBody>
          <a:bodyPr/>
          <a:lstStyle/>
          <a:p>
            <a:pPr algn="ctr"/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&amp; Answers</a:t>
            </a:r>
            <a:endParaRPr 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25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Mashable.com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87666"/>
            <a:ext cx="82296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0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encapsulates a varied set of features about articles published by Mashable (www.mashable.com) over a period of two years.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multivariate dataset has 39644 instances and covers 61 attributes, including 58 predictive attributes, 2 non predictive and 1 goal (Target) field. The two non-predictive attributes (URL and time delta) of the dataset do not affect the outcomes of analysis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 description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7289633" cy="3743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381000"/>
            <a:ext cx="655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”India </a:t>
            </a:r>
            <a:r>
              <a:rPr lang="en-US" u="sng" dirty="0"/>
              <a:t>tops the list for censoring </a:t>
            </a:r>
            <a:r>
              <a:rPr lang="en-US" u="sng" dirty="0" smtClean="0"/>
              <a:t>Facebook”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143000"/>
            <a:ext cx="807078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dirty="0" smtClean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</a:t>
            </a:r>
            <a:r>
              <a:rPr lang="en-US" sz="2000" b="1" i="0" dirty="0" smtClean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b="0" i="0" dirty="0" smtClean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released by </a:t>
            </a:r>
            <a:r>
              <a:rPr lang="en-US" sz="2000" b="1" i="0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sz="2000" b="0" i="0" dirty="0" smtClean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its biannual </a:t>
            </a:r>
            <a:r>
              <a:rPr lang="en-US" sz="2000" b="1" i="0" dirty="0" smtClean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Government</a:t>
            </a:r>
            <a:r>
              <a:rPr lang="en-US" sz="2000" b="0" i="0" dirty="0" smtClean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smtClean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Requests </a:t>
            </a:r>
            <a:r>
              <a:rPr lang="en-US" sz="20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smtClean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India </a:t>
            </a:r>
            <a:r>
              <a:rPr lang="en-US" sz="2000" b="0" i="0" dirty="0" smtClean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made 15,155 demands. In comparison, </a:t>
            </a:r>
            <a:r>
              <a:rPr lang="en-US" sz="2000" b="1" i="0" dirty="0" smtClean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r>
              <a:rPr lang="en-US" sz="2000" b="0" i="0" dirty="0" smtClean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had made 5,832 requests for content removal between June and December 2014.</a:t>
            </a:r>
          </a:p>
          <a:p>
            <a:endParaRPr lang="en-US" sz="2000" b="0" i="0" dirty="0" smtClean="0">
              <a:solidFill>
                <a:srgbClr val="55555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 smtClean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company stated that the posts were censored to prevent religious </a:t>
            </a:r>
            <a:r>
              <a:rPr lang="en-US" sz="2000" b="1" i="0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unrest</a:t>
            </a:r>
            <a:r>
              <a:rPr lang="en-US" sz="2000" b="0" i="0" dirty="0" smtClean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the country and had mostly been reported by </a:t>
            </a:r>
            <a:r>
              <a:rPr lang="en-US" sz="2000" b="1" i="0" dirty="0" smtClean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government</a:t>
            </a:r>
            <a:r>
              <a:rPr lang="en-US" sz="2000" b="0" i="0" dirty="0" smtClean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agencies. “We restricted access in </a:t>
            </a:r>
            <a:r>
              <a:rPr lang="en-US" sz="2000" b="1" i="0" dirty="0" smtClean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r>
              <a:rPr lang="en-US" sz="2000" b="0" i="0" dirty="0" smtClean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content reported primarily by law enforcement agencies and the </a:t>
            </a:r>
            <a:r>
              <a:rPr lang="en-US" sz="2000" b="1" i="0" dirty="0" smtClean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India </a:t>
            </a:r>
            <a:r>
              <a:rPr lang="en-US" sz="2000" b="1" i="0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sz="2000" b="0" i="0" dirty="0" smtClean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Emergency</a:t>
            </a:r>
            <a:r>
              <a:rPr lang="en-US" sz="2000" b="0" i="0" dirty="0" smtClean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Response Team within the Ministry of </a:t>
            </a:r>
            <a:r>
              <a:rPr lang="en-US" sz="2000" b="1" i="0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</a:t>
            </a:r>
            <a:r>
              <a:rPr lang="en-US" sz="2000" b="0" i="0" dirty="0" smtClean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i="0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Technology </a:t>
            </a:r>
            <a:r>
              <a:rPr lang="en-US" sz="2000" b="0" i="0" dirty="0" smtClean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because it was </a:t>
            </a:r>
            <a:r>
              <a:rPr lang="en-US" sz="2000" b="1" i="0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anti-religious</a:t>
            </a:r>
            <a:r>
              <a:rPr lang="en-US" sz="2000" b="0" i="0" dirty="0" smtClean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i="0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hate speech </a:t>
            </a:r>
            <a:r>
              <a:rPr lang="en-US" sz="2000" b="0" i="0" dirty="0" smtClean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could cause </a:t>
            </a:r>
            <a:r>
              <a:rPr lang="en-US" sz="2000" b="1" i="0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unrest</a:t>
            </a:r>
            <a:r>
              <a:rPr lang="en-US" sz="2000" b="0" i="0" dirty="0" smtClean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i="0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disharmony</a:t>
            </a:r>
            <a:r>
              <a:rPr lang="en-US" sz="2000" b="0" i="0" dirty="0" smtClean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within </a:t>
            </a:r>
            <a:r>
              <a:rPr lang="en-US" sz="2000" b="1" i="0" dirty="0" smtClean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r>
              <a:rPr lang="en-US" sz="2000" b="0" i="0" dirty="0" smtClean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,” the report stated.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r>
              <a:rPr lang="en-US" sz="2000" b="0" i="0" dirty="0" smtClean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 topped the </a:t>
            </a:r>
            <a:r>
              <a:rPr lang="en-US" sz="2000" b="1" i="0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network’s </a:t>
            </a:r>
            <a:r>
              <a:rPr lang="en-US" sz="2000" b="0" i="0" dirty="0" smtClean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 removal list for the third year in running, since it began releasing the data in 2013. The country is also </a:t>
            </a:r>
            <a:r>
              <a:rPr lang="en-US" sz="2000" b="1" i="0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Facebook’s</a:t>
            </a:r>
            <a:r>
              <a:rPr lang="en-US" sz="2000" b="0" i="0" dirty="0" smtClean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second-largest market in the world after </a:t>
            </a:r>
            <a:r>
              <a:rPr lang="en-US" sz="2000" b="0" i="0" dirty="0" smtClean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en-US" sz="2000" b="0" i="0" dirty="0" smtClean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with over 130 million users.</a:t>
            </a:r>
            <a:endParaRPr lang="en-US" sz="2000" b="0" i="0" dirty="0">
              <a:solidFill>
                <a:srgbClr val="55555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421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381000"/>
            <a:ext cx="655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”India </a:t>
            </a:r>
            <a:r>
              <a:rPr lang="en-US" u="sng" dirty="0"/>
              <a:t>tops the list for censoring </a:t>
            </a:r>
            <a:r>
              <a:rPr lang="en-US" u="sng" dirty="0" smtClean="0"/>
              <a:t>Facebook”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143000"/>
            <a:ext cx="807078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</a:t>
            </a:r>
            <a:r>
              <a:rPr lang="en-US" sz="2000" b="1" i="0" dirty="0" smtClean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b="0" i="0" dirty="0" smtClean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released by</a:t>
            </a:r>
            <a:r>
              <a:rPr lang="en-US" sz="2000" b="0" i="0" dirty="0" smtClean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sz="2000" b="0" i="0" dirty="0" smtClean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its biannual </a:t>
            </a:r>
            <a:r>
              <a:rPr lang="en-US" sz="2000" b="1" i="0" dirty="0" smtClean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Government</a:t>
            </a:r>
            <a:r>
              <a:rPr lang="en-US" sz="2000" b="0" i="0" dirty="0" smtClean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Requests 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Report, </a:t>
            </a:r>
            <a:r>
              <a:rPr lang="en-US" sz="2000" b="1" i="0" dirty="0" smtClean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r>
              <a:rPr lang="en-US" sz="2000" b="0" i="0" dirty="0" smtClean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made 15,155 demands. In comparison, </a:t>
            </a:r>
            <a:r>
              <a:rPr lang="en-US" sz="2000" b="1" i="0" dirty="0" smtClean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r>
              <a:rPr lang="en-US" sz="2000" b="0" i="0" dirty="0" smtClean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had made 5,832 requests for content removal between June and December 2014.</a:t>
            </a:r>
          </a:p>
          <a:p>
            <a:endParaRPr lang="en-US" sz="2000" b="0" i="0" dirty="0" smtClean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company stated that the posts were censored to prevent religious </a:t>
            </a:r>
            <a:r>
              <a:rPr lang="en-US" sz="2000" b="1" i="0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unrest</a:t>
            </a:r>
            <a:r>
              <a:rPr lang="en-US" sz="2000" b="0" i="0" dirty="0" smtClean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country and had mostly been reported by </a:t>
            </a:r>
            <a:r>
              <a:rPr lang="en-US" sz="2000" b="1" i="0" dirty="0" smtClean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government</a:t>
            </a:r>
            <a:r>
              <a:rPr lang="en-US" sz="2000" b="0" i="0" dirty="0" smtClean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agencies. “We restricted access in </a:t>
            </a:r>
            <a:r>
              <a:rPr lang="en-US" sz="2000" b="1" i="0" dirty="0" smtClean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r>
              <a:rPr lang="en-US" sz="2000" b="0" i="0" dirty="0" smtClean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content reported primarily by law enforcement agencies and the </a:t>
            </a:r>
            <a:r>
              <a:rPr lang="en-US" sz="2000" b="1" i="0" dirty="0" smtClean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India </a:t>
            </a:r>
            <a:r>
              <a:rPr lang="en-US" sz="2000" b="1" i="0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sz="2000" b="0" i="0" dirty="0" smtClean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Emergency</a:t>
            </a:r>
            <a:r>
              <a:rPr lang="en-US" sz="2000" b="0" i="0" dirty="0" smtClean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Response Team within the Ministry of </a:t>
            </a:r>
            <a:r>
              <a:rPr lang="en-US" sz="2000" b="1" i="0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</a:t>
            </a:r>
            <a:r>
              <a:rPr lang="en-US" sz="2000" b="0" i="0" dirty="0" smtClean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b="0" i="0" dirty="0" smtClean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Technology </a:t>
            </a:r>
            <a:r>
              <a:rPr lang="en-US" sz="2000" b="0" i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because it was </a:t>
            </a:r>
            <a:r>
              <a:rPr lang="en-US" sz="2000" b="1" i="0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anti-religious</a:t>
            </a:r>
            <a:r>
              <a:rPr lang="en-US" sz="2000" b="0" i="0" dirty="0" smtClean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b="0" i="0" dirty="0" smtClean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hate speech </a:t>
            </a:r>
            <a:r>
              <a:rPr lang="en-US" sz="2000" b="0" i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could cause</a:t>
            </a:r>
            <a:r>
              <a:rPr lang="en-US" sz="2000" b="0" i="0" dirty="0" smtClean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unrest</a:t>
            </a:r>
            <a:r>
              <a:rPr lang="en-US" sz="2000" b="0" i="0" dirty="0" smtClean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b="0" i="0" dirty="0" smtClean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disharmony</a:t>
            </a:r>
            <a:r>
              <a:rPr lang="en-US" sz="2000" b="0" i="0" dirty="0" smtClean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lang="en-US" sz="2000" b="0" i="0" dirty="0" smtClean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smtClean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r>
              <a:rPr lang="en-US" sz="2000" b="0" i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,” the report stated.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r>
              <a:rPr lang="en-US" sz="2000" b="0" i="0" dirty="0" smtClean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 topped the </a:t>
            </a:r>
            <a:r>
              <a:rPr lang="en-US" sz="2000" b="1" i="0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network’s </a:t>
            </a:r>
            <a:r>
              <a:rPr lang="en-US" sz="2000" b="0" i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 removal list for the third year in running, since it began releasing the data in 2013. The country is also </a:t>
            </a:r>
            <a:r>
              <a:rPr lang="en-US" sz="2000" b="1" i="0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Facebook’s</a:t>
            </a:r>
            <a:r>
              <a:rPr lang="en-US" sz="2000" b="0" i="0" dirty="0" smtClean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second-largest market in the world after US, with over 130 million users.</a:t>
            </a:r>
            <a:endParaRPr lang="en-US" sz="20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138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Other Potential Attributes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is_weekend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num_imgs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num_videos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num_hrefs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num_self_hrefs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8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our predictive analysis we use SEMMA steps of SAS EM i.e. Sample, Explore, Modify, Model and Assess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90800"/>
            <a:ext cx="8763000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1536505</TotalTime>
  <Words>678</Words>
  <Application>Microsoft Office PowerPoint</Application>
  <PresentationFormat>On-screen Show (4:3)</PresentationFormat>
  <Paragraphs>188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Lucida Sans Unicode</vt:lpstr>
      <vt:lpstr>Times New Roman</vt:lpstr>
      <vt:lpstr>Verdana</vt:lpstr>
      <vt:lpstr>Wingdings 2</vt:lpstr>
      <vt:lpstr>Wingdings 3</vt:lpstr>
      <vt:lpstr>Concourse</vt:lpstr>
      <vt:lpstr>Online News Popularity</vt:lpstr>
      <vt:lpstr>  Overview </vt:lpstr>
      <vt:lpstr> Mashable.com</vt:lpstr>
      <vt:lpstr> Data Description</vt:lpstr>
      <vt:lpstr> Attribute description</vt:lpstr>
      <vt:lpstr>PowerPoint Presentation</vt:lpstr>
      <vt:lpstr>PowerPoint Presentation</vt:lpstr>
      <vt:lpstr> Other Potential Attributes</vt:lpstr>
      <vt:lpstr> Project Diagram</vt:lpstr>
      <vt:lpstr> Explore</vt:lpstr>
      <vt:lpstr> Filter Node</vt:lpstr>
      <vt:lpstr>Removing Skewness</vt:lpstr>
      <vt:lpstr>Variable Selection</vt:lpstr>
      <vt:lpstr>Transformation of Target Variable</vt:lpstr>
      <vt:lpstr> Data Partition</vt:lpstr>
      <vt:lpstr> Model</vt:lpstr>
      <vt:lpstr>Decision Tree</vt:lpstr>
      <vt:lpstr>Regression</vt:lpstr>
      <vt:lpstr>Neural Network</vt:lpstr>
      <vt:lpstr> Model Comparison</vt:lpstr>
      <vt:lpstr> ROC Curve</vt:lpstr>
      <vt:lpstr> Cumulative Lift Chart</vt:lpstr>
      <vt:lpstr> Confusion Matrix</vt:lpstr>
      <vt:lpstr> Business Value</vt:lpstr>
      <vt:lpstr>      Questions &amp; Answers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mail2santoshcs@gmail.com</dc:creator>
  <cp:lastModifiedBy>Amarendar Alwala</cp:lastModifiedBy>
  <cp:revision>122</cp:revision>
  <dcterms:created xsi:type="dcterms:W3CDTF">2013-12-03T02:59:37Z</dcterms:created>
  <dcterms:modified xsi:type="dcterms:W3CDTF">2015-11-16T10:20:55Z</dcterms:modified>
</cp:coreProperties>
</file>