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6" r:id="rId7"/>
    <p:sldId id="273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279" r:id="rId21"/>
    <p:sldId id="280" r:id="rId22"/>
    <p:sldId id="281" r:id="rId23"/>
    <p:sldId id="259" r:id="rId24"/>
    <p:sldId id="277" r:id="rId25"/>
    <p:sldId id="278" r:id="rId26"/>
    <p:sldId id="26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12C1CC-2E3E-3FB9-C6F1-047BB0D9EBBC}" v="55" dt="2021-02-03T07:02:36.786"/>
    <p1510:client id="{92968AEF-C412-7009-8322-8F47C1D5C2C7}" v="5" dt="2021-02-03T05:22:55.8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242" y="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rubasri G" userId="S::kirubasri.cse@sonatech.ac.in::f8ff6d42-68bc-4666-9cba-176d83dd0a4d" providerId="AD" clId="Web-{8E12C1CC-2E3E-3FB9-C6F1-047BB0D9EBBC}"/>
    <pc:docChg chg="addSld modSld">
      <pc:chgData name="Kirubasri G" userId="S::kirubasri.cse@sonatech.ac.in::f8ff6d42-68bc-4666-9cba-176d83dd0a4d" providerId="AD" clId="Web-{8E12C1CC-2E3E-3FB9-C6F1-047BB0D9EBBC}" dt="2021-02-03T07:02:36.786" v="36"/>
      <pc:docMkLst>
        <pc:docMk/>
      </pc:docMkLst>
      <pc:sldChg chg="modSp new">
        <pc:chgData name="Kirubasri G" userId="S::kirubasri.cse@sonatech.ac.in::f8ff6d42-68bc-4666-9cba-176d83dd0a4d" providerId="AD" clId="Web-{8E12C1CC-2E3E-3FB9-C6F1-047BB0D9EBBC}" dt="2021-02-03T06:52:25.034" v="11"/>
        <pc:sldMkLst>
          <pc:docMk/>
          <pc:sldMk cId="2289488567" sldId="279"/>
        </pc:sldMkLst>
        <pc:spChg chg="mod">
          <ac:chgData name="Kirubasri G" userId="S::kirubasri.cse@sonatech.ac.in::f8ff6d42-68bc-4666-9cba-176d83dd0a4d" providerId="AD" clId="Web-{8E12C1CC-2E3E-3FB9-C6F1-047BB0D9EBBC}" dt="2021-02-03T06:52:25.034" v="11"/>
          <ac:spMkLst>
            <pc:docMk/>
            <pc:sldMk cId="2289488567" sldId="279"/>
            <ac:spMk id="2" creationId="{396BF9C8-E610-49AA-8003-F1A4689D81A0}"/>
          </ac:spMkLst>
        </pc:spChg>
        <pc:spChg chg="mod">
          <ac:chgData name="Kirubasri G" userId="S::kirubasri.cse@sonatech.ac.in::f8ff6d42-68bc-4666-9cba-176d83dd0a4d" providerId="AD" clId="Web-{8E12C1CC-2E3E-3FB9-C6F1-047BB0D9EBBC}" dt="2021-02-03T06:52:07.502" v="5" actId="20577"/>
          <ac:spMkLst>
            <pc:docMk/>
            <pc:sldMk cId="2289488567" sldId="279"/>
            <ac:spMk id="3" creationId="{EC888385-6FA7-4B6C-9164-5379EA115141}"/>
          </ac:spMkLst>
        </pc:spChg>
      </pc:sldChg>
      <pc:sldChg chg="addSp modSp new">
        <pc:chgData name="Kirubasri G" userId="S::kirubasri.cse@sonatech.ac.in::f8ff6d42-68bc-4666-9cba-176d83dd0a4d" providerId="AD" clId="Web-{8E12C1CC-2E3E-3FB9-C6F1-047BB0D9EBBC}" dt="2021-02-03T07:01:54.535" v="35" actId="14100"/>
        <pc:sldMkLst>
          <pc:docMk/>
          <pc:sldMk cId="901252874" sldId="280"/>
        </pc:sldMkLst>
        <pc:spChg chg="mod">
          <ac:chgData name="Kirubasri G" userId="S::kirubasri.cse@sonatech.ac.in::f8ff6d42-68bc-4666-9cba-176d83dd0a4d" providerId="AD" clId="Web-{8E12C1CC-2E3E-3FB9-C6F1-047BB0D9EBBC}" dt="2021-02-03T06:54:48.913" v="25" actId="14100"/>
          <ac:spMkLst>
            <pc:docMk/>
            <pc:sldMk cId="901252874" sldId="280"/>
            <ac:spMk id="2" creationId="{50E9CA7E-92FC-44B8-A7DA-021B9E533B33}"/>
          </ac:spMkLst>
        </pc:spChg>
        <pc:spChg chg="mod">
          <ac:chgData name="Kirubasri G" userId="S::kirubasri.cse@sonatech.ac.in::f8ff6d42-68bc-4666-9cba-176d83dd0a4d" providerId="AD" clId="Web-{8E12C1CC-2E3E-3FB9-C6F1-047BB0D9EBBC}" dt="2021-02-03T06:54:52.413" v="27" actId="1076"/>
          <ac:spMkLst>
            <pc:docMk/>
            <pc:sldMk cId="901252874" sldId="280"/>
            <ac:spMk id="3" creationId="{2F1A8A0E-2682-4BEB-A3E0-2C5F2755B1D2}"/>
          </ac:spMkLst>
        </pc:spChg>
        <pc:picChg chg="add mod">
          <ac:chgData name="Kirubasri G" userId="S::kirubasri.cse@sonatech.ac.in::f8ff6d42-68bc-4666-9cba-176d83dd0a4d" providerId="AD" clId="Web-{8E12C1CC-2E3E-3FB9-C6F1-047BB0D9EBBC}" dt="2021-02-03T07:01:54.535" v="35" actId="14100"/>
          <ac:picMkLst>
            <pc:docMk/>
            <pc:sldMk cId="901252874" sldId="280"/>
            <ac:picMk id="4" creationId="{F1F3C4B5-8DE2-478A-9EB9-9CCF1CF610BF}"/>
          </ac:picMkLst>
        </pc:picChg>
      </pc:sldChg>
      <pc:sldChg chg="new">
        <pc:chgData name="Kirubasri G" userId="S::kirubasri.cse@sonatech.ac.in::f8ff6d42-68bc-4666-9cba-176d83dd0a4d" providerId="AD" clId="Web-{8E12C1CC-2E3E-3FB9-C6F1-047BB0D9EBBC}" dt="2021-02-03T07:02:36.786" v="36"/>
        <pc:sldMkLst>
          <pc:docMk/>
          <pc:sldMk cId="222291270" sldId="281"/>
        </pc:sldMkLst>
      </pc:sldChg>
    </pc:docChg>
  </pc:docChgLst>
  <pc:docChgLst>
    <pc:chgData name="Kirubasri G" userId="S::kirubasri.cse@sonatech.ac.in::f8ff6d42-68bc-4666-9cba-176d83dd0a4d" providerId="AD" clId="Web-{92968AEF-C412-7009-8322-8F47C1D5C2C7}"/>
    <pc:docChg chg="modSld">
      <pc:chgData name="Kirubasri G" userId="S::kirubasri.cse@sonatech.ac.in::f8ff6d42-68bc-4666-9cba-176d83dd0a4d" providerId="AD" clId="Web-{92968AEF-C412-7009-8322-8F47C1D5C2C7}" dt="2021-02-03T05:22:53.888" v="1" actId="20577"/>
      <pc:docMkLst>
        <pc:docMk/>
      </pc:docMkLst>
      <pc:sldChg chg="modSp">
        <pc:chgData name="Kirubasri G" userId="S::kirubasri.cse@sonatech.ac.in::f8ff6d42-68bc-4666-9cba-176d83dd0a4d" providerId="AD" clId="Web-{92968AEF-C412-7009-8322-8F47C1D5C2C7}" dt="2021-02-03T05:22:53.888" v="1" actId="20577"/>
        <pc:sldMkLst>
          <pc:docMk/>
          <pc:sldMk cId="0" sldId="269"/>
        </pc:sldMkLst>
        <pc:spChg chg="mod">
          <ac:chgData name="Kirubasri G" userId="S::kirubasri.cse@sonatech.ac.in::f8ff6d42-68bc-4666-9cba-176d83dd0a4d" providerId="AD" clId="Web-{92968AEF-C412-7009-8322-8F47C1D5C2C7}" dt="2021-02-03T05:22:53.888" v="1" actId="20577"/>
          <ac:spMkLst>
            <pc:docMk/>
            <pc:sldMk cId="0" sldId="269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2710-BF61-4725-A091-E68C03B99198}" type="datetimeFigureOut">
              <a:rPr lang="en-US" smtClean="0"/>
              <a:t>2/2/2021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A1602-F8F1-4131-B8C0-CD84E2F0BA6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2710-BF61-4725-A091-E68C03B99198}" type="datetimeFigureOut">
              <a:rPr lang="en-US" smtClean="0"/>
              <a:t>2/2/2021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A1602-F8F1-4131-B8C0-CD84E2F0BA6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2710-BF61-4725-A091-E68C03B99198}" type="datetimeFigureOut">
              <a:rPr lang="en-US" smtClean="0"/>
              <a:t>2/2/2021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A1602-F8F1-4131-B8C0-CD84E2F0BA6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2710-BF61-4725-A091-E68C03B99198}" type="datetimeFigureOut">
              <a:rPr lang="en-US" smtClean="0"/>
              <a:t>2/2/2021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A1602-F8F1-4131-B8C0-CD84E2F0BA6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2710-BF61-4725-A091-E68C03B99198}" type="datetimeFigureOut">
              <a:rPr lang="en-US" smtClean="0"/>
              <a:t>2/2/2021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A1602-F8F1-4131-B8C0-CD84E2F0BA6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2710-BF61-4725-A091-E68C03B99198}" type="datetimeFigureOut">
              <a:rPr lang="en-US" smtClean="0"/>
              <a:t>2/2/2021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A1602-F8F1-4131-B8C0-CD84E2F0BA6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2710-BF61-4725-A091-E68C03B99198}" type="datetimeFigureOut">
              <a:rPr lang="en-US" smtClean="0"/>
              <a:t>2/2/2021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A1602-F8F1-4131-B8C0-CD84E2F0BA6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2710-BF61-4725-A091-E68C03B99198}" type="datetimeFigureOut">
              <a:rPr lang="en-US" smtClean="0"/>
              <a:t>2/2/2021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A1602-F8F1-4131-B8C0-CD84E2F0BA6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2710-BF61-4725-A091-E68C03B99198}" type="datetimeFigureOut">
              <a:rPr lang="en-US" smtClean="0"/>
              <a:t>2/2/2021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A1602-F8F1-4131-B8C0-CD84E2F0BA6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2710-BF61-4725-A091-E68C03B99198}" type="datetimeFigureOut">
              <a:rPr lang="en-US" smtClean="0"/>
              <a:t>2/2/2021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A1602-F8F1-4131-B8C0-CD84E2F0BA6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2710-BF61-4725-A091-E68C03B99198}" type="datetimeFigureOut">
              <a:rPr lang="en-US" smtClean="0"/>
              <a:t>2/2/2021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A1602-F8F1-4131-B8C0-CD84E2F0BA6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62710-BF61-4725-A091-E68C03B99198}" type="datetimeFigureOut">
              <a:rPr lang="en-US" smtClean="0"/>
              <a:t>2/2/2021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A1602-F8F1-4131-B8C0-CD84E2F0BA6A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guru99.com/images/1/011819_0753_OperatingSy4.p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bcs.wiley.com/he-bcs/Books?action=resource&amp;itemId=0471250600&amp;bcsId=1743&amp;resourceId=2437" TargetMode="External"/><Relationship Id="rId2" Type="http://schemas.openxmlformats.org/officeDocument/2006/relationships/hyperlink" Target="https://www.os-book.com/OS9/slide-dir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fivedots.coe.psu.ac.th/~cj/os/slides/slide-ppt.html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Operating System</a:t>
            </a:r>
            <a:br>
              <a:rPr lang="en-US" dirty="0"/>
            </a:br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Dr.G.Kirubasri</a:t>
            </a:r>
            <a:endParaRPr lang="en-US" dirty="0"/>
          </a:p>
          <a:p>
            <a:r>
              <a:rPr lang="en-US" dirty="0"/>
              <a:t>Assistant Professor</a:t>
            </a:r>
          </a:p>
          <a:p>
            <a:r>
              <a:rPr lang="en-US" dirty="0"/>
              <a:t>CSE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some of important functions of an operating System.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>
            <a:normAutofit fontScale="92500"/>
          </a:bodyPr>
          <a:lstStyle/>
          <a:p>
            <a:pPr lvl="0"/>
            <a:r>
              <a:rPr lang="en-US" dirty="0"/>
              <a:t>Memory Management</a:t>
            </a:r>
            <a:endParaRPr lang="en-IN" dirty="0"/>
          </a:p>
          <a:p>
            <a:pPr lvl="0"/>
            <a:r>
              <a:rPr lang="en-US" dirty="0"/>
              <a:t>Processor Management</a:t>
            </a:r>
            <a:endParaRPr lang="en-IN" dirty="0"/>
          </a:p>
          <a:p>
            <a:pPr lvl="0"/>
            <a:r>
              <a:rPr lang="en-US" dirty="0"/>
              <a:t>Device Management</a:t>
            </a:r>
            <a:endParaRPr lang="en-IN" dirty="0"/>
          </a:p>
          <a:p>
            <a:pPr lvl="0"/>
            <a:r>
              <a:rPr lang="en-US" dirty="0"/>
              <a:t>File Management</a:t>
            </a:r>
            <a:endParaRPr lang="en-IN" dirty="0"/>
          </a:p>
          <a:p>
            <a:pPr lvl="0"/>
            <a:r>
              <a:rPr lang="en-US" dirty="0"/>
              <a:t>Security</a:t>
            </a:r>
            <a:endParaRPr lang="en-IN" dirty="0"/>
          </a:p>
          <a:p>
            <a:pPr lvl="0"/>
            <a:r>
              <a:rPr lang="en-US" dirty="0"/>
              <a:t>Control over system performance</a:t>
            </a:r>
            <a:endParaRPr lang="en-IN" dirty="0"/>
          </a:p>
          <a:p>
            <a:pPr lvl="0"/>
            <a:r>
              <a:rPr lang="en-US" dirty="0"/>
              <a:t>Job accounting</a:t>
            </a:r>
            <a:endParaRPr lang="en-IN" dirty="0"/>
          </a:p>
          <a:p>
            <a:pPr lvl="0"/>
            <a:r>
              <a:rPr lang="en-US" dirty="0"/>
              <a:t>Error detecting aids</a:t>
            </a:r>
            <a:endParaRPr lang="en-IN" dirty="0"/>
          </a:p>
          <a:p>
            <a:pPr lvl="0"/>
            <a:r>
              <a:rPr lang="en-US" dirty="0"/>
              <a:t>Coordination between other software and users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US" dirty="0"/>
              <a:t>Memory Management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268931"/>
          </a:xfrm>
        </p:spPr>
        <p:txBody>
          <a:bodyPr>
            <a:normAutofit/>
          </a:bodyPr>
          <a:lstStyle/>
          <a:p>
            <a:r>
              <a:rPr lang="en-US" dirty="0"/>
              <a:t>Memory management refers to management of Primary Memory</a:t>
            </a:r>
          </a:p>
          <a:p>
            <a:r>
              <a:rPr lang="en-US" dirty="0"/>
              <a:t>Main memory provides a fast storage that can be accessed directly by the CPU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50004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An OS does the following activities for MM 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dirty="0">
                <a:solidFill>
                  <a:srgbClr val="00B0F0"/>
                </a:solidFill>
              </a:rPr>
              <a:t>Keeps tracks of primary memory, i.e., what part of it are in use by whom, what part are not in use.</a:t>
            </a:r>
            <a:endParaRPr lang="en-IN" sz="2800" dirty="0">
              <a:solidFill>
                <a:srgbClr val="00B0F0"/>
              </a:solidFill>
            </a:endParaRPr>
          </a:p>
          <a:p>
            <a:pPr lvl="0"/>
            <a:r>
              <a:rPr lang="en-US" sz="2800" dirty="0">
                <a:solidFill>
                  <a:srgbClr val="00B0F0"/>
                </a:solidFill>
              </a:rPr>
              <a:t>In multiprogramming, the OS decides which process will get memory when and how much.</a:t>
            </a:r>
            <a:endParaRPr lang="en-IN" sz="2800" dirty="0">
              <a:solidFill>
                <a:srgbClr val="00B0F0"/>
              </a:solidFill>
            </a:endParaRPr>
          </a:p>
          <a:p>
            <a:pPr lvl="0"/>
            <a:r>
              <a:rPr lang="en-US" sz="2800" dirty="0">
                <a:solidFill>
                  <a:srgbClr val="00B0F0"/>
                </a:solidFill>
              </a:rPr>
              <a:t>Allocates the memory when a process requests it to do so.</a:t>
            </a:r>
            <a:endParaRPr lang="en-IN" sz="2800" dirty="0">
              <a:solidFill>
                <a:srgbClr val="00B0F0"/>
              </a:solidFill>
            </a:endParaRPr>
          </a:p>
          <a:p>
            <a:pPr lvl="0"/>
            <a:r>
              <a:rPr lang="en-US" sz="2800" dirty="0">
                <a:solidFill>
                  <a:srgbClr val="00B0F0"/>
                </a:solidFill>
              </a:rPr>
              <a:t>De-allocates the memory when a process no longer needs it or has been terminated.</a:t>
            </a:r>
            <a:endParaRPr lang="en-IN" sz="2800" dirty="0">
              <a:solidFill>
                <a:srgbClr val="00B0F0"/>
              </a:solidFill>
            </a:endParaRPr>
          </a:p>
          <a:p>
            <a:endParaRPr lang="en-IN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Processor Management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19749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process scheduling?</a:t>
            </a:r>
          </a:p>
          <a:p>
            <a:r>
              <a:rPr lang="en-US" dirty="0"/>
              <a:t>In multiprogramming environment, the OS decides which process gets the processor when and for how much time</a:t>
            </a:r>
            <a:endParaRPr lang="en-US" b="1" dirty="0"/>
          </a:p>
          <a:p>
            <a:pPr lvl="0" algn="just">
              <a:buFont typeface="Wingdings" pitchFamily="2" charset="2"/>
              <a:buChar char="Ø"/>
            </a:pPr>
            <a:r>
              <a:rPr lang="en-US" sz="2400" dirty="0">
                <a:solidFill>
                  <a:srgbClr val="00B0F0"/>
                </a:solidFill>
              </a:rPr>
              <a:t>Keeps tracks of processor and status of process. The program responsible for this task is known as </a:t>
            </a:r>
            <a:r>
              <a:rPr lang="en-US" sz="2400" b="1" dirty="0">
                <a:solidFill>
                  <a:srgbClr val="00B0F0"/>
                </a:solidFill>
              </a:rPr>
              <a:t>traffic controller</a:t>
            </a:r>
            <a:r>
              <a:rPr lang="en-US" sz="2400" dirty="0">
                <a:solidFill>
                  <a:srgbClr val="00B0F0"/>
                </a:solidFill>
              </a:rPr>
              <a:t>.</a:t>
            </a:r>
            <a:endParaRPr lang="en-IN" sz="2400" dirty="0">
              <a:solidFill>
                <a:srgbClr val="00B0F0"/>
              </a:solidFill>
            </a:endParaRPr>
          </a:p>
          <a:p>
            <a:pPr lvl="0" algn="just">
              <a:buFont typeface="Wingdings" pitchFamily="2" charset="2"/>
              <a:buChar char="Ø"/>
            </a:pPr>
            <a:r>
              <a:rPr lang="en-US" sz="2400" dirty="0">
                <a:solidFill>
                  <a:srgbClr val="00B0F0"/>
                </a:solidFill>
              </a:rPr>
              <a:t>Allocates the processor (CPU) to a process.</a:t>
            </a:r>
            <a:endParaRPr lang="en-IN" sz="2400" dirty="0">
              <a:solidFill>
                <a:srgbClr val="00B0F0"/>
              </a:solidFill>
            </a:endParaRPr>
          </a:p>
          <a:p>
            <a:pPr lvl="0" algn="just">
              <a:buFont typeface="Wingdings" pitchFamily="2" charset="2"/>
              <a:buChar char="Ø"/>
            </a:pPr>
            <a:r>
              <a:rPr lang="en-US" sz="2400" dirty="0">
                <a:solidFill>
                  <a:srgbClr val="00B0F0"/>
                </a:solidFill>
              </a:rPr>
              <a:t>De-allocates processor when a process is no longer required.</a:t>
            </a:r>
            <a:endParaRPr lang="en-IN" sz="2800" dirty="0">
              <a:solidFill>
                <a:srgbClr val="00B0F0"/>
              </a:solidFill>
            </a:endParaRPr>
          </a:p>
          <a:p>
            <a:pPr marL="0" indent="0" algn="just">
              <a:buNone/>
            </a:pPr>
            <a:endParaRPr lang="en-US" sz="2400" dirty="0">
              <a:solidFill>
                <a:srgbClr val="00B0F0"/>
              </a:solidFill>
              <a:cs typeface="Calibri"/>
            </a:endParaRPr>
          </a:p>
          <a:p>
            <a:endParaRPr lang="en-IN" dirty="0"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Device Management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268931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An Operating System manages device communication via their respective drivers. \</a:t>
            </a:r>
          </a:p>
          <a:p>
            <a:pPr algn="just"/>
            <a:r>
              <a:rPr lang="en-US" dirty="0"/>
              <a:t>It does the following activities for device management </a:t>
            </a:r>
            <a:endParaRPr lang="en-IN" dirty="0"/>
          </a:p>
          <a:p>
            <a:pPr lvl="0" algn="just">
              <a:buFont typeface="Wingdings" pitchFamily="2" charset="2"/>
              <a:buChar char="Ø"/>
            </a:pPr>
            <a:r>
              <a:rPr lang="en-US" sz="2800" dirty="0">
                <a:solidFill>
                  <a:srgbClr val="00B0F0"/>
                </a:solidFill>
              </a:rPr>
              <a:t>Keeps tracks of all devices. Program responsible for this task is known as the </a:t>
            </a:r>
            <a:r>
              <a:rPr lang="en-US" sz="2800" b="1" dirty="0">
                <a:solidFill>
                  <a:srgbClr val="00B0F0"/>
                </a:solidFill>
              </a:rPr>
              <a:t>I/O controller</a:t>
            </a:r>
            <a:r>
              <a:rPr lang="en-US" sz="2800" dirty="0">
                <a:solidFill>
                  <a:srgbClr val="00B0F0"/>
                </a:solidFill>
              </a:rPr>
              <a:t>.</a:t>
            </a:r>
            <a:endParaRPr lang="en-IN" sz="2800" dirty="0">
              <a:solidFill>
                <a:srgbClr val="00B0F0"/>
              </a:solidFill>
            </a:endParaRPr>
          </a:p>
          <a:p>
            <a:pPr lvl="0" algn="just">
              <a:buFont typeface="Wingdings" pitchFamily="2" charset="2"/>
              <a:buChar char="Ø"/>
            </a:pPr>
            <a:r>
              <a:rPr lang="en-US" sz="2800" dirty="0">
                <a:solidFill>
                  <a:srgbClr val="00B0F0"/>
                </a:solidFill>
              </a:rPr>
              <a:t>Decides which process gets the device when and for how much time.</a:t>
            </a:r>
            <a:endParaRPr lang="en-IN" sz="2800" dirty="0">
              <a:solidFill>
                <a:srgbClr val="00B0F0"/>
              </a:solidFill>
            </a:endParaRPr>
          </a:p>
          <a:p>
            <a:pPr lvl="0" algn="just">
              <a:buFont typeface="Wingdings" pitchFamily="2" charset="2"/>
              <a:buChar char="Ø"/>
            </a:pPr>
            <a:r>
              <a:rPr lang="en-US" sz="2800" dirty="0">
                <a:solidFill>
                  <a:srgbClr val="00B0F0"/>
                </a:solidFill>
              </a:rPr>
              <a:t>Allocates the device in the efficient way.</a:t>
            </a:r>
            <a:endParaRPr lang="en-IN" sz="2800" dirty="0">
              <a:solidFill>
                <a:srgbClr val="00B0F0"/>
              </a:solidFill>
            </a:endParaRPr>
          </a:p>
          <a:p>
            <a:pPr lvl="0" algn="just">
              <a:buFont typeface="Wingdings" pitchFamily="2" charset="2"/>
              <a:buChar char="Ø"/>
            </a:pPr>
            <a:r>
              <a:rPr lang="en-US" sz="2800" dirty="0">
                <a:solidFill>
                  <a:srgbClr val="00B0F0"/>
                </a:solidFill>
              </a:rPr>
              <a:t>De-allocates devices.</a:t>
            </a:r>
            <a:endParaRPr lang="en-IN" dirty="0">
              <a:solidFill>
                <a:srgbClr val="00B0F0"/>
              </a:solidFill>
            </a:endParaRPr>
          </a:p>
          <a:p>
            <a:pPr algn="just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File Management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19749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A file system is normally organized into directories for easy navigation and usage. These directories may contain files and other directions.</a:t>
            </a:r>
            <a:endParaRPr lang="en-IN" dirty="0"/>
          </a:p>
          <a:p>
            <a:pPr algn="just"/>
            <a:r>
              <a:rPr lang="en-US" dirty="0"/>
              <a:t>An Operating System does the following activities for file management</a:t>
            </a:r>
            <a:endParaRPr lang="en-IN" dirty="0"/>
          </a:p>
          <a:p>
            <a:pPr lvl="0" algn="just">
              <a:buFont typeface="Wingdings" pitchFamily="2" charset="2"/>
              <a:buChar char="Ø"/>
            </a:pPr>
            <a:r>
              <a:rPr lang="en-US" sz="2600" dirty="0">
                <a:solidFill>
                  <a:srgbClr val="00B0F0"/>
                </a:solidFill>
              </a:rPr>
              <a:t>Keeps track of information, location, uses, status etc. The collective facilities are often known as </a:t>
            </a:r>
            <a:r>
              <a:rPr lang="en-US" sz="2600" b="1" dirty="0">
                <a:solidFill>
                  <a:srgbClr val="00B0F0"/>
                </a:solidFill>
              </a:rPr>
              <a:t>file system</a:t>
            </a:r>
            <a:r>
              <a:rPr lang="en-US" sz="2600" dirty="0">
                <a:solidFill>
                  <a:srgbClr val="00B0F0"/>
                </a:solidFill>
              </a:rPr>
              <a:t>.</a:t>
            </a:r>
            <a:endParaRPr lang="en-IN" sz="2600" dirty="0">
              <a:solidFill>
                <a:srgbClr val="00B0F0"/>
              </a:solidFill>
            </a:endParaRPr>
          </a:p>
          <a:p>
            <a:pPr lvl="0" algn="just">
              <a:buFont typeface="Wingdings" pitchFamily="2" charset="2"/>
              <a:buChar char="Ø"/>
            </a:pPr>
            <a:r>
              <a:rPr lang="en-US" sz="2600" dirty="0">
                <a:solidFill>
                  <a:srgbClr val="00B0F0"/>
                </a:solidFill>
              </a:rPr>
              <a:t>Decides who gets the resources.</a:t>
            </a:r>
            <a:endParaRPr lang="en-IN" sz="2600" dirty="0">
              <a:solidFill>
                <a:srgbClr val="00B0F0"/>
              </a:solidFill>
            </a:endParaRPr>
          </a:p>
          <a:p>
            <a:pPr lvl="0" algn="just">
              <a:buFont typeface="Wingdings" pitchFamily="2" charset="2"/>
              <a:buChar char="Ø"/>
            </a:pPr>
            <a:r>
              <a:rPr lang="en-US" sz="2600" dirty="0">
                <a:solidFill>
                  <a:srgbClr val="00B0F0"/>
                </a:solidFill>
              </a:rPr>
              <a:t>Allocates the resources.</a:t>
            </a:r>
            <a:endParaRPr lang="en-IN" sz="2600" dirty="0">
              <a:solidFill>
                <a:srgbClr val="00B0F0"/>
              </a:solidFill>
            </a:endParaRPr>
          </a:p>
          <a:p>
            <a:pPr lvl="0" algn="just">
              <a:buFont typeface="Wingdings" pitchFamily="2" charset="2"/>
              <a:buChar char="Ø"/>
            </a:pPr>
            <a:r>
              <a:rPr lang="en-US" sz="2600" dirty="0">
                <a:solidFill>
                  <a:srgbClr val="00B0F0"/>
                </a:solidFill>
              </a:rPr>
              <a:t>De-allocates the resources.</a:t>
            </a:r>
            <a:endParaRPr lang="en-IN" sz="2600" dirty="0">
              <a:solidFill>
                <a:srgbClr val="00B0F0"/>
              </a:solidFill>
            </a:endParaRPr>
          </a:p>
          <a:p>
            <a:pPr algn="just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6828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Other Important Activities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786478"/>
          </a:xfrm>
        </p:spPr>
        <p:txBody>
          <a:bodyPr>
            <a:normAutofit fontScale="85000" lnSpcReduction="20000"/>
          </a:bodyPr>
          <a:lstStyle/>
          <a:p>
            <a:pPr lvl="0" algn="just"/>
            <a:r>
              <a:rPr lang="en-US" b="1" dirty="0"/>
              <a:t>Security</a:t>
            </a:r>
            <a:r>
              <a:rPr lang="en-US" dirty="0"/>
              <a:t> − By means of password and similar other techniques, it prevents unauthorized access to programs and data.</a:t>
            </a:r>
            <a:endParaRPr lang="en-IN" dirty="0"/>
          </a:p>
          <a:p>
            <a:pPr lvl="0" algn="just"/>
            <a:r>
              <a:rPr lang="en-US" b="1" dirty="0"/>
              <a:t>Control over system performance</a:t>
            </a:r>
            <a:r>
              <a:rPr lang="en-US" dirty="0"/>
              <a:t> − Recording delays between request for a service and response from the system.</a:t>
            </a:r>
            <a:endParaRPr lang="en-IN" dirty="0"/>
          </a:p>
          <a:p>
            <a:pPr lvl="0" algn="just"/>
            <a:r>
              <a:rPr lang="en-US" b="1" dirty="0"/>
              <a:t>Job accounting</a:t>
            </a:r>
            <a:r>
              <a:rPr lang="en-US" dirty="0"/>
              <a:t> − Keeping track of time and resources used by various jobs and users.</a:t>
            </a:r>
            <a:endParaRPr lang="en-IN" dirty="0"/>
          </a:p>
          <a:p>
            <a:pPr lvl="0" algn="just"/>
            <a:r>
              <a:rPr lang="en-US" b="1" dirty="0"/>
              <a:t>Error detecting aids</a:t>
            </a:r>
            <a:r>
              <a:rPr lang="en-US" dirty="0"/>
              <a:t> − Production of dumps, traces, error messages, and other debugging and error detecting aids.</a:t>
            </a:r>
            <a:endParaRPr lang="en-IN" dirty="0"/>
          </a:p>
          <a:p>
            <a:pPr lvl="0" algn="just"/>
            <a:r>
              <a:rPr lang="en-US" b="1" dirty="0"/>
              <a:t>Coordination between other </a:t>
            </a:r>
            <a:r>
              <a:rPr lang="en-US" b="1" dirty="0" err="1"/>
              <a:t>softwares</a:t>
            </a:r>
            <a:r>
              <a:rPr lang="en-US" b="1" dirty="0"/>
              <a:t> and users</a:t>
            </a:r>
            <a:r>
              <a:rPr lang="en-US" dirty="0"/>
              <a:t> − Coordination and assignment of compilers, interpreters, assemblers and other software to the various users of the computer systems.</a:t>
            </a:r>
            <a:endParaRPr lang="en-IN" dirty="0"/>
          </a:p>
          <a:p>
            <a:pPr algn="just"/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Booting</a:t>
            </a:r>
            <a:r>
              <a:rPr lang="en-US" dirty="0"/>
              <a:t> ?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	is a startup sequence that starts the operating system of a computer when it is turned on. 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A boot sequence is the initial set of operations that the computer performs when it is switched on. Every computer has a boot sequence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Kernel and Shell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What is a Kernel?</a:t>
            </a:r>
            <a:endParaRPr lang="en-IN" dirty="0"/>
          </a:p>
          <a:p>
            <a:pPr algn="just">
              <a:buFont typeface="Wingdings" pitchFamily="2" charset="2"/>
              <a:buChar char="Ø"/>
            </a:pPr>
            <a:r>
              <a:rPr lang="en-US" sz="3000" dirty="0"/>
              <a:t>The kernel is the central component of a computer operating systems. The only job performed by the kernel is to the manage the communication between the software and the hardware.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3000" dirty="0"/>
              <a:t>A Kernel is at the nucleus of a computer. It makes the communication between the hardware and software possible.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3000" dirty="0"/>
              <a:t> While the Kernel is the innermost part of an operating system, a shell is the outermost one.</a:t>
            </a:r>
            <a:endParaRPr lang="en-IN" sz="3000" dirty="0"/>
          </a:p>
          <a:p>
            <a:pPr algn="just">
              <a:buFont typeface="Wingdings" pitchFamily="2" charset="2"/>
              <a:buChar char="Ø"/>
            </a:pPr>
            <a:endParaRPr lang="en-IN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https://www.guru99.com/images/1/011819_0753_OperatingSy4.png">
            <a:hlinkClick r:id="rId2"/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48" y="1000108"/>
            <a:ext cx="8072494" cy="4714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86254"/>
          </a:xfrm>
        </p:spPr>
        <p:txBody>
          <a:bodyPr/>
          <a:lstStyle/>
          <a:p>
            <a:r>
              <a:rPr lang="en-US" dirty="0"/>
              <a:t>What is OS? When it was introduced?</a:t>
            </a:r>
          </a:p>
          <a:p>
            <a:r>
              <a:rPr lang="en-US" dirty="0"/>
              <a:t>Why we need OS?</a:t>
            </a:r>
          </a:p>
          <a:p>
            <a:r>
              <a:rPr lang="en-US" dirty="0"/>
              <a:t>Functions of an operating System</a:t>
            </a:r>
          </a:p>
          <a:p>
            <a:r>
              <a:rPr lang="en-US" dirty="0"/>
              <a:t>Types of Operating system</a:t>
            </a:r>
          </a:p>
          <a:p>
            <a:r>
              <a:rPr lang="en-IN" dirty="0"/>
              <a:t>Difference between 32-Bit vs. 64 Bit Operating System</a:t>
            </a:r>
          </a:p>
          <a:p>
            <a:r>
              <a:rPr lang="en-US" dirty="0"/>
              <a:t>Name some OS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F9C8-E610-49AA-8003-F1A4689D8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57808"/>
          </a:xfrm>
        </p:spPr>
        <p:txBody>
          <a:bodyPr/>
          <a:lstStyle/>
          <a:p>
            <a:r>
              <a:rPr lang="en-US" b="1" dirty="0">
                <a:ea typeface="+mj-lt"/>
                <a:cs typeface="+mj-lt"/>
              </a:rPr>
              <a:t>Types of Operating system </a:t>
            </a:r>
            <a:endParaRPr lang="en-US" b="1" dirty="0"/>
          </a:p>
          <a:p>
            <a:endParaRPr lang="en-US" b="1" dirty="0"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88385-6FA7-4B6C-9164-5379EA115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Batch Operating System </a:t>
            </a:r>
            <a:endParaRPr lang="en-US"/>
          </a:p>
          <a:p>
            <a:r>
              <a:rPr lang="en-US" dirty="0"/>
              <a:t>Multitasking/Time Sharing OS </a:t>
            </a:r>
            <a:endParaRPr lang="en-US" dirty="0">
              <a:cs typeface="Calibri"/>
            </a:endParaRPr>
          </a:p>
          <a:p>
            <a:r>
              <a:rPr lang="en-US" dirty="0"/>
              <a:t>Multiprocessing OS </a:t>
            </a:r>
            <a:endParaRPr lang="en-US" dirty="0">
              <a:cs typeface="Calibri"/>
            </a:endParaRPr>
          </a:p>
          <a:p>
            <a:r>
              <a:rPr lang="en-US" dirty="0"/>
              <a:t>Real Time OS </a:t>
            </a:r>
            <a:endParaRPr lang="en-US" dirty="0">
              <a:cs typeface="Calibri"/>
            </a:endParaRPr>
          </a:p>
          <a:p>
            <a:r>
              <a:rPr lang="en-US" dirty="0"/>
              <a:t>Distributed OS </a:t>
            </a:r>
            <a:endParaRPr lang="en-US" dirty="0">
              <a:cs typeface="Calibri"/>
            </a:endParaRPr>
          </a:p>
          <a:p>
            <a:r>
              <a:rPr lang="en-US" dirty="0"/>
              <a:t>Network OS </a:t>
            </a:r>
            <a:endParaRPr lang="en-US" dirty="0">
              <a:cs typeface="Calibri"/>
            </a:endParaRPr>
          </a:p>
          <a:p>
            <a:r>
              <a:rPr lang="en-US" dirty="0"/>
              <a:t>Mobile OS 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94885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9CA7E-92FC-44B8-A7DA-021B9E533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1209"/>
            <a:ext cx="8229600" cy="262678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ea typeface="+mj-lt"/>
                <a:cs typeface="+mj-lt"/>
              </a:rPr>
              <a:t>Batch Operating System </a:t>
            </a:r>
            <a:endParaRPr lang="en-US" sz="3200">
              <a:cs typeface="Calibri"/>
            </a:endParaRPr>
          </a:p>
          <a:p>
            <a:endParaRPr lang="en-US" sz="4000" b="1" dirty="0"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A8A0E-2682-4BEB-A3E0-2C5F2755B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03244"/>
            <a:ext cx="8229600" cy="53352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 job with a similar type of needs are batched together and run as a group. </a:t>
            </a:r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F1F3C4B5-8DE2-478A-9EB9-9CCF1CF61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703" y="2514148"/>
            <a:ext cx="7128293" cy="397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2528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492F1-809E-4390-9A9B-B84708B2D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78E4C-86FC-4B47-8670-A1A322A99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12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u="sng" dirty="0"/>
              <a:t>EDITION 9</a:t>
            </a:r>
            <a:endParaRPr lang="en-IN" dirty="0"/>
          </a:p>
          <a:p>
            <a:r>
              <a:rPr lang="en-US" u="sng" dirty="0">
                <a:hlinkClick r:id="rId2"/>
              </a:rPr>
              <a:t>https://www.os-book.com/OS9/slide-dir/index.html</a:t>
            </a:r>
            <a:endParaRPr lang="en-IN" dirty="0"/>
          </a:p>
          <a:p>
            <a:r>
              <a:rPr lang="en-US" u="sng" dirty="0"/>
              <a:t>EDITION 6</a:t>
            </a:r>
            <a:endParaRPr lang="en-IN" dirty="0"/>
          </a:p>
          <a:p>
            <a:r>
              <a:rPr lang="en-US" u="sng" dirty="0">
                <a:hlinkClick r:id="rId3"/>
              </a:rPr>
              <a:t>http://bcs.wiley.com/he-bcs/Books?action=resource&amp;itemId=0471250600&amp;bcsId=1743&amp;resourceId=2437</a:t>
            </a:r>
            <a:endParaRPr lang="en-IN" dirty="0"/>
          </a:p>
          <a:p>
            <a:r>
              <a:rPr lang="en-US" u="sng" dirty="0"/>
              <a:t>EDITION 5</a:t>
            </a:r>
            <a:endParaRPr lang="en-IN" dirty="0"/>
          </a:p>
          <a:p>
            <a:r>
              <a:rPr lang="en-US" u="sng" dirty="0">
                <a:hlinkClick r:id="rId4"/>
              </a:rPr>
              <a:t>http://fivedots.coe.psu.ac.th/~cj/os/slides/slide-ppt.html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Who is the first woman of Indian origin in space? </a:t>
            </a:r>
            <a:endParaRPr lang="en-IN" dirty="0"/>
          </a:p>
        </p:txBody>
      </p:sp>
      <p:pic>
        <p:nvPicPr>
          <p:cNvPr id="2050" name="Picture 2" descr="E:\kalpana-240x300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14480" y="2434430"/>
            <a:ext cx="5000660" cy="392352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GREEN TAX?</a:t>
            </a:r>
            <a:endParaRPr lang="en-I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34036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5400" dirty="0"/>
              <a:t>THANK    YOU</a:t>
            </a:r>
          </a:p>
          <a:p>
            <a:pPr algn="ctr">
              <a:buNone/>
            </a:pPr>
            <a:endParaRPr lang="en-US" sz="5400" dirty="0"/>
          </a:p>
        </p:txBody>
      </p:sp>
      <p:pic>
        <p:nvPicPr>
          <p:cNvPr id="1026" name="Picture 2" descr="E:\imag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2071678"/>
            <a:ext cx="7072362" cy="378621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What is HW?</a:t>
            </a:r>
          </a:p>
          <a:p>
            <a:r>
              <a:rPr lang="en-US" dirty="0">
                <a:solidFill>
                  <a:srgbClr val="FF0000"/>
                </a:solidFill>
              </a:rPr>
              <a:t>Name some HW components and their functionalities.</a:t>
            </a:r>
          </a:p>
          <a:p>
            <a:r>
              <a:rPr lang="en-US" dirty="0">
                <a:solidFill>
                  <a:srgbClr val="FF0000"/>
                </a:solidFill>
              </a:rPr>
              <a:t>What is SW? What are the types of SWs?</a:t>
            </a:r>
          </a:p>
          <a:p>
            <a:r>
              <a:rPr lang="en-US" dirty="0">
                <a:solidFill>
                  <a:srgbClr val="FF0000"/>
                </a:solidFill>
              </a:rPr>
              <a:t>OS is a HW/SW?</a:t>
            </a:r>
          </a:p>
          <a:p>
            <a:r>
              <a:rPr lang="en-US" dirty="0">
                <a:solidFill>
                  <a:srgbClr val="FF0000"/>
                </a:solidFill>
              </a:rPr>
              <a:t>How do you define an OS?</a:t>
            </a:r>
          </a:p>
          <a:p>
            <a:pPr lvl="1" algn="just"/>
            <a:r>
              <a:rPr lang="en-US" dirty="0"/>
              <a:t>An </a:t>
            </a:r>
            <a:r>
              <a:rPr lang="en-US" b="1" dirty="0"/>
              <a:t>Operating System</a:t>
            </a:r>
            <a:r>
              <a:rPr lang="en-US" dirty="0"/>
              <a:t> (OS) is an interface between a computer user and computer hardware.</a:t>
            </a:r>
          </a:p>
          <a:p>
            <a:pPr lvl="1" algn="just"/>
            <a:r>
              <a:rPr lang="en-IN" dirty="0"/>
              <a:t>An operating system is a program that acts as an interface between the user and the computer hardware and controls the execution of all kinds of programs.</a:t>
            </a:r>
          </a:p>
          <a:p>
            <a:pPr lvl="1"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An </a:t>
            </a:r>
            <a:r>
              <a:rPr lang="en-US" sz="2800" b="1" dirty="0"/>
              <a:t>operating system</a:t>
            </a:r>
            <a:r>
              <a:rPr lang="en-US" sz="2800" dirty="0"/>
              <a:t> is a software which performs all the basic tasks like file management, memory management, process management, handling input and output, and controlling peripheral devices such as disk drives and printers</a:t>
            </a:r>
          </a:p>
          <a:p>
            <a:pPr algn="just">
              <a:buNone/>
            </a:pPr>
            <a:endParaRPr lang="en-IN" sz="2800" dirty="0"/>
          </a:p>
          <a:p>
            <a:pPr algn="just"/>
            <a:r>
              <a:rPr lang="en-US" sz="2800" dirty="0"/>
              <a:t>Some popular Operating Systems include Linux Operating System, Windows Operating System, VMS, OS/400, AIX, z/OS, etc.</a:t>
            </a:r>
            <a:endParaRPr lang="en-IN" sz="2800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onceptual view of an Operating System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00" y="571480"/>
            <a:ext cx="7643866" cy="5786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50006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When the OS came into existence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071546"/>
            <a:ext cx="8401080" cy="5572164"/>
          </a:xfrm>
        </p:spPr>
        <p:txBody>
          <a:bodyPr>
            <a:normAutofit/>
          </a:bodyPr>
          <a:lstStyle/>
          <a:p>
            <a:pPr lvl="0" algn="just"/>
            <a:r>
              <a:rPr lang="en-US" dirty="0"/>
              <a:t>Operating systems were first developed in the late </a:t>
            </a:r>
            <a:r>
              <a:rPr lang="en-US" b="1" dirty="0"/>
              <a:t>1950s</a:t>
            </a:r>
            <a:r>
              <a:rPr lang="en-US" dirty="0"/>
              <a:t> to </a:t>
            </a:r>
            <a:r>
              <a:rPr lang="en-US" b="1" dirty="0"/>
              <a:t>manage tape storage</a:t>
            </a:r>
            <a:endParaRPr lang="en-IN" b="1" dirty="0"/>
          </a:p>
          <a:p>
            <a:pPr lvl="0" algn="just"/>
            <a:r>
              <a:rPr lang="en-US" dirty="0"/>
              <a:t>The General Motors Research Lab implemented the </a:t>
            </a:r>
            <a:r>
              <a:rPr lang="en-US" b="1" dirty="0"/>
              <a:t>first OS in the early 1950s for their IBM 701</a:t>
            </a:r>
            <a:endParaRPr lang="en-IN" b="1" dirty="0"/>
          </a:p>
          <a:p>
            <a:pPr lvl="0" algn="just"/>
            <a:r>
              <a:rPr lang="en-US" dirty="0"/>
              <a:t>In the </a:t>
            </a:r>
            <a:r>
              <a:rPr lang="en-US" b="1" dirty="0"/>
              <a:t>mid-1960s, operating systems started to use </a:t>
            </a:r>
            <a:r>
              <a:rPr lang="en-US" dirty="0"/>
              <a:t>disks</a:t>
            </a:r>
            <a:endParaRPr lang="en-IN" dirty="0"/>
          </a:p>
          <a:p>
            <a:pPr lvl="0" algn="just"/>
            <a:r>
              <a:rPr lang="en-US" dirty="0"/>
              <a:t>In the late </a:t>
            </a:r>
            <a:r>
              <a:rPr lang="en-US" b="1" dirty="0"/>
              <a:t>1960s</a:t>
            </a:r>
            <a:r>
              <a:rPr lang="en-US" dirty="0"/>
              <a:t>, the first version of the </a:t>
            </a:r>
            <a:r>
              <a:rPr lang="en-US" b="1" dirty="0"/>
              <a:t>Unix OS</a:t>
            </a:r>
            <a:r>
              <a:rPr lang="en-US" dirty="0"/>
              <a:t> was developed</a:t>
            </a:r>
            <a:endParaRPr lang="en-IN" dirty="0"/>
          </a:p>
          <a:p>
            <a:pPr algn="just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357166"/>
            <a:ext cx="8401080" cy="6000792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The first operating system sold along with a computer was invented by IBM in 1964 to operate its mainframe computer. It was called the IBM Systems/360...</a:t>
            </a:r>
          </a:p>
          <a:p>
            <a:pPr lvl="0" algn="just"/>
            <a:r>
              <a:rPr lang="en-US" sz="2800" dirty="0"/>
              <a:t>The first OS built by Microsoft was DOS. It was built in 1981 by purchasing the 86-DOS software from a Seattle company</a:t>
            </a:r>
            <a:endParaRPr lang="en-IN" sz="2800" dirty="0"/>
          </a:p>
          <a:p>
            <a:pPr lvl="0" algn="just"/>
            <a:r>
              <a:rPr lang="en-US" sz="2800" dirty="0"/>
              <a:t>The present-day popular OS Windows first came to existence in 1985 when a GUI was created and paired with MS-DOS.</a:t>
            </a:r>
            <a:endParaRPr lang="en-IN" sz="2800" dirty="0"/>
          </a:p>
          <a:p>
            <a:pPr algn="just"/>
            <a:r>
              <a:rPr lang="en-US" sz="2800" dirty="0"/>
              <a:t>Five of the most common operating systems are</a:t>
            </a:r>
          </a:p>
          <a:p>
            <a:pPr lvl="1" algn="just"/>
            <a:r>
              <a:rPr lang="en-US" sz="2400" dirty="0"/>
              <a:t> Microsoft Windows, Apple </a:t>
            </a:r>
            <a:r>
              <a:rPr lang="en-US" sz="2400" dirty="0" err="1"/>
              <a:t>macOS</a:t>
            </a:r>
            <a:r>
              <a:rPr lang="en-US" sz="2400" dirty="0"/>
              <a:t>, Linux, Android and Apple's </a:t>
            </a:r>
            <a:r>
              <a:rPr lang="en-US" sz="2400" dirty="0" err="1"/>
              <a:t>iOS</a:t>
            </a:r>
            <a:r>
              <a:rPr lang="en-US" sz="2400" dirty="0"/>
              <a:t>.</a:t>
            </a:r>
            <a:endParaRPr lang="en-IN" sz="2400" dirty="0"/>
          </a:p>
          <a:p>
            <a:pPr algn="just"/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Why we need an OS?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715016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Allows you to hide details of hardware by creating an abstraction</a:t>
            </a:r>
            <a:endParaRPr lang="en-IN" dirty="0"/>
          </a:p>
          <a:p>
            <a:pPr lvl="0"/>
            <a:r>
              <a:rPr lang="en-US" dirty="0"/>
              <a:t>Easy to use with a GUI</a:t>
            </a:r>
            <a:endParaRPr lang="en-IN" dirty="0"/>
          </a:p>
          <a:p>
            <a:pPr lvl="0"/>
            <a:r>
              <a:rPr lang="en-US" dirty="0"/>
              <a:t>Offers an environment in which a user may execute programs/applications</a:t>
            </a:r>
            <a:endParaRPr lang="en-IN" dirty="0"/>
          </a:p>
          <a:p>
            <a:pPr lvl="0"/>
            <a:r>
              <a:rPr lang="en-US" dirty="0"/>
              <a:t>The operating system must make sure that the computer system convenient to use</a:t>
            </a:r>
            <a:endParaRPr lang="en-IN" dirty="0"/>
          </a:p>
          <a:p>
            <a:pPr lvl="0"/>
            <a:r>
              <a:rPr lang="en-US" dirty="0"/>
              <a:t>Operating System acts as an intermediary among applications and the hardware components</a:t>
            </a:r>
            <a:endParaRPr lang="en-IN" dirty="0"/>
          </a:p>
          <a:p>
            <a:pPr lvl="0"/>
            <a:r>
              <a:rPr lang="en-US" dirty="0"/>
              <a:t>It provides the computer system resources with easy to use format</a:t>
            </a:r>
            <a:endParaRPr lang="en-IN" dirty="0"/>
          </a:p>
          <a:p>
            <a:pPr lvl="0"/>
            <a:r>
              <a:rPr lang="en-US" dirty="0"/>
              <a:t>Acts as an </a:t>
            </a:r>
            <a:r>
              <a:rPr lang="en-US" dirty="0" err="1"/>
              <a:t>intermediator</a:t>
            </a:r>
            <a:r>
              <a:rPr lang="en-US" dirty="0"/>
              <a:t> between all hardware's and software's of the system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dirty="0"/>
              <a:t>The first OS built by Microsoft was </a:t>
            </a:r>
            <a:r>
              <a:rPr lang="en-US" b="1" dirty="0"/>
              <a:t>DOS</a:t>
            </a:r>
            <a:r>
              <a:rPr lang="en-US" dirty="0"/>
              <a:t>. It was built in 1981 by purchasing the 86-DOS software from a Seattle company</a:t>
            </a:r>
            <a:endParaRPr lang="en-IN" dirty="0"/>
          </a:p>
          <a:p>
            <a:pPr lvl="0" algn="just"/>
            <a:r>
              <a:rPr lang="en-US" dirty="0"/>
              <a:t>The present-day </a:t>
            </a:r>
            <a:r>
              <a:rPr lang="en-US" b="1" dirty="0"/>
              <a:t>popular OS Windows first came to existence in </a:t>
            </a:r>
            <a:r>
              <a:rPr lang="en-US" dirty="0"/>
              <a:t>1985 when a GUI was created and paired with MS-DOS.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743</Words>
  <Application>Microsoft Office PowerPoint</Application>
  <PresentationFormat>On-screen Show (4:3)</PresentationFormat>
  <Paragraphs>102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Operating System Introduction</vt:lpstr>
      <vt:lpstr>Overview</vt:lpstr>
      <vt:lpstr>PowerPoint Presentation</vt:lpstr>
      <vt:lpstr>PowerPoint Presentation</vt:lpstr>
      <vt:lpstr>PowerPoint Presentation</vt:lpstr>
      <vt:lpstr>When the OS came into existence</vt:lpstr>
      <vt:lpstr>PowerPoint Presentation</vt:lpstr>
      <vt:lpstr>Why we need an OS?</vt:lpstr>
      <vt:lpstr>PowerPoint Presentation</vt:lpstr>
      <vt:lpstr>some of important functions of an operating System.</vt:lpstr>
      <vt:lpstr>Memory Management </vt:lpstr>
      <vt:lpstr>An OS does the following activities for MM  </vt:lpstr>
      <vt:lpstr>Processor Management </vt:lpstr>
      <vt:lpstr>Device Management </vt:lpstr>
      <vt:lpstr>File Management </vt:lpstr>
      <vt:lpstr>Other Important Activities</vt:lpstr>
      <vt:lpstr>PowerPoint Presentation</vt:lpstr>
      <vt:lpstr>Kernel and Shell</vt:lpstr>
      <vt:lpstr>PowerPoint Presentation</vt:lpstr>
      <vt:lpstr>Types of Operating system  </vt:lpstr>
      <vt:lpstr>Batch Operating System  </vt:lpstr>
      <vt:lpstr>PowerPoint Presentation</vt:lpstr>
      <vt:lpstr>PowerPoint Presentation</vt:lpstr>
      <vt:lpstr>Who is the first woman of Indian origin in space?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 Introduction</dc:title>
  <dc:creator>DELL</dc:creator>
  <cp:lastModifiedBy>staff</cp:lastModifiedBy>
  <cp:revision>35</cp:revision>
  <dcterms:created xsi:type="dcterms:W3CDTF">2021-02-01T17:09:42Z</dcterms:created>
  <dcterms:modified xsi:type="dcterms:W3CDTF">2021-02-03T07:02:37Z</dcterms:modified>
</cp:coreProperties>
</file>