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5"/>
  </p:handoutMasterIdLst>
  <p:sldIdLst>
    <p:sldId id="259" r:id="rId6"/>
    <p:sldId id="262" r:id="rId7"/>
    <p:sldId id="263" r:id="rId8"/>
    <p:sldId id="265" r:id="rId9"/>
    <p:sldId id="274" r:id="rId10"/>
    <p:sldId id="266" r:id="rId11"/>
    <p:sldId id="267" r:id="rId12"/>
    <p:sldId id="281" r:id="rId13"/>
    <p:sldId id="279" r:id="rId14"/>
    <p:sldId id="269" r:id="rId15"/>
    <p:sldId id="270" r:id="rId16"/>
    <p:sldId id="286" r:id="rId17"/>
    <p:sldId id="271" r:id="rId18"/>
    <p:sldId id="272" r:id="rId19"/>
    <p:sldId id="285" r:id="rId20"/>
    <p:sldId id="284" r:id="rId21"/>
    <p:sldId id="276" r:id="rId22"/>
    <p:sldId id="277"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0094C8"/>
    <a:srgbClr val="4BACC6"/>
    <a:srgbClr val="93E3FF"/>
    <a:srgbClr val="FFE389"/>
    <a:srgbClr val="FFC5C5"/>
    <a:srgbClr val="EAEAEA"/>
    <a:srgbClr val="000000"/>
    <a:srgbClr val="F2F2F2"/>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9825" autoAdjust="0"/>
  </p:normalViewPr>
  <p:slideViewPr>
    <p:cSldViewPr>
      <p:cViewPr varScale="1">
        <p:scale>
          <a:sx n="74" d="100"/>
          <a:sy n="74" d="100"/>
        </p:scale>
        <p:origin x="126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496048-E01A-42E1-B4D6-49AFD1221C8B}" type="datetimeFigureOut">
              <a:rPr lang="en-US" smtClean="0"/>
              <a:t>4/6/2017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85DDC2-D0CB-45D9-9652-9A297AA1E584}" type="slidenum">
              <a:rPr lang="en-US" smtClean="0"/>
              <a:t>‹#›</a:t>
            </a:fld>
            <a:endParaRPr lang="en-US"/>
          </a:p>
        </p:txBody>
      </p:sp>
    </p:spTree>
    <p:extLst>
      <p:ext uri="{BB962C8B-B14F-4D97-AF65-F5344CB8AC3E}">
        <p14:creationId xmlns:p14="http://schemas.microsoft.com/office/powerpoint/2010/main" val="31727496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CG_logoReflect_RGB.png" descr="/Users/jason_feuilly/Desktop/CG_logoReflect_RGB.png"/>
          <p:cNvPicPr>
            <a:picLocks noChangeAspect="1"/>
          </p:cNvPicPr>
          <p:nvPr userDrawn="1"/>
        </p:nvPicPr>
        <p:blipFill>
          <a:blip r:embed="rId3" cstate="print"/>
          <a:srcRect/>
          <a:stretch>
            <a:fillRect/>
          </a:stretch>
        </p:blipFill>
        <p:spPr bwMode="auto">
          <a:xfrm>
            <a:off x="6359724" y="5741496"/>
            <a:ext cx="2687205" cy="985694"/>
          </a:xfrm>
          <a:prstGeom prst="rect">
            <a:avLst/>
          </a:prstGeom>
          <a:noFill/>
          <a:ln w="9525">
            <a:noFill/>
            <a:miter lim="800000"/>
            <a:headEnd/>
            <a:tailEnd/>
          </a:ln>
        </p:spPr>
      </p:pic>
      <p:sp>
        <p:nvSpPr>
          <p:cNvPr id="2" name="Title 1"/>
          <p:cNvSpPr>
            <a:spLocks noGrp="1"/>
          </p:cNvSpPr>
          <p:nvPr>
            <p:ph type="title"/>
          </p:nvPr>
        </p:nvSpPr>
        <p:spPr>
          <a:xfrm>
            <a:off x="2315028" y="2411104"/>
            <a:ext cx="5109935" cy="1143000"/>
          </a:xfrm>
          <a:prstGeom prst="rect">
            <a:avLst/>
          </a:prstGeom>
        </p:spPr>
        <p:txBody>
          <a:bodyPr vert="horz" lIns="91440" tIns="45720" rIns="91440" bIns="45720" rtlCol="0" anchor="ctr">
            <a:noAutofit/>
          </a:bodyPr>
          <a:lstStyle>
            <a:lvl1pPr algn="l">
              <a:defRPr lang="en-US" sz="4000" b="1">
                <a:solidFill>
                  <a:srgbClr val="92D050"/>
                </a:solidFill>
                <a:latin typeface="Rockwell" pitchFamily="18" charset="0"/>
              </a:defRPr>
            </a:lvl1pPr>
          </a:lstStyle>
          <a:p>
            <a:endParaRPr lang="en-US" b="1" dirty="0">
              <a:solidFill>
                <a:schemeClr val="tx1">
                  <a:lumMod val="50000"/>
                  <a:lumOff val="50000"/>
                </a:schemeClr>
              </a:solidFill>
              <a:latin typeface="Rockwell" pitchFamily="18" charset="0"/>
            </a:endParaRPr>
          </a:p>
        </p:txBody>
      </p:sp>
      <p:sp>
        <p:nvSpPr>
          <p:cNvPr id="15" name="Subtitle 2"/>
          <p:cNvSpPr>
            <a:spLocks noGrp="1"/>
          </p:cNvSpPr>
          <p:nvPr>
            <p:ph type="subTitle" idx="1"/>
          </p:nvPr>
        </p:nvSpPr>
        <p:spPr>
          <a:xfrm>
            <a:off x="2315028" y="4067628"/>
            <a:ext cx="5486400" cy="103777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a:solidFill>
                  <a:srgbClr val="3E9A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
        <p:nvSpPr>
          <p:cNvPr id="16" name="Subtitle 2"/>
          <p:cNvSpPr txBox="1">
            <a:spLocks/>
          </p:cNvSpPr>
          <p:nvPr userDrawn="1"/>
        </p:nvSpPr>
        <p:spPr>
          <a:xfrm>
            <a:off x="2315028" y="5119914"/>
            <a:ext cx="5486400" cy="103777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kern="1200">
                <a:solidFill>
                  <a:srgbClr val="3E9AC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000" dirty="0" smtClean="0"/>
          </a:p>
        </p:txBody>
      </p:sp>
      <p:sp>
        <p:nvSpPr>
          <p:cNvPr id="18" name="Text Box 2"/>
          <p:cNvSpPr txBox="1">
            <a:spLocks noChangeArrowheads="1"/>
          </p:cNvSpPr>
          <p:nvPr userDrawn="1"/>
        </p:nvSpPr>
        <p:spPr bwMode="auto">
          <a:xfrm>
            <a:off x="232890" y="6324600"/>
            <a:ext cx="2586510" cy="402590"/>
          </a:xfrm>
          <a:prstGeom prst="rect">
            <a:avLst/>
          </a:prstGeom>
          <a:noFill/>
          <a:ln w="9525">
            <a:noFill/>
            <a:miter lim="800000"/>
            <a:headEnd/>
            <a:tailEnd/>
          </a:ln>
        </p:spPr>
        <p:txBody>
          <a:bodyPr rot="0" vert="horz" wrap="square" lIns="91440" tIns="45720" rIns="91440" bIns="45720" anchor="ctr" anchorCtr="0">
            <a:noAutofit/>
          </a:bodyPr>
          <a:lstStyle/>
          <a:p>
            <a:pPr marL="0" marR="0">
              <a:lnSpc>
                <a:spcPct val="150000"/>
              </a:lnSpc>
              <a:spcBef>
                <a:spcPts val="600"/>
              </a:spcBef>
              <a:spcAft>
                <a:spcPts val="600"/>
              </a:spcAft>
            </a:pPr>
            <a:r>
              <a:rPr lang="en-US" sz="1000" dirty="0">
                <a:solidFill>
                  <a:schemeClr val="tx1">
                    <a:lumMod val="50000"/>
                    <a:lumOff val="50000"/>
                  </a:schemeClr>
                </a:solidFill>
                <a:effectLst/>
                <a:latin typeface="Calibri"/>
                <a:ea typeface="Calibri"/>
                <a:cs typeface="Times New Roman"/>
              </a:rPr>
              <a:t>© </a:t>
            </a:r>
            <a:r>
              <a:rPr lang="en-US" sz="1000" dirty="0" smtClean="0">
                <a:solidFill>
                  <a:schemeClr val="tx1">
                    <a:lumMod val="50000"/>
                    <a:lumOff val="50000"/>
                  </a:schemeClr>
                </a:solidFill>
                <a:effectLst/>
                <a:latin typeface="Calibri"/>
                <a:ea typeface="Calibri"/>
                <a:cs typeface="Times New Roman"/>
              </a:rPr>
              <a:t>2014, </a:t>
            </a:r>
            <a:r>
              <a:rPr lang="en-US" sz="1000" dirty="0">
                <a:solidFill>
                  <a:schemeClr val="tx1">
                    <a:lumMod val="50000"/>
                    <a:lumOff val="50000"/>
                  </a:schemeClr>
                </a:solidFill>
                <a:effectLst/>
                <a:latin typeface="Calibri"/>
                <a:ea typeface="Calibri"/>
                <a:cs typeface="Times New Roman"/>
              </a:rPr>
              <a:t>Cognizant Technology Solutions</a:t>
            </a:r>
            <a:endParaRPr lang="en-US" sz="1100" dirty="0">
              <a:solidFill>
                <a:schemeClr val="tx1">
                  <a:lumMod val="50000"/>
                  <a:lumOff val="50000"/>
                </a:schemeClr>
              </a:solidFill>
              <a:effectLst/>
              <a:latin typeface="Calibri"/>
              <a:ea typeface="Calibri"/>
              <a:cs typeface="Times New Roman"/>
            </a:endParaRPr>
          </a:p>
        </p:txBody>
      </p:sp>
      <p:grpSp>
        <p:nvGrpSpPr>
          <p:cNvPr id="8" name="Group 7"/>
          <p:cNvGrpSpPr/>
          <p:nvPr userDrawn="1"/>
        </p:nvGrpSpPr>
        <p:grpSpPr>
          <a:xfrm>
            <a:off x="6705600" y="794775"/>
            <a:ext cx="1923469" cy="479732"/>
            <a:chOff x="11582400" y="31655944"/>
            <a:chExt cx="4197519" cy="1046903"/>
          </a:xfrm>
        </p:grpSpPr>
        <p:sp>
          <p:nvSpPr>
            <p:cNvPr id="9" name="Freeform 8"/>
            <p:cNvSpPr>
              <a:spLocks/>
            </p:cNvSpPr>
            <p:nvPr/>
          </p:nvSpPr>
          <p:spPr bwMode="auto">
            <a:xfrm>
              <a:off x="11582400" y="31655944"/>
              <a:ext cx="1308718" cy="1046903"/>
            </a:xfrm>
            <a:custGeom>
              <a:avLst/>
              <a:gdLst>
                <a:gd name="T0" fmla="*/ 0 w 3699"/>
                <a:gd name="T1" fmla="*/ 0 h 2959"/>
                <a:gd name="T2" fmla="*/ 3047 w 3699"/>
                <a:gd name="T3" fmla="*/ 487 h 2959"/>
                <a:gd name="T4" fmla="*/ 3047 w 3699"/>
                <a:gd name="T5" fmla="*/ 487 h 2959"/>
                <a:gd name="T6" fmla="*/ 3108 w 3699"/>
                <a:gd name="T7" fmla="*/ 505 h 2959"/>
                <a:gd name="T8" fmla="*/ 3160 w 3699"/>
                <a:gd name="T9" fmla="*/ 540 h 2959"/>
                <a:gd name="T10" fmla="*/ 3195 w 3699"/>
                <a:gd name="T11" fmla="*/ 592 h 2959"/>
                <a:gd name="T12" fmla="*/ 3203 w 3699"/>
                <a:gd name="T13" fmla="*/ 653 h 2959"/>
                <a:gd name="T14" fmla="*/ 3203 w 3699"/>
                <a:gd name="T15" fmla="*/ 2307 h 2959"/>
                <a:gd name="T16" fmla="*/ 3203 w 3699"/>
                <a:gd name="T17" fmla="*/ 2341 h 2959"/>
                <a:gd name="T18" fmla="*/ 3177 w 3699"/>
                <a:gd name="T19" fmla="*/ 2394 h 2959"/>
                <a:gd name="T20" fmla="*/ 3134 w 3699"/>
                <a:gd name="T21" fmla="*/ 2437 h 2959"/>
                <a:gd name="T22" fmla="*/ 3081 w 3699"/>
                <a:gd name="T23" fmla="*/ 2463 h 2959"/>
                <a:gd name="T24" fmla="*/ 653 w 3699"/>
                <a:gd name="T25" fmla="*/ 2463 h 2959"/>
                <a:gd name="T26" fmla="*/ 618 w 3699"/>
                <a:gd name="T27" fmla="*/ 2463 h 2959"/>
                <a:gd name="T28" fmla="*/ 566 w 3699"/>
                <a:gd name="T29" fmla="*/ 2437 h 2959"/>
                <a:gd name="T30" fmla="*/ 523 w 3699"/>
                <a:gd name="T31" fmla="*/ 2394 h 2959"/>
                <a:gd name="T32" fmla="*/ 496 w 3699"/>
                <a:gd name="T33" fmla="*/ 2333 h 2959"/>
                <a:gd name="T34" fmla="*/ 496 w 3699"/>
                <a:gd name="T35" fmla="*/ 1636 h 2959"/>
                <a:gd name="T36" fmla="*/ 496 w 3699"/>
                <a:gd name="T37" fmla="*/ 1602 h 2959"/>
                <a:gd name="T38" fmla="*/ 523 w 3699"/>
                <a:gd name="T39" fmla="*/ 1549 h 2959"/>
                <a:gd name="T40" fmla="*/ 566 w 3699"/>
                <a:gd name="T41" fmla="*/ 1506 h 2959"/>
                <a:gd name="T42" fmla="*/ 618 w 3699"/>
                <a:gd name="T43" fmla="*/ 1480 h 2959"/>
                <a:gd name="T44" fmla="*/ 2716 w 3699"/>
                <a:gd name="T45" fmla="*/ 1480 h 2959"/>
                <a:gd name="T46" fmla="*/ 488 w 3699"/>
                <a:gd name="T47" fmla="*/ 984 h 2959"/>
                <a:gd name="T48" fmla="*/ 392 w 3699"/>
                <a:gd name="T49" fmla="*/ 992 h 2959"/>
                <a:gd name="T50" fmla="*/ 218 w 3699"/>
                <a:gd name="T51" fmla="*/ 1071 h 2959"/>
                <a:gd name="T52" fmla="*/ 87 w 3699"/>
                <a:gd name="T53" fmla="*/ 1201 h 2959"/>
                <a:gd name="T54" fmla="*/ 9 w 3699"/>
                <a:gd name="T55" fmla="*/ 1375 h 2959"/>
                <a:gd name="T56" fmla="*/ 0 w 3699"/>
                <a:gd name="T57" fmla="*/ 2463 h 2959"/>
                <a:gd name="T58" fmla="*/ 9 w 3699"/>
                <a:gd name="T59" fmla="*/ 2568 h 2959"/>
                <a:gd name="T60" fmla="*/ 87 w 3699"/>
                <a:gd name="T61" fmla="*/ 2742 h 2959"/>
                <a:gd name="T62" fmla="*/ 218 w 3699"/>
                <a:gd name="T63" fmla="*/ 2872 h 2959"/>
                <a:gd name="T64" fmla="*/ 392 w 3699"/>
                <a:gd name="T65" fmla="*/ 2951 h 2959"/>
                <a:gd name="T66" fmla="*/ 3203 w 3699"/>
                <a:gd name="T67" fmla="*/ 2959 h 2959"/>
                <a:gd name="T68" fmla="*/ 3308 w 3699"/>
                <a:gd name="T69" fmla="*/ 2951 h 2959"/>
                <a:gd name="T70" fmla="*/ 3482 w 3699"/>
                <a:gd name="T71" fmla="*/ 2872 h 2959"/>
                <a:gd name="T72" fmla="*/ 3612 w 3699"/>
                <a:gd name="T73" fmla="*/ 2742 h 2959"/>
                <a:gd name="T74" fmla="*/ 3691 w 3699"/>
                <a:gd name="T75" fmla="*/ 2568 h 2959"/>
                <a:gd name="T76" fmla="*/ 3699 w 3699"/>
                <a:gd name="T77" fmla="*/ 487 h 2959"/>
                <a:gd name="T78" fmla="*/ 3691 w 3699"/>
                <a:gd name="T79" fmla="*/ 392 h 2959"/>
                <a:gd name="T80" fmla="*/ 3612 w 3699"/>
                <a:gd name="T81" fmla="*/ 218 h 2959"/>
                <a:gd name="T82" fmla="*/ 3482 w 3699"/>
                <a:gd name="T83" fmla="*/ 78 h 2959"/>
                <a:gd name="T84" fmla="*/ 3308 w 3699"/>
                <a:gd name="T85" fmla="*/ 9 h 2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99" h="2959">
                  <a:moveTo>
                    <a:pt x="3203" y="0"/>
                  </a:moveTo>
                  <a:lnTo>
                    <a:pt x="0" y="0"/>
                  </a:lnTo>
                  <a:lnTo>
                    <a:pt x="0" y="487"/>
                  </a:lnTo>
                  <a:lnTo>
                    <a:pt x="3047" y="487"/>
                  </a:lnTo>
                  <a:lnTo>
                    <a:pt x="3047" y="487"/>
                  </a:lnTo>
                  <a:lnTo>
                    <a:pt x="3047" y="487"/>
                  </a:lnTo>
                  <a:lnTo>
                    <a:pt x="3081" y="496"/>
                  </a:lnTo>
                  <a:lnTo>
                    <a:pt x="3108" y="505"/>
                  </a:lnTo>
                  <a:lnTo>
                    <a:pt x="3134" y="522"/>
                  </a:lnTo>
                  <a:lnTo>
                    <a:pt x="3160" y="540"/>
                  </a:lnTo>
                  <a:lnTo>
                    <a:pt x="3177" y="557"/>
                  </a:lnTo>
                  <a:lnTo>
                    <a:pt x="3195" y="592"/>
                  </a:lnTo>
                  <a:lnTo>
                    <a:pt x="3203" y="618"/>
                  </a:lnTo>
                  <a:lnTo>
                    <a:pt x="3203" y="653"/>
                  </a:lnTo>
                  <a:lnTo>
                    <a:pt x="3203" y="2307"/>
                  </a:lnTo>
                  <a:lnTo>
                    <a:pt x="3203" y="2307"/>
                  </a:lnTo>
                  <a:lnTo>
                    <a:pt x="3203" y="2307"/>
                  </a:lnTo>
                  <a:lnTo>
                    <a:pt x="3203" y="2341"/>
                  </a:lnTo>
                  <a:lnTo>
                    <a:pt x="3195" y="2367"/>
                  </a:lnTo>
                  <a:lnTo>
                    <a:pt x="3177" y="2394"/>
                  </a:lnTo>
                  <a:lnTo>
                    <a:pt x="3160" y="2420"/>
                  </a:lnTo>
                  <a:lnTo>
                    <a:pt x="3134" y="2437"/>
                  </a:lnTo>
                  <a:lnTo>
                    <a:pt x="3108" y="2454"/>
                  </a:lnTo>
                  <a:lnTo>
                    <a:pt x="3081" y="2463"/>
                  </a:lnTo>
                  <a:lnTo>
                    <a:pt x="3047" y="2463"/>
                  </a:lnTo>
                  <a:lnTo>
                    <a:pt x="653" y="2463"/>
                  </a:lnTo>
                  <a:lnTo>
                    <a:pt x="653" y="2463"/>
                  </a:lnTo>
                  <a:lnTo>
                    <a:pt x="618" y="2463"/>
                  </a:lnTo>
                  <a:lnTo>
                    <a:pt x="592" y="2454"/>
                  </a:lnTo>
                  <a:lnTo>
                    <a:pt x="566" y="2437"/>
                  </a:lnTo>
                  <a:lnTo>
                    <a:pt x="540" y="2420"/>
                  </a:lnTo>
                  <a:lnTo>
                    <a:pt x="523" y="2394"/>
                  </a:lnTo>
                  <a:lnTo>
                    <a:pt x="505" y="2367"/>
                  </a:lnTo>
                  <a:lnTo>
                    <a:pt x="496" y="2333"/>
                  </a:lnTo>
                  <a:lnTo>
                    <a:pt x="496" y="2307"/>
                  </a:lnTo>
                  <a:lnTo>
                    <a:pt x="496" y="1636"/>
                  </a:lnTo>
                  <a:lnTo>
                    <a:pt x="496" y="1636"/>
                  </a:lnTo>
                  <a:lnTo>
                    <a:pt x="496" y="1602"/>
                  </a:lnTo>
                  <a:lnTo>
                    <a:pt x="505" y="1575"/>
                  </a:lnTo>
                  <a:lnTo>
                    <a:pt x="523" y="1549"/>
                  </a:lnTo>
                  <a:lnTo>
                    <a:pt x="540" y="1523"/>
                  </a:lnTo>
                  <a:lnTo>
                    <a:pt x="566" y="1506"/>
                  </a:lnTo>
                  <a:lnTo>
                    <a:pt x="592" y="1488"/>
                  </a:lnTo>
                  <a:lnTo>
                    <a:pt x="618" y="1480"/>
                  </a:lnTo>
                  <a:lnTo>
                    <a:pt x="653" y="1480"/>
                  </a:lnTo>
                  <a:lnTo>
                    <a:pt x="2716" y="1480"/>
                  </a:lnTo>
                  <a:lnTo>
                    <a:pt x="2716" y="984"/>
                  </a:lnTo>
                  <a:lnTo>
                    <a:pt x="488" y="984"/>
                  </a:lnTo>
                  <a:lnTo>
                    <a:pt x="488" y="984"/>
                  </a:lnTo>
                  <a:lnTo>
                    <a:pt x="392" y="992"/>
                  </a:lnTo>
                  <a:lnTo>
                    <a:pt x="305" y="1027"/>
                  </a:lnTo>
                  <a:lnTo>
                    <a:pt x="218" y="1071"/>
                  </a:lnTo>
                  <a:lnTo>
                    <a:pt x="148" y="1132"/>
                  </a:lnTo>
                  <a:lnTo>
                    <a:pt x="87" y="1201"/>
                  </a:lnTo>
                  <a:lnTo>
                    <a:pt x="35" y="1288"/>
                  </a:lnTo>
                  <a:lnTo>
                    <a:pt x="9" y="1375"/>
                  </a:lnTo>
                  <a:lnTo>
                    <a:pt x="0" y="1480"/>
                  </a:lnTo>
                  <a:lnTo>
                    <a:pt x="0" y="2463"/>
                  </a:lnTo>
                  <a:lnTo>
                    <a:pt x="0" y="2463"/>
                  </a:lnTo>
                  <a:lnTo>
                    <a:pt x="9" y="2568"/>
                  </a:lnTo>
                  <a:lnTo>
                    <a:pt x="35" y="2655"/>
                  </a:lnTo>
                  <a:lnTo>
                    <a:pt x="87" y="2742"/>
                  </a:lnTo>
                  <a:lnTo>
                    <a:pt x="148" y="2811"/>
                  </a:lnTo>
                  <a:lnTo>
                    <a:pt x="218" y="2872"/>
                  </a:lnTo>
                  <a:lnTo>
                    <a:pt x="305" y="2916"/>
                  </a:lnTo>
                  <a:lnTo>
                    <a:pt x="392" y="2951"/>
                  </a:lnTo>
                  <a:lnTo>
                    <a:pt x="488" y="2959"/>
                  </a:lnTo>
                  <a:lnTo>
                    <a:pt x="3203" y="2959"/>
                  </a:lnTo>
                  <a:lnTo>
                    <a:pt x="3203" y="2959"/>
                  </a:lnTo>
                  <a:lnTo>
                    <a:pt x="3308" y="2951"/>
                  </a:lnTo>
                  <a:lnTo>
                    <a:pt x="3395" y="2916"/>
                  </a:lnTo>
                  <a:lnTo>
                    <a:pt x="3482" y="2872"/>
                  </a:lnTo>
                  <a:lnTo>
                    <a:pt x="3551" y="2811"/>
                  </a:lnTo>
                  <a:lnTo>
                    <a:pt x="3612" y="2742"/>
                  </a:lnTo>
                  <a:lnTo>
                    <a:pt x="3656" y="2655"/>
                  </a:lnTo>
                  <a:lnTo>
                    <a:pt x="3691" y="2568"/>
                  </a:lnTo>
                  <a:lnTo>
                    <a:pt x="3699" y="2463"/>
                  </a:lnTo>
                  <a:lnTo>
                    <a:pt x="3699" y="487"/>
                  </a:lnTo>
                  <a:lnTo>
                    <a:pt x="3699" y="487"/>
                  </a:lnTo>
                  <a:lnTo>
                    <a:pt x="3691" y="392"/>
                  </a:lnTo>
                  <a:lnTo>
                    <a:pt x="3656" y="296"/>
                  </a:lnTo>
                  <a:lnTo>
                    <a:pt x="3612" y="218"/>
                  </a:lnTo>
                  <a:lnTo>
                    <a:pt x="3551" y="139"/>
                  </a:lnTo>
                  <a:lnTo>
                    <a:pt x="3482" y="78"/>
                  </a:lnTo>
                  <a:lnTo>
                    <a:pt x="3395" y="35"/>
                  </a:lnTo>
                  <a:lnTo>
                    <a:pt x="3308" y="9"/>
                  </a:lnTo>
                  <a:lnTo>
                    <a:pt x="3203" y="0"/>
                  </a:lnTo>
                  <a:close/>
                </a:path>
              </a:pathLst>
            </a:custGeom>
            <a:solidFill>
              <a:srgbClr val="2A8DBA"/>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3159300" y="32450585"/>
              <a:ext cx="215466" cy="246247"/>
            </a:xfrm>
            <a:custGeom>
              <a:avLst/>
              <a:gdLst>
                <a:gd name="T0" fmla="*/ 609 w 609"/>
                <a:gd name="T1" fmla="*/ 696 h 696"/>
                <a:gd name="T2" fmla="*/ 539 w 609"/>
                <a:gd name="T3" fmla="*/ 696 h 696"/>
                <a:gd name="T4" fmla="*/ 461 w 609"/>
                <a:gd name="T5" fmla="*/ 487 h 696"/>
                <a:gd name="T6" fmla="*/ 156 w 609"/>
                <a:gd name="T7" fmla="*/ 487 h 696"/>
                <a:gd name="T8" fmla="*/ 78 w 609"/>
                <a:gd name="T9" fmla="*/ 696 h 696"/>
                <a:gd name="T10" fmla="*/ 0 w 609"/>
                <a:gd name="T11" fmla="*/ 696 h 696"/>
                <a:gd name="T12" fmla="*/ 287 w 609"/>
                <a:gd name="T13" fmla="*/ 0 h 696"/>
                <a:gd name="T14" fmla="*/ 339 w 609"/>
                <a:gd name="T15" fmla="*/ 0 h 696"/>
                <a:gd name="T16" fmla="*/ 609 w 609"/>
                <a:gd name="T17" fmla="*/ 696 h 696"/>
                <a:gd name="T18" fmla="*/ 444 w 609"/>
                <a:gd name="T19" fmla="*/ 435 h 696"/>
                <a:gd name="T20" fmla="*/ 313 w 609"/>
                <a:gd name="T21" fmla="*/ 78 h 696"/>
                <a:gd name="T22" fmla="*/ 174 w 609"/>
                <a:gd name="T23" fmla="*/ 435 h 696"/>
                <a:gd name="T24" fmla="*/ 444 w 609"/>
                <a:gd name="T25" fmla="*/ 43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9" h="696">
                  <a:moveTo>
                    <a:pt x="609" y="696"/>
                  </a:moveTo>
                  <a:lnTo>
                    <a:pt x="539" y="696"/>
                  </a:lnTo>
                  <a:lnTo>
                    <a:pt x="461" y="487"/>
                  </a:lnTo>
                  <a:lnTo>
                    <a:pt x="156" y="487"/>
                  </a:lnTo>
                  <a:lnTo>
                    <a:pt x="78" y="696"/>
                  </a:lnTo>
                  <a:lnTo>
                    <a:pt x="0" y="696"/>
                  </a:lnTo>
                  <a:lnTo>
                    <a:pt x="287" y="0"/>
                  </a:lnTo>
                  <a:lnTo>
                    <a:pt x="339" y="0"/>
                  </a:lnTo>
                  <a:lnTo>
                    <a:pt x="609" y="696"/>
                  </a:lnTo>
                  <a:close/>
                  <a:moveTo>
                    <a:pt x="444" y="435"/>
                  </a:moveTo>
                  <a:lnTo>
                    <a:pt x="313" y="78"/>
                  </a:lnTo>
                  <a:lnTo>
                    <a:pt x="174" y="435"/>
                  </a:lnTo>
                  <a:lnTo>
                    <a:pt x="444" y="435"/>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13501074" y="32450585"/>
              <a:ext cx="184685" cy="246247"/>
            </a:xfrm>
            <a:custGeom>
              <a:avLst/>
              <a:gdLst>
                <a:gd name="T0" fmla="*/ 61 w 522"/>
                <a:gd name="T1" fmla="*/ 696 h 696"/>
                <a:gd name="T2" fmla="*/ 0 w 522"/>
                <a:gd name="T3" fmla="*/ 696 h 696"/>
                <a:gd name="T4" fmla="*/ 0 w 522"/>
                <a:gd name="T5" fmla="*/ 0 h 696"/>
                <a:gd name="T6" fmla="*/ 235 w 522"/>
                <a:gd name="T7" fmla="*/ 0 h 696"/>
                <a:gd name="T8" fmla="*/ 235 w 522"/>
                <a:gd name="T9" fmla="*/ 0 h 696"/>
                <a:gd name="T10" fmla="*/ 357 w 522"/>
                <a:gd name="T11" fmla="*/ 8 h 696"/>
                <a:gd name="T12" fmla="*/ 391 w 522"/>
                <a:gd name="T13" fmla="*/ 8 h 696"/>
                <a:gd name="T14" fmla="*/ 426 w 522"/>
                <a:gd name="T15" fmla="*/ 26 h 696"/>
                <a:gd name="T16" fmla="*/ 426 w 522"/>
                <a:gd name="T17" fmla="*/ 26 h 696"/>
                <a:gd name="T18" fmla="*/ 461 w 522"/>
                <a:gd name="T19" fmla="*/ 43 h 696"/>
                <a:gd name="T20" fmla="*/ 496 w 522"/>
                <a:gd name="T21" fmla="*/ 87 h 696"/>
                <a:gd name="T22" fmla="*/ 513 w 522"/>
                <a:gd name="T23" fmla="*/ 130 h 696"/>
                <a:gd name="T24" fmla="*/ 522 w 522"/>
                <a:gd name="T25" fmla="*/ 191 h 696"/>
                <a:gd name="T26" fmla="*/ 522 w 522"/>
                <a:gd name="T27" fmla="*/ 191 h 696"/>
                <a:gd name="T28" fmla="*/ 513 w 522"/>
                <a:gd name="T29" fmla="*/ 235 h 696"/>
                <a:gd name="T30" fmla="*/ 496 w 522"/>
                <a:gd name="T31" fmla="*/ 287 h 696"/>
                <a:gd name="T32" fmla="*/ 479 w 522"/>
                <a:gd name="T33" fmla="*/ 313 h 696"/>
                <a:gd name="T34" fmla="*/ 461 w 522"/>
                <a:gd name="T35" fmla="*/ 339 h 696"/>
                <a:gd name="T36" fmla="*/ 426 w 522"/>
                <a:gd name="T37" fmla="*/ 356 h 696"/>
                <a:gd name="T38" fmla="*/ 391 w 522"/>
                <a:gd name="T39" fmla="*/ 374 h 696"/>
                <a:gd name="T40" fmla="*/ 391 w 522"/>
                <a:gd name="T41" fmla="*/ 374 h 696"/>
                <a:gd name="T42" fmla="*/ 339 w 522"/>
                <a:gd name="T43" fmla="*/ 383 h 696"/>
                <a:gd name="T44" fmla="*/ 217 w 522"/>
                <a:gd name="T45" fmla="*/ 383 h 696"/>
                <a:gd name="T46" fmla="*/ 61 w 522"/>
                <a:gd name="T47" fmla="*/ 383 h 696"/>
                <a:gd name="T48" fmla="*/ 61 w 522"/>
                <a:gd name="T49" fmla="*/ 696 h 696"/>
                <a:gd name="T50" fmla="*/ 61 w 522"/>
                <a:gd name="T51" fmla="*/ 322 h 696"/>
                <a:gd name="T52" fmla="*/ 209 w 522"/>
                <a:gd name="T53" fmla="*/ 322 h 696"/>
                <a:gd name="T54" fmla="*/ 244 w 522"/>
                <a:gd name="T55" fmla="*/ 322 h 696"/>
                <a:gd name="T56" fmla="*/ 244 w 522"/>
                <a:gd name="T57" fmla="*/ 322 h 696"/>
                <a:gd name="T58" fmla="*/ 357 w 522"/>
                <a:gd name="T59" fmla="*/ 322 h 696"/>
                <a:gd name="T60" fmla="*/ 357 w 522"/>
                <a:gd name="T61" fmla="*/ 322 h 696"/>
                <a:gd name="T62" fmla="*/ 400 w 522"/>
                <a:gd name="T63" fmla="*/ 304 h 696"/>
                <a:gd name="T64" fmla="*/ 435 w 522"/>
                <a:gd name="T65" fmla="*/ 278 h 696"/>
                <a:gd name="T66" fmla="*/ 452 w 522"/>
                <a:gd name="T67" fmla="*/ 235 h 696"/>
                <a:gd name="T68" fmla="*/ 452 w 522"/>
                <a:gd name="T69" fmla="*/ 191 h 696"/>
                <a:gd name="T70" fmla="*/ 452 w 522"/>
                <a:gd name="T71" fmla="*/ 191 h 696"/>
                <a:gd name="T72" fmla="*/ 452 w 522"/>
                <a:gd name="T73" fmla="*/ 156 h 696"/>
                <a:gd name="T74" fmla="*/ 444 w 522"/>
                <a:gd name="T75" fmla="*/ 130 h 696"/>
                <a:gd name="T76" fmla="*/ 426 w 522"/>
                <a:gd name="T77" fmla="*/ 104 h 696"/>
                <a:gd name="T78" fmla="*/ 409 w 522"/>
                <a:gd name="T79" fmla="*/ 78 h 696"/>
                <a:gd name="T80" fmla="*/ 409 w 522"/>
                <a:gd name="T81" fmla="*/ 78 h 696"/>
                <a:gd name="T82" fmla="*/ 383 w 522"/>
                <a:gd name="T83" fmla="*/ 69 h 696"/>
                <a:gd name="T84" fmla="*/ 348 w 522"/>
                <a:gd name="T85" fmla="*/ 61 h 696"/>
                <a:gd name="T86" fmla="*/ 226 w 522"/>
                <a:gd name="T87" fmla="*/ 61 h 696"/>
                <a:gd name="T88" fmla="*/ 61 w 522"/>
                <a:gd name="T89" fmla="*/ 61 h 696"/>
                <a:gd name="T90" fmla="*/ 61 w 522"/>
                <a:gd name="T91" fmla="*/ 322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2" h="696">
                  <a:moveTo>
                    <a:pt x="61" y="696"/>
                  </a:moveTo>
                  <a:lnTo>
                    <a:pt x="0" y="696"/>
                  </a:lnTo>
                  <a:lnTo>
                    <a:pt x="0" y="0"/>
                  </a:lnTo>
                  <a:lnTo>
                    <a:pt x="235" y="0"/>
                  </a:lnTo>
                  <a:lnTo>
                    <a:pt x="235" y="0"/>
                  </a:lnTo>
                  <a:lnTo>
                    <a:pt x="357" y="8"/>
                  </a:lnTo>
                  <a:lnTo>
                    <a:pt x="391" y="8"/>
                  </a:lnTo>
                  <a:lnTo>
                    <a:pt x="426" y="26"/>
                  </a:lnTo>
                  <a:lnTo>
                    <a:pt x="426" y="26"/>
                  </a:lnTo>
                  <a:lnTo>
                    <a:pt x="461" y="43"/>
                  </a:lnTo>
                  <a:lnTo>
                    <a:pt x="496" y="87"/>
                  </a:lnTo>
                  <a:lnTo>
                    <a:pt x="513" y="130"/>
                  </a:lnTo>
                  <a:lnTo>
                    <a:pt x="522" y="191"/>
                  </a:lnTo>
                  <a:lnTo>
                    <a:pt x="522" y="191"/>
                  </a:lnTo>
                  <a:lnTo>
                    <a:pt x="513" y="235"/>
                  </a:lnTo>
                  <a:lnTo>
                    <a:pt x="496" y="287"/>
                  </a:lnTo>
                  <a:lnTo>
                    <a:pt x="479" y="313"/>
                  </a:lnTo>
                  <a:lnTo>
                    <a:pt x="461" y="339"/>
                  </a:lnTo>
                  <a:lnTo>
                    <a:pt x="426" y="356"/>
                  </a:lnTo>
                  <a:lnTo>
                    <a:pt x="391" y="374"/>
                  </a:lnTo>
                  <a:lnTo>
                    <a:pt x="391" y="374"/>
                  </a:lnTo>
                  <a:lnTo>
                    <a:pt x="339" y="383"/>
                  </a:lnTo>
                  <a:lnTo>
                    <a:pt x="217" y="383"/>
                  </a:lnTo>
                  <a:lnTo>
                    <a:pt x="61" y="383"/>
                  </a:lnTo>
                  <a:lnTo>
                    <a:pt x="61" y="696"/>
                  </a:lnTo>
                  <a:close/>
                  <a:moveTo>
                    <a:pt x="61" y="322"/>
                  </a:moveTo>
                  <a:lnTo>
                    <a:pt x="209" y="322"/>
                  </a:lnTo>
                  <a:lnTo>
                    <a:pt x="244" y="322"/>
                  </a:lnTo>
                  <a:lnTo>
                    <a:pt x="244" y="322"/>
                  </a:lnTo>
                  <a:lnTo>
                    <a:pt x="357" y="322"/>
                  </a:lnTo>
                  <a:lnTo>
                    <a:pt x="357" y="322"/>
                  </a:lnTo>
                  <a:lnTo>
                    <a:pt x="400" y="304"/>
                  </a:lnTo>
                  <a:lnTo>
                    <a:pt x="435" y="278"/>
                  </a:lnTo>
                  <a:lnTo>
                    <a:pt x="452" y="235"/>
                  </a:lnTo>
                  <a:lnTo>
                    <a:pt x="452" y="191"/>
                  </a:lnTo>
                  <a:lnTo>
                    <a:pt x="452" y="191"/>
                  </a:lnTo>
                  <a:lnTo>
                    <a:pt x="452" y="156"/>
                  </a:lnTo>
                  <a:lnTo>
                    <a:pt x="444" y="130"/>
                  </a:lnTo>
                  <a:lnTo>
                    <a:pt x="426" y="104"/>
                  </a:lnTo>
                  <a:lnTo>
                    <a:pt x="409" y="78"/>
                  </a:lnTo>
                  <a:lnTo>
                    <a:pt x="409" y="78"/>
                  </a:lnTo>
                  <a:lnTo>
                    <a:pt x="383" y="69"/>
                  </a:lnTo>
                  <a:lnTo>
                    <a:pt x="348" y="61"/>
                  </a:lnTo>
                  <a:lnTo>
                    <a:pt x="226" y="61"/>
                  </a:lnTo>
                  <a:lnTo>
                    <a:pt x="61" y="61"/>
                  </a:lnTo>
                  <a:lnTo>
                    <a:pt x="61" y="322"/>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3707341" y="32527361"/>
              <a:ext cx="79960" cy="169472"/>
            </a:xfrm>
            <a:custGeom>
              <a:avLst/>
              <a:gdLst>
                <a:gd name="T0" fmla="*/ 61 w 226"/>
                <a:gd name="T1" fmla="*/ 479 h 479"/>
                <a:gd name="T2" fmla="*/ 0 w 226"/>
                <a:gd name="T3" fmla="*/ 479 h 479"/>
                <a:gd name="T4" fmla="*/ 0 w 226"/>
                <a:gd name="T5" fmla="*/ 9 h 479"/>
                <a:gd name="T6" fmla="*/ 61 w 226"/>
                <a:gd name="T7" fmla="*/ 9 h 479"/>
                <a:gd name="T8" fmla="*/ 61 w 226"/>
                <a:gd name="T9" fmla="*/ 87 h 479"/>
                <a:gd name="T10" fmla="*/ 61 w 226"/>
                <a:gd name="T11" fmla="*/ 87 h 479"/>
                <a:gd name="T12" fmla="*/ 87 w 226"/>
                <a:gd name="T13" fmla="*/ 44 h 479"/>
                <a:gd name="T14" fmla="*/ 113 w 226"/>
                <a:gd name="T15" fmla="*/ 18 h 479"/>
                <a:gd name="T16" fmla="*/ 157 w 226"/>
                <a:gd name="T17" fmla="*/ 9 h 479"/>
                <a:gd name="T18" fmla="*/ 191 w 226"/>
                <a:gd name="T19" fmla="*/ 0 h 479"/>
                <a:gd name="T20" fmla="*/ 191 w 226"/>
                <a:gd name="T21" fmla="*/ 0 h 479"/>
                <a:gd name="T22" fmla="*/ 226 w 226"/>
                <a:gd name="T23" fmla="*/ 9 h 479"/>
                <a:gd name="T24" fmla="*/ 226 w 226"/>
                <a:gd name="T25" fmla="*/ 61 h 479"/>
                <a:gd name="T26" fmla="*/ 226 w 226"/>
                <a:gd name="T27" fmla="*/ 61 h 479"/>
                <a:gd name="T28" fmla="*/ 191 w 226"/>
                <a:gd name="T29" fmla="*/ 52 h 479"/>
                <a:gd name="T30" fmla="*/ 191 w 226"/>
                <a:gd name="T31" fmla="*/ 52 h 479"/>
                <a:gd name="T32" fmla="*/ 148 w 226"/>
                <a:gd name="T33" fmla="*/ 61 h 479"/>
                <a:gd name="T34" fmla="*/ 122 w 226"/>
                <a:gd name="T35" fmla="*/ 70 h 479"/>
                <a:gd name="T36" fmla="*/ 96 w 226"/>
                <a:gd name="T37" fmla="*/ 87 h 479"/>
                <a:gd name="T38" fmla="*/ 96 w 226"/>
                <a:gd name="T39" fmla="*/ 87 h 479"/>
                <a:gd name="T40" fmla="*/ 78 w 226"/>
                <a:gd name="T41" fmla="*/ 122 h 479"/>
                <a:gd name="T42" fmla="*/ 70 w 226"/>
                <a:gd name="T43" fmla="*/ 166 h 479"/>
                <a:gd name="T44" fmla="*/ 61 w 226"/>
                <a:gd name="T45" fmla="*/ 279 h 479"/>
                <a:gd name="T46" fmla="*/ 61 w 226"/>
                <a:gd name="T4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6" h="479">
                  <a:moveTo>
                    <a:pt x="61" y="479"/>
                  </a:moveTo>
                  <a:lnTo>
                    <a:pt x="0" y="479"/>
                  </a:lnTo>
                  <a:lnTo>
                    <a:pt x="0" y="9"/>
                  </a:lnTo>
                  <a:lnTo>
                    <a:pt x="61" y="9"/>
                  </a:lnTo>
                  <a:lnTo>
                    <a:pt x="61" y="87"/>
                  </a:lnTo>
                  <a:lnTo>
                    <a:pt x="61" y="87"/>
                  </a:lnTo>
                  <a:lnTo>
                    <a:pt x="87" y="44"/>
                  </a:lnTo>
                  <a:lnTo>
                    <a:pt x="113" y="18"/>
                  </a:lnTo>
                  <a:lnTo>
                    <a:pt x="157" y="9"/>
                  </a:lnTo>
                  <a:lnTo>
                    <a:pt x="191" y="0"/>
                  </a:lnTo>
                  <a:lnTo>
                    <a:pt x="191" y="0"/>
                  </a:lnTo>
                  <a:lnTo>
                    <a:pt x="226" y="9"/>
                  </a:lnTo>
                  <a:lnTo>
                    <a:pt x="226" y="61"/>
                  </a:lnTo>
                  <a:lnTo>
                    <a:pt x="226" y="61"/>
                  </a:lnTo>
                  <a:lnTo>
                    <a:pt x="191" y="52"/>
                  </a:lnTo>
                  <a:lnTo>
                    <a:pt x="191" y="52"/>
                  </a:lnTo>
                  <a:lnTo>
                    <a:pt x="148" y="61"/>
                  </a:lnTo>
                  <a:lnTo>
                    <a:pt x="122" y="70"/>
                  </a:lnTo>
                  <a:lnTo>
                    <a:pt x="96" y="87"/>
                  </a:lnTo>
                  <a:lnTo>
                    <a:pt x="96" y="87"/>
                  </a:lnTo>
                  <a:lnTo>
                    <a:pt x="78" y="122"/>
                  </a:lnTo>
                  <a:lnTo>
                    <a:pt x="70" y="166"/>
                  </a:lnTo>
                  <a:lnTo>
                    <a:pt x="61" y="279"/>
                  </a:lnTo>
                  <a:lnTo>
                    <a:pt x="61" y="47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707341" y="32527361"/>
              <a:ext cx="79960" cy="169472"/>
            </a:xfrm>
            <a:custGeom>
              <a:avLst/>
              <a:gdLst>
                <a:gd name="T0" fmla="*/ 61 w 226"/>
                <a:gd name="T1" fmla="*/ 479 h 479"/>
                <a:gd name="T2" fmla="*/ 0 w 226"/>
                <a:gd name="T3" fmla="*/ 479 h 479"/>
                <a:gd name="T4" fmla="*/ 0 w 226"/>
                <a:gd name="T5" fmla="*/ 9 h 479"/>
                <a:gd name="T6" fmla="*/ 61 w 226"/>
                <a:gd name="T7" fmla="*/ 9 h 479"/>
                <a:gd name="T8" fmla="*/ 61 w 226"/>
                <a:gd name="T9" fmla="*/ 87 h 479"/>
                <a:gd name="T10" fmla="*/ 61 w 226"/>
                <a:gd name="T11" fmla="*/ 87 h 479"/>
                <a:gd name="T12" fmla="*/ 87 w 226"/>
                <a:gd name="T13" fmla="*/ 44 h 479"/>
                <a:gd name="T14" fmla="*/ 113 w 226"/>
                <a:gd name="T15" fmla="*/ 18 h 479"/>
                <a:gd name="T16" fmla="*/ 157 w 226"/>
                <a:gd name="T17" fmla="*/ 9 h 479"/>
                <a:gd name="T18" fmla="*/ 191 w 226"/>
                <a:gd name="T19" fmla="*/ 0 h 479"/>
                <a:gd name="T20" fmla="*/ 191 w 226"/>
                <a:gd name="T21" fmla="*/ 0 h 479"/>
                <a:gd name="T22" fmla="*/ 226 w 226"/>
                <a:gd name="T23" fmla="*/ 9 h 479"/>
                <a:gd name="T24" fmla="*/ 226 w 226"/>
                <a:gd name="T25" fmla="*/ 61 h 479"/>
                <a:gd name="T26" fmla="*/ 226 w 226"/>
                <a:gd name="T27" fmla="*/ 61 h 479"/>
                <a:gd name="T28" fmla="*/ 191 w 226"/>
                <a:gd name="T29" fmla="*/ 52 h 479"/>
                <a:gd name="T30" fmla="*/ 191 w 226"/>
                <a:gd name="T31" fmla="*/ 52 h 479"/>
                <a:gd name="T32" fmla="*/ 148 w 226"/>
                <a:gd name="T33" fmla="*/ 61 h 479"/>
                <a:gd name="T34" fmla="*/ 122 w 226"/>
                <a:gd name="T35" fmla="*/ 70 h 479"/>
                <a:gd name="T36" fmla="*/ 96 w 226"/>
                <a:gd name="T37" fmla="*/ 87 h 479"/>
                <a:gd name="T38" fmla="*/ 96 w 226"/>
                <a:gd name="T39" fmla="*/ 87 h 479"/>
                <a:gd name="T40" fmla="*/ 78 w 226"/>
                <a:gd name="T41" fmla="*/ 122 h 479"/>
                <a:gd name="T42" fmla="*/ 70 w 226"/>
                <a:gd name="T43" fmla="*/ 166 h 479"/>
                <a:gd name="T44" fmla="*/ 61 w 226"/>
                <a:gd name="T45" fmla="*/ 279 h 479"/>
                <a:gd name="T46" fmla="*/ 61 w 226"/>
                <a:gd name="T4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6" h="479">
                  <a:moveTo>
                    <a:pt x="61" y="479"/>
                  </a:moveTo>
                  <a:lnTo>
                    <a:pt x="0" y="479"/>
                  </a:lnTo>
                  <a:lnTo>
                    <a:pt x="0" y="9"/>
                  </a:lnTo>
                  <a:lnTo>
                    <a:pt x="61" y="9"/>
                  </a:lnTo>
                  <a:lnTo>
                    <a:pt x="61" y="87"/>
                  </a:lnTo>
                  <a:lnTo>
                    <a:pt x="61" y="87"/>
                  </a:lnTo>
                  <a:lnTo>
                    <a:pt x="87" y="44"/>
                  </a:lnTo>
                  <a:lnTo>
                    <a:pt x="113" y="18"/>
                  </a:lnTo>
                  <a:lnTo>
                    <a:pt x="157" y="9"/>
                  </a:lnTo>
                  <a:lnTo>
                    <a:pt x="191" y="0"/>
                  </a:lnTo>
                  <a:lnTo>
                    <a:pt x="191" y="0"/>
                  </a:lnTo>
                  <a:lnTo>
                    <a:pt x="226" y="9"/>
                  </a:lnTo>
                  <a:lnTo>
                    <a:pt x="226" y="61"/>
                  </a:lnTo>
                  <a:lnTo>
                    <a:pt x="226" y="61"/>
                  </a:lnTo>
                  <a:lnTo>
                    <a:pt x="191" y="52"/>
                  </a:lnTo>
                  <a:lnTo>
                    <a:pt x="191" y="52"/>
                  </a:lnTo>
                  <a:lnTo>
                    <a:pt x="148" y="61"/>
                  </a:lnTo>
                  <a:lnTo>
                    <a:pt x="122" y="70"/>
                  </a:lnTo>
                  <a:lnTo>
                    <a:pt x="96" y="87"/>
                  </a:lnTo>
                  <a:lnTo>
                    <a:pt x="96" y="87"/>
                  </a:lnTo>
                  <a:lnTo>
                    <a:pt x="78" y="122"/>
                  </a:lnTo>
                  <a:lnTo>
                    <a:pt x="70" y="166"/>
                  </a:lnTo>
                  <a:lnTo>
                    <a:pt x="61" y="279"/>
                  </a:lnTo>
                  <a:lnTo>
                    <a:pt x="61" y="479"/>
                  </a:ln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13806052" y="32527361"/>
              <a:ext cx="147536" cy="172656"/>
            </a:xfrm>
            <a:custGeom>
              <a:avLst/>
              <a:gdLst>
                <a:gd name="T0" fmla="*/ 208 w 417"/>
                <a:gd name="T1" fmla="*/ 488 h 488"/>
                <a:gd name="T2" fmla="*/ 121 w 417"/>
                <a:gd name="T3" fmla="*/ 470 h 488"/>
                <a:gd name="T4" fmla="*/ 52 w 417"/>
                <a:gd name="T5" fmla="*/ 418 h 488"/>
                <a:gd name="T6" fmla="*/ 8 w 417"/>
                <a:gd name="T7" fmla="*/ 340 h 488"/>
                <a:gd name="T8" fmla="*/ 0 w 417"/>
                <a:gd name="T9" fmla="*/ 253 h 488"/>
                <a:gd name="T10" fmla="*/ 0 w 417"/>
                <a:gd name="T11" fmla="*/ 200 h 488"/>
                <a:gd name="T12" fmla="*/ 26 w 417"/>
                <a:gd name="T13" fmla="*/ 113 h 488"/>
                <a:gd name="T14" fmla="*/ 78 w 417"/>
                <a:gd name="T15" fmla="*/ 44 h 488"/>
                <a:gd name="T16" fmla="*/ 156 w 417"/>
                <a:gd name="T17" fmla="*/ 9 h 488"/>
                <a:gd name="T18" fmla="*/ 208 w 417"/>
                <a:gd name="T19" fmla="*/ 0 h 488"/>
                <a:gd name="T20" fmla="*/ 304 w 417"/>
                <a:gd name="T21" fmla="*/ 18 h 488"/>
                <a:gd name="T22" fmla="*/ 374 w 417"/>
                <a:gd name="T23" fmla="*/ 79 h 488"/>
                <a:gd name="T24" fmla="*/ 409 w 417"/>
                <a:gd name="T25" fmla="*/ 148 h 488"/>
                <a:gd name="T26" fmla="*/ 417 w 417"/>
                <a:gd name="T27" fmla="*/ 244 h 488"/>
                <a:gd name="T28" fmla="*/ 417 w 417"/>
                <a:gd name="T29" fmla="*/ 287 h 488"/>
                <a:gd name="T30" fmla="*/ 391 w 417"/>
                <a:gd name="T31" fmla="*/ 383 h 488"/>
                <a:gd name="T32" fmla="*/ 330 w 417"/>
                <a:gd name="T33" fmla="*/ 444 h 488"/>
                <a:gd name="T34" fmla="*/ 252 w 417"/>
                <a:gd name="T35" fmla="*/ 479 h 488"/>
                <a:gd name="T36" fmla="*/ 208 w 417"/>
                <a:gd name="T37" fmla="*/ 44 h 488"/>
                <a:gd name="T38" fmla="*/ 182 w 417"/>
                <a:gd name="T39" fmla="*/ 52 h 488"/>
                <a:gd name="T40" fmla="*/ 130 w 417"/>
                <a:gd name="T41" fmla="*/ 79 h 488"/>
                <a:gd name="T42" fmla="*/ 104 w 417"/>
                <a:gd name="T43" fmla="*/ 96 h 488"/>
                <a:gd name="T44" fmla="*/ 69 w 417"/>
                <a:gd name="T45" fmla="*/ 174 h 488"/>
                <a:gd name="T46" fmla="*/ 60 w 417"/>
                <a:gd name="T47" fmla="*/ 253 h 488"/>
                <a:gd name="T48" fmla="*/ 69 w 417"/>
                <a:gd name="T49" fmla="*/ 340 h 488"/>
                <a:gd name="T50" fmla="*/ 104 w 417"/>
                <a:gd name="T51" fmla="*/ 392 h 488"/>
                <a:gd name="T52" fmla="*/ 147 w 417"/>
                <a:gd name="T53" fmla="*/ 427 h 488"/>
                <a:gd name="T54" fmla="*/ 208 w 417"/>
                <a:gd name="T55" fmla="*/ 435 h 488"/>
                <a:gd name="T56" fmla="*/ 243 w 417"/>
                <a:gd name="T57" fmla="*/ 435 h 488"/>
                <a:gd name="T58" fmla="*/ 304 w 417"/>
                <a:gd name="T59" fmla="*/ 409 h 488"/>
                <a:gd name="T60" fmla="*/ 339 w 417"/>
                <a:gd name="T61" fmla="*/ 357 h 488"/>
                <a:gd name="T62" fmla="*/ 356 w 417"/>
                <a:gd name="T63" fmla="*/ 244 h 488"/>
                <a:gd name="T64" fmla="*/ 356 w 417"/>
                <a:gd name="T65" fmla="*/ 209 h 488"/>
                <a:gd name="T66" fmla="*/ 339 w 417"/>
                <a:gd name="T67" fmla="*/ 139 h 488"/>
                <a:gd name="T68" fmla="*/ 295 w 417"/>
                <a:gd name="T69" fmla="*/ 79 h 488"/>
                <a:gd name="T70" fmla="*/ 208 w 417"/>
                <a:gd name="T71" fmla="*/ 4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7" h="488">
                  <a:moveTo>
                    <a:pt x="208" y="488"/>
                  </a:moveTo>
                  <a:lnTo>
                    <a:pt x="208" y="488"/>
                  </a:lnTo>
                  <a:lnTo>
                    <a:pt x="165" y="479"/>
                  </a:lnTo>
                  <a:lnTo>
                    <a:pt x="121" y="470"/>
                  </a:lnTo>
                  <a:lnTo>
                    <a:pt x="87" y="444"/>
                  </a:lnTo>
                  <a:lnTo>
                    <a:pt x="52" y="418"/>
                  </a:lnTo>
                  <a:lnTo>
                    <a:pt x="26" y="383"/>
                  </a:lnTo>
                  <a:lnTo>
                    <a:pt x="8" y="340"/>
                  </a:lnTo>
                  <a:lnTo>
                    <a:pt x="0" y="296"/>
                  </a:lnTo>
                  <a:lnTo>
                    <a:pt x="0" y="253"/>
                  </a:lnTo>
                  <a:lnTo>
                    <a:pt x="0" y="253"/>
                  </a:lnTo>
                  <a:lnTo>
                    <a:pt x="0" y="200"/>
                  </a:lnTo>
                  <a:lnTo>
                    <a:pt x="8" y="157"/>
                  </a:lnTo>
                  <a:lnTo>
                    <a:pt x="26" y="113"/>
                  </a:lnTo>
                  <a:lnTo>
                    <a:pt x="52" y="79"/>
                  </a:lnTo>
                  <a:lnTo>
                    <a:pt x="78" y="44"/>
                  </a:lnTo>
                  <a:lnTo>
                    <a:pt x="113" y="18"/>
                  </a:lnTo>
                  <a:lnTo>
                    <a:pt x="156" y="9"/>
                  </a:lnTo>
                  <a:lnTo>
                    <a:pt x="208" y="0"/>
                  </a:lnTo>
                  <a:lnTo>
                    <a:pt x="208" y="0"/>
                  </a:lnTo>
                  <a:lnTo>
                    <a:pt x="261" y="9"/>
                  </a:lnTo>
                  <a:lnTo>
                    <a:pt x="304" y="18"/>
                  </a:lnTo>
                  <a:lnTo>
                    <a:pt x="339" y="44"/>
                  </a:lnTo>
                  <a:lnTo>
                    <a:pt x="374" y="79"/>
                  </a:lnTo>
                  <a:lnTo>
                    <a:pt x="391" y="113"/>
                  </a:lnTo>
                  <a:lnTo>
                    <a:pt x="409" y="148"/>
                  </a:lnTo>
                  <a:lnTo>
                    <a:pt x="417" y="192"/>
                  </a:lnTo>
                  <a:lnTo>
                    <a:pt x="417" y="244"/>
                  </a:lnTo>
                  <a:lnTo>
                    <a:pt x="417" y="244"/>
                  </a:lnTo>
                  <a:lnTo>
                    <a:pt x="417" y="287"/>
                  </a:lnTo>
                  <a:lnTo>
                    <a:pt x="409" y="340"/>
                  </a:lnTo>
                  <a:lnTo>
                    <a:pt x="391" y="383"/>
                  </a:lnTo>
                  <a:lnTo>
                    <a:pt x="365" y="418"/>
                  </a:lnTo>
                  <a:lnTo>
                    <a:pt x="330" y="444"/>
                  </a:lnTo>
                  <a:lnTo>
                    <a:pt x="295" y="470"/>
                  </a:lnTo>
                  <a:lnTo>
                    <a:pt x="252" y="479"/>
                  </a:lnTo>
                  <a:lnTo>
                    <a:pt x="208" y="488"/>
                  </a:lnTo>
                  <a:close/>
                  <a:moveTo>
                    <a:pt x="208" y="44"/>
                  </a:moveTo>
                  <a:lnTo>
                    <a:pt x="208" y="44"/>
                  </a:lnTo>
                  <a:lnTo>
                    <a:pt x="182" y="52"/>
                  </a:lnTo>
                  <a:lnTo>
                    <a:pt x="156" y="61"/>
                  </a:lnTo>
                  <a:lnTo>
                    <a:pt x="130" y="79"/>
                  </a:lnTo>
                  <a:lnTo>
                    <a:pt x="104" y="96"/>
                  </a:lnTo>
                  <a:lnTo>
                    <a:pt x="104" y="96"/>
                  </a:lnTo>
                  <a:lnTo>
                    <a:pt x="78" y="131"/>
                  </a:lnTo>
                  <a:lnTo>
                    <a:pt x="69" y="174"/>
                  </a:lnTo>
                  <a:lnTo>
                    <a:pt x="60" y="253"/>
                  </a:lnTo>
                  <a:lnTo>
                    <a:pt x="60" y="253"/>
                  </a:lnTo>
                  <a:lnTo>
                    <a:pt x="60" y="296"/>
                  </a:lnTo>
                  <a:lnTo>
                    <a:pt x="69" y="340"/>
                  </a:lnTo>
                  <a:lnTo>
                    <a:pt x="87" y="366"/>
                  </a:lnTo>
                  <a:lnTo>
                    <a:pt x="104" y="392"/>
                  </a:lnTo>
                  <a:lnTo>
                    <a:pt x="130" y="409"/>
                  </a:lnTo>
                  <a:lnTo>
                    <a:pt x="147" y="427"/>
                  </a:lnTo>
                  <a:lnTo>
                    <a:pt x="182" y="435"/>
                  </a:lnTo>
                  <a:lnTo>
                    <a:pt x="208" y="435"/>
                  </a:lnTo>
                  <a:lnTo>
                    <a:pt x="208" y="435"/>
                  </a:lnTo>
                  <a:lnTo>
                    <a:pt x="243" y="435"/>
                  </a:lnTo>
                  <a:lnTo>
                    <a:pt x="278" y="418"/>
                  </a:lnTo>
                  <a:lnTo>
                    <a:pt x="304" y="409"/>
                  </a:lnTo>
                  <a:lnTo>
                    <a:pt x="322" y="383"/>
                  </a:lnTo>
                  <a:lnTo>
                    <a:pt x="339" y="357"/>
                  </a:lnTo>
                  <a:lnTo>
                    <a:pt x="348" y="322"/>
                  </a:lnTo>
                  <a:lnTo>
                    <a:pt x="356" y="244"/>
                  </a:lnTo>
                  <a:lnTo>
                    <a:pt x="356" y="244"/>
                  </a:lnTo>
                  <a:lnTo>
                    <a:pt x="356" y="209"/>
                  </a:lnTo>
                  <a:lnTo>
                    <a:pt x="356" y="174"/>
                  </a:lnTo>
                  <a:lnTo>
                    <a:pt x="339" y="139"/>
                  </a:lnTo>
                  <a:lnTo>
                    <a:pt x="322" y="105"/>
                  </a:lnTo>
                  <a:lnTo>
                    <a:pt x="295" y="79"/>
                  </a:lnTo>
                  <a:lnTo>
                    <a:pt x="261" y="52"/>
                  </a:lnTo>
                  <a:lnTo>
                    <a:pt x="208" y="44"/>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3996752" y="32527361"/>
              <a:ext cx="212636" cy="169472"/>
            </a:xfrm>
            <a:custGeom>
              <a:avLst/>
              <a:gdLst>
                <a:gd name="T0" fmla="*/ 548 w 601"/>
                <a:gd name="T1" fmla="*/ 479 h 479"/>
                <a:gd name="T2" fmla="*/ 548 w 601"/>
                <a:gd name="T3" fmla="*/ 226 h 479"/>
                <a:gd name="T4" fmla="*/ 540 w 601"/>
                <a:gd name="T5" fmla="*/ 105 h 479"/>
                <a:gd name="T6" fmla="*/ 531 w 601"/>
                <a:gd name="T7" fmla="*/ 87 h 479"/>
                <a:gd name="T8" fmla="*/ 496 w 601"/>
                <a:gd name="T9" fmla="*/ 61 h 479"/>
                <a:gd name="T10" fmla="*/ 461 w 601"/>
                <a:gd name="T11" fmla="*/ 52 h 479"/>
                <a:gd name="T12" fmla="*/ 401 w 601"/>
                <a:gd name="T13" fmla="*/ 70 h 479"/>
                <a:gd name="T14" fmla="*/ 366 w 601"/>
                <a:gd name="T15" fmla="*/ 105 h 479"/>
                <a:gd name="T16" fmla="*/ 340 w 601"/>
                <a:gd name="T17" fmla="*/ 166 h 479"/>
                <a:gd name="T18" fmla="*/ 331 w 601"/>
                <a:gd name="T19" fmla="*/ 209 h 479"/>
                <a:gd name="T20" fmla="*/ 331 w 601"/>
                <a:gd name="T21" fmla="*/ 479 h 479"/>
                <a:gd name="T22" fmla="*/ 270 w 601"/>
                <a:gd name="T23" fmla="*/ 218 h 479"/>
                <a:gd name="T24" fmla="*/ 270 w 601"/>
                <a:gd name="T25" fmla="*/ 131 h 479"/>
                <a:gd name="T26" fmla="*/ 270 w 601"/>
                <a:gd name="T27" fmla="*/ 113 h 479"/>
                <a:gd name="T28" fmla="*/ 226 w 601"/>
                <a:gd name="T29" fmla="*/ 61 h 479"/>
                <a:gd name="T30" fmla="*/ 183 w 601"/>
                <a:gd name="T31" fmla="*/ 52 h 479"/>
                <a:gd name="T32" fmla="*/ 157 w 601"/>
                <a:gd name="T33" fmla="*/ 61 h 479"/>
                <a:gd name="T34" fmla="*/ 96 w 601"/>
                <a:gd name="T35" fmla="*/ 87 h 479"/>
                <a:gd name="T36" fmla="*/ 78 w 601"/>
                <a:gd name="T37" fmla="*/ 113 h 479"/>
                <a:gd name="T38" fmla="*/ 61 w 601"/>
                <a:gd name="T39" fmla="*/ 183 h 479"/>
                <a:gd name="T40" fmla="*/ 52 w 601"/>
                <a:gd name="T41" fmla="*/ 479 h 479"/>
                <a:gd name="T42" fmla="*/ 0 w 601"/>
                <a:gd name="T43" fmla="*/ 9 h 479"/>
                <a:gd name="T44" fmla="*/ 52 w 601"/>
                <a:gd name="T45" fmla="*/ 105 h 479"/>
                <a:gd name="T46" fmla="*/ 70 w 601"/>
                <a:gd name="T47" fmla="*/ 70 h 479"/>
                <a:gd name="T48" fmla="*/ 105 w 601"/>
                <a:gd name="T49" fmla="*/ 26 h 479"/>
                <a:gd name="T50" fmla="*/ 166 w 601"/>
                <a:gd name="T51" fmla="*/ 0 h 479"/>
                <a:gd name="T52" fmla="*/ 192 w 601"/>
                <a:gd name="T53" fmla="*/ 0 h 479"/>
                <a:gd name="T54" fmla="*/ 279 w 601"/>
                <a:gd name="T55" fmla="*/ 26 h 479"/>
                <a:gd name="T56" fmla="*/ 305 w 601"/>
                <a:gd name="T57" fmla="*/ 61 h 479"/>
                <a:gd name="T58" fmla="*/ 322 w 601"/>
                <a:gd name="T59" fmla="*/ 113 h 479"/>
                <a:gd name="T60" fmla="*/ 331 w 601"/>
                <a:gd name="T61" fmla="*/ 96 h 479"/>
                <a:gd name="T62" fmla="*/ 348 w 601"/>
                <a:gd name="T63" fmla="*/ 61 h 479"/>
                <a:gd name="T64" fmla="*/ 401 w 601"/>
                <a:gd name="T65" fmla="*/ 18 h 479"/>
                <a:gd name="T66" fmla="*/ 470 w 601"/>
                <a:gd name="T67" fmla="*/ 0 h 479"/>
                <a:gd name="T68" fmla="*/ 505 w 601"/>
                <a:gd name="T69" fmla="*/ 0 h 479"/>
                <a:gd name="T70" fmla="*/ 557 w 601"/>
                <a:gd name="T71" fmla="*/ 26 h 479"/>
                <a:gd name="T72" fmla="*/ 575 w 601"/>
                <a:gd name="T73" fmla="*/ 44 h 479"/>
                <a:gd name="T74" fmla="*/ 601 w 601"/>
                <a:gd name="T75" fmla="*/ 113 h 479"/>
                <a:gd name="T76" fmla="*/ 601 w 601"/>
                <a:gd name="T7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1" h="479">
                  <a:moveTo>
                    <a:pt x="601" y="479"/>
                  </a:moveTo>
                  <a:lnTo>
                    <a:pt x="548" y="479"/>
                  </a:lnTo>
                  <a:lnTo>
                    <a:pt x="548" y="226"/>
                  </a:lnTo>
                  <a:lnTo>
                    <a:pt x="548" y="226"/>
                  </a:lnTo>
                  <a:lnTo>
                    <a:pt x="548" y="131"/>
                  </a:lnTo>
                  <a:lnTo>
                    <a:pt x="540" y="105"/>
                  </a:lnTo>
                  <a:lnTo>
                    <a:pt x="531" y="87"/>
                  </a:lnTo>
                  <a:lnTo>
                    <a:pt x="531" y="87"/>
                  </a:lnTo>
                  <a:lnTo>
                    <a:pt x="514" y="70"/>
                  </a:lnTo>
                  <a:lnTo>
                    <a:pt x="496" y="61"/>
                  </a:lnTo>
                  <a:lnTo>
                    <a:pt x="461" y="52"/>
                  </a:lnTo>
                  <a:lnTo>
                    <a:pt x="461" y="52"/>
                  </a:lnTo>
                  <a:lnTo>
                    <a:pt x="427" y="61"/>
                  </a:lnTo>
                  <a:lnTo>
                    <a:pt x="401" y="70"/>
                  </a:lnTo>
                  <a:lnTo>
                    <a:pt x="383" y="79"/>
                  </a:lnTo>
                  <a:lnTo>
                    <a:pt x="366" y="105"/>
                  </a:lnTo>
                  <a:lnTo>
                    <a:pt x="348" y="139"/>
                  </a:lnTo>
                  <a:lnTo>
                    <a:pt x="340" y="166"/>
                  </a:lnTo>
                  <a:lnTo>
                    <a:pt x="340" y="166"/>
                  </a:lnTo>
                  <a:lnTo>
                    <a:pt x="331" y="209"/>
                  </a:lnTo>
                  <a:lnTo>
                    <a:pt x="331" y="279"/>
                  </a:lnTo>
                  <a:lnTo>
                    <a:pt x="331" y="479"/>
                  </a:lnTo>
                  <a:lnTo>
                    <a:pt x="270" y="479"/>
                  </a:lnTo>
                  <a:lnTo>
                    <a:pt x="270" y="218"/>
                  </a:lnTo>
                  <a:lnTo>
                    <a:pt x="270" y="218"/>
                  </a:lnTo>
                  <a:lnTo>
                    <a:pt x="270" y="131"/>
                  </a:lnTo>
                  <a:lnTo>
                    <a:pt x="270" y="131"/>
                  </a:lnTo>
                  <a:lnTo>
                    <a:pt x="270" y="113"/>
                  </a:lnTo>
                  <a:lnTo>
                    <a:pt x="253" y="87"/>
                  </a:lnTo>
                  <a:lnTo>
                    <a:pt x="226" y="61"/>
                  </a:lnTo>
                  <a:lnTo>
                    <a:pt x="209" y="52"/>
                  </a:lnTo>
                  <a:lnTo>
                    <a:pt x="183" y="52"/>
                  </a:lnTo>
                  <a:lnTo>
                    <a:pt x="183" y="52"/>
                  </a:lnTo>
                  <a:lnTo>
                    <a:pt x="157" y="61"/>
                  </a:lnTo>
                  <a:lnTo>
                    <a:pt x="122" y="70"/>
                  </a:lnTo>
                  <a:lnTo>
                    <a:pt x="96" y="87"/>
                  </a:lnTo>
                  <a:lnTo>
                    <a:pt x="78" y="113"/>
                  </a:lnTo>
                  <a:lnTo>
                    <a:pt x="78" y="113"/>
                  </a:lnTo>
                  <a:lnTo>
                    <a:pt x="70" y="148"/>
                  </a:lnTo>
                  <a:lnTo>
                    <a:pt x="61" y="183"/>
                  </a:lnTo>
                  <a:lnTo>
                    <a:pt x="52" y="287"/>
                  </a:lnTo>
                  <a:lnTo>
                    <a:pt x="52" y="479"/>
                  </a:lnTo>
                  <a:lnTo>
                    <a:pt x="0" y="479"/>
                  </a:lnTo>
                  <a:lnTo>
                    <a:pt x="0" y="9"/>
                  </a:lnTo>
                  <a:lnTo>
                    <a:pt x="52" y="9"/>
                  </a:lnTo>
                  <a:lnTo>
                    <a:pt x="52" y="105"/>
                  </a:lnTo>
                  <a:lnTo>
                    <a:pt x="52" y="105"/>
                  </a:lnTo>
                  <a:lnTo>
                    <a:pt x="70" y="70"/>
                  </a:lnTo>
                  <a:lnTo>
                    <a:pt x="87" y="44"/>
                  </a:lnTo>
                  <a:lnTo>
                    <a:pt x="105" y="26"/>
                  </a:lnTo>
                  <a:lnTo>
                    <a:pt x="131" y="18"/>
                  </a:lnTo>
                  <a:lnTo>
                    <a:pt x="166" y="0"/>
                  </a:lnTo>
                  <a:lnTo>
                    <a:pt x="192" y="0"/>
                  </a:lnTo>
                  <a:lnTo>
                    <a:pt x="192" y="0"/>
                  </a:lnTo>
                  <a:lnTo>
                    <a:pt x="235" y="9"/>
                  </a:lnTo>
                  <a:lnTo>
                    <a:pt x="279" y="26"/>
                  </a:lnTo>
                  <a:lnTo>
                    <a:pt x="296" y="44"/>
                  </a:lnTo>
                  <a:lnTo>
                    <a:pt x="305" y="61"/>
                  </a:lnTo>
                  <a:lnTo>
                    <a:pt x="313" y="87"/>
                  </a:lnTo>
                  <a:lnTo>
                    <a:pt x="322" y="113"/>
                  </a:lnTo>
                  <a:lnTo>
                    <a:pt x="322" y="113"/>
                  </a:lnTo>
                  <a:lnTo>
                    <a:pt x="331" y="96"/>
                  </a:lnTo>
                  <a:lnTo>
                    <a:pt x="348" y="61"/>
                  </a:lnTo>
                  <a:lnTo>
                    <a:pt x="348" y="61"/>
                  </a:lnTo>
                  <a:lnTo>
                    <a:pt x="374" y="35"/>
                  </a:lnTo>
                  <a:lnTo>
                    <a:pt x="401" y="18"/>
                  </a:lnTo>
                  <a:lnTo>
                    <a:pt x="435" y="0"/>
                  </a:lnTo>
                  <a:lnTo>
                    <a:pt x="470" y="0"/>
                  </a:lnTo>
                  <a:lnTo>
                    <a:pt x="470" y="0"/>
                  </a:lnTo>
                  <a:lnTo>
                    <a:pt x="505" y="0"/>
                  </a:lnTo>
                  <a:lnTo>
                    <a:pt x="531" y="18"/>
                  </a:lnTo>
                  <a:lnTo>
                    <a:pt x="557" y="26"/>
                  </a:lnTo>
                  <a:lnTo>
                    <a:pt x="575" y="44"/>
                  </a:lnTo>
                  <a:lnTo>
                    <a:pt x="575" y="44"/>
                  </a:lnTo>
                  <a:lnTo>
                    <a:pt x="592" y="79"/>
                  </a:lnTo>
                  <a:lnTo>
                    <a:pt x="601" y="113"/>
                  </a:lnTo>
                  <a:lnTo>
                    <a:pt x="601" y="244"/>
                  </a:lnTo>
                  <a:lnTo>
                    <a:pt x="601" y="47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3996752" y="32527361"/>
              <a:ext cx="212636" cy="169472"/>
            </a:xfrm>
            <a:custGeom>
              <a:avLst/>
              <a:gdLst>
                <a:gd name="T0" fmla="*/ 548 w 601"/>
                <a:gd name="T1" fmla="*/ 479 h 479"/>
                <a:gd name="T2" fmla="*/ 548 w 601"/>
                <a:gd name="T3" fmla="*/ 226 h 479"/>
                <a:gd name="T4" fmla="*/ 540 w 601"/>
                <a:gd name="T5" fmla="*/ 105 h 479"/>
                <a:gd name="T6" fmla="*/ 531 w 601"/>
                <a:gd name="T7" fmla="*/ 87 h 479"/>
                <a:gd name="T8" fmla="*/ 496 w 601"/>
                <a:gd name="T9" fmla="*/ 61 h 479"/>
                <a:gd name="T10" fmla="*/ 461 w 601"/>
                <a:gd name="T11" fmla="*/ 52 h 479"/>
                <a:gd name="T12" fmla="*/ 401 w 601"/>
                <a:gd name="T13" fmla="*/ 70 h 479"/>
                <a:gd name="T14" fmla="*/ 366 w 601"/>
                <a:gd name="T15" fmla="*/ 105 h 479"/>
                <a:gd name="T16" fmla="*/ 340 w 601"/>
                <a:gd name="T17" fmla="*/ 166 h 479"/>
                <a:gd name="T18" fmla="*/ 331 w 601"/>
                <a:gd name="T19" fmla="*/ 209 h 479"/>
                <a:gd name="T20" fmla="*/ 331 w 601"/>
                <a:gd name="T21" fmla="*/ 479 h 479"/>
                <a:gd name="T22" fmla="*/ 270 w 601"/>
                <a:gd name="T23" fmla="*/ 218 h 479"/>
                <a:gd name="T24" fmla="*/ 270 w 601"/>
                <a:gd name="T25" fmla="*/ 131 h 479"/>
                <a:gd name="T26" fmla="*/ 270 w 601"/>
                <a:gd name="T27" fmla="*/ 113 h 479"/>
                <a:gd name="T28" fmla="*/ 226 w 601"/>
                <a:gd name="T29" fmla="*/ 61 h 479"/>
                <a:gd name="T30" fmla="*/ 183 w 601"/>
                <a:gd name="T31" fmla="*/ 52 h 479"/>
                <a:gd name="T32" fmla="*/ 157 w 601"/>
                <a:gd name="T33" fmla="*/ 61 h 479"/>
                <a:gd name="T34" fmla="*/ 96 w 601"/>
                <a:gd name="T35" fmla="*/ 87 h 479"/>
                <a:gd name="T36" fmla="*/ 78 w 601"/>
                <a:gd name="T37" fmla="*/ 113 h 479"/>
                <a:gd name="T38" fmla="*/ 61 w 601"/>
                <a:gd name="T39" fmla="*/ 183 h 479"/>
                <a:gd name="T40" fmla="*/ 52 w 601"/>
                <a:gd name="T41" fmla="*/ 479 h 479"/>
                <a:gd name="T42" fmla="*/ 0 w 601"/>
                <a:gd name="T43" fmla="*/ 9 h 479"/>
                <a:gd name="T44" fmla="*/ 52 w 601"/>
                <a:gd name="T45" fmla="*/ 105 h 479"/>
                <a:gd name="T46" fmla="*/ 70 w 601"/>
                <a:gd name="T47" fmla="*/ 70 h 479"/>
                <a:gd name="T48" fmla="*/ 105 w 601"/>
                <a:gd name="T49" fmla="*/ 26 h 479"/>
                <a:gd name="T50" fmla="*/ 166 w 601"/>
                <a:gd name="T51" fmla="*/ 0 h 479"/>
                <a:gd name="T52" fmla="*/ 192 w 601"/>
                <a:gd name="T53" fmla="*/ 0 h 479"/>
                <a:gd name="T54" fmla="*/ 279 w 601"/>
                <a:gd name="T55" fmla="*/ 26 h 479"/>
                <a:gd name="T56" fmla="*/ 305 w 601"/>
                <a:gd name="T57" fmla="*/ 61 h 479"/>
                <a:gd name="T58" fmla="*/ 322 w 601"/>
                <a:gd name="T59" fmla="*/ 113 h 479"/>
                <a:gd name="T60" fmla="*/ 331 w 601"/>
                <a:gd name="T61" fmla="*/ 96 h 479"/>
                <a:gd name="T62" fmla="*/ 348 w 601"/>
                <a:gd name="T63" fmla="*/ 61 h 479"/>
                <a:gd name="T64" fmla="*/ 401 w 601"/>
                <a:gd name="T65" fmla="*/ 18 h 479"/>
                <a:gd name="T66" fmla="*/ 470 w 601"/>
                <a:gd name="T67" fmla="*/ 0 h 479"/>
                <a:gd name="T68" fmla="*/ 505 w 601"/>
                <a:gd name="T69" fmla="*/ 0 h 479"/>
                <a:gd name="T70" fmla="*/ 557 w 601"/>
                <a:gd name="T71" fmla="*/ 26 h 479"/>
                <a:gd name="T72" fmla="*/ 575 w 601"/>
                <a:gd name="T73" fmla="*/ 44 h 479"/>
                <a:gd name="T74" fmla="*/ 601 w 601"/>
                <a:gd name="T75" fmla="*/ 113 h 479"/>
                <a:gd name="T76" fmla="*/ 601 w 601"/>
                <a:gd name="T7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1" h="479">
                  <a:moveTo>
                    <a:pt x="601" y="479"/>
                  </a:moveTo>
                  <a:lnTo>
                    <a:pt x="548" y="479"/>
                  </a:lnTo>
                  <a:lnTo>
                    <a:pt x="548" y="226"/>
                  </a:lnTo>
                  <a:lnTo>
                    <a:pt x="548" y="226"/>
                  </a:lnTo>
                  <a:lnTo>
                    <a:pt x="548" y="131"/>
                  </a:lnTo>
                  <a:lnTo>
                    <a:pt x="540" y="105"/>
                  </a:lnTo>
                  <a:lnTo>
                    <a:pt x="531" y="87"/>
                  </a:lnTo>
                  <a:lnTo>
                    <a:pt x="531" y="87"/>
                  </a:lnTo>
                  <a:lnTo>
                    <a:pt x="514" y="70"/>
                  </a:lnTo>
                  <a:lnTo>
                    <a:pt x="496" y="61"/>
                  </a:lnTo>
                  <a:lnTo>
                    <a:pt x="461" y="52"/>
                  </a:lnTo>
                  <a:lnTo>
                    <a:pt x="461" y="52"/>
                  </a:lnTo>
                  <a:lnTo>
                    <a:pt x="427" y="61"/>
                  </a:lnTo>
                  <a:lnTo>
                    <a:pt x="401" y="70"/>
                  </a:lnTo>
                  <a:lnTo>
                    <a:pt x="383" y="79"/>
                  </a:lnTo>
                  <a:lnTo>
                    <a:pt x="366" y="105"/>
                  </a:lnTo>
                  <a:lnTo>
                    <a:pt x="348" y="139"/>
                  </a:lnTo>
                  <a:lnTo>
                    <a:pt x="340" y="166"/>
                  </a:lnTo>
                  <a:lnTo>
                    <a:pt x="340" y="166"/>
                  </a:lnTo>
                  <a:lnTo>
                    <a:pt x="331" y="209"/>
                  </a:lnTo>
                  <a:lnTo>
                    <a:pt x="331" y="279"/>
                  </a:lnTo>
                  <a:lnTo>
                    <a:pt x="331" y="479"/>
                  </a:lnTo>
                  <a:lnTo>
                    <a:pt x="270" y="479"/>
                  </a:lnTo>
                  <a:lnTo>
                    <a:pt x="270" y="218"/>
                  </a:lnTo>
                  <a:lnTo>
                    <a:pt x="270" y="218"/>
                  </a:lnTo>
                  <a:lnTo>
                    <a:pt x="270" y="131"/>
                  </a:lnTo>
                  <a:lnTo>
                    <a:pt x="270" y="131"/>
                  </a:lnTo>
                  <a:lnTo>
                    <a:pt x="270" y="113"/>
                  </a:lnTo>
                  <a:lnTo>
                    <a:pt x="253" y="87"/>
                  </a:lnTo>
                  <a:lnTo>
                    <a:pt x="226" y="61"/>
                  </a:lnTo>
                  <a:lnTo>
                    <a:pt x="209" y="52"/>
                  </a:lnTo>
                  <a:lnTo>
                    <a:pt x="183" y="52"/>
                  </a:lnTo>
                  <a:lnTo>
                    <a:pt x="183" y="52"/>
                  </a:lnTo>
                  <a:lnTo>
                    <a:pt x="157" y="61"/>
                  </a:lnTo>
                  <a:lnTo>
                    <a:pt x="122" y="70"/>
                  </a:lnTo>
                  <a:lnTo>
                    <a:pt x="96" y="87"/>
                  </a:lnTo>
                  <a:lnTo>
                    <a:pt x="78" y="113"/>
                  </a:lnTo>
                  <a:lnTo>
                    <a:pt x="78" y="113"/>
                  </a:lnTo>
                  <a:lnTo>
                    <a:pt x="70" y="148"/>
                  </a:lnTo>
                  <a:lnTo>
                    <a:pt x="61" y="183"/>
                  </a:lnTo>
                  <a:lnTo>
                    <a:pt x="52" y="287"/>
                  </a:lnTo>
                  <a:lnTo>
                    <a:pt x="52" y="479"/>
                  </a:lnTo>
                  <a:lnTo>
                    <a:pt x="0" y="479"/>
                  </a:lnTo>
                  <a:lnTo>
                    <a:pt x="0" y="9"/>
                  </a:lnTo>
                  <a:lnTo>
                    <a:pt x="52" y="9"/>
                  </a:lnTo>
                  <a:lnTo>
                    <a:pt x="52" y="105"/>
                  </a:lnTo>
                  <a:lnTo>
                    <a:pt x="52" y="105"/>
                  </a:lnTo>
                  <a:lnTo>
                    <a:pt x="70" y="70"/>
                  </a:lnTo>
                  <a:lnTo>
                    <a:pt x="87" y="44"/>
                  </a:lnTo>
                  <a:lnTo>
                    <a:pt x="105" y="26"/>
                  </a:lnTo>
                  <a:lnTo>
                    <a:pt x="131" y="18"/>
                  </a:lnTo>
                  <a:lnTo>
                    <a:pt x="166" y="0"/>
                  </a:lnTo>
                  <a:lnTo>
                    <a:pt x="192" y="0"/>
                  </a:lnTo>
                  <a:lnTo>
                    <a:pt x="192" y="0"/>
                  </a:lnTo>
                  <a:lnTo>
                    <a:pt x="235" y="9"/>
                  </a:lnTo>
                  <a:lnTo>
                    <a:pt x="279" y="26"/>
                  </a:lnTo>
                  <a:lnTo>
                    <a:pt x="296" y="44"/>
                  </a:lnTo>
                  <a:lnTo>
                    <a:pt x="305" y="61"/>
                  </a:lnTo>
                  <a:lnTo>
                    <a:pt x="313" y="87"/>
                  </a:lnTo>
                  <a:lnTo>
                    <a:pt x="322" y="113"/>
                  </a:lnTo>
                  <a:lnTo>
                    <a:pt x="322" y="113"/>
                  </a:lnTo>
                  <a:lnTo>
                    <a:pt x="331" y="96"/>
                  </a:lnTo>
                  <a:lnTo>
                    <a:pt x="348" y="61"/>
                  </a:lnTo>
                  <a:lnTo>
                    <a:pt x="348" y="61"/>
                  </a:lnTo>
                  <a:lnTo>
                    <a:pt x="374" y="35"/>
                  </a:lnTo>
                  <a:lnTo>
                    <a:pt x="401" y="18"/>
                  </a:lnTo>
                  <a:lnTo>
                    <a:pt x="435" y="0"/>
                  </a:lnTo>
                  <a:lnTo>
                    <a:pt x="470" y="0"/>
                  </a:lnTo>
                  <a:lnTo>
                    <a:pt x="470" y="0"/>
                  </a:lnTo>
                  <a:lnTo>
                    <a:pt x="505" y="0"/>
                  </a:lnTo>
                  <a:lnTo>
                    <a:pt x="531" y="18"/>
                  </a:lnTo>
                  <a:lnTo>
                    <a:pt x="557" y="26"/>
                  </a:lnTo>
                  <a:lnTo>
                    <a:pt x="575" y="44"/>
                  </a:lnTo>
                  <a:lnTo>
                    <a:pt x="575" y="44"/>
                  </a:lnTo>
                  <a:lnTo>
                    <a:pt x="592" y="79"/>
                  </a:lnTo>
                  <a:lnTo>
                    <a:pt x="601" y="113"/>
                  </a:lnTo>
                  <a:lnTo>
                    <a:pt x="601" y="244"/>
                  </a:lnTo>
                  <a:lnTo>
                    <a:pt x="601" y="479"/>
                  </a:ln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noEditPoints="1"/>
            </p:cNvSpPr>
            <p:nvPr/>
          </p:nvSpPr>
          <p:spPr bwMode="auto">
            <a:xfrm>
              <a:off x="14261750" y="32459784"/>
              <a:ext cx="21582" cy="237048"/>
            </a:xfrm>
            <a:custGeom>
              <a:avLst/>
              <a:gdLst>
                <a:gd name="T0" fmla="*/ 61 w 61"/>
                <a:gd name="T1" fmla="*/ 95 h 670"/>
                <a:gd name="T2" fmla="*/ 0 w 61"/>
                <a:gd name="T3" fmla="*/ 95 h 670"/>
                <a:gd name="T4" fmla="*/ 0 w 61"/>
                <a:gd name="T5" fmla="*/ 0 h 670"/>
                <a:gd name="T6" fmla="*/ 61 w 61"/>
                <a:gd name="T7" fmla="*/ 0 h 670"/>
                <a:gd name="T8" fmla="*/ 61 w 61"/>
                <a:gd name="T9" fmla="*/ 95 h 670"/>
                <a:gd name="T10" fmla="*/ 61 w 61"/>
                <a:gd name="T11" fmla="*/ 670 h 670"/>
                <a:gd name="T12" fmla="*/ 0 w 61"/>
                <a:gd name="T13" fmla="*/ 670 h 670"/>
                <a:gd name="T14" fmla="*/ 0 w 61"/>
                <a:gd name="T15" fmla="*/ 200 h 670"/>
                <a:gd name="T16" fmla="*/ 61 w 61"/>
                <a:gd name="T17" fmla="*/ 200 h 670"/>
                <a:gd name="T18" fmla="*/ 61 w 61"/>
                <a:gd name="T1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0">
                  <a:moveTo>
                    <a:pt x="61" y="95"/>
                  </a:moveTo>
                  <a:lnTo>
                    <a:pt x="0" y="95"/>
                  </a:lnTo>
                  <a:lnTo>
                    <a:pt x="0" y="0"/>
                  </a:lnTo>
                  <a:lnTo>
                    <a:pt x="61" y="0"/>
                  </a:lnTo>
                  <a:lnTo>
                    <a:pt x="61" y="95"/>
                  </a:lnTo>
                  <a:close/>
                  <a:moveTo>
                    <a:pt x="61" y="670"/>
                  </a:moveTo>
                  <a:lnTo>
                    <a:pt x="0" y="670"/>
                  </a:lnTo>
                  <a:lnTo>
                    <a:pt x="0" y="200"/>
                  </a:lnTo>
                  <a:lnTo>
                    <a:pt x="61" y="200"/>
                  </a:lnTo>
                  <a:lnTo>
                    <a:pt x="61" y="67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4320128" y="32527361"/>
              <a:ext cx="129492" cy="172656"/>
            </a:xfrm>
            <a:custGeom>
              <a:avLst/>
              <a:gdLst>
                <a:gd name="T0" fmla="*/ 235 w 366"/>
                <a:gd name="T1" fmla="*/ 209 h 488"/>
                <a:gd name="T2" fmla="*/ 305 w 366"/>
                <a:gd name="T3" fmla="*/ 244 h 488"/>
                <a:gd name="T4" fmla="*/ 331 w 366"/>
                <a:gd name="T5" fmla="*/ 261 h 488"/>
                <a:gd name="T6" fmla="*/ 366 w 366"/>
                <a:gd name="T7" fmla="*/ 348 h 488"/>
                <a:gd name="T8" fmla="*/ 357 w 366"/>
                <a:gd name="T9" fmla="*/ 374 h 488"/>
                <a:gd name="T10" fmla="*/ 340 w 366"/>
                <a:gd name="T11" fmla="*/ 418 h 488"/>
                <a:gd name="T12" fmla="*/ 296 w 366"/>
                <a:gd name="T13" fmla="*/ 461 h 488"/>
                <a:gd name="T14" fmla="*/ 226 w 366"/>
                <a:gd name="T15" fmla="*/ 488 h 488"/>
                <a:gd name="T16" fmla="*/ 192 w 366"/>
                <a:gd name="T17" fmla="*/ 488 h 488"/>
                <a:gd name="T18" fmla="*/ 113 w 366"/>
                <a:gd name="T19" fmla="*/ 479 h 488"/>
                <a:gd name="T20" fmla="*/ 70 w 366"/>
                <a:gd name="T21" fmla="*/ 453 h 488"/>
                <a:gd name="T22" fmla="*/ 0 w 366"/>
                <a:gd name="T23" fmla="*/ 366 h 488"/>
                <a:gd name="T24" fmla="*/ 61 w 366"/>
                <a:gd name="T25" fmla="*/ 340 h 488"/>
                <a:gd name="T26" fmla="*/ 96 w 366"/>
                <a:gd name="T27" fmla="*/ 409 h 488"/>
                <a:gd name="T28" fmla="*/ 192 w 366"/>
                <a:gd name="T29" fmla="*/ 435 h 488"/>
                <a:gd name="T30" fmla="*/ 244 w 366"/>
                <a:gd name="T31" fmla="*/ 427 h 488"/>
                <a:gd name="T32" fmla="*/ 296 w 366"/>
                <a:gd name="T33" fmla="*/ 383 h 488"/>
                <a:gd name="T34" fmla="*/ 305 w 366"/>
                <a:gd name="T35" fmla="*/ 340 h 488"/>
                <a:gd name="T36" fmla="*/ 296 w 366"/>
                <a:gd name="T37" fmla="*/ 305 h 488"/>
                <a:gd name="T38" fmla="*/ 235 w 366"/>
                <a:gd name="T39" fmla="*/ 270 h 488"/>
                <a:gd name="T40" fmla="*/ 209 w 366"/>
                <a:gd name="T41" fmla="*/ 261 h 488"/>
                <a:gd name="T42" fmla="*/ 148 w 366"/>
                <a:gd name="T43" fmla="*/ 253 h 488"/>
                <a:gd name="T44" fmla="*/ 78 w 366"/>
                <a:gd name="T45" fmla="*/ 218 h 488"/>
                <a:gd name="T46" fmla="*/ 44 w 366"/>
                <a:gd name="T47" fmla="*/ 183 h 488"/>
                <a:gd name="T48" fmla="*/ 26 w 366"/>
                <a:gd name="T49" fmla="*/ 131 h 488"/>
                <a:gd name="T50" fmla="*/ 35 w 366"/>
                <a:gd name="T51" fmla="*/ 87 h 488"/>
                <a:gd name="T52" fmla="*/ 61 w 366"/>
                <a:gd name="T53" fmla="*/ 44 h 488"/>
                <a:gd name="T54" fmla="*/ 113 w 366"/>
                <a:gd name="T55" fmla="*/ 9 h 488"/>
                <a:gd name="T56" fmla="*/ 200 w 366"/>
                <a:gd name="T57" fmla="*/ 0 h 488"/>
                <a:gd name="T58" fmla="*/ 261 w 366"/>
                <a:gd name="T59" fmla="*/ 9 h 488"/>
                <a:gd name="T60" fmla="*/ 305 w 366"/>
                <a:gd name="T61" fmla="*/ 26 h 488"/>
                <a:gd name="T62" fmla="*/ 348 w 366"/>
                <a:gd name="T63" fmla="*/ 70 h 488"/>
                <a:gd name="T64" fmla="*/ 305 w 366"/>
                <a:gd name="T65" fmla="*/ 122 h 488"/>
                <a:gd name="T66" fmla="*/ 296 w 366"/>
                <a:gd name="T67" fmla="*/ 96 h 488"/>
                <a:gd name="T68" fmla="*/ 270 w 366"/>
                <a:gd name="T69" fmla="*/ 70 h 488"/>
                <a:gd name="T70" fmla="*/ 235 w 366"/>
                <a:gd name="T71" fmla="*/ 52 h 488"/>
                <a:gd name="T72" fmla="*/ 192 w 366"/>
                <a:gd name="T73" fmla="*/ 52 h 488"/>
                <a:gd name="T74" fmla="*/ 131 w 366"/>
                <a:gd name="T75" fmla="*/ 61 h 488"/>
                <a:gd name="T76" fmla="*/ 96 w 366"/>
                <a:gd name="T77" fmla="*/ 87 h 488"/>
                <a:gd name="T78" fmla="*/ 87 w 366"/>
                <a:gd name="T79" fmla="*/ 131 h 488"/>
                <a:gd name="T80" fmla="*/ 96 w 366"/>
                <a:gd name="T81" fmla="*/ 157 h 488"/>
                <a:gd name="T82" fmla="*/ 148 w 366"/>
                <a:gd name="T83" fmla="*/ 192 h 488"/>
                <a:gd name="T84" fmla="*/ 235 w 366"/>
                <a:gd name="T85" fmla="*/ 20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 h="488">
                  <a:moveTo>
                    <a:pt x="235" y="209"/>
                  </a:moveTo>
                  <a:lnTo>
                    <a:pt x="235" y="209"/>
                  </a:lnTo>
                  <a:lnTo>
                    <a:pt x="287" y="226"/>
                  </a:lnTo>
                  <a:lnTo>
                    <a:pt x="305" y="244"/>
                  </a:lnTo>
                  <a:lnTo>
                    <a:pt x="331" y="261"/>
                  </a:lnTo>
                  <a:lnTo>
                    <a:pt x="331" y="261"/>
                  </a:lnTo>
                  <a:lnTo>
                    <a:pt x="357" y="305"/>
                  </a:lnTo>
                  <a:lnTo>
                    <a:pt x="366" y="348"/>
                  </a:lnTo>
                  <a:lnTo>
                    <a:pt x="366" y="348"/>
                  </a:lnTo>
                  <a:lnTo>
                    <a:pt x="357" y="374"/>
                  </a:lnTo>
                  <a:lnTo>
                    <a:pt x="357" y="392"/>
                  </a:lnTo>
                  <a:lnTo>
                    <a:pt x="340" y="418"/>
                  </a:lnTo>
                  <a:lnTo>
                    <a:pt x="322" y="444"/>
                  </a:lnTo>
                  <a:lnTo>
                    <a:pt x="296" y="461"/>
                  </a:lnTo>
                  <a:lnTo>
                    <a:pt x="270" y="479"/>
                  </a:lnTo>
                  <a:lnTo>
                    <a:pt x="226" y="488"/>
                  </a:lnTo>
                  <a:lnTo>
                    <a:pt x="192" y="488"/>
                  </a:lnTo>
                  <a:lnTo>
                    <a:pt x="192" y="488"/>
                  </a:lnTo>
                  <a:lnTo>
                    <a:pt x="148" y="488"/>
                  </a:lnTo>
                  <a:lnTo>
                    <a:pt x="113" y="479"/>
                  </a:lnTo>
                  <a:lnTo>
                    <a:pt x="70" y="453"/>
                  </a:lnTo>
                  <a:lnTo>
                    <a:pt x="70" y="453"/>
                  </a:lnTo>
                  <a:lnTo>
                    <a:pt x="26" y="418"/>
                  </a:lnTo>
                  <a:lnTo>
                    <a:pt x="0" y="366"/>
                  </a:lnTo>
                  <a:lnTo>
                    <a:pt x="61" y="340"/>
                  </a:lnTo>
                  <a:lnTo>
                    <a:pt x="61" y="340"/>
                  </a:lnTo>
                  <a:lnTo>
                    <a:pt x="70" y="374"/>
                  </a:lnTo>
                  <a:lnTo>
                    <a:pt x="96" y="409"/>
                  </a:lnTo>
                  <a:lnTo>
                    <a:pt x="139" y="427"/>
                  </a:lnTo>
                  <a:lnTo>
                    <a:pt x="192" y="435"/>
                  </a:lnTo>
                  <a:lnTo>
                    <a:pt x="192" y="435"/>
                  </a:lnTo>
                  <a:lnTo>
                    <a:pt x="244" y="427"/>
                  </a:lnTo>
                  <a:lnTo>
                    <a:pt x="279" y="409"/>
                  </a:lnTo>
                  <a:lnTo>
                    <a:pt x="296" y="383"/>
                  </a:lnTo>
                  <a:lnTo>
                    <a:pt x="305" y="340"/>
                  </a:lnTo>
                  <a:lnTo>
                    <a:pt x="305" y="340"/>
                  </a:lnTo>
                  <a:lnTo>
                    <a:pt x="305" y="322"/>
                  </a:lnTo>
                  <a:lnTo>
                    <a:pt x="296" y="305"/>
                  </a:lnTo>
                  <a:lnTo>
                    <a:pt x="270" y="279"/>
                  </a:lnTo>
                  <a:lnTo>
                    <a:pt x="235" y="270"/>
                  </a:lnTo>
                  <a:lnTo>
                    <a:pt x="209" y="261"/>
                  </a:lnTo>
                  <a:lnTo>
                    <a:pt x="209" y="261"/>
                  </a:lnTo>
                  <a:lnTo>
                    <a:pt x="148" y="253"/>
                  </a:lnTo>
                  <a:lnTo>
                    <a:pt x="148" y="253"/>
                  </a:lnTo>
                  <a:lnTo>
                    <a:pt x="113" y="235"/>
                  </a:lnTo>
                  <a:lnTo>
                    <a:pt x="78" y="218"/>
                  </a:lnTo>
                  <a:lnTo>
                    <a:pt x="61" y="200"/>
                  </a:lnTo>
                  <a:lnTo>
                    <a:pt x="44" y="183"/>
                  </a:lnTo>
                  <a:lnTo>
                    <a:pt x="35" y="157"/>
                  </a:lnTo>
                  <a:lnTo>
                    <a:pt x="26" y="131"/>
                  </a:lnTo>
                  <a:lnTo>
                    <a:pt x="26" y="131"/>
                  </a:lnTo>
                  <a:lnTo>
                    <a:pt x="35" y="87"/>
                  </a:lnTo>
                  <a:lnTo>
                    <a:pt x="44" y="70"/>
                  </a:lnTo>
                  <a:lnTo>
                    <a:pt x="61" y="44"/>
                  </a:lnTo>
                  <a:lnTo>
                    <a:pt x="87" y="26"/>
                  </a:lnTo>
                  <a:lnTo>
                    <a:pt x="113" y="9"/>
                  </a:lnTo>
                  <a:lnTo>
                    <a:pt x="148" y="0"/>
                  </a:lnTo>
                  <a:lnTo>
                    <a:pt x="200" y="0"/>
                  </a:lnTo>
                  <a:lnTo>
                    <a:pt x="200" y="0"/>
                  </a:lnTo>
                  <a:lnTo>
                    <a:pt x="261" y="9"/>
                  </a:lnTo>
                  <a:lnTo>
                    <a:pt x="305" y="26"/>
                  </a:lnTo>
                  <a:lnTo>
                    <a:pt x="305" y="26"/>
                  </a:lnTo>
                  <a:lnTo>
                    <a:pt x="331" y="44"/>
                  </a:lnTo>
                  <a:lnTo>
                    <a:pt x="348" y="70"/>
                  </a:lnTo>
                  <a:lnTo>
                    <a:pt x="366" y="105"/>
                  </a:lnTo>
                  <a:lnTo>
                    <a:pt x="305" y="122"/>
                  </a:lnTo>
                  <a:lnTo>
                    <a:pt x="305" y="122"/>
                  </a:lnTo>
                  <a:lnTo>
                    <a:pt x="296" y="96"/>
                  </a:lnTo>
                  <a:lnTo>
                    <a:pt x="287" y="79"/>
                  </a:lnTo>
                  <a:lnTo>
                    <a:pt x="270" y="70"/>
                  </a:lnTo>
                  <a:lnTo>
                    <a:pt x="270" y="70"/>
                  </a:lnTo>
                  <a:lnTo>
                    <a:pt x="235" y="52"/>
                  </a:lnTo>
                  <a:lnTo>
                    <a:pt x="192" y="52"/>
                  </a:lnTo>
                  <a:lnTo>
                    <a:pt x="192" y="52"/>
                  </a:lnTo>
                  <a:lnTo>
                    <a:pt x="165" y="52"/>
                  </a:lnTo>
                  <a:lnTo>
                    <a:pt x="131" y="61"/>
                  </a:lnTo>
                  <a:lnTo>
                    <a:pt x="113" y="70"/>
                  </a:lnTo>
                  <a:lnTo>
                    <a:pt x="96" y="87"/>
                  </a:lnTo>
                  <a:lnTo>
                    <a:pt x="87" y="105"/>
                  </a:lnTo>
                  <a:lnTo>
                    <a:pt x="87" y="131"/>
                  </a:lnTo>
                  <a:lnTo>
                    <a:pt x="87" y="131"/>
                  </a:lnTo>
                  <a:lnTo>
                    <a:pt x="96" y="157"/>
                  </a:lnTo>
                  <a:lnTo>
                    <a:pt x="113" y="183"/>
                  </a:lnTo>
                  <a:lnTo>
                    <a:pt x="148" y="192"/>
                  </a:lnTo>
                  <a:lnTo>
                    <a:pt x="183" y="200"/>
                  </a:lnTo>
                  <a:lnTo>
                    <a:pt x="235" y="20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4320128" y="32527361"/>
              <a:ext cx="129492" cy="172656"/>
            </a:xfrm>
            <a:custGeom>
              <a:avLst/>
              <a:gdLst>
                <a:gd name="T0" fmla="*/ 235 w 366"/>
                <a:gd name="T1" fmla="*/ 209 h 488"/>
                <a:gd name="T2" fmla="*/ 305 w 366"/>
                <a:gd name="T3" fmla="*/ 244 h 488"/>
                <a:gd name="T4" fmla="*/ 331 w 366"/>
                <a:gd name="T5" fmla="*/ 261 h 488"/>
                <a:gd name="T6" fmla="*/ 366 w 366"/>
                <a:gd name="T7" fmla="*/ 348 h 488"/>
                <a:gd name="T8" fmla="*/ 357 w 366"/>
                <a:gd name="T9" fmla="*/ 374 h 488"/>
                <a:gd name="T10" fmla="*/ 340 w 366"/>
                <a:gd name="T11" fmla="*/ 418 h 488"/>
                <a:gd name="T12" fmla="*/ 296 w 366"/>
                <a:gd name="T13" fmla="*/ 461 h 488"/>
                <a:gd name="T14" fmla="*/ 226 w 366"/>
                <a:gd name="T15" fmla="*/ 488 h 488"/>
                <a:gd name="T16" fmla="*/ 192 w 366"/>
                <a:gd name="T17" fmla="*/ 488 h 488"/>
                <a:gd name="T18" fmla="*/ 113 w 366"/>
                <a:gd name="T19" fmla="*/ 479 h 488"/>
                <a:gd name="T20" fmla="*/ 70 w 366"/>
                <a:gd name="T21" fmla="*/ 453 h 488"/>
                <a:gd name="T22" fmla="*/ 0 w 366"/>
                <a:gd name="T23" fmla="*/ 366 h 488"/>
                <a:gd name="T24" fmla="*/ 61 w 366"/>
                <a:gd name="T25" fmla="*/ 340 h 488"/>
                <a:gd name="T26" fmla="*/ 96 w 366"/>
                <a:gd name="T27" fmla="*/ 409 h 488"/>
                <a:gd name="T28" fmla="*/ 192 w 366"/>
                <a:gd name="T29" fmla="*/ 435 h 488"/>
                <a:gd name="T30" fmla="*/ 244 w 366"/>
                <a:gd name="T31" fmla="*/ 427 h 488"/>
                <a:gd name="T32" fmla="*/ 296 w 366"/>
                <a:gd name="T33" fmla="*/ 383 h 488"/>
                <a:gd name="T34" fmla="*/ 305 w 366"/>
                <a:gd name="T35" fmla="*/ 340 h 488"/>
                <a:gd name="T36" fmla="*/ 296 w 366"/>
                <a:gd name="T37" fmla="*/ 305 h 488"/>
                <a:gd name="T38" fmla="*/ 235 w 366"/>
                <a:gd name="T39" fmla="*/ 270 h 488"/>
                <a:gd name="T40" fmla="*/ 209 w 366"/>
                <a:gd name="T41" fmla="*/ 261 h 488"/>
                <a:gd name="T42" fmla="*/ 148 w 366"/>
                <a:gd name="T43" fmla="*/ 253 h 488"/>
                <a:gd name="T44" fmla="*/ 78 w 366"/>
                <a:gd name="T45" fmla="*/ 218 h 488"/>
                <a:gd name="T46" fmla="*/ 44 w 366"/>
                <a:gd name="T47" fmla="*/ 183 h 488"/>
                <a:gd name="T48" fmla="*/ 26 w 366"/>
                <a:gd name="T49" fmla="*/ 131 h 488"/>
                <a:gd name="T50" fmla="*/ 35 w 366"/>
                <a:gd name="T51" fmla="*/ 87 h 488"/>
                <a:gd name="T52" fmla="*/ 61 w 366"/>
                <a:gd name="T53" fmla="*/ 44 h 488"/>
                <a:gd name="T54" fmla="*/ 113 w 366"/>
                <a:gd name="T55" fmla="*/ 9 h 488"/>
                <a:gd name="T56" fmla="*/ 200 w 366"/>
                <a:gd name="T57" fmla="*/ 0 h 488"/>
                <a:gd name="T58" fmla="*/ 261 w 366"/>
                <a:gd name="T59" fmla="*/ 9 h 488"/>
                <a:gd name="T60" fmla="*/ 305 w 366"/>
                <a:gd name="T61" fmla="*/ 26 h 488"/>
                <a:gd name="T62" fmla="*/ 348 w 366"/>
                <a:gd name="T63" fmla="*/ 70 h 488"/>
                <a:gd name="T64" fmla="*/ 305 w 366"/>
                <a:gd name="T65" fmla="*/ 122 h 488"/>
                <a:gd name="T66" fmla="*/ 296 w 366"/>
                <a:gd name="T67" fmla="*/ 96 h 488"/>
                <a:gd name="T68" fmla="*/ 270 w 366"/>
                <a:gd name="T69" fmla="*/ 70 h 488"/>
                <a:gd name="T70" fmla="*/ 235 w 366"/>
                <a:gd name="T71" fmla="*/ 52 h 488"/>
                <a:gd name="T72" fmla="*/ 192 w 366"/>
                <a:gd name="T73" fmla="*/ 52 h 488"/>
                <a:gd name="T74" fmla="*/ 131 w 366"/>
                <a:gd name="T75" fmla="*/ 61 h 488"/>
                <a:gd name="T76" fmla="*/ 96 w 366"/>
                <a:gd name="T77" fmla="*/ 87 h 488"/>
                <a:gd name="T78" fmla="*/ 87 w 366"/>
                <a:gd name="T79" fmla="*/ 131 h 488"/>
                <a:gd name="T80" fmla="*/ 96 w 366"/>
                <a:gd name="T81" fmla="*/ 157 h 488"/>
                <a:gd name="T82" fmla="*/ 148 w 366"/>
                <a:gd name="T83" fmla="*/ 192 h 488"/>
                <a:gd name="T84" fmla="*/ 235 w 366"/>
                <a:gd name="T85" fmla="*/ 20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 h="488">
                  <a:moveTo>
                    <a:pt x="235" y="209"/>
                  </a:moveTo>
                  <a:lnTo>
                    <a:pt x="235" y="209"/>
                  </a:lnTo>
                  <a:lnTo>
                    <a:pt x="287" y="226"/>
                  </a:lnTo>
                  <a:lnTo>
                    <a:pt x="305" y="244"/>
                  </a:lnTo>
                  <a:lnTo>
                    <a:pt x="331" y="261"/>
                  </a:lnTo>
                  <a:lnTo>
                    <a:pt x="331" y="261"/>
                  </a:lnTo>
                  <a:lnTo>
                    <a:pt x="357" y="305"/>
                  </a:lnTo>
                  <a:lnTo>
                    <a:pt x="366" y="348"/>
                  </a:lnTo>
                  <a:lnTo>
                    <a:pt x="366" y="348"/>
                  </a:lnTo>
                  <a:lnTo>
                    <a:pt x="357" y="374"/>
                  </a:lnTo>
                  <a:lnTo>
                    <a:pt x="357" y="392"/>
                  </a:lnTo>
                  <a:lnTo>
                    <a:pt x="340" y="418"/>
                  </a:lnTo>
                  <a:lnTo>
                    <a:pt x="322" y="444"/>
                  </a:lnTo>
                  <a:lnTo>
                    <a:pt x="296" y="461"/>
                  </a:lnTo>
                  <a:lnTo>
                    <a:pt x="270" y="479"/>
                  </a:lnTo>
                  <a:lnTo>
                    <a:pt x="226" y="488"/>
                  </a:lnTo>
                  <a:lnTo>
                    <a:pt x="192" y="488"/>
                  </a:lnTo>
                  <a:lnTo>
                    <a:pt x="192" y="488"/>
                  </a:lnTo>
                  <a:lnTo>
                    <a:pt x="148" y="488"/>
                  </a:lnTo>
                  <a:lnTo>
                    <a:pt x="113" y="479"/>
                  </a:lnTo>
                  <a:lnTo>
                    <a:pt x="70" y="453"/>
                  </a:lnTo>
                  <a:lnTo>
                    <a:pt x="70" y="453"/>
                  </a:lnTo>
                  <a:lnTo>
                    <a:pt x="26" y="418"/>
                  </a:lnTo>
                  <a:lnTo>
                    <a:pt x="0" y="366"/>
                  </a:lnTo>
                  <a:lnTo>
                    <a:pt x="61" y="340"/>
                  </a:lnTo>
                  <a:lnTo>
                    <a:pt x="61" y="340"/>
                  </a:lnTo>
                  <a:lnTo>
                    <a:pt x="70" y="374"/>
                  </a:lnTo>
                  <a:lnTo>
                    <a:pt x="96" y="409"/>
                  </a:lnTo>
                  <a:lnTo>
                    <a:pt x="139" y="427"/>
                  </a:lnTo>
                  <a:lnTo>
                    <a:pt x="192" y="435"/>
                  </a:lnTo>
                  <a:lnTo>
                    <a:pt x="192" y="435"/>
                  </a:lnTo>
                  <a:lnTo>
                    <a:pt x="244" y="427"/>
                  </a:lnTo>
                  <a:lnTo>
                    <a:pt x="279" y="409"/>
                  </a:lnTo>
                  <a:lnTo>
                    <a:pt x="296" y="383"/>
                  </a:lnTo>
                  <a:lnTo>
                    <a:pt x="305" y="340"/>
                  </a:lnTo>
                  <a:lnTo>
                    <a:pt x="305" y="340"/>
                  </a:lnTo>
                  <a:lnTo>
                    <a:pt x="305" y="322"/>
                  </a:lnTo>
                  <a:lnTo>
                    <a:pt x="296" y="305"/>
                  </a:lnTo>
                  <a:lnTo>
                    <a:pt x="270" y="279"/>
                  </a:lnTo>
                  <a:lnTo>
                    <a:pt x="235" y="270"/>
                  </a:lnTo>
                  <a:lnTo>
                    <a:pt x="209" y="261"/>
                  </a:lnTo>
                  <a:lnTo>
                    <a:pt x="209" y="261"/>
                  </a:lnTo>
                  <a:lnTo>
                    <a:pt x="148" y="253"/>
                  </a:lnTo>
                  <a:lnTo>
                    <a:pt x="148" y="253"/>
                  </a:lnTo>
                  <a:lnTo>
                    <a:pt x="113" y="235"/>
                  </a:lnTo>
                  <a:lnTo>
                    <a:pt x="78" y="218"/>
                  </a:lnTo>
                  <a:lnTo>
                    <a:pt x="61" y="200"/>
                  </a:lnTo>
                  <a:lnTo>
                    <a:pt x="44" y="183"/>
                  </a:lnTo>
                  <a:lnTo>
                    <a:pt x="35" y="157"/>
                  </a:lnTo>
                  <a:lnTo>
                    <a:pt x="26" y="131"/>
                  </a:lnTo>
                  <a:lnTo>
                    <a:pt x="26" y="131"/>
                  </a:lnTo>
                  <a:lnTo>
                    <a:pt x="35" y="87"/>
                  </a:lnTo>
                  <a:lnTo>
                    <a:pt x="44" y="70"/>
                  </a:lnTo>
                  <a:lnTo>
                    <a:pt x="61" y="44"/>
                  </a:lnTo>
                  <a:lnTo>
                    <a:pt x="87" y="26"/>
                  </a:lnTo>
                  <a:lnTo>
                    <a:pt x="113" y="9"/>
                  </a:lnTo>
                  <a:lnTo>
                    <a:pt x="148" y="0"/>
                  </a:lnTo>
                  <a:lnTo>
                    <a:pt x="200" y="0"/>
                  </a:lnTo>
                  <a:lnTo>
                    <a:pt x="200" y="0"/>
                  </a:lnTo>
                  <a:lnTo>
                    <a:pt x="261" y="9"/>
                  </a:lnTo>
                  <a:lnTo>
                    <a:pt x="305" y="26"/>
                  </a:lnTo>
                  <a:lnTo>
                    <a:pt x="305" y="26"/>
                  </a:lnTo>
                  <a:lnTo>
                    <a:pt x="331" y="44"/>
                  </a:lnTo>
                  <a:lnTo>
                    <a:pt x="348" y="70"/>
                  </a:lnTo>
                  <a:lnTo>
                    <a:pt x="366" y="105"/>
                  </a:lnTo>
                  <a:lnTo>
                    <a:pt x="305" y="122"/>
                  </a:lnTo>
                  <a:lnTo>
                    <a:pt x="305" y="122"/>
                  </a:lnTo>
                  <a:lnTo>
                    <a:pt x="296" y="96"/>
                  </a:lnTo>
                  <a:lnTo>
                    <a:pt x="287" y="79"/>
                  </a:lnTo>
                  <a:lnTo>
                    <a:pt x="270" y="70"/>
                  </a:lnTo>
                  <a:lnTo>
                    <a:pt x="270" y="70"/>
                  </a:lnTo>
                  <a:lnTo>
                    <a:pt x="235" y="52"/>
                  </a:lnTo>
                  <a:lnTo>
                    <a:pt x="192" y="52"/>
                  </a:lnTo>
                  <a:lnTo>
                    <a:pt x="192" y="52"/>
                  </a:lnTo>
                  <a:lnTo>
                    <a:pt x="165" y="52"/>
                  </a:lnTo>
                  <a:lnTo>
                    <a:pt x="131" y="61"/>
                  </a:lnTo>
                  <a:lnTo>
                    <a:pt x="113" y="70"/>
                  </a:lnTo>
                  <a:lnTo>
                    <a:pt x="96" y="87"/>
                  </a:lnTo>
                  <a:lnTo>
                    <a:pt x="87" y="105"/>
                  </a:lnTo>
                  <a:lnTo>
                    <a:pt x="87" y="131"/>
                  </a:lnTo>
                  <a:lnTo>
                    <a:pt x="87" y="131"/>
                  </a:lnTo>
                  <a:lnTo>
                    <a:pt x="96" y="157"/>
                  </a:lnTo>
                  <a:lnTo>
                    <a:pt x="113" y="183"/>
                  </a:lnTo>
                  <a:lnTo>
                    <a:pt x="148" y="192"/>
                  </a:lnTo>
                  <a:lnTo>
                    <a:pt x="183" y="200"/>
                  </a:lnTo>
                  <a:lnTo>
                    <a:pt x="235" y="209"/>
                  </a:ln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14483231" y="32527361"/>
              <a:ext cx="147890" cy="172656"/>
            </a:xfrm>
            <a:custGeom>
              <a:avLst/>
              <a:gdLst>
                <a:gd name="T0" fmla="*/ 418 w 418"/>
                <a:gd name="T1" fmla="*/ 348 h 488"/>
                <a:gd name="T2" fmla="*/ 375 w 418"/>
                <a:gd name="T3" fmla="*/ 427 h 488"/>
                <a:gd name="T4" fmla="*/ 357 w 418"/>
                <a:gd name="T5" fmla="*/ 435 h 488"/>
                <a:gd name="T6" fmla="*/ 288 w 418"/>
                <a:gd name="T7" fmla="*/ 479 h 488"/>
                <a:gd name="T8" fmla="*/ 218 w 418"/>
                <a:gd name="T9" fmla="*/ 488 h 488"/>
                <a:gd name="T10" fmla="*/ 122 w 418"/>
                <a:gd name="T11" fmla="*/ 470 h 488"/>
                <a:gd name="T12" fmla="*/ 53 w 418"/>
                <a:gd name="T13" fmla="*/ 409 h 488"/>
                <a:gd name="T14" fmla="*/ 9 w 418"/>
                <a:gd name="T15" fmla="*/ 331 h 488"/>
                <a:gd name="T16" fmla="*/ 0 w 418"/>
                <a:gd name="T17" fmla="*/ 235 h 488"/>
                <a:gd name="T18" fmla="*/ 0 w 418"/>
                <a:gd name="T19" fmla="*/ 183 h 488"/>
                <a:gd name="T20" fmla="*/ 35 w 418"/>
                <a:gd name="T21" fmla="*/ 96 h 488"/>
                <a:gd name="T22" fmla="*/ 96 w 418"/>
                <a:gd name="T23" fmla="*/ 35 h 488"/>
                <a:gd name="T24" fmla="*/ 166 w 418"/>
                <a:gd name="T25" fmla="*/ 0 h 488"/>
                <a:gd name="T26" fmla="*/ 209 w 418"/>
                <a:gd name="T27" fmla="*/ 0 h 488"/>
                <a:gd name="T28" fmla="*/ 305 w 418"/>
                <a:gd name="T29" fmla="*/ 18 h 488"/>
                <a:gd name="T30" fmla="*/ 375 w 418"/>
                <a:gd name="T31" fmla="*/ 79 h 488"/>
                <a:gd name="T32" fmla="*/ 409 w 418"/>
                <a:gd name="T33" fmla="*/ 157 h 488"/>
                <a:gd name="T34" fmla="*/ 418 w 418"/>
                <a:gd name="T35" fmla="*/ 244 h 488"/>
                <a:gd name="T36" fmla="*/ 61 w 418"/>
                <a:gd name="T37" fmla="*/ 244 h 488"/>
                <a:gd name="T38" fmla="*/ 79 w 418"/>
                <a:gd name="T39" fmla="*/ 340 h 488"/>
                <a:gd name="T40" fmla="*/ 87 w 418"/>
                <a:gd name="T41" fmla="*/ 374 h 488"/>
                <a:gd name="T42" fmla="*/ 131 w 418"/>
                <a:gd name="T43" fmla="*/ 409 h 488"/>
                <a:gd name="T44" fmla="*/ 192 w 418"/>
                <a:gd name="T45" fmla="*/ 435 h 488"/>
                <a:gd name="T46" fmla="*/ 218 w 418"/>
                <a:gd name="T47" fmla="*/ 435 h 488"/>
                <a:gd name="T48" fmla="*/ 296 w 418"/>
                <a:gd name="T49" fmla="*/ 418 h 488"/>
                <a:gd name="T50" fmla="*/ 366 w 418"/>
                <a:gd name="T51" fmla="*/ 340 h 488"/>
                <a:gd name="T52" fmla="*/ 357 w 418"/>
                <a:gd name="T53" fmla="*/ 200 h 488"/>
                <a:gd name="T54" fmla="*/ 340 w 418"/>
                <a:gd name="T55" fmla="*/ 139 h 488"/>
                <a:gd name="T56" fmla="*/ 305 w 418"/>
                <a:gd name="T57" fmla="*/ 87 h 488"/>
                <a:gd name="T58" fmla="*/ 270 w 418"/>
                <a:gd name="T59" fmla="*/ 61 h 488"/>
                <a:gd name="T60" fmla="*/ 209 w 418"/>
                <a:gd name="T61" fmla="*/ 52 h 488"/>
                <a:gd name="T62" fmla="*/ 183 w 418"/>
                <a:gd name="T63" fmla="*/ 52 h 488"/>
                <a:gd name="T64" fmla="*/ 131 w 418"/>
                <a:gd name="T65" fmla="*/ 70 h 488"/>
                <a:gd name="T66" fmla="*/ 79 w 418"/>
                <a:gd name="T67" fmla="*/ 139 h 488"/>
                <a:gd name="T68" fmla="*/ 357 w 418"/>
                <a:gd name="T69" fmla="*/ 20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8" h="488">
                  <a:moveTo>
                    <a:pt x="418" y="348"/>
                  </a:moveTo>
                  <a:lnTo>
                    <a:pt x="418" y="348"/>
                  </a:lnTo>
                  <a:lnTo>
                    <a:pt x="409" y="383"/>
                  </a:lnTo>
                  <a:lnTo>
                    <a:pt x="375" y="427"/>
                  </a:lnTo>
                  <a:lnTo>
                    <a:pt x="375" y="427"/>
                  </a:lnTo>
                  <a:lnTo>
                    <a:pt x="357" y="435"/>
                  </a:lnTo>
                  <a:lnTo>
                    <a:pt x="331" y="461"/>
                  </a:lnTo>
                  <a:lnTo>
                    <a:pt x="288" y="479"/>
                  </a:lnTo>
                  <a:lnTo>
                    <a:pt x="218" y="488"/>
                  </a:lnTo>
                  <a:lnTo>
                    <a:pt x="218" y="488"/>
                  </a:lnTo>
                  <a:lnTo>
                    <a:pt x="166" y="479"/>
                  </a:lnTo>
                  <a:lnTo>
                    <a:pt x="122" y="470"/>
                  </a:lnTo>
                  <a:lnTo>
                    <a:pt x="79" y="444"/>
                  </a:lnTo>
                  <a:lnTo>
                    <a:pt x="53" y="409"/>
                  </a:lnTo>
                  <a:lnTo>
                    <a:pt x="26" y="374"/>
                  </a:lnTo>
                  <a:lnTo>
                    <a:pt x="9" y="331"/>
                  </a:lnTo>
                  <a:lnTo>
                    <a:pt x="0" y="287"/>
                  </a:lnTo>
                  <a:lnTo>
                    <a:pt x="0" y="235"/>
                  </a:lnTo>
                  <a:lnTo>
                    <a:pt x="0" y="235"/>
                  </a:lnTo>
                  <a:lnTo>
                    <a:pt x="0" y="183"/>
                  </a:lnTo>
                  <a:lnTo>
                    <a:pt x="18" y="139"/>
                  </a:lnTo>
                  <a:lnTo>
                    <a:pt x="35" y="96"/>
                  </a:lnTo>
                  <a:lnTo>
                    <a:pt x="61" y="61"/>
                  </a:lnTo>
                  <a:lnTo>
                    <a:pt x="96" y="35"/>
                  </a:lnTo>
                  <a:lnTo>
                    <a:pt x="131" y="18"/>
                  </a:lnTo>
                  <a:lnTo>
                    <a:pt x="166" y="0"/>
                  </a:lnTo>
                  <a:lnTo>
                    <a:pt x="209" y="0"/>
                  </a:lnTo>
                  <a:lnTo>
                    <a:pt x="209" y="0"/>
                  </a:lnTo>
                  <a:lnTo>
                    <a:pt x="261" y="9"/>
                  </a:lnTo>
                  <a:lnTo>
                    <a:pt x="305" y="18"/>
                  </a:lnTo>
                  <a:lnTo>
                    <a:pt x="340" y="44"/>
                  </a:lnTo>
                  <a:lnTo>
                    <a:pt x="375" y="79"/>
                  </a:lnTo>
                  <a:lnTo>
                    <a:pt x="392" y="113"/>
                  </a:lnTo>
                  <a:lnTo>
                    <a:pt x="409" y="157"/>
                  </a:lnTo>
                  <a:lnTo>
                    <a:pt x="418" y="200"/>
                  </a:lnTo>
                  <a:lnTo>
                    <a:pt x="418" y="244"/>
                  </a:lnTo>
                  <a:lnTo>
                    <a:pt x="61" y="244"/>
                  </a:lnTo>
                  <a:lnTo>
                    <a:pt x="61" y="244"/>
                  </a:lnTo>
                  <a:lnTo>
                    <a:pt x="61" y="287"/>
                  </a:lnTo>
                  <a:lnTo>
                    <a:pt x="79" y="340"/>
                  </a:lnTo>
                  <a:lnTo>
                    <a:pt x="79" y="340"/>
                  </a:lnTo>
                  <a:lnTo>
                    <a:pt x="87" y="374"/>
                  </a:lnTo>
                  <a:lnTo>
                    <a:pt x="114" y="392"/>
                  </a:lnTo>
                  <a:lnTo>
                    <a:pt x="131" y="409"/>
                  </a:lnTo>
                  <a:lnTo>
                    <a:pt x="157" y="427"/>
                  </a:lnTo>
                  <a:lnTo>
                    <a:pt x="192" y="435"/>
                  </a:lnTo>
                  <a:lnTo>
                    <a:pt x="218" y="435"/>
                  </a:lnTo>
                  <a:lnTo>
                    <a:pt x="218" y="435"/>
                  </a:lnTo>
                  <a:lnTo>
                    <a:pt x="261" y="435"/>
                  </a:lnTo>
                  <a:lnTo>
                    <a:pt x="296" y="418"/>
                  </a:lnTo>
                  <a:lnTo>
                    <a:pt x="331" y="383"/>
                  </a:lnTo>
                  <a:lnTo>
                    <a:pt x="366" y="340"/>
                  </a:lnTo>
                  <a:lnTo>
                    <a:pt x="418" y="348"/>
                  </a:lnTo>
                  <a:close/>
                  <a:moveTo>
                    <a:pt x="357" y="200"/>
                  </a:moveTo>
                  <a:lnTo>
                    <a:pt x="357" y="200"/>
                  </a:lnTo>
                  <a:lnTo>
                    <a:pt x="340" y="139"/>
                  </a:lnTo>
                  <a:lnTo>
                    <a:pt x="331" y="113"/>
                  </a:lnTo>
                  <a:lnTo>
                    <a:pt x="305" y="87"/>
                  </a:lnTo>
                  <a:lnTo>
                    <a:pt x="305" y="87"/>
                  </a:lnTo>
                  <a:lnTo>
                    <a:pt x="270" y="61"/>
                  </a:lnTo>
                  <a:lnTo>
                    <a:pt x="244" y="52"/>
                  </a:lnTo>
                  <a:lnTo>
                    <a:pt x="209" y="52"/>
                  </a:lnTo>
                  <a:lnTo>
                    <a:pt x="209" y="52"/>
                  </a:lnTo>
                  <a:lnTo>
                    <a:pt x="183" y="52"/>
                  </a:lnTo>
                  <a:lnTo>
                    <a:pt x="157" y="61"/>
                  </a:lnTo>
                  <a:lnTo>
                    <a:pt x="131" y="70"/>
                  </a:lnTo>
                  <a:lnTo>
                    <a:pt x="114" y="87"/>
                  </a:lnTo>
                  <a:lnTo>
                    <a:pt x="79" y="139"/>
                  </a:lnTo>
                  <a:lnTo>
                    <a:pt x="61" y="200"/>
                  </a:lnTo>
                  <a:lnTo>
                    <a:pt x="357" y="20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14748229" y="32447401"/>
              <a:ext cx="95527" cy="249431"/>
            </a:xfrm>
            <a:custGeom>
              <a:avLst/>
              <a:gdLst>
                <a:gd name="T0" fmla="*/ 270 w 270"/>
                <a:gd name="T1" fmla="*/ 287 h 705"/>
                <a:gd name="T2" fmla="*/ 165 w 270"/>
                <a:gd name="T3" fmla="*/ 287 h 705"/>
                <a:gd name="T4" fmla="*/ 165 w 270"/>
                <a:gd name="T5" fmla="*/ 705 h 705"/>
                <a:gd name="T6" fmla="*/ 104 w 270"/>
                <a:gd name="T7" fmla="*/ 705 h 705"/>
                <a:gd name="T8" fmla="*/ 104 w 270"/>
                <a:gd name="T9" fmla="*/ 287 h 705"/>
                <a:gd name="T10" fmla="*/ 0 w 270"/>
                <a:gd name="T11" fmla="*/ 287 h 705"/>
                <a:gd name="T12" fmla="*/ 0 w 270"/>
                <a:gd name="T13" fmla="*/ 235 h 705"/>
                <a:gd name="T14" fmla="*/ 104 w 270"/>
                <a:gd name="T15" fmla="*/ 235 h 705"/>
                <a:gd name="T16" fmla="*/ 104 w 270"/>
                <a:gd name="T17" fmla="*/ 148 h 705"/>
                <a:gd name="T18" fmla="*/ 104 w 270"/>
                <a:gd name="T19" fmla="*/ 148 h 705"/>
                <a:gd name="T20" fmla="*/ 104 w 270"/>
                <a:gd name="T21" fmla="*/ 78 h 705"/>
                <a:gd name="T22" fmla="*/ 113 w 270"/>
                <a:gd name="T23" fmla="*/ 52 h 705"/>
                <a:gd name="T24" fmla="*/ 113 w 270"/>
                <a:gd name="T25" fmla="*/ 52 h 705"/>
                <a:gd name="T26" fmla="*/ 122 w 270"/>
                <a:gd name="T27" fmla="*/ 26 h 705"/>
                <a:gd name="T28" fmla="*/ 148 w 270"/>
                <a:gd name="T29" fmla="*/ 9 h 705"/>
                <a:gd name="T30" fmla="*/ 174 w 270"/>
                <a:gd name="T31" fmla="*/ 0 h 705"/>
                <a:gd name="T32" fmla="*/ 209 w 270"/>
                <a:gd name="T33" fmla="*/ 0 h 705"/>
                <a:gd name="T34" fmla="*/ 209 w 270"/>
                <a:gd name="T35" fmla="*/ 0 h 705"/>
                <a:gd name="T36" fmla="*/ 270 w 270"/>
                <a:gd name="T37" fmla="*/ 9 h 705"/>
                <a:gd name="T38" fmla="*/ 270 w 270"/>
                <a:gd name="T39" fmla="*/ 61 h 705"/>
                <a:gd name="T40" fmla="*/ 270 w 270"/>
                <a:gd name="T41" fmla="*/ 61 h 705"/>
                <a:gd name="T42" fmla="*/ 244 w 270"/>
                <a:gd name="T43" fmla="*/ 52 h 705"/>
                <a:gd name="T44" fmla="*/ 209 w 270"/>
                <a:gd name="T45" fmla="*/ 52 h 705"/>
                <a:gd name="T46" fmla="*/ 209 w 270"/>
                <a:gd name="T47" fmla="*/ 52 h 705"/>
                <a:gd name="T48" fmla="*/ 191 w 270"/>
                <a:gd name="T49" fmla="*/ 52 h 705"/>
                <a:gd name="T50" fmla="*/ 174 w 270"/>
                <a:gd name="T51" fmla="*/ 61 h 705"/>
                <a:gd name="T52" fmla="*/ 165 w 270"/>
                <a:gd name="T53" fmla="*/ 78 h 705"/>
                <a:gd name="T54" fmla="*/ 165 w 270"/>
                <a:gd name="T55" fmla="*/ 78 h 705"/>
                <a:gd name="T56" fmla="*/ 165 w 270"/>
                <a:gd name="T57" fmla="*/ 96 h 705"/>
                <a:gd name="T58" fmla="*/ 165 w 270"/>
                <a:gd name="T59" fmla="*/ 139 h 705"/>
                <a:gd name="T60" fmla="*/ 165 w 270"/>
                <a:gd name="T61" fmla="*/ 235 h 705"/>
                <a:gd name="T62" fmla="*/ 270 w 270"/>
                <a:gd name="T63" fmla="*/ 235 h 705"/>
                <a:gd name="T64" fmla="*/ 270 w 270"/>
                <a:gd name="T65" fmla="*/ 28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705">
                  <a:moveTo>
                    <a:pt x="270" y="287"/>
                  </a:moveTo>
                  <a:lnTo>
                    <a:pt x="165" y="287"/>
                  </a:lnTo>
                  <a:lnTo>
                    <a:pt x="165" y="705"/>
                  </a:lnTo>
                  <a:lnTo>
                    <a:pt x="104" y="705"/>
                  </a:lnTo>
                  <a:lnTo>
                    <a:pt x="104" y="287"/>
                  </a:lnTo>
                  <a:lnTo>
                    <a:pt x="0" y="287"/>
                  </a:lnTo>
                  <a:lnTo>
                    <a:pt x="0" y="235"/>
                  </a:lnTo>
                  <a:lnTo>
                    <a:pt x="104" y="235"/>
                  </a:lnTo>
                  <a:lnTo>
                    <a:pt x="104" y="148"/>
                  </a:lnTo>
                  <a:lnTo>
                    <a:pt x="104" y="148"/>
                  </a:lnTo>
                  <a:lnTo>
                    <a:pt x="104" y="78"/>
                  </a:lnTo>
                  <a:lnTo>
                    <a:pt x="113" y="52"/>
                  </a:lnTo>
                  <a:lnTo>
                    <a:pt x="113" y="52"/>
                  </a:lnTo>
                  <a:lnTo>
                    <a:pt x="122" y="26"/>
                  </a:lnTo>
                  <a:lnTo>
                    <a:pt x="148" y="9"/>
                  </a:lnTo>
                  <a:lnTo>
                    <a:pt x="174" y="0"/>
                  </a:lnTo>
                  <a:lnTo>
                    <a:pt x="209" y="0"/>
                  </a:lnTo>
                  <a:lnTo>
                    <a:pt x="209" y="0"/>
                  </a:lnTo>
                  <a:lnTo>
                    <a:pt x="270" y="9"/>
                  </a:lnTo>
                  <a:lnTo>
                    <a:pt x="270" y="61"/>
                  </a:lnTo>
                  <a:lnTo>
                    <a:pt x="270" y="61"/>
                  </a:lnTo>
                  <a:lnTo>
                    <a:pt x="244" y="52"/>
                  </a:lnTo>
                  <a:lnTo>
                    <a:pt x="209" y="52"/>
                  </a:lnTo>
                  <a:lnTo>
                    <a:pt x="209" y="52"/>
                  </a:lnTo>
                  <a:lnTo>
                    <a:pt x="191" y="52"/>
                  </a:lnTo>
                  <a:lnTo>
                    <a:pt x="174" y="61"/>
                  </a:lnTo>
                  <a:lnTo>
                    <a:pt x="165" y="78"/>
                  </a:lnTo>
                  <a:lnTo>
                    <a:pt x="165" y="78"/>
                  </a:lnTo>
                  <a:lnTo>
                    <a:pt x="165" y="96"/>
                  </a:lnTo>
                  <a:lnTo>
                    <a:pt x="165" y="139"/>
                  </a:lnTo>
                  <a:lnTo>
                    <a:pt x="165" y="235"/>
                  </a:lnTo>
                  <a:lnTo>
                    <a:pt x="270" y="235"/>
                  </a:lnTo>
                  <a:lnTo>
                    <a:pt x="270" y="287"/>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14748229" y="32447401"/>
              <a:ext cx="95527" cy="249431"/>
            </a:xfrm>
            <a:custGeom>
              <a:avLst/>
              <a:gdLst>
                <a:gd name="T0" fmla="*/ 270 w 270"/>
                <a:gd name="T1" fmla="*/ 287 h 705"/>
                <a:gd name="T2" fmla="*/ 165 w 270"/>
                <a:gd name="T3" fmla="*/ 287 h 705"/>
                <a:gd name="T4" fmla="*/ 165 w 270"/>
                <a:gd name="T5" fmla="*/ 705 h 705"/>
                <a:gd name="T6" fmla="*/ 104 w 270"/>
                <a:gd name="T7" fmla="*/ 705 h 705"/>
                <a:gd name="T8" fmla="*/ 104 w 270"/>
                <a:gd name="T9" fmla="*/ 287 h 705"/>
                <a:gd name="T10" fmla="*/ 0 w 270"/>
                <a:gd name="T11" fmla="*/ 287 h 705"/>
                <a:gd name="T12" fmla="*/ 0 w 270"/>
                <a:gd name="T13" fmla="*/ 235 h 705"/>
                <a:gd name="T14" fmla="*/ 104 w 270"/>
                <a:gd name="T15" fmla="*/ 235 h 705"/>
                <a:gd name="T16" fmla="*/ 104 w 270"/>
                <a:gd name="T17" fmla="*/ 148 h 705"/>
                <a:gd name="T18" fmla="*/ 104 w 270"/>
                <a:gd name="T19" fmla="*/ 148 h 705"/>
                <a:gd name="T20" fmla="*/ 104 w 270"/>
                <a:gd name="T21" fmla="*/ 78 h 705"/>
                <a:gd name="T22" fmla="*/ 113 w 270"/>
                <a:gd name="T23" fmla="*/ 52 h 705"/>
                <a:gd name="T24" fmla="*/ 113 w 270"/>
                <a:gd name="T25" fmla="*/ 52 h 705"/>
                <a:gd name="T26" fmla="*/ 122 w 270"/>
                <a:gd name="T27" fmla="*/ 26 h 705"/>
                <a:gd name="T28" fmla="*/ 148 w 270"/>
                <a:gd name="T29" fmla="*/ 9 h 705"/>
                <a:gd name="T30" fmla="*/ 174 w 270"/>
                <a:gd name="T31" fmla="*/ 0 h 705"/>
                <a:gd name="T32" fmla="*/ 209 w 270"/>
                <a:gd name="T33" fmla="*/ 0 h 705"/>
                <a:gd name="T34" fmla="*/ 209 w 270"/>
                <a:gd name="T35" fmla="*/ 0 h 705"/>
                <a:gd name="T36" fmla="*/ 270 w 270"/>
                <a:gd name="T37" fmla="*/ 9 h 705"/>
                <a:gd name="T38" fmla="*/ 270 w 270"/>
                <a:gd name="T39" fmla="*/ 61 h 705"/>
                <a:gd name="T40" fmla="*/ 270 w 270"/>
                <a:gd name="T41" fmla="*/ 61 h 705"/>
                <a:gd name="T42" fmla="*/ 244 w 270"/>
                <a:gd name="T43" fmla="*/ 52 h 705"/>
                <a:gd name="T44" fmla="*/ 209 w 270"/>
                <a:gd name="T45" fmla="*/ 52 h 705"/>
                <a:gd name="T46" fmla="*/ 209 w 270"/>
                <a:gd name="T47" fmla="*/ 52 h 705"/>
                <a:gd name="T48" fmla="*/ 191 w 270"/>
                <a:gd name="T49" fmla="*/ 52 h 705"/>
                <a:gd name="T50" fmla="*/ 174 w 270"/>
                <a:gd name="T51" fmla="*/ 61 h 705"/>
                <a:gd name="T52" fmla="*/ 165 w 270"/>
                <a:gd name="T53" fmla="*/ 78 h 705"/>
                <a:gd name="T54" fmla="*/ 165 w 270"/>
                <a:gd name="T55" fmla="*/ 78 h 705"/>
                <a:gd name="T56" fmla="*/ 165 w 270"/>
                <a:gd name="T57" fmla="*/ 96 h 705"/>
                <a:gd name="T58" fmla="*/ 165 w 270"/>
                <a:gd name="T59" fmla="*/ 139 h 705"/>
                <a:gd name="T60" fmla="*/ 165 w 270"/>
                <a:gd name="T61" fmla="*/ 235 h 705"/>
                <a:gd name="T62" fmla="*/ 270 w 270"/>
                <a:gd name="T63" fmla="*/ 235 h 705"/>
                <a:gd name="T64" fmla="*/ 270 w 270"/>
                <a:gd name="T65" fmla="*/ 28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705">
                  <a:moveTo>
                    <a:pt x="270" y="287"/>
                  </a:moveTo>
                  <a:lnTo>
                    <a:pt x="165" y="287"/>
                  </a:lnTo>
                  <a:lnTo>
                    <a:pt x="165" y="705"/>
                  </a:lnTo>
                  <a:lnTo>
                    <a:pt x="104" y="705"/>
                  </a:lnTo>
                  <a:lnTo>
                    <a:pt x="104" y="287"/>
                  </a:lnTo>
                  <a:lnTo>
                    <a:pt x="0" y="287"/>
                  </a:lnTo>
                  <a:lnTo>
                    <a:pt x="0" y="235"/>
                  </a:lnTo>
                  <a:lnTo>
                    <a:pt x="104" y="235"/>
                  </a:lnTo>
                  <a:lnTo>
                    <a:pt x="104" y="148"/>
                  </a:lnTo>
                  <a:lnTo>
                    <a:pt x="104" y="148"/>
                  </a:lnTo>
                  <a:lnTo>
                    <a:pt x="104" y="78"/>
                  </a:lnTo>
                  <a:lnTo>
                    <a:pt x="113" y="52"/>
                  </a:lnTo>
                  <a:lnTo>
                    <a:pt x="113" y="52"/>
                  </a:lnTo>
                  <a:lnTo>
                    <a:pt x="122" y="26"/>
                  </a:lnTo>
                  <a:lnTo>
                    <a:pt x="148" y="9"/>
                  </a:lnTo>
                  <a:lnTo>
                    <a:pt x="174" y="0"/>
                  </a:lnTo>
                  <a:lnTo>
                    <a:pt x="209" y="0"/>
                  </a:lnTo>
                  <a:lnTo>
                    <a:pt x="209" y="0"/>
                  </a:lnTo>
                  <a:lnTo>
                    <a:pt x="270" y="9"/>
                  </a:lnTo>
                  <a:lnTo>
                    <a:pt x="270" y="61"/>
                  </a:lnTo>
                  <a:lnTo>
                    <a:pt x="270" y="61"/>
                  </a:lnTo>
                  <a:lnTo>
                    <a:pt x="244" y="52"/>
                  </a:lnTo>
                  <a:lnTo>
                    <a:pt x="209" y="52"/>
                  </a:lnTo>
                  <a:lnTo>
                    <a:pt x="209" y="52"/>
                  </a:lnTo>
                  <a:lnTo>
                    <a:pt x="191" y="52"/>
                  </a:lnTo>
                  <a:lnTo>
                    <a:pt x="174" y="61"/>
                  </a:lnTo>
                  <a:lnTo>
                    <a:pt x="165" y="78"/>
                  </a:lnTo>
                  <a:lnTo>
                    <a:pt x="165" y="78"/>
                  </a:lnTo>
                  <a:lnTo>
                    <a:pt x="165" y="96"/>
                  </a:lnTo>
                  <a:lnTo>
                    <a:pt x="165" y="139"/>
                  </a:lnTo>
                  <a:lnTo>
                    <a:pt x="165" y="235"/>
                  </a:lnTo>
                  <a:lnTo>
                    <a:pt x="270" y="235"/>
                  </a:lnTo>
                  <a:lnTo>
                    <a:pt x="270" y="287"/>
                  </a:ln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noEditPoints="1"/>
            </p:cNvSpPr>
            <p:nvPr/>
          </p:nvSpPr>
          <p:spPr bwMode="auto">
            <a:xfrm>
              <a:off x="14865338" y="32527361"/>
              <a:ext cx="147536" cy="172656"/>
            </a:xfrm>
            <a:custGeom>
              <a:avLst/>
              <a:gdLst>
                <a:gd name="T0" fmla="*/ 209 w 417"/>
                <a:gd name="T1" fmla="*/ 488 h 488"/>
                <a:gd name="T2" fmla="*/ 113 w 417"/>
                <a:gd name="T3" fmla="*/ 470 h 488"/>
                <a:gd name="T4" fmla="*/ 52 w 417"/>
                <a:gd name="T5" fmla="*/ 418 h 488"/>
                <a:gd name="T6" fmla="*/ 8 w 417"/>
                <a:gd name="T7" fmla="*/ 340 h 488"/>
                <a:gd name="T8" fmla="*/ 0 w 417"/>
                <a:gd name="T9" fmla="*/ 253 h 488"/>
                <a:gd name="T10" fmla="*/ 0 w 417"/>
                <a:gd name="T11" fmla="*/ 200 h 488"/>
                <a:gd name="T12" fmla="*/ 26 w 417"/>
                <a:gd name="T13" fmla="*/ 113 h 488"/>
                <a:gd name="T14" fmla="*/ 78 w 417"/>
                <a:gd name="T15" fmla="*/ 44 h 488"/>
                <a:gd name="T16" fmla="*/ 156 w 417"/>
                <a:gd name="T17" fmla="*/ 9 h 488"/>
                <a:gd name="T18" fmla="*/ 209 w 417"/>
                <a:gd name="T19" fmla="*/ 0 h 488"/>
                <a:gd name="T20" fmla="*/ 304 w 417"/>
                <a:gd name="T21" fmla="*/ 18 h 488"/>
                <a:gd name="T22" fmla="*/ 365 w 417"/>
                <a:gd name="T23" fmla="*/ 79 h 488"/>
                <a:gd name="T24" fmla="*/ 409 w 417"/>
                <a:gd name="T25" fmla="*/ 148 h 488"/>
                <a:gd name="T26" fmla="*/ 417 w 417"/>
                <a:gd name="T27" fmla="*/ 244 h 488"/>
                <a:gd name="T28" fmla="*/ 417 w 417"/>
                <a:gd name="T29" fmla="*/ 287 h 488"/>
                <a:gd name="T30" fmla="*/ 383 w 417"/>
                <a:gd name="T31" fmla="*/ 383 h 488"/>
                <a:gd name="T32" fmla="*/ 330 w 417"/>
                <a:gd name="T33" fmla="*/ 444 h 488"/>
                <a:gd name="T34" fmla="*/ 252 w 417"/>
                <a:gd name="T35" fmla="*/ 479 h 488"/>
                <a:gd name="T36" fmla="*/ 209 w 417"/>
                <a:gd name="T37" fmla="*/ 44 h 488"/>
                <a:gd name="T38" fmla="*/ 182 w 417"/>
                <a:gd name="T39" fmla="*/ 52 h 488"/>
                <a:gd name="T40" fmla="*/ 121 w 417"/>
                <a:gd name="T41" fmla="*/ 79 h 488"/>
                <a:gd name="T42" fmla="*/ 104 w 417"/>
                <a:gd name="T43" fmla="*/ 96 h 488"/>
                <a:gd name="T44" fmla="*/ 61 w 417"/>
                <a:gd name="T45" fmla="*/ 174 h 488"/>
                <a:gd name="T46" fmla="*/ 61 w 417"/>
                <a:gd name="T47" fmla="*/ 253 h 488"/>
                <a:gd name="T48" fmla="*/ 69 w 417"/>
                <a:gd name="T49" fmla="*/ 340 h 488"/>
                <a:gd name="T50" fmla="*/ 104 w 417"/>
                <a:gd name="T51" fmla="*/ 392 h 488"/>
                <a:gd name="T52" fmla="*/ 148 w 417"/>
                <a:gd name="T53" fmla="*/ 427 h 488"/>
                <a:gd name="T54" fmla="*/ 209 w 417"/>
                <a:gd name="T55" fmla="*/ 435 h 488"/>
                <a:gd name="T56" fmla="*/ 243 w 417"/>
                <a:gd name="T57" fmla="*/ 435 h 488"/>
                <a:gd name="T58" fmla="*/ 296 w 417"/>
                <a:gd name="T59" fmla="*/ 409 h 488"/>
                <a:gd name="T60" fmla="*/ 339 w 417"/>
                <a:gd name="T61" fmla="*/ 357 h 488"/>
                <a:gd name="T62" fmla="*/ 357 w 417"/>
                <a:gd name="T63" fmla="*/ 244 h 488"/>
                <a:gd name="T64" fmla="*/ 357 w 417"/>
                <a:gd name="T65" fmla="*/ 209 h 488"/>
                <a:gd name="T66" fmla="*/ 339 w 417"/>
                <a:gd name="T67" fmla="*/ 139 h 488"/>
                <a:gd name="T68" fmla="*/ 296 w 417"/>
                <a:gd name="T69" fmla="*/ 79 h 488"/>
                <a:gd name="T70" fmla="*/ 209 w 417"/>
                <a:gd name="T71" fmla="*/ 4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7" h="488">
                  <a:moveTo>
                    <a:pt x="209" y="488"/>
                  </a:moveTo>
                  <a:lnTo>
                    <a:pt x="209" y="488"/>
                  </a:lnTo>
                  <a:lnTo>
                    <a:pt x="156" y="479"/>
                  </a:lnTo>
                  <a:lnTo>
                    <a:pt x="113" y="470"/>
                  </a:lnTo>
                  <a:lnTo>
                    <a:pt x="78" y="444"/>
                  </a:lnTo>
                  <a:lnTo>
                    <a:pt x="52" y="418"/>
                  </a:lnTo>
                  <a:lnTo>
                    <a:pt x="26" y="383"/>
                  </a:lnTo>
                  <a:lnTo>
                    <a:pt x="8" y="340"/>
                  </a:lnTo>
                  <a:lnTo>
                    <a:pt x="0" y="296"/>
                  </a:lnTo>
                  <a:lnTo>
                    <a:pt x="0" y="253"/>
                  </a:lnTo>
                  <a:lnTo>
                    <a:pt x="0" y="253"/>
                  </a:lnTo>
                  <a:lnTo>
                    <a:pt x="0" y="200"/>
                  </a:lnTo>
                  <a:lnTo>
                    <a:pt x="8" y="157"/>
                  </a:lnTo>
                  <a:lnTo>
                    <a:pt x="26" y="113"/>
                  </a:lnTo>
                  <a:lnTo>
                    <a:pt x="43" y="79"/>
                  </a:lnTo>
                  <a:lnTo>
                    <a:pt x="78" y="44"/>
                  </a:lnTo>
                  <a:lnTo>
                    <a:pt x="113" y="18"/>
                  </a:lnTo>
                  <a:lnTo>
                    <a:pt x="156" y="9"/>
                  </a:lnTo>
                  <a:lnTo>
                    <a:pt x="209" y="0"/>
                  </a:lnTo>
                  <a:lnTo>
                    <a:pt x="209" y="0"/>
                  </a:lnTo>
                  <a:lnTo>
                    <a:pt x="261" y="9"/>
                  </a:lnTo>
                  <a:lnTo>
                    <a:pt x="304" y="18"/>
                  </a:lnTo>
                  <a:lnTo>
                    <a:pt x="339" y="44"/>
                  </a:lnTo>
                  <a:lnTo>
                    <a:pt x="365" y="79"/>
                  </a:lnTo>
                  <a:lnTo>
                    <a:pt x="391" y="113"/>
                  </a:lnTo>
                  <a:lnTo>
                    <a:pt x="409" y="148"/>
                  </a:lnTo>
                  <a:lnTo>
                    <a:pt x="417" y="192"/>
                  </a:lnTo>
                  <a:lnTo>
                    <a:pt x="417" y="244"/>
                  </a:lnTo>
                  <a:lnTo>
                    <a:pt x="417" y="244"/>
                  </a:lnTo>
                  <a:lnTo>
                    <a:pt x="417" y="287"/>
                  </a:lnTo>
                  <a:lnTo>
                    <a:pt x="409" y="340"/>
                  </a:lnTo>
                  <a:lnTo>
                    <a:pt x="383" y="383"/>
                  </a:lnTo>
                  <a:lnTo>
                    <a:pt x="365" y="418"/>
                  </a:lnTo>
                  <a:lnTo>
                    <a:pt x="330" y="444"/>
                  </a:lnTo>
                  <a:lnTo>
                    <a:pt x="296" y="470"/>
                  </a:lnTo>
                  <a:lnTo>
                    <a:pt x="252" y="479"/>
                  </a:lnTo>
                  <a:lnTo>
                    <a:pt x="209" y="488"/>
                  </a:lnTo>
                  <a:close/>
                  <a:moveTo>
                    <a:pt x="209" y="44"/>
                  </a:moveTo>
                  <a:lnTo>
                    <a:pt x="209" y="44"/>
                  </a:lnTo>
                  <a:lnTo>
                    <a:pt x="182" y="52"/>
                  </a:lnTo>
                  <a:lnTo>
                    <a:pt x="148" y="61"/>
                  </a:lnTo>
                  <a:lnTo>
                    <a:pt x="121" y="79"/>
                  </a:lnTo>
                  <a:lnTo>
                    <a:pt x="104" y="96"/>
                  </a:lnTo>
                  <a:lnTo>
                    <a:pt x="104" y="96"/>
                  </a:lnTo>
                  <a:lnTo>
                    <a:pt x="78" y="131"/>
                  </a:lnTo>
                  <a:lnTo>
                    <a:pt x="61" y="174"/>
                  </a:lnTo>
                  <a:lnTo>
                    <a:pt x="61" y="253"/>
                  </a:lnTo>
                  <a:lnTo>
                    <a:pt x="61" y="253"/>
                  </a:lnTo>
                  <a:lnTo>
                    <a:pt x="61" y="296"/>
                  </a:lnTo>
                  <a:lnTo>
                    <a:pt x="69" y="340"/>
                  </a:lnTo>
                  <a:lnTo>
                    <a:pt x="87" y="366"/>
                  </a:lnTo>
                  <a:lnTo>
                    <a:pt x="104" y="392"/>
                  </a:lnTo>
                  <a:lnTo>
                    <a:pt x="121" y="409"/>
                  </a:lnTo>
                  <a:lnTo>
                    <a:pt x="148" y="427"/>
                  </a:lnTo>
                  <a:lnTo>
                    <a:pt x="174" y="435"/>
                  </a:lnTo>
                  <a:lnTo>
                    <a:pt x="209" y="435"/>
                  </a:lnTo>
                  <a:lnTo>
                    <a:pt x="209" y="435"/>
                  </a:lnTo>
                  <a:lnTo>
                    <a:pt x="243" y="435"/>
                  </a:lnTo>
                  <a:lnTo>
                    <a:pt x="269" y="418"/>
                  </a:lnTo>
                  <a:lnTo>
                    <a:pt x="296" y="409"/>
                  </a:lnTo>
                  <a:lnTo>
                    <a:pt x="322" y="383"/>
                  </a:lnTo>
                  <a:lnTo>
                    <a:pt x="339" y="357"/>
                  </a:lnTo>
                  <a:lnTo>
                    <a:pt x="348" y="322"/>
                  </a:lnTo>
                  <a:lnTo>
                    <a:pt x="357" y="244"/>
                  </a:lnTo>
                  <a:lnTo>
                    <a:pt x="357" y="244"/>
                  </a:lnTo>
                  <a:lnTo>
                    <a:pt x="357" y="209"/>
                  </a:lnTo>
                  <a:lnTo>
                    <a:pt x="348" y="174"/>
                  </a:lnTo>
                  <a:lnTo>
                    <a:pt x="339" y="139"/>
                  </a:lnTo>
                  <a:lnTo>
                    <a:pt x="322" y="105"/>
                  </a:lnTo>
                  <a:lnTo>
                    <a:pt x="296" y="79"/>
                  </a:lnTo>
                  <a:lnTo>
                    <a:pt x="261" y="52"/>
                  </a:lnTo>
                  <a:lnTo>
                    <a:pt x="209" y="44"/>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p:nvSpPr>
          <p:spPr bwMode="auto">
            <a:xfrm>
              <a:off x="15056038" y="32527361"/>
              <a:ext cx="77129" cy="169472"/>
            </a:xfrm>
            <a:custGeom>
              <a:avLst/>
              <a:gdLst>
                <a:gd name="T0" fmla="*/ 53 w 218"/>
                <a:gd name="T1" fmla="*/ 479 h 479"/>
                <a:gd name="T2" fmla="*/ 0 w 218"/>
                <a:gd name="T3" fmla="*/ 479 h 479"/>
                <a:gd name="T4" fmla="*/ 0 w 218"/>
                <a:gd name="T5" fmla="*/ 9 h 479"/>
                <a:gd name="T6" fmla="*/ 53 w 218"/>
                <a:gd name="T7" fmla="*/ 9 h 479"/>
                <a:gd name="T8" fmla="*/ 53 w 218"/>
                <a:gd name="T9" fmla="*/ 87 h 479"/>
                <a:gd name="T10" fmla="*/ 53 w 218"/>
                <a:gd name="T11" fmla="*/ 87 h 479"/>
                <a:gd name="T12" fmla="*/ 79 w 218"/>
                <a:gd name="T13" fmla="*/ 44 h 479"/>
                <a:gd name="T14" fmla="*/ 113 w 218"/>
                <a:gd name="T15" fmla="*/ 18 h 479"/>
                <a:gd name="T16" fmla="*/ 148 w 218"/>
                <a:gd name="T17" fmla="*/ 9 h 479"/>
                <a:gd name="T18" fmla="*/ 192 w 218"/>
                <a:gd name="T19" fmla="*/ 0 h 479"/>
                <a:gd name="T20" fmla="*/ 192 w 218"/>
                <a:gd name="T21" fmla="*/ 0 h 479"/>
                <a:gd name="T22" fmla="*/ 218 w 218"/>
                <a:gd name="T23" fmla="*/ 9 h 479"/>
                <a:gd name="T24" fmla="*/ 218 w 218"/>
                <a:gd name="T25" fmla="*/ 61 h 479"/>
                <a:gd name="T26" fmla="*/ 218 w 218"/>
                <a:gd name="T27" fmla="*/ 61 h 479"/>
                <a:gd name="T28" fmla="*/ 183 w 218"/>
                <a:gd name="T29" fmla="*/ 52 h 479"/>
                <a:gd name="T30" fmla="*/ 183 w 218"/>
                <a:gd name="T31" fmla="*/ 52 h 479"/>
                <a:gd name="T32" fmla="*/ 148 w 218"/>
                <a:gd name="T33" fmla="*/ 61 h 479"/>
                <a:gd name="T34" fmla="*/ 122 w 218"/>
                <a:gd name="T35" fmla="*/ 70 h 479"/>
                <a:gd name="T36" fmla="*/ 87 w 218"/>
                <a:gd name="T37" fmla="*/ 87 h 479"/>
                <a:gd name="T38" fmla="*/ 87 w 218"/>
                <a:gd name="T39" fmla="*/ 87 h 479"/>
                <a:gd name="T40" fmla="*/ 70 w 218"/>
                <a:gd name="T41" fmla="*/ 122 h 479"/>
                <a:gd name="T42" fmla="*/ 61 w 218"/>
                <a:gd name="T43" fmla="*/ 166 h 479"/>
                <a:gd name="T44" fmla="*/ 53 w 218"/>
                <a:gd name="T45" fmla="*/ 279 h 479"/>
                <a:gd name="T46" fmla="*/ 53 w 218"/>
                <a:gd name="T4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479">
                  <a:moveTo>
                    <a:pt x="53" y="479"/>
                  </a:moveTo>
                  <a:lnTo>
                    <a:pt x="0" y="479"/>
                  </a:lnTo>
                  <a:lnTo>
                    <a:pt x="0" y="9"/>
                  </a:lnTo>
                  <a:lnTo>
                    <a:pt x="53" y="9"/>
                  </a:lnTo>
                  <a:lnTo>
                    <a:pt x="53" y="87"/>
                  </a:lnTo>
                  <a:lnTo>
                    <a:pt x="53" y="87"/>
                  </a:lnTo>
                  <a:lnTo>
                    <a:pt x="79" y="44"/>
                  </a:lnTo>
                  <a:lnTo>
                    <a:pt x="113" y="18"/>
                  </a:lnTo>
                  <a:lnTo>
                    <a:pt x="148" y="9"/>
                  </a:lnTo>
                  <a:lnTo>
                    <a:pt x="192" y="0"/>
                  </a:lnTo>
                  <a:lnTo>
                    <a:pt x="192" y="0"/>
                  </a:lnTo>
                  <a:lnTo>
                    <a:pt x="218" y="9"/>
                  </a:lnTo>
                  <a:lnTo>
                    <a:pt x="218" y="61"/>
                  </a:lnTo>
                  <a:lnTo>
                    <a:pt x="218" y="61"/>
                  </a:lnTo>
                  <a:lnTo>
                    <a:pt x="183" y="52"/>
                  </a:lnTo>
                  <a:lnTo>
                    <a:pt x="183" y="52"/>
                  </a:lnTo>
                  <a:lnTo>
                    <a:pt x="148" y="61"/>
                  </a:lnTo>
                  <a:lnTo>
                    <a:pt x="122" y="70"/>
                  </a:lnTo>
                  <a:lnTo>
                    <a:pt x="87" y="87"/>
                  </a:lnTo>
                  <a:lnTo>
                    <a:pt x="87" y="87"/>
                  </a:lnTo>
                  <a:lnTo>
                    <a:pt x="70" y="122"/>
                  </a:lnTo>
                  <a:lnTo>
                    <a:pt x="61" y="166"/>
                  </a:lnTo>
                  <a:lnTo>
                    <a:pt x="53" y="279"/>
                  </a:lnTo>
                  <a:lnTo>
                    <a:pt x="53" y="47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p:nvSpPr>
          <p:spPr bwMode="auto">
            <a:xfrm>
              <a:off x="15056038" y="32527361"/>
              <a:ext cx="77129" cy="169472"/>
            </a:xfrm>
            <a:custGeom>
              <a:avLst/>
              <a:gdLst>
                <a:gd name="T0" fmla="*/ 53 w 218"/>
                <a:gd name="T1" fmla="*/ 479 h 479"/>
                <a:gd name="T2" fmla="*/ 0 w 218"/>
                <a:gd name="T3" fmla="*/ 479 h 479"/>
                <a:gd name="T4" fmla="*/ 0 w 218"/>
                <a:gd name="T5" fmla="*/ 9 h 479"/>
                <a:gd name="T6" fmla="*/ 53 w 218"/>
                <a:gd name="T7" fmla="*/ 9 h 479"/>
                <a:gd name="T8" fmla="*/ 53 w 218"/>
                <a:gd name="T9" fmla="*/ 87 h 479"/>
                <a:gd name="T10" fmla="*/ 53 w 218"/>
                <a:gd name="T11" fmla="*/ 87 h 479"/>
                <a:gd name="T12" fmla="*/ 79 w 218"/>
                <a:gd name="T13" fmla="*/ 44 h 479"/>
                <a:gd name="T14" fmla="*/ 113 w 218"/>
                <a:gd name="T15" fmla="*/ 18 h 479"/>
                <a:gd name="T16" fmla="*/ 148 w 218"/>
                <a:gd name="T17" fmla="*/ 9 h 479"/>
                <a:gd name="T18" fmla="*/ 192 w 218"/>
                <a:gd name="T19" fmla="*/ 0 h 479"/>
                <a:gd name="T20" fmla="*/ 192 w 218"/>
                <a:gd name="T21" fmla="*/ 0 h 479"/>
                <a:gd name="T22" fmla="*/ 218 w 218"/>
                <a:gd name="T23" fmla="*/ 9 h 479"/>
                <a:gd name="T24" fmla="*/ 218 w 218"/>
                <a:gd name="T25" fmla="*/ 61 h 479"/>
                <a:gd name="T26" fmla="*/ 218 w 218"/>
                <a:gd name="T27" fmla="*/ 61 h 479"/>
                <a:gd name="T28" fmla="*/ 183 w 218"/>
                <a:gd name="T29" fmla="*/ 52 h 479"/>
                <a:gd name="T30" fmla="*/ 183 w 218"/>
                <a:gd name="T31" fmla="*/ 52 h 479"/>
                <a:gd name="T32" fmla="*/ 148 w 218"/>
                <a:gd name="T33" fmla="*/ 61 h 479"/>
                <a:gd name="T34" fmla="*/ 122 w 218"/>
                <a:gd name="T35" fmla="*/ 70 h 479"/>
                <a:gd name="T36" fmla="*/ 87 w 218"/>
                <a:gd name="T37" fmla="*/ 87 h 479"/>
                <a:gd name="T38" fmla="*/ 87 w 218"/>
                <a:gd name="T39" fmla="*/ 87 h 479"/>
                <a:gd name="T40" fmla="*/ 70 w 218"/>
                <a:gd name="T41" fmla="*/ 122 h 479"/>
                <a:gd name="T42" fmla="*/ 61 w 218"/>
                <a:gd name="T43" fmla="*/ 166 h 479"/>
                <a:gd name="T44" fmla="*/ 53 w 218"/>
                <a:gd name="T45" fmla="*/ 279 h 479"/>
                <a:gd name="T46" fmla="*/ 53 w 218"/>
                <a:gd name="T4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479">
                  <a:moveTo>
                    <a:pt x="53" y="479"/>
                  </a:moveTo>
                  <a:lnTo>
                    <a:pt x="0" y="479"/>
                  </a:lnTo>
                  <a:lnTo>
                    <a:pt x="0" y="9"/>
                  </a:lnTo>
                  <a:lnTo>
                    <a:pt x="53" y="9"/>
                  </a:lnTo>
                  <a:lnTo>
                    <a:pt x="53" y="87"/>
                  </a:lnTo>
                  <a:lnTo>
                    <a:pt x="53" y="87"/>
                  </a:lnTo>
                  <a:lnTo>
                    <a:pt x="79" y="44"/>
                  </a:lnTo>
                  <a:lnTo>
                    <a:pt x="113" y="18"/>
                  </a:lnTo>
                  <a:lnTo>
                    <a:pt x="148" y="9"/>
                  </a:lnTo>
                  <a:lnTo>
                    <a:pt x="192" y="0"/>
                  </a:lnTo>
                  <a:lnTo>
                    <a:pt x="192" y="0"/>
                  </a:lnTo>
                  <a:lnTo>
                    <a:pt x="218" y="9"/>
                  </a:lnTo>
                  <a:lnTo>
                    <a:pt x="218" y="61"/>
                  </a:lnTo>
                  <a:lnTo>
                    <a:pt x="218" y="61"/>
                  </a:lnTo>
                  <a:lnTo>
                    <a:pt x="183" y="52"/>
                  </a:lnTo>
                  <a:lnTo>
                    <a:pt x="183" y="52"/>
                  </a:lnTo>
                  <a:lnTo>
                    <a:pt x="148" y="61"/>
                  </a:lnTo>
                  <a:lnTo>
                    <a:pt x="122" y="70"/>
                  </a:lnTo>
                  <a:lnTo>
                    <a:pt x="87" y="87"/>
                  </a:lnTo>
                  <a:lnTo>
                    <a:pt x="87" y="87"/>
                  </a:lnTo>
                  <a:lnTo>
                    <a:pt x="70" y="122"/>
                  </a:lnTo>
                  <a:lnTo>
                    <a:pt x="61" y="166"/>
                  </a:lnTo>
                  <a:lnTo>
                    <a:pt x="53" y="279"/>
                  </a:lnTo>
                  <a:lnTo>
                    <a:pt x="53" y="479"/>
                  </a:ln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p:nvSpPr>
          <p:spPr bwMode="auto">
            <a:xfrm>
              <a:off x="15259474" y="32450585"/>
              <a:ext cx="157089" cy="246247"/>
            </a:xfrm>
            <a:custGeom>
              <a:avLst/>
              <a:gdLst>
                <a:gd name="T0" fmla="*/ 444 w 444"/>
                <a:gd name="T1" fmla="*/ 696 h 696"/>
                <a:gd name="T2" fmla="*/ 0 w 444"/>
                <a:gd name="T3" fmla="*/ 696 h 696"/>
                <a:gd name="T4" fmla="*/ 0 w 444"/>
                <a:gd name="T5" fmla="*/ 0 h 696"/>
                <a:gd name="T6" fmla="*/ 61 w 444"/>
                <a:gd name="T7" fmla="*/ 0 h 696"/>
                <a:gd name="T8" fmla="*/ 61 w 444"/>
                <a:gd name="T9" fmla="*/ 635 h 696"/>
                <a:gd name="T10" fmla="*/ 444 w 444"/>
                <a:gd name="T11" fmla="*/ 635 h 696"/>
                <a:gd name="T12" fmla="*/ 444 w 444"/>
                <a:gd name="T13" fmla="*/ 696 h 696"/>
              </a:gdLst>
              <a:ahLst/>
              <a:cxnLst>
                <a:cxn ang="0">
                  <a:pos x="T0" y="T1"/>
                </a:cxn>
                <a:cxn ang="0">
                  <a:pos x="T2" y="T3"/>
                </a:cxn>
                <a:cxn ang="0">
                  <a:pos x="T4" y="T5"/>
                </a:cxn>
                <a:cxn ang="0">
                  <a:pos x="T6" y="T7"/>
                </a:cxn>
                <a:cxn ang="0">
                  <a:pos x="T8" y="T9"/>
                </a:cxn>
                <a:cxn ang="0">
                  <a:pos x="T10" y="T11"/>
                </a:cxn>
                <a:cxn ang="0">
                  <a:pos x="T12" y="T13"/>
                </a:cxn>
              </a:cxnLst>
              <a:rect l="0" t="0" r="r" b="b"/>
              <a:pathLst>
                <a:path w="444" h="696">
                  <a:moveTo>
                    <a:pt x="444" y="696"/>
                  </a:moveTo>
                  <a:lnTo>
                    <a:pt x="0" y="696"/>
                  </a:lnTo>
                  <a:lnTo>
                    <a:pt x="0" y="0"/>
                  </a:lnTo>
                  <a:lnTo>
                    <a:pt x="61" y="0"/>
                  </a:lnTo>
                  <a:lnTo>
                    <a:pt x="61" y="635"/>
                  </a:lnTo>
                  <a:lnTo>
                    <a:pt x="444" y="635"/>
                  </a:lnTo>
                  <a:lnTo>
                    <a:pt x="444" y="69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p:nvSpPr>
          <p:spPr bwMode="auto">
            <a:xfrm>
              <a:off x="15450175" y="32459784"/>
              <a:ext cx="21582" cy="237048"/>
            </a:xfrm>
            <a:custGeom>
              <a:avLst/>
              <a:gdLst>
                <a:gd name="T0" fmla="*/ 61 w 61"/>
                <a:gd name="T1" fmla="*/ 95 h 670"/>
                <a:gd name="T2" fmla="*/ 0 w 61"/>
                <a:gd name="T3" fmla="*/ 95 h 670"/>
                <a:gd name="T4" fmla="*/ 0 w 61"/>
                <a:gd name="T5" fmla="*/ 0 h 670"/>
                <a:gd name="T6" fmla="*/ 61 w 61"/>
                <a:gd name="T7" fmla="*/ 0 h 670"/>
                <a:gd name="T8" fmla="*/ 61 w 61"/>
                <a:gd name="T9" fmla="*/ 95 h 670"/>
                <a:gd name="T10" fmla="*/ 61 w 61"/>
                <a:gd name="T11" fmla="*/ 670 h 670"/>
                <a:gd name="T12" fmla="*/ 0 w 61"/>
                <a:gd name="T13" fmla="*/ 670 h 670"/>
                <a:gd name="T14" fmla="*/ 0 w 61"/>
                <a:gd name="T15" fmla="*/ 200 h 670"/>
                <a:gd name="T16" fmla="*/ 61 w 61"/>
                <a:gd name="T17" fmla="*/ 200 h 670"/>
                <a:gd name="T18" fmla="*/ 61 w 61"/>
                <a:gd name="T1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0">
                  <a:moveTo>
                    <a:pt x="61" y="95"/>
                  </a:moveTo>
                  <a:lnTo>
                    <a:pt x="0" y="95"/>
                  </a:lnTo>
                  <a:lnTo>
                    <a:pt x="0" y="0"/>
                  </a:lnTo>
                  <a:lnTo>
                    <a:pt x="61" y="0"/>
                  </a:lnTo>
                  <a:lnTo>
                    <a:pt x="61" y="95"/>
                  </a:lnTo>
                  <a:close/>
                  <a:moveTo>
                    <a:pt x="61" y="670"/>
                  </a:moveTo>
                  <a:lnTo>
                    <a:pt x="0" y="670"/>
                  </a:lnTo>
                  <a:lnTo>
                    <a:pt x="0" y="200"/>
                  </a:lnTo>
                  <a:lnTo>
                    <a:pt x="61" y="200"/>
                  </a:lnTo>
                  <a:lnTo>
                    <a:pt x="61" y="67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p:cNvSpPr>
            <p:nvPr/>
          </p:nvSpPr>
          <p:spPr bwMode="auto">
            <a:xfrm>
              <a:off x="15505721" y="32447401"/>
              <a:ext cx="92342" cy="249431"/>
            </a:xfrm>
            <a:custGeom>
              <a:avLst/>
              <a:gdLst>
                <a:gd name="T0" fmla="*/ 261 w 261"/>
                <a:gd name="T1" fmla="*/ 287 h 705"/>
                <a:gd name="T2" fmla="*/ 157 w 261"/>
                <a:gd name="T3" fmla="*/ 287 h 705"/>
                <a:gd name="T4" fmla="*/ 157 w 261"/>
                <a:gd name="T5" fmla="*/ 705 h 705"/>
                <a:gd name="T6" fmla="*/ 96 w 261"/>
                <a:gd name="T7" fmla="*/ 705 h 705"/>
                <a:gd name="T8" fmla="*/ 96 w 261"/>
                <a:gd name="T9" fmla="*/ 287 h 705"/>
                <a:gd name="T10" fmla="*/ 0 w 261"/>
                <a:gd name="T11" fmla="*/ 287 h 705"/>
                <a:gd name="T12" fmla="*/ 0 w 261"/>
                <a:gd name="T13" fmla="*/ 235 h 705"/>
                <a:gd name="T14" fmla="*/ 96 w 261"/>
                <a:gd name="T15" fmla="*/ 235 h 705"/>
                <a:gd name="T16" fmla="*/ 96 w 261"/>
                <a:gd name="T17" fmla="*/ 148 h 705"/>
                <a:gd name="T18" fmla="*/ 96 w 261"/>
                <a:gd name="T19" fmla="*/ 148 h 705"/>
                <a:gd name="T20" fmla="*/ 104 w 261"/>
                <a:gd name="T21" fmla="*/ 78 h 705"/>
                <a:gd name="T22" fmla="*/ 104 w 261"/>
                <a:gd name="T23" fmla="*/ 52 h 705"/>
                <a:gd name="T24" fmla="*/ 104 w 261"/>
                <a:gd name="T25" fmla="*/ 52 h 705"/>
                <a:gd name="T26" fmla="*/ 122 w 261"/>
                <a:gd name="T27" fmla="*/ 26 h 705"/>
                <a:gd name="T28" fmla="*/ 139 w 261"/>
                <a:gd name="T29" fmla="*/ 9 h 705"/>
                <a:gd name="T30" fmla="*/ 165 w 261"/>
                <a:gd name="T31" fmla="*/ 0 h 705"/>
                <a:gd name="T32" fmla="*/ 200 w 261"/>
                <a:gd name="T33" fmla="*/ 0 h 705"/>
                <a:gd name="T34" fmla="*/ 200 w 261"/>
                <a:gd name="T35" fmla="*/ 0 h 705"/>
                <a:gd name="T36" fmla="*/ 261 w 261"/>
                <a:gd name="T37" fmla="*/ 9 h 705"/>
                <a:gd name="T38" fmla="*/ 261 w 261"/>
                <a:gd name="T39" fmla="*/ 61 h 705"/>
                <a:gd name="T40" fmla="*/ 261 w 261"/>
                <a:gd name="T41" fmla="*/ 61 h 705"/>
                <a:gd name="T42" fmla="*/ 244 w 261"/>
                <a:gd name="T43" fmla="*/ 52 h 705"/>
                <a:gd name="T44" fmla="*/ 209 w 261"/>
                <a:gd name="T45" fmla="*/ 52 h 705"/>
                <a:gd name="T46" fmla="*/ 209 w 261"/>
                <a:gd name="T47" fmla="*/ 52 h 705"/>
                <a:gd name="T48" fmla="*/ 183 w 261"/>
                <a:gd name="T49" fmla="*/ 52 h 705"/>
                <a:gd name="T50" fmla="*/ 174 w 261"/>
                <a:gd name="T51" fmla="*/ 61 h 705"/>
                <a:gd name="T52" fmla="*/ 165 w 261"/>
                <a:gd name="T53" fmla="*/ 78 h 705"/>
                <a:gd name="T54" fmla="*/ 165 w 261"/>
                <a:gd name="T55" fmla="*/ 78 h 705"/>
                <a:gd name="T56" fmla="*/ 157 w 261"/>
                <a:gd name="T57" fmla="*/ 96 h 705"/>
                <a:gd name="T58" fmla="*/ 157 w 261"/>
                <a:gd name="T59" fmla="*/ 139 h 705"/>
                <a:gd name="T60" fmla="*/ 157 w 261"/>
                <a:gd name="T61" fmla="*/ 235 h 705"/>
                <a:gd name="T62" fmla="*/ 261 w 261"/>
                <a:gd name="T63" fmla="*/ 235 h 705"/>
                <a:gd name="T64" fmla="*/ 261 w 261"/>
                <a:gd name="T65" fmla="*/ 28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1" h="705">
                  <a:moveTo>
                    <a:pt x="261" y="287"/>
                  </a:moveTo>
                  <a:lnTo>
                    <a:pt x="157" y="287"/>
                  </a:lnTo>
                  <a:lnTo>
                    <a:pt x="157" y="705"/>
                  </a:lnTo>
                  <a:lnTo>
                    <a:pt x="96" y="705"/>
                  </a:lnTo>
                  <a:lnTo>
                    <a:pt x="96" y="287"/>
                  </a:lnTo>
                  <a:lnTo>
                    <a:pt x="0" y="287"/>
                  </a:lnTo>
                  <a:lnTo>
                    <a:pt x="0" y="235"/>
                  </a:lnTo>
                  <a:lnTo>
                    <a:pt x="96" y="235"/>
                  </a:lnTo>
                  <a:lnTo>
                    <a:pt x="96" y="148"/>
                  </a:lnTo>
                  <a:lnTo>
                    <a:pt x="96" y="148"/>
                  </a:lnTo>
                  <a:lnTo>
                    <a:pt x="104" y="78"/>
                  </a:lnTo>
                  <a:lnTo>
                    <a:pt x="104" y="52"/>
                  </a:lnTo>
                  <a:lnTo>
                    <a:pt x="104" y="52"/>
                  </a:lnTo>
                  <a:lnTo>
                    <a:pt x="122" y="26"/>
                  </a:lnTo>
                  <a:lnTo>
                    <a:pt x="139" y="9"/>
                  </a:lnTo>
                  <a:lnTo>
                    <a:pt x="165" y="0"/>
                  </a:lnTo>
                  <a:lnTo>
                    <a:pt x="200" y="0"/>
                  </a:lnTo>
                  <a:lnTo>
                    <a:pt x="200" y="0"/>
                  </a:lnTo>
                  <a:lnTo>
                    <a:pt x="261" y="9"/>
                  </a:lnTo>
                  <a:lnTo>
                    <a:pt x="261" y="61"/>
                  </a:lnTo>
                  <a:lnTo>
                    <a:pt x="261" y="61"/>
                  </a:lnTo>
                  <a:lnTo>
                    <a:pt x="244" y="52"/>
                  </a:lnTo>
                  <a:lnTo>
                    <a:pt x="209" y="52"/>
                  </a:lnTo>
                  <a:lnTo>
                    <a:pt x="209" y="52"/>
                  </a:lnTo>
                  <a:lnTo>
                    <a:pt x="183" y="52"/>
                  </a:lnTo>
                  <a:lnTo>
                    <a:pt x="174" y="61"/>
                  </a:lnTo>
                  <a:lnTo>
                    <a:pt x="165" y="78"/>
                  </a:lnTo>
                  <a:lnTo>
                    <a:pt x="165" y="78"/>
                  </a:lnTo>
                  <a:lnTo>
                    <a:pt x="157" y="96"/>
                  </a:lnTo>
                  <a:lnTo>
                    <a:pt x="157" y="139"/>
                  </a:lnTo>
                  <a:lnTo>
                    <a:pt x="157" y="235"/>
                  </a:lnTo>
                  <a:lnTo>
                    <a:pt x="261" y="235"/>
                  </a:lnTo>
                  <a:lnTo>
                    <a:pt x="261" y="287"/>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p:cNvSpPr>
            <p:nvPr/>
          </p:nvSpPr>
          <p:spPr bwMode="auto">
            <a:xfrm>
              <a:off x="15505721" y="32447401"/>
              <a:ext cx="92342" cy="249431"/>
            </a:xfrm>
            <a:custGeom>
              <a:avLst/>
              <a:gdLst>
                <a:gd name="T0" fmla="*/ 261 w 261"/>
                <a:gd name="T1" fmla="*/ 287 h 705"/>
                <a:gd name="T2" fmla="*/ 157 w 261"/>
                <a:gd name="T3" fmla="*/ 287 h 705"/>
                <a:gd name="T4" fmla="*/ 157 w 261"/>
                <a:gd name="T5" fmla="*/ 705 h 705"/>
                <a:gd name="T6" fmla="*/ 96 w 261"/>
                <a:gd name="T7" fmla="*/ 705 h 705"/>
                <a:gd name="T8" fmla="*/ 96 w 261"/>
                <a:gd name="T9" fmla="*/ 287 h 705"/>
                <a:gd name="T10" fmla="*/ 0 w 261"/>
                <a:gd name="T11" fmla="*/ 287 h 705"/>
                <a:gd name="T12" fmla="*/ 0 w 261"/>
                <a:gd name="T13" fmla="*/ 235 h 705"/>
                <a:gd name="T14" fmla="*/ 96 w 261"/>
                <a:gd name="T15" fmla="*/ 235 h 705"/>
                <a:gd name="T16" fmla="*/ 96 w 261"/>
                <a:gd name="T17" fmla="*/ 148 h 705"/>
                <a:gd name="T18" fmla="*/ 96 w 261"/>
                <a:gd name="T19" fmla="*/ 148 h 705"/>
                <a:gd name="T20" fmla="*/ 104 w 261"/>
                <a:gd name="T21" fmla="*/ 78 h 705"/>
                <a:gd name="T22" fmla="*/ 104 w 261"/>
                <a:gd name="T23" fmla="*/ 52 h 705"/>
                <a:gd name="T24" fmla="*/ 104 w 261"/>
                <a:gd name="T25" fmla="*/ 52 h 705"/>
                <a:gd name="T26" fmla="*/ 122 w 261"/>
                <a:gd name="T27" fmla="*/ 26 h 705"/>
                <a:gd name="T28" fmla="*/ 139 w 261"/>
                <a:gd name="T29" fmla="*/ 9 h 705"/>
                <a:gd name="T30" fmla="*/ 165 w 261"/>
                <a:gd name="T31" fmla="*/ 0 h 705"/>
                <a:gd name="T32" fmla="*/ 200 w 261"/>
                <a:gd name="T33" fmla="*/ 0 h 705"/>
                <a:gd name="T34" fmla="*/ 200 w 261"/>
                <a:gd name="T35" fmla="*/ 0 h 705"/>
                <a:gd name="T36" fmla="*/ 261 w 261"/>
                <a:gd name="T37" fmla="*/ 9 h 705"/>
                <a:gd name="T38" fmla="*/ 261 w 261"/>
                <a:gd name="T39" fmla="*/ 61 h 705"/>
                <a:gd name="T40" fmla="*/ 261 w 261"/>
                <a:gd name="T41" fmla="*/ 61 h 705"/>
                <a:gd name="T42" fmla="*/ 244 w 261"/>
                <a:gd name="T43" fmla="*/ 52 h 705"/>
                <a:gd name="T44" fmla="*/ 209 w 261"/>
                <a:gd name="T45" fmla="*/ 52 h 705"/>
                <a:gd name="T46" fmla="*/ 209 w 261"/>
                <a:gd name="T47" fmla="*/ 52 h 705"/>
                <a:gd name="T48" fmla="*/ 183 w 261"/>
                <a:gd name="T49" fmla="*/ 52 h 705"/>
                <a:gd name="T50" fmla="*/ 174 w 261"/>
                <a:gd name="T51" fmla="*/ 61 h 705"/>
                <a:gd name="T52" fmla="*/ 165 w 261"/>
                <a:gd name="T53" fmla="*/ 78 h 705"/>
                <a:gd name="T54" fmla="*/ 165 w 261"/>
                <a:gd name="T55" fmla="*/ 78 h 705"/>
                <a:gd name="T56" fmla="*/ 157 w 261"/>
                <a:gd name="T57" fmla="*/ 96 h 705"/>
                <a:gd name="T58" fmla="*/ 157 w 261"/>
                <a:gd name="T59" fmla="*/ 139 h 705"/>
                <a:gd name="T60" fmla="*/ 157 w 261"/>
                <a:gd name="T61" fmla="*/ 235 h 705"/>
                <a:gd name="T62" fmla="*/ 261 w 261"/>
                <a:gd name="T63" fmla="*/ 235 h 705"/>
                <a:gd name="T64" fmla="*/ 261 w 261"/>
                <a:gd name="T65" fmla="*/ 28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1" h="705">
                  <a:moveTo>
                    <a:pt x="261" y="287"/>
                  </a:moveTo>
                  <a:lnTo>
                    <a:pt x="157" y="287"/>
                  </a:lnTo>
                  <a:lnTo>
                    <a:pt x="157" y="705"/>
                  </a:lnTo>
                  <a:lnTo>
                    <a:pt x="96" y="705"/>
                  </a:lnTo>
                  <a:lnTo>
                    <a:pt x="96" y="287"/>
                  </a:lnTo>
                  <a:lnTo>
                    <a:pt x="0" y="287"/>
                  </a:lnTo>
                  <a:lnTo>
                    <a:pt x="0" y="235"/>
                  </a:lnTo>
                  <a:lnTo>
                    <a:pt x="96" y="235"/>
                  </a:lnTo>
                  <a:lnTo>
                    <a:pt x="96" y="148"/>
                  </a:lnTo>
                  <a:lnTo>
                    <a:pt x="96" y="148"/>
                  </a:lnTo>
                  <a:lnTo>
                    <a:pt x="104" y="78"/>
                  </a:lnTo>
                  <a:lnTo>
                    <a:pt x="104" y="52"/>
                  </a:lnTo>
                  <a:lnTo>
                    <a:pt x="104" y="52"/>
                  </a:lnTo>
                  <a:lnTo>
                    <a:pt x="122" y="26"/>
                  </a:lnTo>
                  <a:lnTo>
                    <a:pt x="139" y="9"/>
                  </a:lnTo>
                  <a:lnTo>
                    <a:pt x="165" y="0"/>
                  </a:lnTo>
                  <a:lnTo>
                    <a:pt x="200" y="0"/>
                  </a:lnTo>
                  <a:lnTo>
                    <a:pt x="200" y="0"/>
                  </a:lnTo>
                  <a:lnTo>
                    <a:pt x="261" y="9"/>
                  </a:lnTo>
                  <a:lnTo>
                    <a:pt x="261" y="61"/>
                  </a:lnTo>
                  <a:lnTo>
                    <a:pt x="261" y="61"/>
                  </a:lnTo>
                  <a:lnTo>
                    <a:pt x="244" y="52"/>
                  </a:lnTo>
                  <a:lnTo>
                    <a:pt x="209" y="52"/>
                  </a:lnTo>
                  <a:lnTo>
                    <a:pt x="209" y="52"/>
                  </a:lnTo>
                  <a:lnTo>
                    <a:pt x="183" y="52"/>
                  </a:lnTo>
                  <a:lnTo>
                    <a:pt x="174" y="61"/>
                  </a:lnTo>
                  <a:lnTo>
                    <a:pt x="165" y="78"/>
                  </a:lnTo>
                  <a:lnTo>
                    <a:pt x="165" y="78"/>
                  </a:lnTo>
                  <a:lnTo>
                    <a:pt x="157" y="96"/>
                  </a:lnTo>
                  <a:lnTo>
                    <a:pt x="157" y="139"/>
                  </a:lnTo>
                  <a:lnTo>
                    <a:pt x="157" y="235"/>
                  </a:lnTo>
                  <a:lnTo>
                    <a:pt x="261" y="235"/>
                  </a:lnTo>
                  <a:lnTo>
                    <a:pt x="261" y="287"/>
                  </a:lnTo>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noEditPoints="1"/>
            </p:cNvSpPr>
            <p:nvPr/>
          </p:nvSpPr>
          <p:spPr bwMode="auto">
            <a:xfrm>
              <a:off x="15613632" y="32527361"/>
              <a:ext cx="150720" cy="172656"/>
            </a:xfrm>
            <a:custGeom>
              <a:avLst/>
              <a:gdLst>
                <a:gd name="T0" fmla="*/ 426 w 426"/>
                <a:gd name="T1" fmla="*/ 348 h 488"/>
                <a:gd name="T2" fmla="*/ 383 w 426"/>
                <a:gd name="T3" fmla="*/ 427 h 488"/>
                <a:gd name="T4" fmla="*/ 365 w 426"/>
                <a:gd name="T5" fmla="*/ 435 h 488"/>
                <a:gd name="T6" fmla="*/ 287 w 426"/>
                <a:gd name="T7" fmla="*/ 479 h 488"/>
                <a:gd name="T8" fmla="*/ 217 w 426"/>
                <a:gd name="T9" fmla="*/ 488 h 488"/>
                <a:gd name="T10" fmla="*/ 122 w 426"/>
                <a:gd name="T11" fmla="*/ 470 h 488"/>
                <a:gd name="T12" fmla="*/ 52 w 426"/>
                <a:gd name="T13" fmla="*/ 409 h 488"/>
                <a:gd name="T14" fmla="*/ 8 w 426"/>
                <a:gd name="T15" fmla="*/ 331 h 488"/>
                <a:gd name="T16" fmla="*/ 0 w 426"/>
                <a:gd name="T17" fmla="*/ 235 h 488"/>
                <a:gd name="T18" fmla="*/ 0 w 426"/>
                <a:gd name="T19" fmla="*/ 183 h 488"/>
                <a:gd name="T20" fmla="*/ 35 w 426"/>
                <a:gd name="T21" fmla="*/ 96 h 488"/>
                <a:gd name="T22" fmla="*/ 95 w 426"/>
                <a:gd name="T23" fmla="*/ 35 h 488"/>
                <a:gd name="T24" fmla="*/ 174 w 426"/>
                <a:gd name="T25" fmla="*/ 0 h 488"/>
                <a:gd name="T26" fmla="*/ 217 w 426"/>
                <a:gd name="T27" fmla="*/ 0 h 488"/>
                <a:gd name="T28" fmla="*/ 304 w 426"/>
                <a:gd name="T29" fmla="*/ 18 h 488"/>
                <a:gd name="T30" fmla="*/ 374 w 426"/>
                <a:gd name="T31" fmla="*/ 79 h 488"/>
                <a:gd name="T32" fmla="*/ 409 w 426"/>
                <a:gd name="T33" fmla="*/ 157 h 488"/>
                <a:gd name="T34" fmla="*/ 426 w 426"/>
                <a:gd name="T35" fmla="*/ 244 h 488"/>
                <a:gd name="T36" fmla="*/ 61 w 426"/>
                <a:gd name="T37" fmla="*/ 244 h 488"/>
                <a:gd name="T38" fmla="*/ 78 w 426"/>
                <a:gd name="T39" fmla="*/ 340 h 488"/>
                <a:gd name="T40" fmla="*/ 95 w 426"/>
                <a:gd name="T41" fmla="*/ 374 h 488"/>
                <a:gd name="T42" fmla="*/ 130 w 426"/>
                <a:gd name="T43" fmla="*/ 409 h 488"/>
                <a:gd name="T44" fmla="*/ 191 w 426"/>
                <a:gd name="T45" fmla="*/ 435 h 488"/>
                <a:gd name="T46" fmla="*/ 217 w 426"/>
                <a:gd name="T47" fmla="*/ 435 h 488"/>
                <a:gd name="T48" fmla="*/ 296 w 426"/>
                <a:gd name="T49" fmla="*/ 418 h 488"/>
                <a:gd name="T50" fmla="*/ 365 w 426"/>
                <a:gd name="T51" fmla="*/ 340 h 488"/>
                <a:gd name="T52" fmla="*/ 357 w 426"/>
                <a:gd name="T53" fmla="*/ 200 h 488"/>
                <a:gd name="T54" fmla="*/ 339 w 426"/>
                <a:gd name="T55" fmla="*/ 139 h 488"/>
                <a:gd name="T56" fmla="*/ 313 w 426"/>
                <a:gd name="T57" fmla="*/ 87 h 488"/>
                <a:gd name="T58" fmla="*/ 270 w 426"/>
                <a:gd name="T59" fmla="*/ 61 h 488"/>
                <a:gd name="T60" fmla="*/ 209 w 426"/>
                <a:gd name="T61" fmla="*/ 52 h 488"/>
                <a:gd name="T62" fmla="*/ 182 w 426"/>
                <a:gd name="T63" fmla="*/ 52 h 488"/>
                <a:gd name="T64" fmla="*/ 130 w 426"/>
                <a:gd name="T65" fmla="*/ 70 h 488"/>
                <a:gd name="T66" fmla="*/ 78 w 426"/>
                <a:gd name="T67" fmla="*/ 139 h 488"/>
                <a:gd name="T68" fmla="*/ 357 w 426"/>
                <a:gd name="T69" fmla="*/ 20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88">
                  <a:moveTo>
                    <a:pt x="426" y="348"/>
                  </a:moveTo>
                  <a:lnTo>
                    <a:pt x="426" y="348"/>
                  </a:lnTo>
                  <a:lnTo>
                    <a:pt x="409" y="383"/>
                  </a:lnTo>
                  <a:lnTo>
                    <a:pt x="383" y="427"/>
                  </a:lnTo>
                  <a:lnTo>
                    <a:pt x="383" y="427"/>
                  </a:lnTo>
                  <a:lnTo>
                    <a:pt x="365" y="435"/>
                  </a:lnTo>
                  <a:lnTo>
                    <a:pt x="330" y="461"/>
                  </a:lnTo>
                  <a:lnTo>
                    <a:pt x="287" y="479"/>
                  </a:lnTo>
                  <a:lnTo>
                    <a:pt x="217" y="488"/>
                  </a:lnTo>
                  <a:lnTo>
                    <a:pt x="217" y="488"/>
                  </a:lnTo>
                  <a:lnTo>
                    <a:pt x="165" y="479"/>
                  </a:lnTo>
                  <a:lnTo>
                    <a:pt x="122" y="470"/>
                  </a:lnTo>
                  <a:lnTo>
                    <a:pt x="78" y="444"/>
                  </a:lnTo>
                  <a:lnTo>
                    <a:pt x="52" y="409"/>
                  </a:lnTo>
                  <a:lnTo>
                    <a:pt x="26" y="374"/>
                  </a:lnTo>
                  <a:lnTo>
                    <a:pt x="8" y="331"/>
                  </a:lnTo>
                  <a:lnTo>
                    <a:pt x="0" y="287"/>
                  </a:lnTo>
                  <a:lnTo>
                    <a:pt x="0" y="235"/>
                  </a:lnTo>
                  <a:lnTo>
                    <a:pt x="0" y="235"/>
                  </a:lnTo>
                  <a:lnTo>
                    <a:pt x="0" y="183"/>
                  </a:lnTo>
                  <a:lnTo>
                    <a:pt x="17" y="139"/>
                  </a:lnTo>
                  <a:lnTo>
                    <a:pt x="35" y="96"/>
                  </a:lnTo>
                  <a:lnTo>
                    <a:pt x="61" y="61"/>
                  </a:lnTo>
                  <a:lnTo>
                    <a:pt x="95" y="35"/>
                  </a:lnTo>
                  <a:lnTo>
                    <a:pt x="130" y="18"/>
                  </a:lnTo>
                  <a:lnTo>
                    <a:pt x="174" y="0"/>
                  </a:lnTo>
                  <a:lnTo>
                    <a:pt x="217" y="0"/>
                  </a:lnTo>
                  <a:lnTo>
                    <a:pt x="217" y="0"/>
                  </a:lnTo>
                  <a:lnTo>
                    <a:pt x="261" y="9"/>
                  </a:lnTo>
                  <a:lnTo>
                    <a:pt x="304" y="18"/>
                  </a:lnTo>
                  <a:lnTo>
                    <a:pt x="339" y="44"/>
                  </a:lnTo>
                  <a:lnTo>
                    <a:pt x="374" y="79"/>
                  </a:lnTo>
                  <a:lnTo>
                    <a:pt x="391" y="113"/>
                  </a:lnTo>
                  <a:lnTo>
                    <a:pt x="409" y="157"/>
                  </a:lnTo>
                  <a:lnTo>
                    <a:pt x="417" y="200"/>
                  </a:lnTo>
                  <a:lnTo>
                    <a:pt x="426" y="244"/>
                  </a:lnTo>
                  <a:lnTo>
                    <a:pt x="61" y="244"/>
                  </a:lnTo>
                  <a:lnTo>
                    <a:pt x="61" y="244"/>
                  </a:lnTo>
                  <a:lnTo>
                    <a:pt x="61" y="287"/>
                  </a:lnTo>
                  <a:lnTo>
                    <a:pt x="78" y="340"/>
                  </a:lnTo>
                  <a:lnTo>
                    <a:pt x="78" y="340"/>
                  </a:lnTo>
                  <a:lnTo>
                    <a:pt x="95" y="374"/>
                  </a:lnTo>
                  <a:lnTo>
                    <a:pt x="113" y="392"/>
                  </a:lnTo>
                  <a:lnTo>
                    <a:pt x="130" y="409"/>
                  </a:lnTo>
                  <a:lnTo>
                    <a:pt x="156" y="427"/>
                  </a:lnTo>
                  <a:lnTo>
                    <a:pt x="191" y="435"/>
                  </a:lnTo>
                  <a:lnTo>
                    <a:pt x="217" y="435"/>
                  </a:lnTo>
                  <a:lnTo>
                    <a:pt x="217" y="435"/>
                  </a:lnTo>
                  <a:lnTo>
                    <a:pt x="261" y="435"/>
                  </a:lnTo>
                  <a:lnTo>
                    <a:pt x="296" y="418"/>
                  </a:lnTo>
                  <a:lnTo>
                    <a:pt x="339" y="383"/>
                  </a:lnTo>
                  <a:lnTo>
                    <a:pt x="365" y="340"/>
                  </a:lnTo>
                  <a:lnTo>
                    <a:pt x="426" y="348"/>
                  </a:lnTo>
                  <a:close/>
                  <a:moveTo>
                    <a:pt x="357" y="200"/>
                  </a:moveTo>
                  <a:lnTo>
                    <a:pt x="357" y="200"/>
                  </a:lnTo>
                  <a:lnTo>
                    <a:pt x="339" y="139"/>
                  </a:lnTo>
                  <a:lnTo>
                    <a:pt x="330" y="113"/>
                  </a:lnTo>
                  <a:lnTo>
                    <a:pt x="313" y="87"/>
                  </a:lnTo>
                  <a:lnTo>
                    <a:pt x="313" y="87"/>
                  </a:lnTo>
                  <a:lnTo>
                    <a:pt x="270" y="61"/>
                  </a:lnTo>
                  <a:lnTo>
                    <a:pt x="243" y="52"/>
                  </a:lnTo>
                  <a:lnTo>
                    <a:pt x="209" y="52"/>
                  </a:lnTo>
                  <a:lnTo>
                    <a:pt x="209" y="52"/>
                  </a:lnTo>
                  <a:lnTo>
                    <a:pt x="182" y="52"/>
                  </a:lnTo>
                  <a:lnTo>
                    <a:pt x="156" y="61"/>
                  </a:lnTo>
                  <a:lnTo>
                    <a:pt x="130" y="70"/>
                  </a:lnTo>
                  <a:lnTo>
                    <a:pt x="113" y="87"/>
                  </a:lnTo>
                  <a:lnTo>
                    <a:pt x="78" y="139"/>
                  </a:lnTo>
                  <a:lnTo>
                    <a:pt x="61" y="200"/>
                  </a:lnTo>
                  <a:lnTo>
                    <a:pt x="357" y="20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noEditPoints="1"/>
            </p:cNvSpPr>
            <p:nvPr/>
          </p:nvSpPr>
          <p:spPr bwMode="auto">
            <a:xfrm>
              <a:off x="13156116" y="31655944"/>
              <a:ext cx="603588" cy="538842"/>
            </a:xfrm>
            <a:custGeom>
              <a:avLst/>
              <a:gdLst>
                <a:gd name="T0" fmla="*/ 1079 w 1706"/>
                <a:gd name="T1" fmla="*/ 0 h 1523"/>
                <a:gd name="T2" fmla="*/ 1471 w 1706"/>
                <a:gd name="T3" fmla="*/ 1149 h 1523"/>
                <a:gd name="T4" fmla="*/ 1471 w 1706"/>
                <a:gd name="T5" fmla="*/ 1149 h 1523"/>
                <a:gd name="T6" fmla="*/ 1497 w 1706"/>
                <a:gd name="T7" fmla="*/ 1236 h 1523"/>
                <a:gd name="T8" fmla="*/ 1532 w 1706"/>
                <a:gd name="T9" fmla="*/ 1288 h 1523"/>
                <a:gd name="T10" fmla="*/ 1549 w 1706"/>
                <a:gd name="T11" fmla="*/ 1306 h 1523"/>
                <a:gd name="T12" fmla="*/ 1575 w 1706"/>
                <a:gd name="T13" fmla="*/ 1314 h 1523"/>
                <a:gd name="T14" fmla="*/ 1628 w 1706"/>
                <a:gd name="T15" fmla="*/ 1323 h 1523"/>
                <a:gd name="T16" fmla="*/ 1706 w 1706"/>
                <a:gd name="T17" fmla="*/ 1323 h 1523"/>
                <a:gd name="T18" fmla="*/ 1706 w 1706"/>
                <a:gd name="T19" fmla="*/ 1523 h 1523"/>
                <a:gd name="T20" fmla="*/ 862 w 1706"/>
                <a:gd name="T21" fmla="*/ 1523 h 1523"/>
                <a:gd name="T22" fmla="*/ 862 w 1706"/>
                <a:gd name="T23" fmla="*/ 1323 h 1523"/>
                <a:gd name="T24" fmla="*/ 931 w 1706"/>
                <a:gd name="T25" fmla="*/ 1323 h 1523"/>
                <a:gd name="T26" fmla="*/ 931 w 1706"/>
                <a:gd name="T27" fmla="*/ 1323 h 1523"/>
                <a:gd name="T28" fmla="*/ 1018 w 1706"/>
                <a:gd name="T29" fmla="*/ 1314 h 1523"/>
                <a:gd name="T30" fmla="*/ 1053 w 1706"/>
                <a:gd name="T31" fmla="*/ 1306 h 1523"/>
                <a:gd name="T32" fmla="*/ 1062 w 1706"/>
                <a:gd name="T33" fmla="*/ 1288 h 1523"/>
                <a:gd name="T34" fmla="*/ 1062 w 1706"/>
                <a:gd name="T35" fmla="*/ 1288 h 1523"/>
                <a:gd name="T36" fmla="*/ 1053 w 1706"/>
                <a:gd name="T37" fmla="*/ 1253 h 1523"/>
                <a:gd name="T38" fmla="*/ 1044 w 1706"/>
                <a:gd name="T39" fmla="*/ 1210 h 1523"/>
                <a:gd name="T40" fmla="*/ 1001 w 1706"/>
                <a:gd name="T41" fmla="*/ 1044 h 1523"/>
                <a:gd name="T42" fmla="*/ 531 w 1706"/>
                <a:gd name="T43" fmla="*/ 1044 h 1523"/>
                <a:gd name="T44" fmla="*/ 505 w 1706"/>
                <a:gd name="T45" fmla="*/ 1132 h 1523"/>
                <a:gd name="T46" fmla="*/ 505 w 1706"/>
                <a:gd name="T47" fmla="*/ 1132 h 1523"/>
                <a:gd name="T48" fmla="*/ 470 w 1706"/>
                <a:gd name="T49" fmla="*/ 1227 h 1523"/>
                <a:gd name="T50" fmla="*/ 470 w 1706"/>
                <a:gd name="T51" fmla="*/ 1279 h 1523"/>
                <a:gd name="T52" fmla="*/ 470 w 1706"/>
                <a:gd name="T53" fmla="*/ 1279 h 1523"/>
                <a:gd name="T54" fmla="*/ 470 w 1706"/>
                <a:gd name="T55" fmla="*/ 1297 h 1523"/>
                <a:gd name="T56" fmla="*/ 479 w 1706"/>
                <a:gd name="T57" fmla="*/ 1306 h 1523"/>
                <a:gd name="T58" fmla="*/ 514 w 1706"/>
                <a:gd name="T59" fmla="*/ 1314 h 1523"/>
                <a:gd name="T60" fmla="*/ 557 w 1706"/>
                <a:gd name="T61" fmla="*/ 1323 h 1523"/>
                <a:gd name="T62" fmla="*/ 609 w 1706"/>
                <a:gd name="T63" fmla="*/ 1323 h 1523"/>
                <a:gd name="T64" fmla="*/ 679 w 1706"/>
                <a:gd name="T65" fmla="*/ 1323 h 1523"/>
                <a:gd name="T66" fmla="*/ 679 w 1706"/>
                <a:gd name="T67" fmla="*/ 1523 h 1523"/>
                <a:gd name="T68" fmla="*/ 0 w 1706"/>
                <a:gd name="T69" fmla="*/ 1523 h 1523"/>
                <a:gd name="T70" fmla="*/ 0 w 1706"/>
                <a:gd name="T71" fmla="*/ 1323 h 1523"/>
                <a:gd name="T72" fmla="*/ 78 w 1706"/>
                <a:gd name="T73" fmla="*/ 1323 h 1523"/>
                <a:gd name="T74" fmla="*/ 78 w 1706"/>
                <a:gd name="T75" fmla="*/ 1323 h 1523"/>
                <a:gd name="T76" fmla="*/ 131 w 1706"/>
                <a:gd name="T77" fmla="*/ 1314 h 1523"/>
                <a:gd name="T78" fmla="*/ 148 w 1706"/>
                <a:gd name="T79" fmla="*/ 1306 h 1523"/>
                <a:gd name="T80" fmla="*/ 165 w 1706"/>
                <a:gd name="T81" fmla="*/ 1288 h 1523"/>
                <a:gd name="T82" fmla="*/ 200 w 1706"/>
                <a:gd name="T83" fmla="*/ 1236 h 1523"/>
                <a:gd name="T84" fmla="*/ 235 w 1706"/>
                <a:gd name="T85" fmla="*/ 1149 h 1523"/>
                <a:gd name="T86" fmla="*/ 618 w 1706"/>
                <a:gd name="T87" fmla="*/ 0 h 1523"/>
                <a:gd name="T88" fmla="*/ 1079 w 1706"/>
                <a:gd name="T89" fmla="*/ 0 h 1523"/>
                <a:gd name="T90" fmla="*/ 592 w 1706"/>
                <a:gd name="T91" fmla="*/ 836 h 1523"/>
                <a:gd name="T92" fmla="*/ 931 w 1706"/>
                <a:gd name="T93" fmla="*/ 836 h 1523"/>
                <a:gd name="T94" fmla="*/ 766 w 1706"/>
                <a:gd name="T95" fmla="*/ 339 h 1523"/>
                <a:gd name="T96" fmla="*/ 757 w 1706"/>
                <a:gd name="T97" fmla="*/ 339 h 1523"/>
                <a:gd name="T98" fmla="*/ 592 w 1706"/>
                <a:gd name="T99" fmla="*/ 836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6" h="1523">
                  <a:moveTo>
                    <a:pt x="1079" y="0"/>
                  </a:moveTo>
                  <a:lnTo>
                    <a:pt x="1471" y="1149"/>
                  </a:lnTo>
                  <a:lnTo>
                    <a:pt x="1471" y="1149"/>
                  </a:lnTo>
                  <a:lnTo>
                    <a:pt x="1497" y="1236"/>
                  </a:lnTo>
                  <a:lnTo>
                    <a:pt x="1532" y="1288"/>
                  </a:lnTo>
                  <a:lnTo>
                    <a:pt x="1549" y="1306"/>
                  </a:lnTo>
                  <a:lnTo>
                    <a:pt x="1575" y="1314"/>
                  </a:lnTo>
                  <a:lnTo>
                    <a:pt x="1628" y="1323"/>
                  </a:lnTo>
                  <a:lnTo>
                    <a:pt x="1706" y="1323"/>
                  </a:lnTo>
                  <a:lnTo>
                    <a:pt x="1706" y="1523"/>
                  </a:lnTo>
                  <a:lnTo>
                    <a:pt x="862" y="1523"/>
                  </a:lnTo>
                  <a:lnTo>
                    <a:pt x="862" y="1323"/>
                  </a:lnTo>
                  <a:lnTo>
                    <a:pt x="931" y="1323"/>
                  </a:lnTo>
                  <a:lnTo>
                    <a:pt x="931" y="1323"/>
                  </a:lnTo>
                  <a:lnTo>
                    <a:pt x="1018" y="1314"/>
                  </a:lnTo>
                  <a:lnTo>
                    <a:pt x="1053" y="1306"/>
                  </a:lnTo>
                  <a:lnTo>
                    <a:pt x="1062" y="1288"/>
                  </a:lnTo>
                  <a:lnTo>
                    <a:pt x="1062" y="1288"/>
                  </a:lnTo>
                  <a:lnTo>
                    <a:pt x="1053" y="1253"/>
                  </a:lnTo>
                  <a:lnTo>
                    <a:pt x="1044" y="1210"/>
                  </a:lnTo>
                  <a:lnTo>
                    <a:pt x="1001" y="1044"/>
                  </a:lnTo>
                  <a:lnTo>
                    <a:pt x="531" y="1044"/>
                  </a:lnTo>
                  <a:lnTo>
                    <a:pt x="505" y="1132"/>
                  </a:lnTo>
                  <a:lnTo>
                    <a:pt x="505" y="1132"/>
                  </a:lnTo>
                  <a:lnTo>
                    <a:pt x="470" y="1227"/>
                  </a:lnTo>
                  <a:lnTo>
                    <a:pt x="470" y="1279"/>
                  </a:lnTo>
                  <a:lnTo>
                    <a:pt x="470" y="1279"/>
                  </a:lnTo>
                  <a:lnTo>
                    <a:pt x="470" y="1297"/>
                  </a:lnTo>
                  <a:lnTo>
                    <a:pt x="479" y="1306"/>
                  </a:lnTo>
                  <a:lnTo>
                    <a:pt x="514" y="1314"/>
                  </a:lnTo>
                  <a:lnTo>
                    <a:pt x="557" y="1323"/>
                  </a:lnTo>
                  <a:lnTo>
                    <a:pt x="609" y="1323"/>
                  </a:lnTo>
                  <a:lnTo>
                    <a:pt x="679" y="1323"/>
                  </a:lnTo>
                  <a:lnTo>
                    <a:pt x="679" y="1523"/>
                  </a:lnTo>
                  <a:lnTo>
                    <a:pt x="0" y="1523"/>
                  </a:lnTo>
                  <a:lnTo>
                    <a:pt x="0" y="1323"/>
                  </a:lnTo>
                  <a:lnTo>
                    <a:pt x="78" y="1323"/>
                  </a:lnTo>
                  <a:lnTo>
                    <a:pt x="78" y="1323"/>
                  </a:lnTo>
                  <a:lnTo>
                    <a:pt x="131" y="1314"/>
                  </a:lnTo>
                  <a:lnTo>
                    <a:pt x="148" y="1306"/>
                  </a:lnTo>
                  <a:lnTo>
                    <a:pt x="165" y="1288"/>
                  </a:lnTo>
                  <a:lnTo>
                    <a:pt x="200" y="1236"/>
                  </a:lnTo>
                  <a:lnTo>
                    <a:pt x="235" y="1149"/>
                  </a:lnTo>
                  <a:lnTo>
                    <a:pt x="618" y="0"/>
                  </a:lnTo>
                  <a:lnTo>
                    <a:pt x="1079" y="0"/>
                  </a:lnTo>
                  <a:close/>
                  <a:moveTo>
                    <a:pt x="592" y="836"/>
                  </a:moveTo>
                  <a:lnTo>
                    <a:pt x="931" y="836"/>
                  </a:lnTo>
                  <a:lnTo>
                    <a:pt x="766" y="339"/>
                  </a:lnTo>
                  <a:lnTo>
                    <a:pt x="757" y="339"/>
                  </a:lnTo>
                  <a:lnTo>
                    <a:pt x="592" y="836"/>
                  </a:lnTo>
                  <a:close/>
                </a:path>
              </a:pathLst>
            </a:custGeom>
            <a:solidFill>
              <a:srgbClr val="2A8DB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41"/>
            <p:cNvSpPr>
              <a:spLocks noEditPoints="1"/>
            </p:cNvSpPr>
            <p:nvPr/>
          </p:nvSpPr>
          <p:spPr bwMode="auto">
            <a:xfrm>
              <a:off x="13738122" y="31655944"/>
              <a:ext cx="477281" cy="551225"/>
            </a:xfrm>
            <a:custGeom>
              <a:avLst/>
              <a:gdLst>
                <a:gd name="T0" fmla="*/ 192 w 1349"/>
                <a:gd name="T1" fmla="*/ 279 h 1558"/>
                <a:gd name="T2" fmla="*/ 174 w 1349"/>
                <a:gd name="T3" fmla="*/ 209 h 1558"/>
                <a:gd name="T4" fmla="*/ 113 w 1349"/>
                <a:gd name="T5" fmla="*/ 183 h 1558"/>
                <a:gd name="T6" fmla="*/ 0 w 1349"/>
                <a:gd name="T7" fmla="*/ 0 h 1558"/>
                <a:gd name="T8" fmla="*/ 574 w 1349"/>
                <a:gd name="T9" fmla="*/ 574 h 1558"/>
                <a:gd name="T10" fmla="*/ 644 w 1349"/>
                <a:gd name="T11" fmla="*/ 505 h 1558"/>
                <a:gd name="T12" fmla="*/ 792 w 1349"/>
                <a:gd name="T13" fmla="*/ 427 h 1558"/>
                <a:gd name="T14" fmla="*/ 870 w 1349"/>
                <a:gd name="T15" fmla="*/ 418 h 1558"/>
                <a:gd name="T16" fmla="*/ 931 w 1349"/>
                <a:gd name="T17" fmla="*/ 418 h 1558"/>
                <a:gd name="T18" fmla="*/ 1044 w 1349"/>
                <a:gd name="T19" fmla="*/ 444 h 1558"/>
                <a:gd name="T20" fmla="*/ 1132 w 1349"/>
                <a:gd name="T21" fmla="*/ 487 h 1558"/>
                <a:gd name="T22" fmla="*/ 1210 w 1349"/>
                <a:gd name="T23" fmla="*/ 548 h 1558"/>
                <a:gd name="T24" fmla="*/ 1288 w 1349"/>
                <a:gd name="T25" fmla="*/ 670 h 1558"/>
                <a:gd name="T26" fmla="*/ 1340 w 1349"/>
                <a:gd name="T27" fmla="*/ 879 h 1558"/>
                <a:gd name="T28" fmla="*/ 1349 w 1349"/>
                <a:gd name="T29" fmla="*/ 984 h 1558"/>
                <a:gd name="T30" fmla="*/ 1323 w 1349"/>
                <a:gd name="T31" fmla="*/ 1210 h 1558"/>
                <a:gd name="T32" fmla="*/ 1236 w 1349"/>
                <a:gd name="T33" fmla="*/ 1393 h 1558"/>
                <a:gd name="T34" fmla="*/ 1175 w 1349"/>
                <a:gd name="T35" fmla="*/ 1462 h 1558"/>
                <a:gd name="T36" fmla="*/ 1088 w 1349"/>
                <a:gd name="T37" fmla="*/ 1514 h 1558"/>
                <a:gd name="T38" fmla="*/ 992 w 1349"/>
                <a:gd name="T39" fmla="*/ 1549 h 1558"/>
                <a:gd name="T40" fmla="*/ 870 w 1349"/>
                <a:gd name="T41" fmla="*/ 1558 h 1558"/>
                <a:gd name="T42" fmla="*/ 818 w 1349"/>
                <a:gd name="T43" fmla="*/ 1558 h 1558"/>
                <a:gd name="T44" fmla="*/ 714 w 1349"/>
                <a:gd name="T45" fmla="*/ 1541 h 1558"/>
                <a:gd name="T46" fmla="*/ 627 w 1349"/>
                <a:gd name="T47" fmla="*/ 1497 h 1558"/>
                <a:gd name="T48" fmla="*/ 548 w 1349"/>
                <a:gd name="T49" fmla="*/ 1427 h 1558"/>
                <a:gd name="T50" fmla="*/ 453 w 1349"/>
                <a:gd name="T51" fmla="*/ 1523 h 1558"/>
                <a:gd name="T52" fmla="*/ 192 w 1349"/>
                <a:gd name="T53" fmla="*/ 279 h 1558"/>
                <a:gd name="T54" fmla="*/ 574 w 1349"/>
                <a:gd name="T55" fmla="*/ 984 h 1558"/>
                <a:gd name="T56" fmla="*/ 583 w 1349"/>
                <a:gd name="T57" fmla="*/ 1149 h 1558"/>
                <a:gd name="T58" fmla="*/ 618 w 1349"/>
                <a:gd name="T59" fmla="*/ 1262 h 1558"/>
                <a:gd name="T60" fmla="*/ 670 w 1349"/>
                <a:gd name="T61" fmla="*/ 1340 h 1558"/>
                <a:gd name="T62" fmla="*/ 757 w 1349"/>
                <a:gd name="T63" fmla="*/ 1367 h 1558"/>
                <a:gd name="T64" fmla="*/ 801 w 1349"/>
                <a:gd name="T65" fmla="*/ 1358 h 1558"/>
                <a:gd name="T66" fmla="*/ 870 w 1349"/>
                <a:gd name="T67" fmla="*/ 1306 h 1558"/>
                <a:gd name="T68" fmla="*/ 914 w 1349"/>
                <a:gd name="T69" fmla="*/ 1210 h 1558"/>
                <a:gd name="T70" fmla="*/ 940 w 1349"/>
                <a:gd name="T71" fmla="*/ 1071 h 1558"/>
                <a:gd name="T72" fmla="*/ 940 w 1349"/>
                <a:gd name="T73" fmla="*/ 984 h 1558"/>
                <a:gd name="T74" fmla="*/ 931 w 1349"/>
                <a:gd name="T75" fmla="*/ 827 h 1558"/>
                <a:gd name="T76" fmla="*/ 897 w 1349"/>
                <a:gd name="T77" fmla="*/ 714 h 1558"/>
                <a:gd name="T78" fmla="*/ 844 w 1349"/>
                <a:gd name="T79" fmla="*/ 635 h 1558"/>
                <a:gd name="T80" fmla="*/ 757 w 1349"/>
                <a:gd name="T81" fmla="*/ 609 h 1558"/>
                <a:gd name="T82" fmla="*/ 714 w 1349"/>
                <a:gd name="T83" fmla="*/ 618 h 1558"/>
                <a:gd name="T84" fmla="*/ 644 w 1349"/>
                <a:gd name="T85" fmla="*/ 670 h 1558"/>
                <a:gd name="T86" fmla="*/ 601 w 1349"/>
                <a:gd name="T87" fmla="*/ 766 h 1558"/>
                <a:gd name="T88" fmla="*/ 574 w 1349"/>
                <a:gd name="T89" fmla="*/ 905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9" h="1558">
                  <a:moveTo>
                    <a:pt x="192" y="279"/>
                  </a:moveTo>
                  <a:lnTo>
                    <a:pt x="192" y="279"/>
                  </a:lnTo>
                  <a:lnTo>
                    <a:pt x="192" y="244"/>
                  </a:lnTo>
                  <a:lnTo>
                    <a:pt x="174" y="209"/>
                  </a:lnTo>
                  <a:lnTo>
                    <a:pt x="148" y="192"/>
                  </a:lnTo>
                  <a:lnTo>
                    <a:pt x="113" y="183"/>
                  </a:lnTo>
                  <a:lnTo>
                    <a:pt x="0" y="183"/>
                  </a:lnTo>
                  <a:lnTo>
                    <a:pt x="0" y="0"/>
                  </a:lnTo>
                  <a:lnTo>
                    <a:pt x="574" y="0"/>
                  </a:lnTo>
                  <a:lnTo>
                    <a:pt x="574" y="574"/>
                  </a:lnTo>
                  <a:lnTo>
                    <a:pt x="574" y="574"/>
                  </a:lnTo>
                  <a:lnTo>
                    <a:pt x="644" y="505"/>
                  </a:lnTo>
                  <a:lnTo>
                    <a:pt x="714" y="461"/>
                  </a:lnTo>
                  <a:lnTo>
                    <a:pt x="792" y="427"/>
                  </a:lnTo>
                  <a:lnTo>
                    <a:pt x="836" y="418"/>
                  </a:lnTo>
                  <a:lnTo>
                    <a:pt x="870" y="418"/>
                  </a:lnTo>
                  <a:lnTo>
                    <a:pt x="870" y="418"/>
                  </a:lnTo>
                  <a:lnTo>
                    <a:pt x="931" y="418"/>
                  </a:lnTo>
                  <a:lnTo>
                    <a:pt x="992" y="427"/>
                  </a:lnTo>
                  <a:lnTo>
                    <a:pt x="1044" y="444"/>
                  </a:lnTo>
                  <a:lnTo>
                    <a:pt x="1088" y="461"/>
                  </a:lnTo>
                  <a:lnTo>
                    <a:pt x="1132" y="487"/>
                  </a:lnTo>
                  <a:lnTo>
                    <a:pt x="1175" y="514"/>
                  </a:lnTo>
                  <a:lnTo>
                    <a:pt x="1210" y="548"/>
                  </a:lnTo>
                  <a:lnTo>
                    <a:pt x="1236" y="583"/>
                  </a:lnTo>
                  <a:lnTo>
                    <a:pt x="1288" y="670"/>
                  </a:lnTo>
                  <a:lnTo>
                    <a:pt x="1323" y="766"/>
                  </a:lnTo>
                  <a:lnTo>
                    <a:pt x="1340" y="879"/>
                  </a:lnTo>
                  <a:lnTo>
                    <a:pt x="1349" y="984"/>
                  </a:lnTo>
                  <a:lnTo>
                    <a:pt x="1349" y="984"/>
                  </a:lnTo>
                  <a:lnTo>
                    <a:pt x="1340" y="1097"/>
                  </a:lnTo>
                  <a:lnTo>
                    <a:pt x="1323" y="1210"/>
                  </a:lnTo>
                  <a:lnTo>
                    <a:pt x="1288" y="1306"/>
                  </a:lnTo>
                  <a:lnTo>
                    <a:pt x="1236" y="1393"/>
                  </a:lnTo>
                  <a:lnTo>
                    <a:pt x="1210" y="1427"/>
                  </a:lnTo>
                  <a:lnTo>
                    <a:pt x="1175" y="1462"/>
                  </a:lnTo>
                  <a:lnTo>
                    <a:pt x="1132" y="1488"/>
                  </a:lnTo>
                  <a:lnTo>
                    <a:pt x="1088" y="1514"/>
                  </a:lnTo>
                  <a:lnTo>
                    <a:pt x="1044" y="1532"/>
                  </a:lnTo>
                  <a:lnTo>
                    <a:pt x="992" y="1549"/>
                  </a:lnTo>
                  <a:lnTo>
                    <a:pt x="931" y="1558"/>
                  </a:lnTo>
                  <a:lnTo>
                    <a:pt x="870" y="1558"/>
                  </a:lnTo>
                  <a:lnTo>
                    <a:pt x="870" y="1558"/>
                  </a:lnTo>
                  <a:lnTo>
                    <a:pt x="818" y="1558"/>
                  </a:lnTo>
                  <a:lnTo>
                    <a:pt x="766" y="1549"/>
                  </a:lnTo>
                  <a:lnTo>
                    <a:pt x="714" y="1541"/>
                  </a:lnTo>
                  <a:lnTo>
                    <a:pt x="670" y="1523"/>
                  </a:lnTo>
                  <a:lnTo>
                    <a:pt x="627" y="1497"/>
                  </a:lnTo>
                  <a:lnTo>
                    <a:pt x="583" y="1462"/>
                  </a:lnTo>
                  <a:lnTo>
                    <a:pt x="548" y="1427"/>
                  </a:lnTo>
                  <a:lnTo>
                    <a:pt x="514" y="1384"/>
                  </a:lnTo>
                  <a:lnTo>
                    <a:pt x="453" y="1523"/>
                  </a:lnTo>
                  <a:lnTo>
                    <a:pt x="192" y="1523"/>
                  </a:lnTo>
                  <a:lnTo>
                    <a:pt x="192" y="279"/>
                  </a:lnTo>
                  <a:close/>
                  <a:moveTo>
                    <a:pt x="574" y="984"/>
                  </a:moveTo>
                  <a:lnTo>
                    <a:pt x="574" y="984"/>
                  </a:lnTo>
                  <a:lnTo>
                    <a:pt x="574" y="1071"/>
                  </a:lnTo>
                  <a:lnTo>
                    <a:pt x="583" y="1149"/>
                  </a:lnTo>
                  <a:lnTo>
                    <a:pt x="601" y="1210"/>
                  </a:lnTo>
                  <a:lnTo>
                    <a:pt x="618" y="1262"/>
                  </a:lnTo>
                  <a:lnTo>
                    <a:pt x="644" y="1306"/>
                  </a:lnTo>
                  <a:lnTo>
                    <a:pt x="670" y="1340"/>
                  </a:lnTo>
                  <a:lnTo>
                    <a:pt x="714" y="1358"/>
                  </a:lnTo>
                  <a:lnTo>
                    <a:pt x="757" y="1367"/>
                  </a:lnTo>
                  <a:lnTo>
                    <a:pt x="757" y="1367"/>
                  </a:lnTo>
                  <a:lnTo>
                    <a:pt x="801" y="1358"/>
                  </a:lnTo>
                  <a:lnTo>
                    <a:pt x="844" y="1340"/>
                  </a:lnTo>
                  <a:lnTo>
                    <a:pt x="870" y="1306"/>
                  </a:lnTo>
                  <a:lnTo>
                    <a:pt x="897" y="1262"/>
                  </a:lnTo>
                  <a:lnTo>
                    <a:pt x="914" y="1210"/>
                  </a:lnTo>
                  <a:lnTo>
                    <a:pt x="931" y="1149"/>
                  </a:lnTo>
                  <a:lnTo>
                    <a:pt x="940" y="1071"/>
                  </a:lnTo>
                  <a:lnTo>
                    <a:pt x="940" y="984"/>
                  </a:lnTo>
                  <a:lnTo>
                    <a:pt x="940" y="984"/>
                  </a:lnTo>
                  <a:lnTo>
                    <a:pt x="940" y="905"/>
                  </a:lnTo>
                  <a:lnTo>
                    <a:pt x="931" y="827"/>
                  </a:lnTo>
                  <a:lnTo>
                    <a:pt x="914" y="766"/>
                  </a:lnTo>
                  <a:lnTo>
                    <a:pt x="897" y="714"/>
                  </a:lnTo>
                  <a:lnTo>
                    <a:pt x="870" y="670"/>
                  </a:lnTo>
                  <a:lnTo>
                    <a:pt x="844" y="635"/>
                  </a:lnTo>
                  <a:lnTo>
                    <a:pt x="801" y="618"/>
                  </a:lnTo>
                  <a:lnTo>
                    <a:pt x="757" y="609"/>
                  </a:lnTo>
                  <a:lnTo>
                    <a:pt x="757" y="609"/>
                  </a:lnTo>
                  <a:lnTo>
                    <a:pt x="714" y="618"/>
                  </a:lnTo>
                  <a:lnTo>
                    <a:pt x="670" y="635"/>
                  </a:lnTo>
                  <a:lnTo>
                    <a:pt x="644" y="670"/>
                  </a:lnTo>
                  <a:lnTo>
                    <a:pt x="618" y="714"/>
                  </a:lnTo>
                  <a:lnTo>
                    <a:pt x="601" y="766"/>
                  </a:lnTo>
                  <a:lnTo>
                    <a:pt x="583" y="827"/>
                  </a:lnTo>
                  <a:lnTo>
                    <a:pt x="574" y="905"/>
                  </a:lnTo>
                  <a:lnTo>
                    <a:pt x="574" y="984"/>
                  </a:lnTo>
                  <a:close/>
                </a:path>
              </a:pathLst>
            </a:custGeom>
            <a:solidFill>
              <a:srgbClr val="2A8DB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44"/>
            <p:cNvSpPr>
              <a:spLocks noEditPoints="1"/>
            </p:cNvSpPr>
            <p:nvPr/>
          </p:nvSpPr>
          <p:spPr bwMode="auto">
            <a:xfrm>
              <a:off x="14197004" y="31655944"/>
              <a:ext cx="474096" cy="551225"/>
            </a:xfrm>
            <a:custGeom>
              <a:avLst/>
              <a:gdLst>
                <a:gd name="T0" fmla="*/ 191 w 1340"/>
                <a:gd name="T1" fmla="*/ 279 h 1558"/>
                <a:gd name="T2" fmla="*/ 174 w 1340"/>
                <a:gd name="T3" fmla="*/ 209 h 1558"/>
                <a:gd name="T4" fmla="*/ 104 w 1340"/>
                <a:gd name="T5" fmla="*/ 183 h 1558"/>
                <a:gd name="T6" fmla="*/ 0 w 1340"/>
                <a:gd name="T7" fmla="*/ 0 h 1558"/>
                <a:gd name="T8" fmla="*/ 574 w 1340"/>
                <a:gd name="T9" fmla="*/ 574 h 1558"/>
                <a:gd name="T10" fmla="*/ 635 w 1340"/>
                <a:gd name="T11" fmla="*/ 505 h 1558"/>
                <a:gd name="T12" fmla="*/ 792 w 1340"/>
                <a:gd name="T13" fmla="*/ 427 h 1558"/>
                <a:gd name="T14" fmla="*/ 870 w 1340"/>
                <a:gd name="T15" fmla="*/ 418 h 1558"/>
                <a:gd name="T16" fmla="*/ 931 w 1340"/>
                <a:gd name="T17" fmla="*/ 418 h 1558"/>
                <a:gd name="T18" fmla="*/ 1044 w 1340"/>
                <a:gd name="T19" fmla="*/ 444 h 1558"/>
                <a:gd name="T20" fmla="*/ 1131 w 1340"/>
                <a:gd name="T21" fmla="*/ 487 h 1558"/>
                <a:gd name="T22" fmla="*/ 1201 w 1340"/>
                <a:gd name="T23" fmla="*/ 548 h 1558"/>
                <a:gd name="T24" fmla="*/ 1288 w 1340"/>
                <a:gd name="T25" fmla="*/ 670 h 1558"/>
                <a:gd name="T26" fmla="*/ 1340 w 1340"/>
                <a:gd name="T27" fmla="*/ 879 h 1558"/>
                <a:gd name="T28" fmla="*/ 1340 w 1340"/>
                <a:gd name="T29" fmla="*/ 984 h 1558"/>
                <a:gd name="T30" fmla="*/ 1314 w 1340"/>
                <a:gd name="T31" fmla="*/ 1210 h 1558"/>
                <a:gd name="T32" fmla="*/ 1236 w 1340"/>
                <a:gd name="T33" fmla="*/ 1393 h 1558"/>
                <a:gd name="T34" fmla="*/ 1166 w 1340"/>
                <a:gd name="T35" fmla="*/ 1462 h 1558"/>
                <a:gd name="T36" fmla="*/ 1088 w 1340"/>
                <a:gd name="T37" fmla="*/ 1514 h 1558"/>
                <a:gd name="T38" fmla="*/ 992 w 1340"/>
                <a:gd name="T39" fmla="*/ 1549 h 1558"/>
                <a:gd name="T40" fmla="*/ 870 w 1340"/>
                <a:gd name="T41" fmla="*/ 1558 h 1558"/>
                <a:gd name="T42" fmla="*/ 818 w 1340"/>
                <a:gd name="T43" fmla="*/ 1558 h 1558"/>
                <a:gd name="T44" fmla="*/ 714 w 1340"/>
                <a:gd name="T45" fmla="*/ 1541 h 1558"/>
                <a:gd name="T46" fmla="*/ 627 w 1340"/>
                <a:gd name="T47" fmla="*/ 1497 h 1558"/>
                <a:gd name="T48" fmla="*/ 548 w 1340"/>
                <a:gd name="T49" fmla="*/ 1427 h 1558"/>
                <a:gd name="T50" fmla="*/ 444 w 1340"/>
                <a:gd name="T51" fmla="*/ 1523 h 1558"/>
                <a:gd name="T52" fmla="*/ 191 w 1340"/>
                <a:gd name="T53" fmla="*/ 279 h 1558"/>
                <a:gd name="T54" fmla="*/ 574 w 1340"/>
                <a:gd name="T55" fmla="*/ 984 h 1558"/>
                <a:gd name="T56" fmla="*/ 583 w 1340"/>
                <a:gd name="T57" fmla="*/ 1149 h 1558"/>
                <a:gd name="T58" fmla="*/ 618 w 1340"/>
                <a:gd name="T59" fmla="*/ 1262 h 1558"/>
                <a:gd name="T60" fmla="*/ 670 w 1340"/>
                <a:gd name="T61" fmla="*/ 1340 h 1558"/>
                <a:gd name="T62" fmla="*/ 757 w 1340"/>
                <a:gd name="T63" fmla="*/ 1367 h 1558"/>
                <a:gd name="T64" fmla="*/ 801 w 1340"/>
                <a:gd name="T65" fmla="*/ 1358 h 1558"/>
                <a:gd name="T66" fmla="*/ 870 w 1340"/>
                <a:gd name="T67" fmla="*/ 1306 h 1558"/>
                <a:gd name="T68" fmla="*/ 914 w 1340"/>
                <a:gd name="T69" fmla="*/ 1210 h 1558"/>
                <a:gd name="T70" fmla="*/ 931 w 1340"/>
                <a:gd name="T71" fmla="*/ 1071 h 1558"/>
                <a:gd name="T72" fmla="*/ 931 w 1340"/>
                <a:gd name="T73" fmla="*/ 984 h 1558"/>
                <a:gd name="T74" fmla="*/ 923 w 1340"/>
                <a:gd name="T75" fmla="*/ 827 h 1558"/>
                <a:gd name="T76" fmla="*/ 896 w 1340"/>
                <a:gd name="T77" fmla="*/ 714 h 1558"/>
                <a:gd name="T78" fmla="*/ 835 w 1340"/>
                <a:gd name="T79" fmla="*/ 635 h 1558"/>
                <a:gd name="T80" fmla="*/ 757 w 1340"/>
                <a:gd name="T81" fmla="*/ 609 h 1558"/>
                <a:gd name="T82" fmla="*/ 705 w 1340"/>
                <a:gd name="T83" fmla="*/ 618 h 1558"/>
                <a:gd name="T84" fmla="*/ 635 w 1340"/>
                <a:gd name="T85" fmla="*/ 670 h 1558"/>
                <a:gd name="T86" fmla="*/ 592 w 1340"/>
                <a:gd name="T87" fmla="*/ 766 h 1558"/>
                <a:gd name="T88" fmla="*/ 574 w 1340"/>
                <a:gd name="T89" fmla="*/ 905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0" h="1558">
                  <a:moveTo>
                    <a:pt x="191" y="279"/>
                  </a:moveTo>
                  <a:lnTo>
                    <a:pt x="191" y="279"/>
                  </a:lnTo>
                  <a:lnTo>
                    <a:pt x="183" y="244"/>
                  </a:lnTo>
                  <a:lnTo>
                    <a:pt x="174" y="209"/>
                  </a:lnTo>
                  <a:lnTo>
                    <a:pt x="148" y="192"/>
                  </a:lnTo>
                  <a:lnTo>
                    <a:pt x="104" y="183"/>
                  </a:lnTo>
                  <a:lnTo>
                    <a:pt x="0" y="183"/>
                  </a:lnTo>
                  <a:lnTo>
                    <a:pt x="0" y="0"/>
                  </a:lnTo>
                  <a:lnTo>
                    <a:pt x="574" y="0"/>
                  </a:lnTo>
                  <a:lnTo>
                    <a:pt x="574" y="574"/>
                  </a:lnTo>
                  <a:lnTo>
                    <a:pt x="574" y="574"/>
                  </a:lnTo>
                  <a:lnTo>
                    <a:pt x="635" y="505"/>
                  </a:lnTo>
                  <a:lnTo>
                    <a:pt x="714" y="461"/>
                  </a:lnTo>
                  <a:lnTo>
                    <a:pt x="792" y="427"/>
                  </a:lnTo>
                  <a:lnTo>
                    <a:pt x="827" y="418"/>
                  </a:lnTo>
                  <a:lnTo>
                    <a:pt x="870" y="418"/>
                  </a:lnTo>
                  <a:lnTo>
                    <a:pt x="870" y="418"/>
                  </a:lnTo>
                  <a:lnTo>
                    <a:pt x="931" y="418"/>
                  </a:lnTo>
                  <a:lnTo>
                    <a:pt x="992" y="427"/>
                  </a:lnTo>
                  <a:lnTo>
                    <a:pt x="1044" y="444"/>
                  </a:lnTo>
                  <a:lnTo>
                    <a:pt x="1088" y="461"/>
                  </a:lnTo>
                  <a:lnTo>
                    <a:pt x="1131" y="487"/>
                  </a:lnTo>
                  <a:lnTo>
                    <a:pt x="1166" y="514"/>
                  </a:lnTo>
                  <a:lnTo>
                    <a:pt x="1201" y="548"/>
                  </a:lnTo>
                  <a:lnTo>
                    <a:pt x="1236" y="583"/>
                  </a:lnTo>
                  <a:lnTo>
                    <a:pt x="1288" y="670"/>
                  </a:lnTo>
                  <a:lnTo>
                    <a:pt x="1314" y="766"/>
                  </a:lnTo>
                  <a:lnTo>
                    <a:pt x="1340" y="879"/>
                  </a:lnTo>
                  <a:lnTo>
                    <a:pt x="1340" y="984"/>
                  </a:lnTo>
                  <a:lnTo>
                    <a:pt x="1340" y="984"/>
                  </a:lnTo>
                  <a:lnTo>
                    <a:pt x="1340" y="1097"/>
                  </a:lnTo>
                  <a:lnTo>
                    <a:pt x="1314" y="1210"/>
                  </a:lnTo>
                  <a:lnTo>
                    <a:pt x="1288" y="1306"/>
                  </a:lnTo>
                  <a:lnTo>
                    <a:pt x="1236" y="1393"/>
                  </a:lnTo>
                  <a:lnTo>
                    <a:pt x="1201" y="1427"/>
                  </a:lnTo>
                  <a:lnTo>
                    <a:pt x="1166" y="1462"/>
                  </a:lnTo>
                  <a:lnTo>
                    <a:pt x="1131" y="1488"/>
                  </a:lnTo>
                  <a:lnTo>
                    <a:pt x="1088" y="1514"/>
                  </a:lnTo>
                  <a:lnTo>
                    <a:pt x="1044" y="1532"/>
                  </a:lnTo>
                  <a:lnTo>
                    <a:pt x="992" y="1549"/>
                  </a:lnTo>
                  <a:lnTo>
                    <a:pt x="931" y="1558"/>
                  </a:lnTo>
                  <a:lnTo>
                    <a:pt x="870" y="1558"/>
                  </a:lnTo>
                  <a:lnTo>
                    <a:pt x="870" y="1558"/>
                  </a:lnTo>
                  <a:lnTo>
                    <a:pt x="818" y="1558"/>
                  </a:lnTo>
                  <a:lnTo>
                    <a:pt x="766" y="1549"/>
                  </a:lnTo>
                  <a:lnTo>
                    <a:pt x="714" y="1541"/>
                  </a:lnTo>
                  <a:lnTo>
                    <a:pt x="670" y="1523"/>
                  </a:lnTo>
                  <a:lnTo>
                    <a:pt x="627" y="1497"/>
                  </a:lnTo>
                  <a:lnTo>
                    <a:pt x="583" y="1462"/>
                  </a:lnTo>
                  <a:lnTo>
                    <a:pt x="548" y="1427"/>
                  </a:lnTo>
                  <a:lnTo>
                    <a:pt x="513" y="1384"/>
                  </a:lnTo>
                  <a:lnTo>
                    <a:pt x="444" y="1523"/>
                  </a:lnTo>
                  <a:lnTo>
                    <a:pt x="191" y="1523"/>
                  </a:lnTo>
                  <a:lnTo>
                    <a:pt x="191" y="279"/>
                  </a:lnTo>
                  <a:close/>
                  <a:moveTo>
                    <a:pt x="574" y="984"/>
                  </a:moveTo>
                  <a:lnTo>
                    <a:pt x="574" y="984"/>
                  </a:lnTo>
                  <a:lnTo>
                    <a:pt x="574" y="1071"/>
                  </a:lnTo>
                  <a:lnTo>
                    <a:pt x="583" y="1149"/>
                  </a:lnTo>
                  <a:lnTo>
                    <a:pt x="592" y="1210"/>
                  </a:lnTo>
                  <a:lnTo>
                    <a:pt x="618" y="1262"/>
                  </a:lnTo>
                  <a:lnTo>
                    <a:pt x="635" y="1306"/>
                  </a:lnTo>
                  <a:lnTo>
                    <a:pt x="670" y="1340"/>
                  </a:lnTo>
                  <a:lnTo>
                    <a:pt x="705" y="1358"/>
                  </a:lnTo>
                  <a:lnTo>
                    <a:pt x="757" y="1367"/>
                  </a:lnTo>
                  <a:lnTo>
                    <a:pt x="757" y="1367"/>
                  </a:lnTo>
                  <a:lnTo>
                    <a:pt x="801" y="1358"/>
                  </a:lnTo>
                  <a:lnTo>
                    <a:pt x="835" y="1340"/>
                  </a:lnTo>
                  <a:lnTo>
                    <a:pt x="870" y="1306"/>
                  </a:lnTo>
                  <a:lnTo>
                    <a:pt x="896" y="1262"/>
                  </a:lnTo>
                  <a:lnTo>
                    <a:pt x="914" y="1210"/>
                  </a:lnTo>
                  <a:lnTo>
                    <a:pt x="923" y="1149"/>
                  </a:lnTo>
                  <a:lnTo>
                    <a:pt x="931" y="1071"/>
                  </a:lnTo>
                  <a:lnTo>
                    <a:pt x="931" y="984"/>
                  </a:lnTo>
                  <a:lnTo>
                    <a:pt x="931" y="984"/>
                  </a:lnTo>
                  <a:lnTo>
                    <a:pt x="931" y="905"/>
                  </a:lnTo>
                  <a:lnTo>
                    <a:pt x="923" y="827"/>
                  </a:lnTo>
                  <a:lnTo>
                    <a:pt x="914" y="766"/>
                  </a:lnTo>
                  <a:lnTo>
                    <a:pt x="896" y="714"/>
                  </a:lnTo>
                  <a:lnTo>
                    <a:pt x="870" y="670"/>
                  </a:lnTo>
                  <a:lnTo>
                    <a:pt x="835" y="635"/>
                  </a:lnTo>
                  <a:lnTo>
                    <a:pt x="801" y="618"/>
                  </a:lnTo>
                  <a:lnTo>
                    <a:pt x="757" y="609"/>
                  </a:lnTo>
                  <a:lnTo>
                    <a:pt x="757" y="609"/>
                  </a:lnTo>
                  <a:lnTo>
                    <a:pt x="705" y="618"/>
                  </a:lnTo>
                  <a:lnTo>
                    <a:pt x="670" y="635"/>
                  </a:lnTo>
                  <a:lnTo>
                    <a:pt x="635" y="670"/>
                  </a:lnTo>
                  <a:lnTo>
                    <a:pt x="618" y="714"/>
                  </a:lnTo>
                  <a:lnTo>
                    <a:pt x="592" y="766"/>
                  </a:lnTo>
                  <a:lnTo>
                    <a:pt x="583" y="827"/>
                  </a:lnTo>
                  <a:lnTo>
                    <a:pt x="574" y="905"/>
                  </a:lnTo>
                  <a:lnTo>
                    <a:pt x="574" y="984"/>
                  </a:lnTo>
                  <a:close/>
                </a:path>
              </a:pathLst>
            </a:custGeom>
            <a:solidFill>
              <a:srgbClr val="2A8DB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47"/>
            <p:cNvSpPr>
              <a:spLocks noEditPoints="1"/>
            </p:cNvSpPr>
            <p:nvPr/>
          </p:nvSpPr>
          <p:spPr bwMode="auto">
            <a:xfrm>
              <a:off x="14711080" y="31803834"/>
              <a:ext cx="422087" cy="403336"/>
            </a:xfrm>
            <a:custGeom>
              <a:avLst/>
              <a:gdLst>
                <a:gd name="T0" fmla="*/ 1193 w 1193"/>
                <a:gd name="T1" fmla="*/ 566 h 1140"/>
                <a:gd name="T2" fmla="*/ 1175 w 1193"/>
                <a:gd name="T3" fmla="*/ 696 h 1140"/>
                <a:gd name="T4" fmla="*/ 1141 w 1193"/>
                <a:gd name="T5" fmla="*/ 818 h 1140"/>
                <a:gd name="T6" fmla="*/ 1088 w 1193"/>
                <a:gd name="T7" fmla="*/ 914 h 1140"/>
                <a:gd name="T8" fmla="*/ 1019 w 1193"/>
                <a:gd name="T9" fmla="*/ 992 h 1140"/>
                <a:gd name="T10" fmla="*/ 932 w 1193"/>
                <a:gd name="T11" fmla="*/ 1062 h 1140"/>
                <a:gd name="T12" fmla="*/ 836 w 1193"/>
                <a:gd name="T13" fmla="*/ 1105 h 1140"/>
                <a:gd name="T14" fmla="*/ 592 w 1193"/>
                <a:gd name="T15" fmla="*/ 1140 h 1140"/>
                <a:gd name="T16" fmla="*/ 470 w 1193"/>
                <a:gd name="T17" fmla="*/ 1131 h 1140"/>
                <a:gd name="T18" fmla="*/ 305 w 1193"/>
                <a:gd name="T19" fmla="*/ 1088 h 1140"/>
                <a:gd name="T20" fmla="*/ 209 w 1193"/>
                <a:gd name="T21" fmla="*/ 1027 h 1140"/>
                <a:gd name="T22" fmla="*/ 131 w 1193"/>
                <a:gd name="T23" fmla="*/ 957 h 1140"/>
                <a:gd name="T24" fmla="*/ 70 w 1193"/>
                <a:gd name="T25" fmla="*/ 870 h 1140"/>
                <a:gd name="T26" fmla="*/ 27 w 1193"/>
                <a:gd name="T27" fmla="*/ 757 h 1140"/>
                <a:gd name="T28" fmla="*/ 0 w 1193"/>
                <a:gd name="T29" fmla="*/ 635 h 1140"/>
                <a:gd name="T30" fmla="*/ 0 w 1193"/>
                <a:gd name="T31" fmla="*/ 566 h 1140"/>
                <a:gd name="T32" fmla="*/ 9 w 1193"/>
                <a:gd name="T33" fmla="*/ 435 h 1140"/>
                <a:gd name="T34" fmla="*/ 44 w 1193"/>
                <a:gd name="T35" fmla="*/ 322 h 1140"/>
                <a:gd name="T36" fmla="*/ 96 w 1193"/>
                <a:gd name="T37" fmla="*/ 226 h 1140"/>
                <a:gd name="T38" fmla="*/ 166 w 1193"/>
                <a:gd name="T39" fmla="*/ 148 h 1140"/>
                <a:gd name="T40" fmla="*/ 253 w 1193"/>
                <a:gd name="T41" fmla="*/ 78 h 1140"/>
                <a:gd name="T42" fmla="*/ 357 w 1193"/>
                <a:gd name="T43" fmla="*/ 35 h 1140"/>
                <a:gd name="T44" fmla="*/ 592 w 1193"/>
                <a:gd name="T45" fmla="*/ 0 h 1140"/>
                <a:gd name="T46" fmla="*/ 723 w 1193"/>
                <a:gd name="T47" fmla="*/ 9 h 1140"/>
                <a:gd name="T48" fmla="*/ 888 w 1193"/>
                <a:gd name="T49" fmla="*/ 52 h 1140"/>
                <a:gd name="T50" fmla="*/ 975 w 1193"/>
                <a:gd name="T51" fmla="*/ 113 h 1140"/>
                <a:gd name="T52" fmla="*/ 1062 w 1193"/>
                <a:gd name="T53" fmla="*/ 183 h 1140"/>
                <a:gd name="T54" fmla="*/ 1123 w 1193"/>
                <a:gd name="T55" fmla="*/ 270 h 1140"/>
                <a:gd name="T56" fmla="*/ 1167 w 1193"/>
                <a:gd name="T57" fmla="*/ 383 h 1140"/>
                <a:gd name="T58" fmla="*/ 1184 w 1193"/>
                <a:gd name="T59" fmla="*/ 505 h 1140"/>
                <a:gd name="T60" fmla="*/ 410 w 1193"/>
                <a:gd name="T61" fmla="*/ 566 h 1140"/>
                <a:gd name="T62" fmla="*/ 410 w 1193"/>
                <a:gd name="T63" fmla="*/ 661 h 1140"/>
                <a:gd name="T64" fmla="*/ 427 w 1193"/>
                <a:gd name="T65" fmla="*/ 809 h 1140"/>
                <a:gd name="T66" fmla="*/ 479 w 1193"/>
                <a:gd name="T67" fmla="*/ 905 h 1140"/>
                <a:gd name="T68" fmla="*/ 549 w 1193"/>
                <a:gd name="T69" fmla="*/ 957 h 1140"/>
                <a:gd name="T70" fmla="*/ 592 w 1193"/>
                <a:gd name="T71" fmla="*/ 957 h 1140"/>
                <a:gd name="T72" fmla="*/ 679 w 1193"/>
                <a:gd name="T73" fmla="*/ 940 h 1140"/>
                <a:gd name="T74" fmla="*/ 740 w 1193"/>
                <a:gd name="T75" fmla="*/ 870 h 1140"/>
                <a:gd name="T76" fmla="*/ 775 w 1193"/>
                <a:gd name="T77" fmla="*/ 748 h 1140"/>
                <a:gd name="T78" fmla="*/ 784 w 1193"/>
                <a:gd name="T79" fmla="*/ 566 h 1140"/>
                <a:gd name="T80" fmla="*/ 775 w 1193"/>
                <a:gd name="T81" fmla="*/ 479 h 1140"/>
                <a:gd name="T82" fmla="*/ 758 w 1193"/>
                <a:gd name="T83" fmla="*/ 331 h 1140"/>
                <a:gd name="T84" fmla="*/ 714 w 1193"/>
                <a:gd name="T85" fmla="*/ 235 h 1140"/>
                <a:gd name="T86" fmla="*/ 645 w 1193"/>
                <a:gd name="T87" fmla="*/ 183 h 1140"/>
                <a:gd name="T88" fmla="*/ 592 w 1193"/>
                <a:gd name="T89" fmla="*/ 183 h 1140"/>
                <a:gd name="T90" fmla="*/ 505 w 1193"/>
                <a:gd name="T91" fmla="*/ 200 h 1140"/>
                <a:gd name="T92" fmla="*/ 453 w 1193"/>
                <a:gd name="T93" fmla="*/ 270 h 1140"/>
                <a:gd name="T94" fmla="*/ 418 w 1193"/>
                <a:gd name="T95" fmla="*/ 391 h 1140"/>
                <a:gd name="T96" fmla="*/ 410 w 1193"/>
                <a:gd name="T97" fmla="*/ 566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93" h="1140">
                  <a:moveTo>
                    <a:pt x="1193" y="566"/>
                  </a:moveTo>
                  <a:lnTo>
                    <a:pt x="1193" y="566"/>
                  </a:lnTo>
                  <a:lnTo>
                    <a:pt x="1184" y="635"/>
                  </a:lnTo>
                  <a:lnTo>
                    <a:pt x="1175" y="696"/>
                  </a:lnTo>
                  <a:lnTo>
                    <a:pt x="1167" y="757"/>
                  </a:lnTo>
                  <a:lnTo>
                    <a:pt x="1141" y="818"/>
                  </a:lnTo>
                  <a:lnTo>
                    <a:pt x="1123" y="870"/>
                  </a:lnTo>
                  <a:lnTo>
                    <a:pt x="1088" y="914"/>
                  </a:lnTo>
                  <a:lnTo>
                    <a:pt x="1062" y="957"/>
                  </a:lnTo>
                  <a:lnTo>
                    <a:pt x="1019" y="992"/>
                  </a:lnTo>
                  <a:lnTo>
                    <a:pt x="975" y="1027"/>
                  </a:lnTo>
                  <a:lnTo>
                    <a:pt x="932" y="1062"/>
                  </a:lnTo>
                  <a:lnTo>
                    <a:pt x="888" y="1088"/>
                  </a:lnTo>
                  <a:lnTo>
                    <a:pt x="836" y="1105"/>
                  </a:lnTo>
                  <a:lnTo>
                    <a:pt x="723" y="1131"/>
                  </a:lnTo>
                  <a:lnTo>
                    <a:pt x="592" y="1140"/>
                  </a:lnTo>
                  <a:lnTo>
                    <a:pt x="592" y="1140"/>
                  </a:lnTo>
                  <a:lnTo>
                    <a:pt x="470" y="1131"/>
                  </a:lnTo>
                  <a:lnTo>
                    <a:pt x="357" y="1105"/>
                  </a:lnTo>
                  <a:lnTo>
                    <a:pt x="305" y="1088"/>
                  </a:lnTo>
                  <a:lnTo>
                    <a:pt x="253" y="1062"/>
                  </a:lnTo>
                  <a:lnTo>
                    <a:pt x="209" y="1027"/>
                  </a:lnTo>
                  <a:lnTo>
                    <a:pt x="166" y="992"/>
                  </a:lnTo>
                  <a:lnTo>
                    <a:pt x="131" y="957"/>
                  </a:lnTo>
                  <a:lnTo>
                    <a:pt x="96" y="914"/>
                  </a:lnTo>
                  <a:lnTo>
                    <a:pt x="70" y="870"/>
                  </a:lnTo>
                  <a:lnTo>
                    <a:pt x="44" y="818"/>
                  </a:lnTo>
                  <a:lnTo>
                    <a:pt x="27" y="757"/>
                  </a:lnTo>
                  <a:lnTo>
                    <a:pt x="9" y="696"/>
                  </a:lnTo>
                  <a:lnTo>
                    <a:pt x="0" y="635"/>
                  </a:lnTo>
                  <a:lnTo>
                    <a:pt x="0" y="566"/>
                  </a:lnTo>
                  <a:lnTo>
                    <a:pt x="0" y="566"/>
                  </a:lnTo>
                  <a:lnTo>
                    <a:pt x="0" y="505"/>
                  </a:lnTo>
                  <a:lnTo>
                    <a:pt x="9" y="435"/>
                  </a:lnTo>
                  <a:lnTo>
                    <a:pt x="27" y="383"/>
                  </a:lnTo>
                  <a:lnTo>
                    <a:pt x="44" y="322"/>
                  </a:lnTo>
                  <a:lnTo>
                    <a:pt x="70" y="270"/>
                  </a:lnTo>
                  <a:lnTo>
                    <a:pt x="96" y="226"/>
                  </a:lnTo>
                  <a:lnTo>
                    <a:pt x="131" y="183"/>
                  </a:lnTo>
                  <a:lnTo>
                    <a:pt x="166" y="148"/>
                  </a:lnTo>
                  <a:lnTo>
                    <a:pt x="209" y="113"/>
                  </a:lnTo>
                  <a:lnTo>
                    <a:pt x="253" y="78"/>
                  </a:lnTo>
                  <a:lnTo>
                    <a:pt x="305" y="52"/>
                  </a:lnTo>
                  <a:lnTo>
                    <a:pt x="357" y="35"/>
                  </a:lnTo>
                  <a:lnTo>
                    <a:pt x="470" y="9"/>
                  </a:lnTo>
                  <a:lnTo>
                    <a:pt x="592" y="0"/>
                  </a:lnTo>
                  <a:lnTo>
                    <a:pt x="592" y="0"/>
                  </a:lnTo>
                  <a:lnTo>
                    <a:pt x="723" y="9"/>
                  </a:lnTo>
                  <a:lnTo>
                    <a:pt x="836" y="35"/>
                  </a:lnTo>
                  <a:lnTo>
                    <a:pt x="888" y="52"/>
                  </a:lnTo>
                  <a:lnTo>
                    <a:pt x="932" y="78"/>
                  </a:lnTo>
                  <a:lnTo>
                    <a:pt x="975" y="113"/>
                  </a:lnTo>
                  <a:lnTo>
                    <a:pt x="1019" y="148"/>
                  </a:lnTo>
                  <a:lnTo>
                    <a:pt x="1062" y="183"/>
                  </a:lnTo>
                  <a:lnTo>
                    <a:pt x="1088" y="226"/>
                  </a:lnTo>
                  <a:lnTo>
                    <a:pt x="1123" y="270"/>
                  </a:lnTo>
                  <a:lnTo>
                    <a:pt x="1141" y="322"/>
                  </a:lnTo>
                  <a:lnTo>
                    <a:pt x="1167" y="383"/>
                  </a:lnTo>
                  <a:lnTo>
                    <a:pt x="1175" y="435"/>
                  </a:lnTo>
                  <a:lnTo>
                    <a:pt x="1184" y="505"/>
                  </a:lnTo>
                  <a:lnTo>
                    <a:pt x="1193" y="566"/>
                  </a:lnTo>
                  <a:close/>
                  <a:moveTo>
                    <a:pt x="410" y="566"/>
                  </a:moveTo>
                  <a:lnTo>
                    <a:pt x="410" y="566"/>
                  </a:lnTo>
                  <a:lnTo>
                    <a:pt x="410" y="661"/>
                  </a:lnTo>
                  <a:lnTo>
                    <a:pt x="418" y="748"/>
                  </a:lnTo>
                  <a:lnTo>
                    <a:pt x="427" y="809"/>
                  </a:lnTo>
                  <a:lnTo>
                    <a:pt x="453" y="870"/>
                  </a:lnTo>
                  <a:lnTo>
                    <a:pt x="479" y="905"/>
                  </a:lnTo>
                  <a:lnTo>
                    <a:pt x="505" y="940"/>
                  </a:lnTo>
                  <a:lnTo>
                    <a:pt x="549" y="957"/>
                  </a:lnTo>
                  <a:lnTo>
                    <a:pt x="592" y="957"/>
                  </a:lnTo>
                  <a:lnTo>
                    <a:pt x="592" y="957"/>
                  </a:lnTo>
                  <a:lnTo>
                    <a:pt x="645" y="957"/>
                  </a:lnTo>
                  <a:lnTo>
                    <a:pt x="679" y="940"/>
                  </a:lnTo>
                  <a:lnTo>
                    <a:pt x="714" y="905"/>
                  </a:lnTo>
                  <a:lnTo>
                    <a:pt x="740" y="870"/>
                  </a:lnTo>
                  <a:lnTo>
                    <a:pt x="758" y="809"/>
                  </a:lnTo>
                  <a:lnTo>
                    <a:pt x="775" y="748"/>
                  </a:lnTo>
                  <a:lnTo>
                    <a:pt x="775" y="661"/>
                  </a:lnTo>
                  <a:lnTo>
                    <a:pt x="784" y="566"/>
                  </a:lnTo>
                  <a:lnTo>
                    <a:pt x="784" y="566"/>
                  </a:lnTo>
                  <a:lnTo>
                    <a:pt x="775" y="479"/>
                  </a:lnTo>
                  <a:lnTo>
                    <a:pt x="775" y="391"/>
                  </a:lnTo>
                  <a:lnTo>
                    <a:pt x="758" y="331"/>
                  </a:lnTo>
                  <a:lnTo>
                    <a:pt x="740" y="270"/>
                  </a:lnTo>
                  <a:lnTo>
                    <a:pt x="714" y="235"/>
                  </a:lnTo>
                  <a:lnTo>
                    <a:pt x="679" y="200"/>
                  </a:lnTo>
                  <a:lnTo>
                    <a:pt x="645" y="183"/>
                  </a:lnTo>
                  <a:lnTo>
                    <a:pt x="592" y="183"/>
                  </a:lnTo>
                  <a:lnTo>
                    <a:pt x="592" y="183"/>
                  </a:lnTo>
                  <a:lnTo>
                    <a:pt x="549" y="183"/>
                  </a:lnTo>
                  <a:lnTo>
                    <a:pt x="505" y="200"/>
                  </a:lnTo>
                  <a:lnTo>
                    <a:pt x="479" y="235"/>
                  </a:lnTo>
                  <a:lnTo>
                    <a:pt x="453" y="270"/>
                  </a:lnTo>
                  <a:lnTo>
                    <a:pt x="427" y="331"/>
                  </a:lnTo>
                  <a:lnTo>
                    <a:pt x="418" y="391"/>
                  </a:lnTo>
                  <a:lnTo>
                    <a:pt x="410" y="479"/>
                  </a:lnTo>
                  <a:lnTo>
                    <a:pt x="410" y="566"/>
                  </a:lnTo>
                  <a:close/>
                </a:path>
              </a:pathLst>
            </a:custGeom>
            <a:solidFill>
              <a:srgbClr val="2A8DB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0"/>
            <p:cNvSpPr>
              <a:spLocks/>
            </p:cNvSpPr>
            <p:nvPr/>
          </p:nvSpPr>
          <p:spPr bwMode="auto">
            <a:xfrm>
              <a:off x="15139181" y="31661959"/>
              <a:ext cx="640738" cy="545210"/>
            </a:xfrm>
            <a:custGeom>
              <a:avLst/>
              <a:gdLst>
                <a:gd name="T0" fmla="*/ 1619 w 1811"/>
                <a:gd name="T1" fmla="*/ 1167 h 1541"/>
                <a:gd name="T2" fmla="*/ 1619 w 1811"/>
                <a:gd name="T3" fmla="*/ 1236 h 1541"/>
                <a:gd name="T4" fmla="*/ 1584 w 1811"/>
                <a:gd name="T5" fmla="*/ 1315 h 1541"/>
                <a:gd name="T6" fmla="*/ 1541 w 1811"/>
                <a:gd name="T7" fmla="*/ 1332 h 1541"/>
                <a:gd name="T8" fmla="*/ 1515 w 1811"/>
                <a:gd name="T9" fmla="*/ 1341 h 1541"/>
                <a:gd name="T10" fmla="*/ 1454 w 1811"/>
                <a:gd name="T11" fmla="*/ 1315 h 1541"/>
                <a:gd name="T12" fmla="*/ 1436 w 1811"/>
                <a:gd name="T13" fmla="*/ 1254 h 1541"/>
                <a:gd name="T14" fmla="*/ 1715 w 1811"/>
                <a:gd name="T15" fmla="*/ 618 h 1541"/>
                <a:gd name="T16" fmla="*/ 1436 w 1811"/>
                <a:gd name="T17" fmla="*/ 436 h 1541"/>
                <a:gd name="T18" fmla="*/ 1201 w 1811"/>
                <a:gd name="T19" fmla="*/ 0 h 1541"/>
                <a:gd name="T20" fmla="*/ 1193 w 1811"/>
                <a:gd name="T21" fmla="*/ 79 h 1541"/>
                <a:gd name="T22" fmla="*/ 1158 w 1811"/>
                <a:gd name="T23" fmla="*/ 227 h 1541"/>
                <a:gd name="T24" fmla="*/ 1088 w 1811"/>
                <a:gd name="T25" fmla="*/ 349 h 1541"/>
                <a:gd name="T26" fmla="*/ 1010 w 1811"/>
                <a:gd name="T27" fmla="*/ 410 h 1541"/>
                <a:gd name="T28" fmla="*/ 940 w 1811"/>
                <a:gd name="T29" fmla="*/ 427 h 1541"/>
                <a:gd name="T30" fmla="*/ 540 w 1811"/>
                <a:gd name="T31" fmla="*/ 436 h 1541"/>
                <a:gd name="T32" fmla="*/ 305 w 1811"/>
                <a:gd name="T33" fmla="*/ 0 h 1541"/>
                <a:gd name="T34" fmla="*/ 296 w 1811"/>
                <a:gd name="T35" fmla="*/ 79 h 1541"/>
                <a:gd name="T36" fmla="*/ 261 w 1811"/>
                <a:gd name="T37" fmla="*/ 227 h 1541"/>
                <a:gd name="T38" fmla="*/ 192 w 1811"/>
                <a:gd name="T39" fmla="*/ 349 h 1541"/>
                <a:gd name="T40" fmla="*/ 113 w 1811"/>
                <a:gd name="T41" fmla="*/ 410 h 1541"/>
                <a:gd name="T42" fmla="*/ 44 w 1811"/>
                <a:gd name="T43" fmla="*/ 427 h 1541"/>
                <a:gd name="T44" fmla="*/ 0 w 1811"/>
                <a:gd name="T45" fmla="*/ 618 h 1541"/>
                <a:gd name="T46" fmla="*/ 157 w 1811"/>
                <a:gd name="T47" fmla="*/ 1193 h 1541"/>
                <a:gd name="T48" fmla="*/ 157 w 1811"/>
                <a:gd name="T49" fmla="*/ 1280 h 1541"/>
                <a:gd name="T50" fmla="*/ 209 w 1811"/>
                <a:gd name="T51" fmla="*/ 1410 h 1541"/>
                <a:gd name="T52" fmla="*/ 305 w 1811"/>
                <a:gd name="T53" fmla="*/ 1497 h 1541"/>
                <a:gd name="T54" fmla="*/ 435 w 1811"/>
                <a:gd name="T55" fmla="*/ 1541 h 1541"/>
                <a:gd name="T56" fmla="*/ 523 w 1811"/>
                <a:gd name="T57" fmla="*/ 1541 h 1541"/>
                <a:gd name="T58" fmla="*/ 697 w 1811"/>
                <a:gd name="T59" fmla="*/ 1524 h 1541"/>
                <a:gd name="T60" fmla="*/ 818 w 1811"/>
                <a:gd name="T61" fmla="*/ 1454 h 1541"/>
                <a:gd name="T62" fmla="*/ 888 w 1811"/>
                <a:gd name="T63" fmla="*/ 1341 h 1541"/>
                <a:gd name="T64" fmla="*/ 914 w 1811"/>
                <a:gd name="T65" fmla="*/ 1193 h 1541"/>
                <a:gd name="T66" fmla="*/ 723 w 1811"/>
                <a:gd name="T67" fmla="*/ 993 h 1541"/>
                <a:gd name="T68" fmla="*/ 723 w 1811"/>
                <a:gd name="T69" fmla="*/ 1167 h 1541"/>
                <a:gd name="T70" fmla="*/ 705 w 1811"/>
                <a:gd name="T71" fmla="*/ 1289 h 1541"/>
                <a:gd name="T72" fmla="*/ 670 w 1811"/>
                <a:gd name="T73" fmla="*/ 1323 h 1541"/>
                <a:gd name="T74" fmla="*/ 618 w 1811"/>
                <a:gd name="T75" fmla="*/ 1341 h 1541"/>
                <a:gd name="T76" fmla="*/ 583 w 1811"/>
                <a:gd name="T77" fmla="*/ 1332 h 1541"/>
                <a:gd name="T78" fmla="*/ 540 w 1811"/>
                <a:gd name="T79" fmla="*/ 1280 h 1541"/>
                <a:gd name="T80" fmla="*/ 540 w 1811"/>
                <a:gd name="T81" fmla="*/ 618 h 1541"/>
                <a:gd name="T82" fmla="*/ 1053 w 1811"/>
                <a:gd name="T83" fmla="*/ 1193 h 1541"/>
                <a:gd name="T84" fmla="*/ 1053 w 1811"/>
                <a:gd name="T85" fmla="*/ 1280 h 1541"/>
                <a:gd name="T86" fmla="*/ 1106 w 1811"/>
                <a:gd name="T87" fmla="*/ 1410 h 1541"/>
                <a:gd name="T88" fmla="*/ 1201 w 1811"/>
                <a:gd name="T89" fmla="*/ 1497 h 1541"/>
                <a:gd name="T90" fmla="*/ 1332 w 1811"/>
                <a:gd name="T91" fmla="*/ 1541 h 1541"/>
                <a:gd name="T92" fmla="*/ 1419 w 1811"/>
                <a:gd name="T93" fmla="*/ 1541 h 1541"/>
                <a:gd name="T94" fmla="*/ 1593 w 1811"/>
                <a:gd name="T95" fmla="*/ 1524 h 1541"/>
                <a:gd name="T96" fmla="*/ 1715 w 1811"/>
                <a:gd name="T97" fmla="*/ 1454 h 1541"/>
                <a:gd name="T98" fmla="*/ 1785 w 1811"/>
                <a:gd name="T99" fmla="*/ 1341 h 1541"/>
                <a:gd name="T100" fmla="*/ 1811 w 1811"/>
                <a:gd name="T101" fmla="*/ 1193 h 1541"/>
                <a:gd name="T102" fmla="*/ 1619 w 1811"/>
                <a:gd name="T103" fmla="*/ 993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1" h="1541">
                  <a:moveTo>
                    <a:pt x="1619" y="993"/>
                  </a:moveTo>
                  <a:lnTo>
                    <a:pt x="1619" y="1167"/>
                  </a:lnTo>
                  <a:lnTo>
                    <a:pt x="1619" y="1167"/>
                  </a:lnTo>
                  <a:lnTo>
                    <a:pt x="1619" y="1236"/>
                  </a:lnTo>
                  <a:lnTo>
                    <a:pt x="1602" y="1289"/>
                  </a:lnTo>
                  <a:lnTo>
                    <a:pt x="1584" y="1315"/>
                  </a:lnTo>
                  <a:lnTo>
                    <a:pt x="1567" y="1323"/>
                  </a:lnTo>
                  <a:lnTo>
                    <a:pt x="1541" y="1332"/>
                  </a:lnTo>
                  <a:lnTo>
                    <a:pt x="1515" y="1341"/>
                  </a:lnTo>
                  <a:lnTo>
                    <a:pt x="1515" y="1341"/>
                  </a:lnTo>
                  <a:lnTo>
                    <a:pt x="1480" y="1332"/>
                  </a:lnTo>
                  <a:lnTo>
                    <a:pt x="1454" y="1315"/>
                  </a:lnTo>
                  <a:lnTo>
                    <a:pt x="1436" y="1280"/>
                  </a:lnTo>
                  <a:lnTo>
                    <a:pt x="1436" y="1254"/>
                  </a:lnTo>
                  <a:lnTo>
                    <a:pt x="1436" y="618"/>
                  </a:lnTo>
                  <a:lnTo>
                    <a:pt x="1715" y="618"/>
                  </a:lnTo>
                  <a:lnTo>
                    <a:pt x="1715" y="436"/>
                  </a:lnTo>
                  <a:lnTo>
                    <a:pt x="1436" y="436"/>
                  </a:lnTo>
                  <a:lnTo>
                    <a:pt x="1436" y="0"/>
                  </a:lnTo>
                  <a:lnTo>
                    <a:pt x="1201" y="0"/>
                  </a:lnTo>
                  <a:lnTo>
                    <a:pt x="1201" y="0"/>
                  </a:lnTo>
                  <a:lnTo>
                    <a:pt x="1193" y="79"/>
                  </a:lnTo>
                  <a:lnTo>
                    <a:pt x="1184" y="148"/>
                  </a:lnTo>
                  <a:lnTo>
                    <a:pt x="1158" y="227"/>
                  </a:lnTo>
                  <a:lnTo>
                    <a:pt x="1132" y="288"/>
                  </a:lnTo>
                  <a:lnTo>
                    <a:pt x="1088" y="349"/>
                  </a:lnTo>
                  <a:lnTo>
                    <a:pt x="1036" y="392"/>
                  </a:lnTo>
                  <a:lnTo>
                    <a:pt x="1010" y="410"/>
                  </a:lnTo>
                  <a:lnTo>
                    <a:pt x="975" y="418"/>
                  </a:lnTo>
                  <a:lnTo>
                    <a:pt x="940" y="427"/>
                  </a:lnTo>
                  <a:lnTo>
                    <a:pt x="897" y="436"/>
                  </a:lnTo>
                  <a:lnTo>
                    <a:pt x="540" y="436"/>
                  </a:lnTo>
                  <a:lnTo>
                    <a:pt x="540" y="0"/>
                  </a:lnTo>
                  <a:lnTo>
                    <a:pt x="305" y="0"/>
                  </a:lnTo>
                  <a:lnTo>
                    <a:pt x="305" y="0"/>
                  </a:lnTo>
                  <a:lnTo>
                    <a:pt x="296" y="79"/>
                  </a:lnTo>
                  <a:lnTo>
                    <a:pt x="288" y="148"/>
                  </a:lnTo>
                  <a:lnTo>
                    <a:pt x="261" y="227"/>
                  </a:lnTo>
                  <a:lnTo>
                    <a:pt x="235" y="288"/>
                  </a:lnTo>
                  <a:lnTo>
                    <a:pt x="192" y="349"/>
                  </a:lnTo>
                  <a:lnTo>
                    <a:pt x="140" y="392"/>
                  </a:lnTo>
                  <a:lnTo>
                    <a:pt x="113" y="410"/>
                  </a:lnTo>
                  <a:lnTo>
                    <a:pt x="79" y="418"/>
                  </a:lnTo>
                  <a:lnTo>
                    <a:pt x="44" y="427"/>
                  </a:lnTo>
                  <a:lnTo>
                    <a:pt x="0" y="436"/>
                  </a:lnTo>
                  <a:lnTo>
                    <a:pt x="0" y="618"/>
                  </a:lnTo>
                  <a:lnTo>
                    <a:pt x="157" y="618"/>
                  </a:lnTo>
                  <a:lnTo>
                    <a:pt x="157" y="1193"/>
                  </a:lnTo>
                  <a:lnTo>
                    <a:pt x="157" y="1193"/>
                  </a:lnTo>
                  <a:lnTo>
                    <a:pt x="157" y="1280"/>
                  </a:lnTo>
                  <a:lnTo>
                    <a:pt x="183" y="1350"/>
                  </a:lnTo>
                  <a:lnTo>
                    <a:pt x="209" y="1410"/>
                  </a:lnTo>
                  <a:lnTo>
                    <a:pt x="253" y="1454"/>
                  </a:lnTo>
                  <a:lnTo>
                    <a:pt x="305" y="1497"/>
                  </a:lnTo>
                  <a:lnTo>
                    <a:pt x="366" y="1524"/>
                  </a:lnTo>
                  <a:lnTo>
                    <a:pt x="435" y="1541"/>
                  </a:lnTo>
                  <a:lnTo>
                    <a:pt x="523" y="1541"/>
                  </a:lnTo>
                  <a:lnTo>
                    <a:pt x="523" y="1541"/>
                  </a:lnTo>
                  <a:lnTo>
                    <a:pt x="618" y="1541"/>
                  </a:lnTo>
                  <a:lnTo>
                    <a:pt x="697" y="1524"/>
                  </a:lnTo>
                  <a:lnTo>
                    <a:pt x="766" y="1489"/>
                  </a:lnTo>
                  <a:lnTo>
                    <a:pt x="818" y="1454"/>
                  </a:lnTo>
                  <a:lnTo>
                    <a:pt x="862" y="1402"/>
                  </a:lnTo>
                  <a:lnTo>
                    <a:pt x="888" y="1341"/>
                  </a:lnTo>
                  <a:lnTo>
                    <a:pt x="905" y="1271"/>
                  </a:lnTo>
                  <a:lnTo>
                    <a:pt x="914" y="1193"/>
                  </a:lnTo>
                  <a:lnTo>
                    <a:pt x="914" y="993"/>
                  </a:lnTo>
                  <a:lnTo>
                    <a:pt x="723" y="993"/>
                  </a:lnTo>
                  <a:lnTo>
                    <a:pt x="723" y="1167"/>
                  </a:lnTo>
                  <a:lnTo>
                    <a:pt x="723" y="1167"/>
                  </a:lnTo>
                  <a:lnTo>
                    <a:pt x="723" y="1236"/>
                  </a:lnTo>
                  <a:lnTo>
                    <a:pt x="705" y="1289"/>
                  </a:lnTo>
                  <a:lnTo>
                    <a:pt x="688" y="1315"/>
                  </a:lnTo>
                  <a:lnTo>
                    <a:pt x="670" y="1323"/>
                  </a:lnTo>
                  <a:lnTo>
                    <a:pt x="644" y="1332"/>
                  </a:lnTo>
                  <a:lnTo>
                    <a:pt x="618" y="1341"/>
                  </a:lnTo>
                  <a:lnTo>
                    <a:pt x="618" y="1341"/>
                  </a:lnTo>
                  <a:lnTo>
                    <a:pt x="583" y="1332"/>
                  </a:lnTo>
                  <a:lnTo>
                    <a:pt x="557" y="1315"/>
                  </a:lnTo>
                  <a:lnTo>
                    <a:pt x="540" y="1280"/>
                  </a:lnTo>
                  <a:lnTo>
                    <a:pt x="540" y="1254"/>
                  </a:lnTo>
                  <a:lnTo>
                    <a:pt x="540" y="618"/>
                  </a:lnTo>
                  <a:lnTo>
                    <a:pt x="1053" y="618"/>
                  </a:lnTo>
                  <a:lnTo>
                    <a:pt x="1053" y="1193"/>
                  </a:lnTo>
                  <a:lnTo>
                    <a:pt x="1053" y="1193"/>
                  </a:lnTo>
                  <a:lnTo>
                    <a:pt x="1053" y="1280"/>
                  </a:lnTo>
                  <a:lnTo>
                    <a:pt x="1080" y="1350"/>
                  </a:lnTo>
                  <a:lnTo>
                    <a:pt x="1106" y="1410"/>
                  </a:lnTo>
                  <a:lnTo>
                    <a:pt x="1149" y="1454"/>
                  </a:lnTo>
                  <a:lnTo>
                    <a:pt x="1201" y="1497"/>
                  </a:lnTo>
                  <a:lnTo>
                    <a:pt x="1262" y="1524"/>
                  </a:lnTo>
                  <a:lnTo>
                    <a:pt x="1332" y="1541"/>
                  </a:lnTo>
                  <a:lnTo>
                    <a:pt x="1419" y="1541"/>
                  </a:lnTo>
                  <a:lnTo>
                    <a:pt x="1419" y="1541"/>
                  </a:lnTo>
                  <a:lnTo>
                    <a:pt x="1515" y="1541"/>
                  </a:lnTo>
                  <a:lnTo>
                    <a:pt x="1593" y="1524"/>
                  </a:lnTo>
                  <a:lnTo>
                    <a:pt x="1663" y="1489"/>
                  </a:lnTo>
                  <a:lnTo>
                    <a:pt x="1715" y="1454"/>
                  </a:lnTo>
                  <a:lnTo>
                    <a:pt x="1758" y="1402"/>
                  </a:lnTo>
                  <a:lnTo>
                    <a:pt x="1785" y="1341"/>
                  </a:lnTo>
                  <a:lnTo>
                    <a:pt x="1802" y="1271"/>
                  </a:lnTo>
                  <a:lnTo>
                    <a:pt x="1811" y="1193"/>
                  </a:lnTo>
                  <a:lnTo>
                    <a:pt x="1811" y="993"/>
                  </a:lnTo>
                  <a:lnTo>
                    <a:pt x="1619" y="993"/>
                  </a:lnTo>
                  <a:close/>
                </a:path>
              </a:pathLst>
            </a:custGeom>
            <a:solidFill>
              <a:srgbClr val="2A8DBA"/>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852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5" name="Picture 14"/>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Content Placeholder 2"/>
          <p:cNvSpPr>
            <a:spLocks noGrp="1"/>
          </p:cNvSpPr>
          <p:nvPr>
            <p:ph idx="1"/>
          </p:nvPr>
        </p:nvSpPr>
        <p:spPr>
          <a:xfrm>
            <a:off x="214243" y="825500"/>
            <a:ext cx="8686800" cy="5311775"/>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33"/>
          <p:cNvSpPr>
            <a:spLocks noChangeArrowheads="1"/>
          </p:cNvSpPr>
          <p:nvPr userDrawn="1"/>
        </p:nvSpPr>
        <p:spPr bwMode="auto">
          <a:xfrm>
            <a:off x="493713" y="6273800"/>
            <a:ext cx="1689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lstStyle/>
          <a:p>
            <a:pPr eaLnBrk="0" hangingPunct="0">
              <a:lnSpc>
                <a:spcPct val="190000"/>
              </a:lnSpc>
            </a:pPr>
            <a:r>
              <a:rPr lang="en-US" sz="1100" dirty="0">
                <a:solidFill>
                  <a:srgbClr val="000000"/>
                </a:solidFill>
                <a:latin typeface="Calibri" pitchFamily="34" charset="0"/>
                <a:cs typeface="Calibri" pitchFamily="34" charset="0"/>
              </a:rPr>
              <a:t>|  </a:t>
            </a:r>
            <a:r>
              <a:rPr lang="en-US" sz="1100" b="0" dirty="0">
                <a:solidFill>
                  <a:srgbClr val="000000"/>
                </a:solidFill>
                <a:latin typeface="Calibri" pitchFamily="34" charset="0"/>
                <a:cs typeface="Calibri" pitchFamily="34" charset="0"/>
              </a:rPr>
              <a:t>©</a:t>
            </a:r>
            <a:r>
              <a:rPr lang="en-US" sz="1100" b="0" dirty="0" smtClean="0">
                <a:solidFill>
                  <a:srgbClr val="000000"/>
                </a:solidFill>
                <a:latin typeface="Calibri" pitchFamily="34" charset="0"/>
                <a:cs typeface="Calibri" pitchFamily="34" charset="0"/>
              </a:rPr>
              <a:t>2014, </a:t>
            </a:r>
            <a:r>
              <a:rPr lang="en-US" sz="1100" b="0" dirty="0">
                <a:solidFill>
                  <a:srgbClr val="000000"/>
                </a:solidFill>
                <a:latin typeface="Calibri" pitchFamily="34" charset="0"/>
                <a:cs typeface="Calibri" pitchFamily="34" charset="0"/>
              </a:rPr>
              <a:t>Cognizant </a:t>
            </a:r>
            <a:endParaRPr lang="en-US" sz="1200" b="0" dirty="0">
              <a:solidFill>
                <a:srgbClr val="000000"/>
              </a:solidFill>
              <a:latin typeface="Calibri" pitchFamily="34" charset="0"/>
              <a:cs typeface="Calibri" pitchFamily="34" charset="0"/>
            </a:endParaRPr>
          </a:p>
        </p:txBody>
      </p:sp>
      <p:sp>
        <p:nvSpPr>
          <p:cNvPr id="13" name="Rectangle 42"/>
          <p:cNvSpPr>
            <a:spLocks noGrp="1" noChangeArrowheads="1"/>
          </p:cNvSpPr>
          <p:nvPr>
            <p:ph type="sldNum" sz="quarter" idx="10"/>
          </p:nvPr>
        </p:nvSpPr>
        <p:spPr>
          <a:xfrm>
            <a:off x="152400" y="6338888"/>
            <a:ext cx="457200" cy="457200"/>
          </a:xfrm>
          <a:prstGeom prst="rect">
            <a:avLst/>
          </a:prstGeom>
        </p:spPr>
        <p:txBody>
          <a:bodyPr anchor="t"/>
          <a:lstStyle>
            <a:lvl1pPr algn="r">
              <a:defRPr sz="1400" b="1">
                <a:solidFill>
                  <a:srgbClr val="6DB23F"/>
                </a:solidFill>
                <a:latin typeface="Calibri" pitchFamily="34" charset="0"/>
                <a:cs typeface="Calibri" pitchFamily="34" charset="0"/>
              </a:defRPr>
            </a:lvl1pPr>
          </a:lstStyle>
          <a:p>
            <a:pPr>
              <a:defRPr/>
            </a:pPr>
            <a:fld id="{F191B2B8-9BC6-42CC-9B33-B0AF9F6A83A3}" type="slidenum">
              <a:rPr lang="en-US" smtClean="0"/>
              <a:pPr>
                <a:defRPr/>
              </a:pPr>
              <a:t>‹#›</a:t>
            </a:fld>
            <a:endParaRPr lang="en-US" dirty="0"/>
          </a:p>
        </p:txBody>
      </p:sp>
      <p:sp>
        <p:nvSpPr>
          <p:cNvPr id="17" name="Title 1"/>
          <p:cNvSpPr>
            <a:spLocks noGrp="1"/>
          </p:cNvSpPr>
          <p:nvPr>
            <p:ph type="title"/>
          </p:nvPr>
        </p:nvSpPr>
        <p:spPr>
          <a:xfrm>
            <a:off x="214243" y="21045"/>
            <a:ext cx="8686800" cy="645195"/>
          </a:xfrm>
          <a:prstGeom prst="rect">
            <a:avLst/>
          </a:prstGeom>
        </p:spPr>
        <p:txBody>
          <a:bodyPr anchor="ctr"/>
          <a:lstStyle>
            <a:lvl1pPr algn="l">
              <a:defRPr sz="2800">
                <a:solidFill>
                  <a:schemeClr val="accent5"/>
                </a:solidFill>
              </a:defRPr>
            </a:lvl1pPr>
          </a:lstStyle>
          <a:p>
            <a:r>
              <a:rPr lang="en-US" dirty="0" smtClean="0"/>
              <a:t>Click to edit Master title style</a:t>
            </a:r>
            <a:endParaRPr lang="en-US" dirty="0"/>
          </a:p>
        </p:txBody>
      </p:sp>
      <p:pic>
        <p:nvPicPr>
          <p:cNvPr id="18" name="CG_logoReflect_RGB.png" descr="/Users/jason_feuilly/Desktop/CG_logoReflect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04063" y="6144847"/>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855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5" name="Picture 14"/>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Title 1"/>
          <p:cNvSpPr>
            <a:spLocks noGrp="1"/>
          </p:cNvSpPr>
          <p:nvPr>
            <p:ph type="title"/>
          </p:nvPr>
        </p:nvSpPr>
        <p:spPr>
          <a:xfrm>
            <a:off x="2364726" y="2444490"/>
            <a:ext cx="5395843" cy="1521341"/>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3200" b="1" dirty="0">
                <a:solidFill>
                  <a:schemeClr val="tx1">
                    <a:lumMod val="50000"/>
                    <a:lumOff val="50000"/>
                  </a:schemeClr>
                </a:solidFill>
                <a:latin typeface="Rockwell" pitchFamily="18"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US" dirty="0"/>
          </a:p>
        </p:txBody>
      </p:sp>
      <p:pic>
        <p:nvPicPr>
          <p:cNvPr id="9" name="CG_logoReflect_RGB.png" descr="/Users/jason_feuilly/Desktop/CG_logoReflect_RGB.png"/>
          <p:cNvPicPr>
            <a:picLocks noChangeAspect="1"/>
          </p:cNvPicPr>
          <p:nvPr userDrawn="1"/>
        </p:nvPicPr>
        <p:blipFill>
          <a:blip r:embed="rId3" cstate="print"/>
          <a:srcRect/>
          <a:stretch>
            <a:fillRect/>
          </a:stretch>
        </p:blipFill>
        <p:spPr bwMode="auto">
          <a:xfrm>
            <a:off x="6151995" y="381566"/>
            <a:ext cx="2687205" cy="985694"/>
          </a:xfrm>
          <a:prstGeom prst="rect">
            <a:avLst/>
          </a:prstGeom>
          <a:noFill/>
          <a:ln w="9525">
            <a:noFill/>
            <a:miter lim="800000"/>
            <a:headEnd/>
            <a:tailEnd/>
          </a:ln>
        </p:spPr>
      </p:pic>
      <p:sp>
        <p:nvSpPr>
          <p:cNvPr id="13" name="Text Box 2"/>
          <p:cNvSpPr txBox="1">
            <a:spLocks noChangeArrowheads="1"/>
          </p:cNvSpPr>
          <p:nvPr userDrawn="1"/>
        </p:nvSpPr>
        <p:spPr bwMode="auto">
          <a:xfrm>
            <a:off x="232890" y="6324600"/>
            <a:ext cx="2586510" cy="402590"/>
          </a:xfrm>
          <a:prstGeom prst="rect">
            <a:avLst/>
          </a:prstGeom>
          <a:noFill/>
          <a:ln w="9525">
            <a:noFill/>
            <a:miter lim="800000"/>
            <a:headEnd/>
            <a:tailEnd/>
          </a:ln>
        </p:spPr>
        <p:txBody>
          <a:bodyPr rot="0" vert="horz" wrap="square" lIns="91440" tIns="45720" rIns="91440" bIns="45720" anchor="ctr" anchorCtr="0">
            <a:noAutofit/>
          </a:bodyPr>
          <a:lstStyle/>
          <a:p>
            <a:pPr marL="0" marR="0">
              <a:lnSpc>
                <a:spcPct val="150000"/>
              </a:lnSpc>
              <a:spcBef>
                <a:spcPts val="600"/>
              </a:spcBef>
              <a:spcAft>
                <a:spcPts val="600"/>
              </a:spcAft>
            </a:pPr>
            <a:r>
              <a:rPr lang="en-US" sz="1000" dirty="0">
                <a:solidFill>
                  <a:schemeClr val="tx1">
                    <a:lumMod val="50000"/>
                    <a:lumOff val="50000"/>
                  </a:schemeClr>
                </a:solidFill>
                <a:effectLst/>
                <a:latin typeface="Calibri"/>
                <a:ea typeface="Calibri"/>
                <a:cs typeface="Times New Roman"/>
              </a:rPr>
              <a:t>© 2013, Cognizant Technology Solutions</a:t>
            </a:r>
            <a:endParaRPr lang="en-US" sz="1100" dirty="0">
              <a:solidFill>
                <a:schemeClr val="tx1">
                  <a:lumMod val="50000"/>
                  <a:lumOff val="50000"/>
                </a:schemeClr>
              </a:solidFill>
              <a:effectLst/>
              <a:latin typeface="Calibri"/>
              <a:ea typeface="Calibri"/>
              <a:cs typeface="Times New Roman"/>
            </a:endParaRPr>
          </a:p>
        </p:txBody>
      </p:sp>
    </p:spTree>
    <p:extLst>
      <p:ext uri="{BB962C8B-B14F-4D97-AF65-F5344CB8AC3E}">
        <p14:creationId xmlns:p14="http://schemas.microsoft.com/office/powerpoint/2010/main" val="17039360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5" name="Picture 14"/>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Title 1"/>
          <p:cNvSpPr>
            <a:spLocks noGrp="1"/>
          </p:cNvSpPr>
          <p:nvPr>
            <p:ph type="title"/>
          </p:nvPr>
        </p:nvSpPr>
        <p:spPr>
          <a:xfrm>
            <a:off x="2057400" y="2722895"/>
            <a:ext cx="5933202" cy="1143005"/>
          </a:xfrm>
          <a:prstGeom prst="rect">
            <a:avLst/>
          </a:prstGeom>
        </p:spPr>
        <p:txBody>
          <a:bodyPr anchor="ctr">
            <a:normAutofit/>
          </a:bodyPr>
          <a:lstStyle>
            <a:lvl1pPr algn="l">
              <a:defRPr lang="en-US" sz="3200" dirty="0">
                <a:solidFill>
                  <a:schemeClr val="accent5"/>
                </a:solidFill>
                <a:latin typeface="Rockwell" pitchFamily="18" charset="0"/>
              </a:defRPr>
            </a:lvl1pPr>
          </a:lstStyle>
          <a:p>
            <a:pPr marL="0" lvl="0"/>
            <a:r>
              <a:rPr lang="en-US" dirty="0" smtClean="0"/>
              <a:t>Click to edit Master title style</a:t>
            </a:r>
            <a:endParaRPr lang="en-US" dirty="0"/>
          </a:p>
        </p:txBody>
      </p:sp>
      <p:pic>
        <p:nvPicPr>
          <p:cNvPr id="12" name="CG_logoReflect_RGB.png" descr="/Users/jason_feuilly/Desktop/CG_logoReflect_RGB.png"/>
          <p:cNvPicPr>
            <a:picLocks noChangeAspect="1"/>
          </p:cNvPicPr>
          <p:nvPr userDrawn="1"/>
        </p:nvPicPr>
        <p:blipFill>
          <a:blip r:embed="rId3" cstate="print"/>
          <a:srcRect/>
          <a:stretch>
            <a:fillRect/>
          </a:stretch>
        </p:blipFill>
        <p:spPr bwMode="auto">
          <a:xfrm>
            <a:off x="6151995" y="381566"/>
            <a:ext cx="2687205" cy="985694"/>
          </a:xfrm>
          <a:prstGeom prst="rect">
            <a:avLst/>
          </a:prstGeom>
          <a:noFill/>
          <a:ln w="9525">
            <a:noFill/>
            <a:miter lim="800000"/>
            <a:headEnd/>
            <a:tailEnd/>
          </a:ln>
        </p:spPr>
      </p:pic>
      <p:sp>
        <p:nvSpPr>
          <p:cNvPr id="17" name="Text Box 2"/>
          <p:cNvSpPr txBox="1">
            <a:spLocks noChangeArrowheads="1"/>
          </p:cNvSpPr>
          <p:nvPr userDrawn="1"/>
        </p:nvSpPr>
        <p:spPr bwMode="auto">
          <a:xfrm>
            <a:off x="232890" y="6324600"/>
            <a:ext cx="2586510" cy="402590"/>
          </a:xfrm>
          <a:prstGeom prst="rect">
            <a:avLst/>
          </a:prstGeom>
          <a:noFill/>
          <a:ln w="9525">
            <a:noFill/>
            <a:miter lim="800000"/>
            <a:headEnd/>
            <a:tailEnd/>
          </a:ln>
        </p:spPr>
        <p:txBody>
          <a:bodyPr rot="0" vert="horz" wrap="square" lIns="91440" tIns="45720" rIns="91440" bIns="45720" anchor="ctr" anchorCtr="0">
            <a:noAutofit/>
          </a:bodyPr>
          <a:lstStyle/>
          <a:p>
            <a:pPr marL="0" marR="0">
              <a:lnSpc>
                <a:spcPct val="150000"/>
              </a:lnSpc>
              <a:spcBef>
                <a:spcPts val="600"/>
              </a:spcBef>
              <a:spcAft>
                <a:spcPts val="600"/>
              </a:spcAft>
            </a:pPr>
            <a:r>
              <a:rPr lang="en-US" sz="1000" dirty="0">
                <a:solidFill>
                  <a:schemeClr val="tx1">
                    <a:lumMod val="50000"/>
                    <a:lumOff val="50000"/>
                  </a:schemeClr>
                </a:solidFill>
                <a:effectLst/>
                <a:latin typeface="Calibri"/>
                <a:ea typeface="Calibri"/>
                <a:cs typeface="Times New Roman"/>
              </a:rPr>
              <a:t>© 2013, Cognizant Technology Solutions</a:t>
            </a:r>
            <a:endParaRPr lang="en-US" sz="1100" dirty="0">
              <a:solidFill>
                <a:schemeClr val="tx1">
                  <a:lumMod val="50000"/>
                  <a:lumOff val="50000"/>
                </a:schemeClr>
              </a:solidFill>
              <a:effectLst/>
              <a:latin typeface="Calibri"/>
              <a:ea typeface="Calibri"/>
              <a:cs typeface="Times New Roman"/>
            </a:endParaRPr>
          </a:p>
        </p:txBody>
      </p:sp>
    </p:spTree>
    <p:extLst>
      <p:ext uri="{BB962C8B-B14F-4D97-AF65-F5344CB8AC3E}">
        <p14:creationId xmlns:p14="http://schemas.microsoft.com/office/powerpoint/2010/main" val="9698210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067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33600" y="1981200"/>
            <a:ext cx="5395843" cy="1521341"/>
          </a:xfrm>
          <a:prstGeom prst="rect">
            <a:avLst/>
          </a:prstGeom>
        </p:spPr>
        <p:txBody>
          <a:bodyPr vert="horz" lIns="91440" tIns="45720" rIns="91440" bIns="45720" rtlCol="0" anchor="ctr">
            <a:noAutofit/>
          </a:bodyPr>
          <a:lstStyle/>
          <a:p>
            <a:pPr algn="ctr"/>
            <a:r>
              <a:rPr lang="en-US" sz="4400" b="1" dirty="0" smtClean="0">
                <a:solidFill>
                  <a:srgbClr val="92D050"/>
                </a:solidFill>
                <a:latin typeface="Times New Roman" panose="02020603050405020304" pitchFamily="18" charset="0"/>
                <a:cs typeface="Times New Roman" panose="02020603050405020304" pitchFamily="18" charset="0"/>
              </a:rPr>
              <a:t>Abbott – </a:t>
            </a:r>
            <a:r>
              <a:rPr lang="en-US" sz="4400" dirty="0" smtClean="0">
                <a:latin typeface="Times New Roman" panose="02020603050405020304" pitchFamily="18" charset="0"/>
                <a:cs typeface="Times New Roman" panose="02020603050405020304" pitchFamily="18" charset="0"/>
              </a:rPr>
              <a:t>ITSM</a:t>
            </a:r>
            <a:r>
              <a:rPr lang="en-US" sz="4400" b="1" dirty="0" smtClean="0">
                <a:solidFill>
                  <a:srgbClr val="92D050"/>
                </a:solidFill>
                <a:latin typeface="Times New Roman" panose="02020603050405020304" pitchFamily="18" charset="0"/>
                <a:cs typeface="Times New Roman" panose="02020603050405020304" pitchFamily="18" charset="0"/>
              </a:rPr>
              <a:t/>
            </a:r>
            <a:br>
              <a:rPr lang="en-US" sz="4400" b="1" dirty="0" smtClean="0">
                <a:solidFill>
                  <a:srgbClr val="92D050"/>
                </a:solidFill>
                <a:latin typeface="Times New Roman" panose="02020603050405020304" pitchFamily="18" charset="0"/>
                <a:cs typeface="Times New Roman" panose="02020603050405020304" pitchFamily="18" charset="0"/>
              </a:rPr>
            </a:br>
            <a:r>
              <a:rPr lang="en-US" sz="4400" b="1" dirty="0" smtClean="0">
                <a:solidFill>
                  <a:srgbClr val="00B0F0"/>
                </a:solidFill>
                <a:latin typeface="Times New Roman" panose="02020603050405020304" pitchFamily="18" charset="0"/>
                <a:cs typeface="Times New Roman" panose="02020603050405020304" pitchFamily="18" charset="0"/>
              </a:rPr>
              <a:t>PRESENTATION</a:t>
            </a:r>
            <a:endParaRPr lang="en-US" sz="4400" b="1" dirty="0">
              <a:solidFill>
                <a:srgbClr val="00B0F0"/>
              </a:solidFill>
              <a:latin typeface="Times New Roman" panose="02020603050405020304" pitchFamily="18" charset="0"/>
              <a:cs typeface="Times New Roman" panose="02020603050405020304" pitchFamily="18" charset="0"/>
            </a:endParaRPr>
          </a:p>
        </p:txBody>
      </p:sp>
      <p:sp>
        <p:nvSpPr>
          <p:cNvPr id="16" name="Subtitle 2"/>
          <p:cNvSpPr txBox="1">
            <a:spLocks/>
          </p:cNvSpPr>
          <p:nvPr/>
        </p:nvSpPr>
        <p:spPr>
          <a:xfrm>
            <a:off x="9385981" y="6562292"/>
            <a:ext cx="5433392" cy="389463"/>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600" dirty="0" smtClean="0">
              <a:solidFill>
                <a:srgbClr val="3E9AC0"/>
              </a:solidFill>
              <a:latin typeface="Calibri" pitchFamily="34" charset="0"/>
              <a:cs typeface="Calibri" pitchFamily="34" charset="0"/>
            </a:endParaRPr>
          </a:p>
        </p:txBody>
      </p:sp>
      <p:pic>
        <p:nvPicPr>
          <p:cNvPr id="1026" name="Picture 2" descr="cid:image001.gif@01CFEE95.E2F07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962400"/>
            <a:ext cx="1905000" cy="53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0732717"/>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a:prstGeom prst="rect">
            <a:avLst/>
          </a:prstGeom>
        </p:spPr>
        <p:txBody>
          <a:bodyPr/>
          <a:lstStyle/>
          <a:p>
            <a:pPr>
              <a:defRPr/>
            </a:pPr>
            <a:fld id="{F191B2B8-9BC6-42CC-9B33-B0AF9F6A83A3}" type="slidenum">
              <a:rPr lang="en-US" smtClean="0"/>
              <a:pPr>
                <a:defRPr/>
              </a:pPr>
              <a:t>10</a:t>
            </a:fld>
            <a:endParaRPr lang="en-US" dirty="0"/>
          </a:p>
        </p:txBody>
      </p:sp>
      <p:sp>
        <p:nvSpPr>
          <p:cNvPr id="8" name="Title 7"/>
          <p:cNvSpPr>
            <a:spLocks noGrp="1"/>
          </p:cNvSpPr>
          <p:nvPr>
            <p:ph type="title"/>
          </p:nvPr>
        </p:nvSpPr>
        <p:spPr>
          <a:xfrm>
            <a:off x="442843" y="0"/>
            <a:ext cx="9310757" cy="645195"/>
          </a:xfrm>
        </p:spPr>
        <p:txBody>
          <a:bodyPr/>
          <a:lstStyle/>
          <a:p>
            <a:pPr lvl="1"/>
            <a:r>
              <a:rPr lang="en-US" sz="2400" b="1" dirty="0">
                <a:solidFill>
                  <a:srgbClr val="0094C8"/>
                </a:solidFill>
              </a:rPr>
              <a:t>Root Cause Analyses</a:t>
            </a:r>
          </a:p>
        </p:txBody>
      </p:sp>
      <p:sp>
        <p:nvSpPr>
          <p:cNvPr id="5" name="Oval 4"/>
          <p:cNvSpPr/>
          <p:nvPr/>
        </p:nvSpPr>
        <p:spPr>
          <a:xfrm>
            <a:off x="816429" y="1600200"/>
            <a:ext cx="4077547" cy="39176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06082" y="1873526"/>
            <a:ext cx="4077547" cy="3917674"/>
          </a:xfrm>
          <a:prstGeom prst="ellipse">
            <a:avLst/>
          </a:prstGeom>
          <a:solidFill>
            <a:schemeClr val="bg1"/>
          </a:solidFill>
          <a:ln>
            <a:noFill/>
          </a:ln>
          <a:effectLst>
            <a:outerShdw blurRad="50800" dist="152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25605" y="2514600"/>
            <a:ext cx="3165445" cy="2800767"/>
          </a:xfrm>
          <a:prstGeom prst="rect">
            <a:avLst/>
          </a:prstGeom>
          <a:noFill/>
        </p:spPr>
        <p:txBody>
          <a:bodyPr wrap="square" rtlCol="0">
            <a:spAutoFit/>
          </a:bodyPr>
          <a:lstStyle/>
          <a:p>
            <a:pPr algn="ctr"/>
            <a:r>
              <a:rPr lang="en-US" sz="1600" b="1" dirty="0"/>
              <a:t>RCAs shall be conducted for each P1 and P2 “Extensive/Widespread Impact” Incident and recurring Incidents for which a Problem record has been opened by Abbott.  The Parties shall agree to the scheduled completion date for each Problem and document it within the applicable Problem record of the ITSM Tool.  </a:t>
            </a:r>
          </a:p>
          <a:p>
            <a:pPr algn="ctr"/>
            <a:endParaRPr lang="en-US" sz="1600" b="1" dirty="0"/>
          </a:p>
        </p:txBody>
      </p:sp>
      <p:sp>
        <p:nvSpPr>
          <p:cNvPr id="19" name="Oval 18"/>
          <p:cNvSpPr/>
          <p:nvPr/>
        </p:nvSpPr>
        <p:spPr>
          <a:xfrm>
            <a:off x="5105400" y="1875505"/>
            <a:ext cx="3276600" cy="3276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53000" y="1442056"/>
            <a:ext cx="3276600" cy="3276600"/>
          </a:xfrm>
          <a:prstGeom prst="ellipse">
            <a:avLst/>
          </a:prstGeom>
          <a:solidFill>
            <a:schemeClr val="bg1"/>
          </a:solidFill>
          <a:ln>
            <a:noFill/>
          </a:ln>
          <a:effectLst>
            <a:outerShdw blurRad="50800" dist="152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67350" y="2127856"/>
            <a:ext cx="2247900" cy="2062103"/>
          </a:xfrm>
          <a:prstGeom prst="rect">
            <a:avLst/>
          </a:prstGeom>
          <a:noFill/>
        </p:spPr>
        <p:txBody>
          <a:bodyPr wrap="square" rtlCol="0">
            <a:spAutoFit/>
          </a:bodyPr>
          <a:lstStyle/>
          <a:p>
            <a:pPr algn="ctr"/>
            <a:r>
              <a:rPr lang="en-US" sz="1600" b="1" dirty="0"/>
              <a:t>The scheduled completion time for each Root Cause Analysis will be agreed by the Parties for each </a:t>
            </a:r>
            <a:r>
              <a:rPr lang="en-US" sz="1600" b="1" dirty="0" smtClean="0"/>
              <a:t>occurrence within 5 days </a:t>
            </a:r>
            <a:r>
              <a:rPr lang="en-US" sz="1600" b="1" dirty="0"/>
              <a:t>and recorded in the ITSM Tool.</a:t>
            </a:r>
          </a:p>
        </p:txBody>
      </p:sp>
    </p:spTree>
    <p:extLst>
      <p:ext uri="{BB962C8B-B14F-4D97-AF65-F5344CB8AC3E}">
        <p14:creationId xmlns:p14="http://schemas.microsoft.com/office/powerpoint/2010/main" val="3683214996"/>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defRPr/>
            </a:pPr>
            <a:r>
              <a:rPr lang="en-US" altLang="en-US" sz="1800" dirty="0"/>
              <a:t>An acronym for </a:t>
            </a:r>
            <a:r>
              <a:rPr lang="en-US" altLang="en-US" sz="1800" u="sng" dirty="0"/>
              <a:t>C</a:t>
            </a:r>
            <a:r>
              <a:rPr lang="en-US" altLang="en-US" sz="1800" dirty="0"/>
              <a:t>orrective </a:t>
            </a:r>
            <a:r>
              <a:rPr lang="en-US" altLang="en-US" sz="1800" u="sng" dirty="0"/>
              <a:t>A</a:t>
            </a:r>
            <a:r>
              <a:rPr lang="en-US" altLang="en-US" sz="1800" dirty="0"/>
              <a:t>ctions &amp; </a:t>
            </a:r>
            <a:r>
              <a:rPr lang="en-US" altLang="en-US" sz="1800" u="sng" dirty="0"/>
              <a:t>P</a:t>
            </a:r>
            <a:r>
              <a:rPr lang="en-US" altLang="en-US" sz="1800" dirty="0"/>
              <a:t>reventative </a:t>
            </a:r>
            <a:r>
              <a:rPr lang="en-US" altLang="en-US" sz="1800" u="sng" dirty="0"/>
              <a:t>A</a:t>
            </a:r>
            <a:r>
              <a:rPr lang="en-US" altLang="en-US" sz="1800" dirty="0"/>
              <a:t>ctions</a:t>
            </a:r>
          </a:p>
          <a:p>
            <a:pPr>
              <a:lnSpc>
                <a:spcPct val="90000"/>
              </a:lnSpc>
              <a:defRPr/>
            </a:pPr>
            <a:r>
              <a:rPr lang="en-US" altLang="en-US" sz="1800" dirty="0" smtClean="0"/>
              <a:t>The </a:t>
            </a:r>
            <a:r>
              <a:rPr lang="en-US" altLang="en-US" sz="1800" dirty="0"/>
              <a:t>systematic investigation of non-conformities in order to prevent their recurrence</a:t>
            </a:r>
          </a:p>
          <a:p>
            <a:pPr marL="342900" lvl="1" indent="-342900">
              <a:lnSpc>
                <a:spcPct val="90000"/>
              </a:lnSpc>
              <a:spcAft>
                <a:spcPct val="50000"/>
              </a:spcAft>
              <a:buFont typeface="Arial" pitchFamily="34" charset="0"/>
              <a:buChar char="•"/>
              <a:defRPr/>
            </a:pPr>
            <a:r>
              <a:rPr lang="en-US" altLang="en-US" sz="1800" dirty="0"/>
              <a:t>CAPA is part of our quality management system (</a:t>
            </a:r>
            <a:r>
              <a:rPr lang="en-US" altLang="en-US" sz="1800" dirty="0" smtClean="0"/>
              <a:t>GQMS)</a:t>
            </a:r>
          </a:p>
          <a:p>
            <a:pPr marL="342900" lvl="1" indent="-342900">
              <a:lnSpc>
                <a:spcPct val="90000"/>
              </a:lnSpc>
              <a:spcAft>
                <a:spcPct val="50000"/>
              </a:spcAft>
              <a:buFont typeface="Arial" pitchFamily="34" charset="0"/>
              <a:buChar char="•"/>
              <a:defRPr/>
            </a:pPr>
            <a:r>
              <a:rPr lang="en-US" altLang="en-US" sz="1800" dirty="0" smtClean="0"/>
              <a:t>The </a:t>
            </a:r>
            <a:r>
              <a:rPr lang="en-US" altLang="en-US" sz="1800" dirty="0"/>
              <a:t>IT Quality Impact Evaluation Procedure, </a:t>
            </a:r>
            <a:r>
              <a:rPr lang="en-US" sz="1800" dirty="0"/>
              <a:t>BTSQC03.01.001</a:t>
            </a:r>
            <a:endParaRPr lang="en-US" altLang="en-US" sz="1800" dirty="0"/>
          </a:p>
          <a:p>
            <a:r>
              <a:rPr lang="en-US" sz="1800" dirty="0" smtClean="0"/>
              <a:t>The </a:t>
            </a:r>
            <a:r>
              <a:rPr lang="en-US" sz="1800" u="sng" dirty="0"/>
              <a:t>Evaluation Process is segregated by type of incident</a:t>
            </a:r>
            <a:r>
              <a:rPr lang="en-US" sz="1800" dirty="0"/>
              <a:t>.  The incident evaluations should be performed based on the incident type:</a:t>
            </a:r>
          </a:p>
          <a:p>
            <a:pPr lvl="1"/>
            <a:r>
              <a:rPr lang="en-US" sz="1800" dirty="0"/>
              <a:t>Documentation or Process</a:t>
            </a:r>
          </a:p>
          <a:p>
            <a:pPr lvl="1"/>
            <a:r>
              <a:rPr lang="en-US" sz="1800" dirty="0"/>
              <a:t>Infrastructure </a:t>
            </a:r>
          </a:p>
          <a:p>
            <a:pPr lvl="1"/>
            <a:r>
              <a:rPr lang="en-US" sz="1800" dirty="0"/>
              <a:t>Application </a:t>
            </a:r>
          </a:p>
          <a:p>
            <a:pPr lvl="1"/>
            <a:r>
              <a:rPr lang="en-US" sz="1800" dirty="0"/>
              <a:t>Security related incidents</a:t>
            </a:r>
          </a:p>
          <a:p>
            <a:pPr lvl="0"/>
            <a:r>
              <a:rPr lang="en-US" sz="1800" dirty="0"/>
              <a:t>If the evaluation determines that a nonconformity or potential nonconformity exists, the incident must be communicated to GIS CAPA Program Management via email or assignment of the ITSM incident ticket.</a:t>
            </a:r>
          </a:p>
          <a:p>
            <a:pPr lvl="0"/>
            <a:r>
              <a:rPr lang="en-US" sz="1800" dirty="0"/>
              <a:t>If the incident is a nonconformity or potential nonconformity, it is documented via an Exception Report (ER). The ER must be initiated within seven (7) calendar days from the recognition date. If this requirement is not met, justification must be documented within the report.</a:t>
            </a:r>
          </a:p>
          <a:p>
            <a:pPr marL="342900" lvl="1" indent="-342900">
              <a:lnSpc>
                <a:spcPct val="90000"/>
              </a:lnSpc>
              <a:spcAft>
                <a:spcPct val="50000"/>
              </a:spcAft>
              <a:buFont typeface="Arial" pitchFamily="34" charset="0"/>
              <a:buChar char="•"/>
              <a:defRPr/>
            </a:pPr>
            <a:endParaRPr lang="en-US" altLang="en-US" dirty="0"/>
          </a:p>
          <a:p>
            <a:pPr marL="342900" lvl="1" indent="-342900">
              <a:lnSpc>
                <a:spcPct val="90000"/>
              </a:lnSpc>
              <a:spcAft>
                <a:spcPct val="50000"/>
              </a:spcAft>
              <a:buFont typeface="Arial" pitchFamily="34" charset="0"/>
              <a:buChar char="•"/>
              <a:defRPr/>
            </a:pPr>
            <a:endParaRPr lang="en-US" altLang="en-US" dirty="0">
              <a:solidFill>
                <a:schemeClr val="tx2">
                  <a:lumMod val="75000"/>
                </a:schemeClr>
              </a:solidFill>
            </a:endParaRPr>
          </a:p>
          <a:p>
            <a:endParaRPr lang="en-US" dirty="0"/>
          </a:p>
        </p:txBody>
      </p:sp>
      <p:sp>
        <p:nvSpPr>
          <p:cNvPr id="3" name="Title 2"/>
          <p:cNvSpPr>
            <a:spLocks noGrp="1"/>
          </p:cNvSpPr>
          <p:nvPr>
            <p:ph type="title"/>
          </p:nvPr>
        </p:nvSpPr>
        <p:spPr/>
        <p:txBody>
          <a:bodyPr/>
          <a:lstStyle/>
          <a:p>
            <a:r>
              <a:rPr lang="en-US" altLang="en-US" dirty="0"/>
              <a:t>What is a CAPA</a:t>
            </a:r>
            <a:endParaRPr lang="en-US" dirty="0"/>
          </a:p>
        </p:txBody>
      </p:sp>
    </p:spTree>
    <p:extLst>
      <p:ext uri="{BB962C8B-B14F-4D97-AF65-F5344CB8AC3E}">
        <p14:creationId xmlns:p14="http://schemas.microsoft.com/office/powerpoint/2010/main" val="3443581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ct val="0"/>
              </a:spcAft>
              <a:buFontTx/>
              <a:buChar char="•"/>
              <a:defRPr/>
            </a:pPr>
            <a:r>
              <a:rPr lang="en-US" altLang="en-US" sz="1800" dirty="0"/>
              <a:t>BTSQC03.01.001, IT Quality Impact Evaluation Procedure </a:t>
            </a:r>
          </a:p>
          <a:p>
            <a:pPr marL="571500" lvl="1" indent="-342900">
              <a:spcAft>
                <a:spcPct val="0"/>
              </a:spcAft>
              <a:buFont typeface="Wingdings" panose="05000000000000000000" pitchFamily="2" charset="2"/>
              <a:buChar char="Ø"/>
              <a:defRPr/>
            </a:pPr>
            <a:r>
              <a:rPr lang="en-US" altLang="en-US" sz="1800" dirty="0"/>
              <a:t>Defines how you are to identify non-conformities when resolving Incidents and completing the Incident Management record in ITSM.</a:t>
            </a:r>
          </a:p>
          <a:p>
            <a:pPr>
              <a:spcAft>
                <a:spcPct val="0"/>
              </a:spcAft>
              <a:buFontTx/>
              <a:buChar char="•"/>
              <a:defRPr/>
            </a:pPr>
            <a:r>
              <a:rPr lang="en-US" altLang="en-US" sz="1800" dirty="0"/>
              <a:t>Incidents Requiring Evaluation </a:t>
            </a:r>
          </a:p>
          <a:p>
            <a:pPr marL="571500" lvl="1" indent="-342900">
              <a:spcAft>
                <a:spcPct val="0"/>
              </a:spcAft>
              <a:buFont typeface="Wingdings" panose="05000000000000000000" pitchFamily="2" charset="2"/>
              <a:buChar char="Ø"/>
              <a:defRPr/>
            </a:pPr>
            <a:r>
              <a:rPr lang="en-US" altLang="en-US" sz="1800" dirty="0"/>
              <a:t>Applies to all Level 2 or higher Incident tickets for quality applications, infrastructure supporting quality applications, quality data or security incidents require a CAPA evaluation to be performed and documented </a:t>
            </a:r>
            <a:endParaRPr lang="en-US" sz="1800" dirty="0"/>
          </a:p>
          <a:p>
            <a:pPr marL="342900" lvl="1" indent="-342900">
              <a:spcAft>
                <a:spcPct val="0"/>
              </a:spcAft>
              <a:defRPr/>
            </a:pPr>
            <a:r>
              <a:rPr lang="en-US" altLang="en-US" sz="1800" dirty="0"/>
              <a:t>Incidents Not Requiring Evaluation </a:t>
            </a:r>
          </a:p>
          <a:p>
            <a:pPr marL="571500" lvl="1" indent="-342900">
              <a:spcAft>
                <a:spcPct val="0"/>
              </a:spcAft>
              <a:buFont typeface="Wingdings" panose="05000000000000000000" pitchFamily="2" charset="2"/>
              <a:buChar char="Ø"/>
              <a:defRPr/>
            </a:pPr>
            <a:r>
              <a:rPr lang="en-US" sz="1800" dirty="0"/>
              <a:t>Incidents resolved by the Help Desk</a:t>
            </a:r>
          </a:p>
          <a:p>
            <a:pPr marL="571500" lvl="1" indent="-342900">
              <a:spcAft>
                <a:spcPct val="0"/>
              </a:spcAft>
              <a:buFont typeface="Wingdings" panose="05000000000000000000" pitchFamily="2" charset="2"/>
              <a:buChar char="Ø"/>
              <a:defRPr/>
            </a:pPr>
            <a:r>
              <a:rPr lang="en-US" sz="1800" dirty="0"/>
              <a:t>Service Requests (but make sure they are identified correctly as Service Requests)</a:t>
            </a:r>
          </a:p>
          <a:p>
            <a:pPr marL="571500" lvl="1" indent="-342900">
              <a:spcAft>
                <a:spcPct val="0"/>
              </a:spcAft>
              <a:buFont typeface="Wingdings" panose="05000000000000000000" pitchFamily="2" charset="2"/>
              <a:buChar char="Ø"/>
              <a:defRPr/>
            </a:pPr>
            <a:r>
              <a:rPr lang="en-US" sz="1800" dirty="0"/>
              <a:t>Incidents involving systems which are not part of the Quality System</a:t>
            </a:r>
          </a:p>
          <a:p>
            <a:pPr marL="342900" lvl="1" indent="-342900">
              <a:spcAft>
                <a:spcPct val="0"/>
              </a:spcAft>
              <a:defRPr/>
            </a:pPr>
            <a:r>
              <a:rPr lang="en-US" altLang="en-US" sz="1800" dirty="0"/>
              <a:t>Responsibility</a:t>
            </a:r>
          </a:p>
          <a:p>
            <a:pPr marL="571500" lvl="1" indent="-342900">
              <a:spcAft>
                <a:spcPct val="0"/>
              </a:spcAft>
              <a:buFont typeface="Wingdings" panose="05000000000000000000" pitchFamily="2" charset="2"/>
              <a:buChar char="Ø"/>
              <a:defRPr/>
            </a:pPr>
            <a:r>
              <a:rPr lang="en-US" sz="1800" dirty="0"/>
              <a:t>All personnel that troubleshoot and resolve Level 2 or higher Incident tickets</a:t>
            </a:r>
          </a:p>
          <a:p>
            <a:pPr marL="342900" lvl="1" indent="-342900">
              <a:spcAft>
                <a:spcPct val="0"/>
              </a:spcAft>
              <a:defRPr/>
            </a:pPr>
            <a:r>
              <a:rPr lang="en-US" altLang="en-US" sz="1800" dirty="0"/>
              <a:t>Incident Evaluation Criteria</a:t>
            </a:r>
          </a:p>
          <a:p>
            <a:pPr marL="571500" lvl="1" indent="-342900">
              <a:spcAft>
                <a:spcPct val="0"/>
              </a:spcAft>
              <a:buFont typeface="Wingdings" panose="05000000000000000000" pitchFamily="2" charset="2"/>
              <a:buChar char="Ø"/>
              <a:defRPr/>
            </a:pPr>
            <a:r>
              <a:rPr lang="en-US" sz="1800" dirty="0"/>
              <a:t>Must be evaluated against current rev of the procedure and must be documented in Incident ticket Work </a:t>
            </a:r>
            <a:r>
              <a:rPr lang="en-US" sz="1800" dirty="0" smtClean="0"/>
              <a:t>Detail</a:t>
            </a:r>
            <a:endParaRPr lang="en-US" altLang="en-US" sz="1800" dirty="0" smtClean="0"/>
          </a:p>
          <a:p>
            <a:pPr marL="0" indent="0">
              <a:buNone/>
            </a:pPr>
            <a:r>
              <a:rPr lang="en-US" altLang="en-US" b="1" dirty="0" smtClean="0"/>
              <a:t>NOTE: Refer BTSQC03.01.001 document for more info.</a:t>
            </a:r>
            <a:endParaRPr lang="en-US" b="1" dirty="0"/>
          </a:p>
        </p:txBody>
      </p:sp>
      <p:sp>
        <p:nvSpPr>
          <p:cNvPr id="3" name="Title 2"/>
          <p:cNvSpPr>
            <a:spLocks noGrp="1"/>
          </p:cNvSpPr>
          <p:nvPr>
            <p:ph type="title"/>
          </p:nvPr>
        </p:nvSpPr>
        <p:spPr/>
        <p:txBody>
          <a:bodyPr/>
          <a:lstStyle/>
          <a:p>
            <a:r>
              <a:rPr lang="en-US" altLang="en-US" dirty="0" smtClean="0"/>
              <a:t>BTSQC03.01.001(</a:t>
            </a:r>
            <a:r>
              <a:rPr lang="en-US" altLang="en-US" dirty="0"/>
              <a:t>IT Quality Impact Evaluation Procedure </a:t>
            </a:r>
            <a:r>
              <a:rPr lang="en-US" altLang="en-US" dirty="0" smtClean="0"/>
              <a:t>)</a:t>
            </a:r>
            <a:endParaRPr lang="en-US" dirty="0"/>
          </a:p>
        </p:txBody>
      </p:sp>
    </p:spTree>
    <p:extLst>
      <p:ext uri="{BB962C8B-B14F-4D97-AF65-F5344CB8AC3E}">
        <p14:creationId xmlns:p14="http://schemas.microsoft.com/office/powerpoint/2010/main" val="417741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It is an input to the CAPA Input process</a:t>
            </a:r>
          </a:p>
          <a:p>
            <a:pPr marL="342900" lvl="1" indent="-342900">
              <a:spcAft>
                <a:spcPct val="50000"/>
              </a:spcAft>
              <a:buFont typeface="Arial" panose="020B0604020202020204" pitchFamily="34" charset="0"/>
              <a:buChar char="•"/>
            </a:pPr>
            <a:r>
              <a:rPr lang="en-US" altLang="en-US" dirty="0"/>
              <a:t>Required by regulation, for example</a:t>
            </a:r>
          </a:p>
          <a:p>
            <a:pPr marL="571500" lvl="1" indent="-342900">
              <a:lnSpc>
                <a:spcPct val="90000"/>
              </a:lnSpc>
              <a:spcAft>
                <a:spcPct val="0"/>
              </a:spcAft>
              <a:buFont typeface="Wingdings" panose="05000000000000000000" pitchFamily="2" charset="2"/>
              <a:buChar char="Ø"/>
              <a:defRPr/>
            </a:pPr>
            <a:r>
              <a:rPr lang="en-US" altLang="en-US" dirty="0"/>
              <a:t>FDA under 21 CFR Part 820 Subparts I, J for all nonconformance relating to product, manufacturing processes, and quality systems</a:t>
            </a:r>
          </a:p>
          <a:p>
            <a:pPr lvl="1" indent="0">
              <a:lnSpc>
                <a:spcPct val="90000"/>
              </a:lnSpc>
              <a:spcAft>
                <a:spcPct val="0"/>
              </a:spcAft>
              <a:buNone/>
              <a:defRPr/>
            </a:pPr>
            <a:endParaRPr lang="en-US" altLang="en-US" dirty="0"/>
          </a:p>
          <a:p>
            <a:pPr marL="342900" lvl="1" indent="-342900">
              <a:spcAft>
                <a:spcPct val="50000"/>
              </a:spcAft>
              <a:buFont typeface="Arial" panose="020B0604020202020204" pitchFamily="34" charset="0"/>
              <a:buChar char="•"/>
            </a:pPr>
            <a:r>
              <a:rPr lang="en-US" dirty="0"/>
              <a:t>Failure to do the evaluation could result in (examples)</a:t>
            </a:r>
          </a:p>
          <a:p>
            <a:pPr marL="571500" lvl="2" indent="-342900">
              <a:spcAft>
                <a:spcPct val="50000"/>
              </a:spcAft>
            </a:pPr>
            <a:r>
              <a:rPr lang="en-US" sz="2000" dirty="0"/>
              <a:t>A negative affect on Abbott’s good reputation</a:t>
            </a:r>
          </a:p>
          <a:p>
            <a:pPr marL="571500" lvl="2" indent="-342900">
              <a:spcAft>
                <a:spcPct val="50000"/>
              </a:spcAft>
            </a:pPr>
            <a:r>
              <a:rPr lang="en-US" sz="2000" dirty="0"/>
              <a:t>Abbott producing a poor quality product</a:t>
            </a:r>
          </a:p>
          <a:p>
            <a:pPr marL="571500" lvl="2" indent="-342900">
              <a:spcAft>
                <a:spcPct val="50000"/>
              </a:spcAft>
            </a:pPr>
            <a:r>
              <a:rPr lang="en-US" sz="2000" dirty="0"/>
              <a:t>Affect the safety of Abbott’s products</a:t>
            </a:r>
          </a:p>
          <a:p>
            <a:pPr marL="571500" lvl="2" indent="-342900">
              <a:spcAft>
                <a:spcPct val="50000"/>
              </a:spcAft>
            </a:pPr>
            <a:r>
              <a:rPr lang="en-US" sz="2000" dirty="0"/>
              <a:t>Cause harm, or even death, to a patient or a manufacturing line operator</a:t>
            </a:r>
          </a:p>
          <a:p>
            <a:pPr marL="571500" lvl="2" indent="-342900">
              <a:spcAft>
                <a:spcPct val="50000"/>
              </a:spcAft>
            </a:pPr>
            <a:r>
              <a:rPr lang="en-US" altLang="en-US" sz="2000" dirty="0"/>
              <a:t>Cause inaccurate data to be reported to a regulatory body</a:t>
            </a:r>
          </a:p>
          <a:p>
            <a:pPr marL="571500" lvl="2" indent="-342900">
              <a:spcAft>
                <a:spcPct val="50000"/>
              </a:spcAft>
            </a:pPr>
            <a:r>
              <a:rPr lang="en-US" altLang="en-US" sz="2000" dirty="0"/>
              <a:t>Cause a regulatory agency to close our operations</a:t>
            </a:r>
          </a:p>
          <a:p>
            <a:endParaRPr lang="en-US" dirty="0"/>
          </a:p>
        </p:txBody>
      </p:sp>
      <p:sp>
        <p:nvSpPr>
          <p:cNvPr id="3" name="Title 2"/>
          <p:cNvSpPr>
            <a:spLocks noGrp="1"/>
          </p:cNvSpPr>
          <p:nvPr>
            <p:ph type="title"/>
          </p:nvPr>
        </p:nvSpPr>
        <p:spPr/>
        <p:txBody>
          <a:bodyPr/>
          <a:lstStyle/>
          <a:p>
            <a:r>
              <a:rPr lang="en-US" dirty="0"/>
              <a:t>Why IT Nonconformity Evaluation is Important</a:t>
            </a:r>
          </a:p>
        </p:txBody>
      </p:sp>
    </p:spTree>
    <p:extLst>
      <p:ext uri="{BB962C8B-B14F-4D97-AF65-F5344CB8AC3E}">
        <p14:creationId xmlns:p14="http://schemas.microsoft.com/office/powerpoint/2010/main" val="1294370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dirty="0" smtClean="0"/>
              <a:t>How to document a CAPA Evaluation</a:t>
            </a:r>
            <a:endParaRPr 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985" y="825500"/>
            <a:ext cx="8221455"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724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3</a:t>
            </a:r>
            <a:r>
              <a:rPr lang="en-US" dirty="0"/>
              <a:t>. Select the appropriate evaluation results from the exposed field options(select only one </a:t>
            </a:r>
            <a:r>
              <a:rPr lang="en-US" dirty="0" smtClean="0"/>
              <a:t>option).</a:t>
            </a:r>
            <a:endParaRPr lang="en-US" dirty="0"/>
          </a:p>
        </p:txBody>
      </p:sp>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93" y="825500"/>
            <a:ext cx="8496299" cy="3485662"/>
          </a:xfrm>
          <a:prstGeom prst="rect">
            <a:avLst/>
          </a:prstGeom>
        </p:spPr>
      </p:pic>
    </p:spTree>
    <p:extLst>
      <p:ext uri="{BB962C8B-B14F-4D97-AF65-F5344CB8AC3E}">
        <p14:creationId xmlns:p14="http://schemas.microsoft.com/office/powerpoint/2010/main" val="180219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Mandatory Fields</a:t>
            </a:r>
            <a:endParaRPr lang="en-US" dirty="0"/>
          </a:p>
        </p:txBody>
      </p:sp>
      <p:pic>
        <p:nvPicPr>
          <p:cNvPr id="1026" name="Picture 3" descr="cid:image001.png@01D0F483.410760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066800"/>
            <a:ext cx="3438525" cy="301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4400" y="4648200"/>
            <a:ext cx="3982006" cy="13051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39" y="1387642"/>
            <a:ext cx="3888961" cy="1263912"/>
          </a:xfrm>
          <a:prstGeom prst="rect">
            <a:avLst/>
          </a:prstGeom>
        </p:spPr>
      </p:pic>
      <p:sp>
        <p:nvSpPr>
          <p:cNvPr id="4" name="Rectangle 3"/>
          <p:cNvSpPr/>
          <p:nvPr/>
        </p:nvSpPr>
        <p:spPr>
          <a:xfrm>
            <a:off x="1204484" y="862915"/>
            <a:ext cx="1779270" cy="369332"/>
          </a:xfrm>
          <a:prstGeom prst="rect">
            <a:avLst/>
          </a:prstGeom>
        </p:spPr>
        <p:txBody>
          <a:bodyPr wrap="none">
            <a:spAutoFit/>
          </a:bodyPr>
          <a:lstStyle/>
          <a:p>
            <a:r>
              <a:rPr lang="en-US" b="1" dirty="0"/>
              <a:t>Impact/Urgency </a:t>
            </a:r>
            <a:endParaRPr lang="en-US" dirty="0"/>
          </a:p>
        </p:txBody>
      </p:sp>
      <p:sp>
        <p:nvSpPr>
          <p:cNvPr id="8" name="Rectangle 7"/>
          <p:cNvSpPr/>
          <p:nvPr/>
        </p:nvSpPr>
        <p:spPr>
          <a:xfrm>
            <a:off x="4557643" y="681854"/>
            <a:ext cx="4273093" cy="369332"/>
          </a:xfrm>
          <a:prstGeom prst="rect">
            <a:avLst/>
          </a:prstGeom>
        </p:spPr>
        <p:txBody>
          <a:bodyPr wrap="none">
            <a:spAutoFit/>
          </a:bodyPr>
          <a:lstStyle/>
          <a:p>
            <a:r>
              <a:rPr lang="en-US" b="1" dirty="0"/>
              <a:t>Resolution Categorization &amp; Product Name</a:t>
            </a:r>
          </a:p>
        </p:txBody>
      </p:sp>
      <p:sp>
        <p:nvSpPr>
          <p:cNvPr id="9" name="Rectangle 8"/>
          <p:cNvSpPr/>
          <p:nvPr/>
        </p:nvSpPr>
        <p:spPr>
          <a:xfrm>
            <a:off x="1017604" y="3188290"/>
            <a:ext cx="1992981" cy="369332"/>
          </a:xfrm>
          <a:prstGeom prst="rect">
            <a:avLst/>
          </a:prstGeom>
        </p:spPr>
        <p:txBody>
          <a:bodyPr wrap="none">
            <a:spAutoFit/>
          </a:bodyPr>
          <a:lstStyle/>
          <a:p>
            <a:r>
              <a:rPr lang="en-US" dirty="0"/>
              <a:t> </a:t>
            </a:r>
            <a:r>
              <a:rPr lang="en-US" b="1" dirty="0"/>
              <a:t>IT Non Conformity</a:t>
            </a:r>
            <a:endParaRPr lang="en-US" dirty="0"/>
          </a:p>
        </p:txBody>
      </p:sp>
      <p:pic>
        <p:nvPicPr>
          <p:cNvPr id="10" name="Picture 9"/>
          <p:cNvPicPr>
            <a:picLocks noChangeAspect="1"/>
          </p:cNvPicPr>
          <p:nvPr/>
        </p:nvPicPr>
        <p:blipFill>
          <a:blip r:embed="rId5"/>
          <a:stretch>
            <a:fillRect/>
          </a:stretch>
        </p:blipFill>
        <p:spPr>
          <a:xfrm>
            <a:off x="223617" y="3857628"/>
            <a:ext cx="3746444" cy="2070994"/>
          </a:xfrm>
          <a:prstGeom prst="rect">
            <a:avLst/>
          </a:prstGeom>
        </p:spPr>
      </p:pic>
    </p:spTree>
    <p:extLst>
      <p:ext uri="{BB962C8B-B14F-4D97-AF65-F5344CB8AC3E}">
        <p14:creationId xmlns:p14="http://schemas.microsoft.com/office/powerpoint/2010/main" val="257430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303" y="762000"/>
            <a:ext cx="8686800" cy="5311775"/>
          </a:xfrm>
        </p:spPr>
        <p:txBody>
          <a:bodyPr/>
          <a:lstStyle/>
          <a:p>
            <a:r>
              <a:rPr lang="en-US" sz="2000" dirty="0"/>
              <a:t>Contact the user at 3 different times using at least two methods of communication on different days. Failure to make contact and IT will resolve the service request/incident.</a:t>
            </a:r>
          </a:p>
          <a:p>
            <a:r>
              <a:rPr lang="en-US" sz="2000" dirty="0"/>
              <a:t>The first attempt is made by calling the user.</a:t>
            </a:r>
          </a:p>
          <a:p>
            <a:r>
              <a:rPr lang="en-US" sz="2000" dirty="0"/>
              <a:t>The next business day, make a second attempt by sending an email.</a:t>
            </a:r>
          </a:p>
          <a:p>
            <a:r>
              <a:rPr lang="en-US" sz="2000" dirty="0"/>
              <a:t>The following day, make the third and final attempt by contacting the user in different time zone.</a:t>
            </a:r>
          </a:p>
          <a:p>
            <a:r>
              <a:rPr lang="en-US" sz="2000" dirty="0"/>
              <a:t>The incident/service request is then resolved with a status/action indicating that the request was closed under this policy (e.g. resolved no Response). This provides an important metric which can be presented to the business when discussing SLA performance</a:t>
            </a:r>
            <a:r>
              <a:rPr lang="en-US" sz="2000" dirty="0" smtClean="0"/>
              <a:t>.</a:t>
            </a:r>
          </a:p>
          <a:p>
            <a:r>
              <a:rPr lang="en-US" sz="2000" dirty="0" smtClean="0"/>
              <a:t>Use this rule only when the issue is resolved.</a:t>
            </a:r>
          </a:p>
          <a:p>
            <a:pPr marL="0" indent="0">
              <a:buNone/>
            </a:pPr>
            <a:endParaRPr lang="en-US" dirty="0" smtClean="0"/>
          </a:p>
          <a:p>
            <a:pPr marL="0" indent="0">
              <a:buNone/>
            </a:pPr>
            <a:r>
              <a:rPr lang="en-US" b="1" dirty="0" smtClean="0"/>
              <a:t>Note: This is not applicable for P1 and P2.</a:t>
            </a:r>
            <a:endParaRPr lang="en-US" b="1" dirty="0"/>
          </a:p>
          <a:p>
            <a:endParaRPr lang="en-US" dirty="0"/>
          </a:p>
        </p:txBody>
      </p:sp>
      <p:sp>
        <p:nvSpPr>
          <p:cNvPr id="3" name="Title 2"/>
          <p:cNvSpPr>
            <a:spLocks noGrp="1"/>
          </p:cNvSpPr>
          <p:nvPr>
            <p:ph type="title"/>
          </p:nvPr>
        </p:nvSpPr>
        <p:spPr/>
        <p:txBody>
          <a:bodyPr/>
          <a:lstStyle/>
          <a:p>
            <a:r>
              <a:rPr lang="en-US" dirty="0" smtClean="0"/>
              <a:t>3 Strike Rule</a:t>
            </a:r>
            <a:endParaRPr lang="en-US" dirty="0"/>
          </a:p>
        </p:txBody>
      </p:sp>
    </p:spTree>
    <p:extLst>
      <p:ext uri="{BB962C8B-B14F-4D97-AF65-F5344CB8AC3E}">
        <p14:creationId xmlns:p14="http://schemas.microsoft.com/office/powerpoint/2010/main" val="3642714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8030" y="838200"/>
            <a:ext cx="8686800" cy="5311775"/>
          </a:xfrm>
        </p:spPr>
        <p:txBody>
          <a:bodyPr/>
          <a:lstStyle/>
          <a:p>
            <a:pPr fontAlgn="ctr"/>
            <a:r>
              <a:rPr lang="en-US" sz="1800" dirty="0" smtClean="0"/>
              <a:t>Was </a:t>
            </a:r>
            <a:r>
              <a:rPr lang="en-US" sz="1800" dirty="0"/>
              <a:t>ticket marked In Progress by the assignee and when active work effort began?</a:t>
            </a:r>
          </a:p>
          <a:p>
            <a:pPr fontAlgn="ctr"/>
            <a:r>
              <a:rPr lang="en-US" sz="1800" dirty="0" smtClean="0"/>
              <a:t>Was </a:t>
            </a:r>
            <a:r>
              <a:rPr lang="en-US" sz="1800" dirty="0"/>
              <a:t>ticket Impact/Urgency/Priority reclassified?</a:t>
            </a:r>
          </a:p>
          <a:p>
            <a:pPr fontAlgn="ctr"/>
            <a:r>
              <a:rPr lang="en-US" sz="1800" dirty="0" smtClean="0"/>
              <a:t>Is </a:t>
            </a:r>
            <a:r>
              <a:rPr lang="en-US" sz="1800" dirty="0"/>
              <a:t>Ticket a P1 or </a:t>
            </a:r>
            <a:r>
              <a:rPr lang="en-US" sz="1800" dirty="0" smtClean="0"/>
              <a:t>P2</a:t>
            </a:r>
            <a:r>
              <a:rPr lang="en-US" sz="1800" dirty="0"/>
              <a:t>?</a:t>
            </a:r>
            <a:r>
              <a:rPr lang="en-US" sz="1800" dirty="0" smtClean="0"/>
              <a:t> </a:t>
            </a:r>
            <a:r>
              <a:rPr lang="en-US" sz="1800" dirty="0"/>
              <a:t>was Abbott SME notification documented?</a:t>
            </a:r>
          </a:p>
          <a:p>
            <a:pPr fontAlgn="ctr"/>
            <a:r>
              <a:rPr lang="en-US" sz="1800" dirty="0" smtClean="0"/>
              <a:t>Was </a:t>
            </a:r>
            <a:r>
              <a:rPr lang="en-US" sz="1800" dirty="0"/>
              <a:t>CAPA Analysis documented prior to Resolution (See QC10.21) OR SR confirmation documented?</a:t>
            </a:r>
          </a:p>
          <a:p>
            <a:pPr fontAlgn="ctr"/>
            <a:r>
              <a:rPr lang="en-US" sz="1800" dirty="0" smtClean="0"/>
              <a:t>If </a:t>
            </a:r>
            <a:r>
              <a:rPr lang="en-US" sz="1800" dirty="0"/>
              <a:t>IT Nonconformity Yes, was </a:t>
            </a:r>
            <a:r>
              <a:rPr lang="en-US" sz="1800" dirty="0" smtClean="0"/>
              <a:t>CAPA </a:t>
            </a:r>
            <a:r>
              <a:rPr lang="en-US" sz="1800" dirty="0"/>
              <a:t>process followed? </a:t>
            </a:r>
          </a:p>
          <a:p>
            <a:pPr fontAlgn="ctr"/>
            <a:r>
              <a:rPr lang="en-US" sz="1800" dirty="0"/>
              <a:t>Was Product captured upon creation of ticket?  If no and created by MS, no point. If no and created by others,  point.  If Yes, point and point column N</a:t>
            </a:r>
          </a:p>
          <a:p>
            <a:pPr fontAlgn="ctr"/>
            <a:r>
              <a:rPr lang="en-US" sz="1800" dirty="0"/>
              <a:t>If ticket was not categorized when created, was Product captured before Resolution?  If yes, point.  If No, no point</a:t>
            </a:r>
          </a:p>
          <a:p>
            <a:pPr fontAlgn="ctr"/>
            <a:r>
              <a:rPr lang="en-US" sz="1800" dirty="0"/>
              <a:t> If additional information was required</a:t>
            </a:r>
            <a:r>
              <a:rPr lang="en-US" sz="1800" dirty="0" smtClean="0"/>
              <a:t>, </a:t>
            </a:r>
            <a:r>
              <a:rPr lang="en-US" sz="1800" dirty="0"/>
              <a:t>before moving ticket to Pending Status?</a:t>
            </a:r>
          </a:p>
          <a:p>
            <a:pPr fontAlgn="ctr"/>
            <a:r>
              <a:rPr lang="en-US" sz="1800" dirty="0" smtClean="0"/>
              <a:t>Was </a:t>
            </a:r>
            <a:r>
              <a:rPr lang="en-US" sz="1800" dirty="0"/>
              <a:t>Knowledge Article Documented?</a:t>
            </a:r>
          </a:p>
          <a:p>
            <a:pPr fontAlgn="ctr"/>
            <a:r>
              <a:rPr lang="en-US" sz="1800" dirty="0" smtClean="0"/>
              <a:t>If </a:t>
            </a:r>
            <a:r>
              <a:rPr lang="en-US" sz="1800" dirty="0"/>
              <a:t>no Knowledge Article was used, was QC10.23 followed to crated or update the Knowledge DB?</a:t>
            </a:r>
          </a:p>
          <a:p>
            <a:pPr fontAlgn="ctr"/>
            <a:r>
              <a:rPr lang="en-US" sz="1800" dirty="0" smtClean="0"/>
              <a:t>Client </a:t>
            </a:r>
            <a:r>
              <a:rPr lang="en-US" sz="1800" dirty="0"/>
              <a:t>follow up for Resolution (Client </a:t>
            </a:r>
            <a:r>
              <a:rPr lang="en-US" sz="1800" dirty="0" err="1"/>
              <a:t>followup</a:t>
            </a:r>
            <a:r>
              <a:rPr lang="en-US" sz="1800" dirty="0"/>
              <a:t>/ communication -Client Confirmation or 3 attempts)</a:t>
            </a:r>
          </a:p>
          <a:p>
            <a:pPr fontAlgn="ctr"/>
            <a:r>
              <a:rPr lang="en-US" sz="1800" dirty="0"/>
              <a:t>Was ticket updated during the life of the ticket  (Initial Analysis, progress, 10 days min)?</a:t>
            </a:r>
          </a:p>
          <a:p>
            <a:endParaRPr lang="en-US" sz="1600" dirty="0" smtClean="0"/>
          </a:p>
        </p:txBody>
      </p:sp>
      <p:sp>
        <p:nvSpPr>
          <p:cNvPr id="3" name="Title 2"/>
          <p:cNvSpPr>
            <a:spLocks noGrp="1"/>
          </p:cNvSpPr>
          <p:nvPr>
            <p:ph type="title"/>
          </p:nvPr>
        </p:nvSpPr>
        <p:spPr/>
        <p:txBody>
          <a:bodyPr/>
          <a:lstStyle/>
          <a:p>
            <a:r>
              <a:rPr lang="en-US" dirty="0"/>
              <a:t>Audit Parameters</a:t>
            </a:r>
          </a:p>
        </p:txBody>
      </p:sp>
    </p:spTree>
    <p:extLst>
      <p:ext uri="{BB962C8B-B14F-4D97-AF65-F5344CB8AC3E}">
        <p14:creationId xmlns:p14="http://schemas.microsoft.com/office/powerpoint/2010/main" val="3696138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4800" b="1" dirty="0" smtClean="0">
                <a:effectLst/>
                <a:latin typeface="+mj-lt"/>
              </a:rPr>
              <a:t>Thank You</a:t>
            </a:r>
            <a:endParaRPr lang="en-US" sz="4800" b="1" dirty="0">
              <a:effectLst/>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2209800"/>
            <a:ext cx="1833562" cy="1871662"/>
          </a:xfrm>
          <a:prstGeom prst="rect">
            <a:avLst/>
          </a:prstGeom>
        </p:spPr>
      </p:pic>
      <p:pic>
        <p:nvPicPr>
          <p:cNvPr id="4" name="Picture 2" descr="cid:image001.gif@01CFEE95.E2F07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313" y="5791200"/>
            <a:ext cx="218830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523913"/>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a:prstGeom prst="rect">
            <a:avLst/>
          </a:prstGeom>
        </p:spPr>
        <p:txBody>
          <a:bodyPr/>
          <a:lstStyle/>
          <a:p>
            <a:pPr>
              <a:defRPr/>
            </a:pPr>
            <a:fld id="{F191B2B8-9BC6-42CC-9B33-B0AF9F6A83A3}" type="slidenum">
              <a:rPr lang="en-US" smtClean="0"/>
              <a:pPr>
                <a:defRPr/>
              </a:pPr>
              <a:t>2</a:t>
            </a:fld>
            <a:endParaRPr lang="en-US" dirty="0"/>
          </a:p>
        </p:txBody>
      </p:sp>
      <p:sp>
        <p:nvSpPr>
          <p:cNvPr id="8" name="Title 7"/>
          <p:cNvSpPr>
            <a:spLocks noGrp="1"/>
          </p:cNvSpPr>
          <p:nvPr>
            <p:ph type="title"/>
          </p:nvPr>
        </p:nvSpPr>
        <p:spPr/>
        <p:txBody>
          <a:bodyPr/>
          <a:lstStyle/>
          <a:p>
            <a:r>
              <a:rPr lang="en-US" b="1" dirty="0"/>
              <a:t>Impact Classifications</a:t>
            </a:r>
            <a:endParaRPr lang="en-US" dirty="0"/>
          </a:p>
        </p:txBody>
      </p:sp>
      <p:sp>
        <p:nvSpPr>
          <p:cNvPr id="29" name="Oval 28"/>
          <p:cNvSpPr/>
          <p:nvPr/>
        </p:nvSpPr>
        <p:spPr>
          <a:xfrm>
            <a:off x="7183474" y="114052"/>
            <a:ext cx="1219200" cy="12192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762000" y="1524000"/>
            <a:ext cx="7716992" cy="914400"/>
            <a:chOff x="762000" y="1524000"/>
            <a:chExt cx="7716992" cy="914400"/>
          </a:xfrm>
        </p:grpSpPr>
        <p:sp>
          <p:nvSpPr>
            <p:cNvPr id="30" name="Rectangle 29"/>
            <p:cNvSpPr/>
            <p:nvPr/>
          </p:nvSpPr>
          <p:spPr>
            <a:xfrm>
              <a:off x="762000" y="1524000"/>
              <a:ext cx="1676400" cy="914400"/>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600" b="1" dirty="0">
                  <a:solidFill>
                    <a:schemeClr val="tx1"/>
                  </a:solidFill>
                </a:rPr>
                <a:t>Extensive / </a:t>
              </a:r>
              <a:r>
                <a:rPr lang="en-US" sz="1600" b="1" dirty="0" smtClean="0">
                  <a:solidFill>
                    <a:schemeClr val="tx1"/>
                  </a:solidFill>
                </a:rPr>
                <a:t>Widespread</a:t>
              </a:r>
              <a:endParaRPr lang="en-US" sz="2000" b="1" dirty="0">
                <a:solidFill>
                  <a:schemeClr val="tx1"/>
                </a:solidFill>
                <a:latin typeface="Times New Roman"/>
                <a:ea typeface="Calibri"/>
              </a:endParaRPr>
            </a:p>
          </p:txBody>
        </p:sp>
        <p:sp>
          <p:nvSpPr>
            <p:cNvPr id="31" name="Trapezoid 30"/>
            <p:cNvSpPr/>
            <p:nvPr/>
          </p:nvSpPr>
          <p:spPr>
            <a:xfrm rot="5400000">
              <a:off x="2164665" y="1790700"/>
              <a:ext cx="914400" cy="381000"/>
            </a:xfrm>
            <a:prstGeom prst="trapezoid">
              <a:avLst>
                <a:gd name="adj" fmla="val 3271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814400" y="1640044"/>
              <a:ext cx="5664592" cy="688536"/>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t>The entire enterprise site or more than 1,000 users could be affected.</a:t>
              </a:r>
              <a:endParaRPr lang="en-US" sz="2000" dirty="0">
                <a:latin typeface="Times New Roman"/>
                <a:ea typeface="Calibri"/>
              </a:endParaRPr>
            </a:p>
          </p:txBody>
        </p:sp>
        <p:sp>
          <p:nvSpPr>
            <p:cNvPr id="33" name="Rectangle 32"/>
            <p:cNvSpPr/>
            <p:nvPr/>
          </p:nvSpPr>
          <p:spPr>
            <a:xfrm>
              <a:off x="8382000" y="1640044"/>
              <a:ext cx="96992" cy="688536"/>
            </a:xfrm>
            <a:prstGeom prst="rect">
              <a:avLst/>
            </a:prstGeom>
            <a:solidFill>
              <a:srgbClr val="009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62000" y="2590800"/>
            <a:ext cx="7716992" cy="914400"/>
            <a:chOff x="762000" y="2590800"/>
            <a:chExt cx="7716992" cy="914400"/>
          </a:xfrm>
        </p:grpSpPr>
        <p:sp>
          <p:nvSpPr>
            <p:cNvPr id="34" name="Rectangle 33"/>
            <p:cNvSpPr/>
            <p:nvPr/>
          </p:nvSpPr>
          <p:spPr>
            <a:xfrm>
              <a:off x="762000" y="2590800"/>
              <a:ext cx="1676400" cy="914400"/>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600" b="1" dirty="0">
                  <a:solidFill>
                    <a:schemeClr val="tx1"/>
                  </a:solidFill>
                </a:rPr>
                <a:t>Significant / Large</a:t>
              </a:r>
              <a:endParaRPr lang="en-US" sz="2000" b="1" dirty="0">
                <a:solidFill>
                  <a:schemeClr val="tx1"/>
                </a:solidFill>
                <a:latin typeface="Times New Roman"/>
                <a:ea typeface="Calibri"/>
              </a:endParaRPr>
            </a:p>
          </p:txBody>
        </p:sp>
        <p:sp>
          <p:nvSpPr>
            <p:cNvPr id="35" name="Trapezoid 34"/>
            <p:cNvSpPr/>
            <p:nvPr/>
          </p:nvSpPr>
          <p:spPr>
            <a:xfrm rot="5400000">
              <a:off x="2164665" y="2857500"/>
              <a:ext cx="914400" cy="381000"/>
            </a:xfrm>
            <a:prstGeom prst="trapezoid">
              <a:avLst>
                <a:gd name="adj" fmla="val 3271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814400" y="2706844"/>
              <a:ext cx="5664592" cy="688536"/>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t>Either an entire division or 100 to 1,000 users could be affected.</a:t>
              </a:r>
              <a:endParaRPr lang="en-US" sz="2000" dirty="0">
                <a:latin typeface="Times New Roman"/>
                <a:ea typeface="Calibri"/>
              </a:endParaRPr>
            </a:p>
          </p:txBody>
        </p:sp>
        <p:sp>
          <p:nvSpPr>
            <p:cNvPr id="37" name="Rectangle 36"/>
            <p:cNvSpPr/>
            <p:nvPr/>
          </p:nvSpPr>
          <p:spPr>
            <a:xfrm>
              <a:off x="8382000" y="2706844"/>
              <a:ext cx="96992" cy="688536"/>
            </a:xfrm>
            <a:prstGeom prst="rect">
              <a:avLst/>
            </a:prstGeom>
            <a:solidFill>
              <a:srgbClr val="009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754965" y="3657600"/>
            <a:ext cx="7716992" cy="914400"/>
            <a:chOff x="754965" y="3657600"/>
            <a:chExt cx="7716992" cy="914400"/>
          </a:xfrm>
        </p:grpSpPr>
        <p:sp>
          <p:nvSpPr>
            <p:cNvPr id="38" name="Rectangle 37"/>
            <p:cNvSpPr/>
            <p:nvPr/>
          </p:nvSpPr>
          <p:spPr>
            <a:xfrm>
              <a:off x="754965" y="3657600"/>
              <a:ext cx="1676400" cy="914400"/>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600" b="1" dirty="0">
                  <a:solidFill>
                    <a:schemeClr val="tx1"/>
                  </a:solidFill>
                </a:rPr>
                <a:t>Moderate Limited</a:t>
              </a:r>
              <a:endParaRPr lang="en-US" sz="2000" b="1" dirty="0">
                <a:solidFill>
                  <a:schemeClr val="tx1"/>
                </a:solidFill>
                <a:latin typeface="Times New Roman"/>
                <a:ea typeface="Calibri"/>
              </a:endParaRPr>
            </a:p>
          </p:txBody>
        </p:sp>
        <p:sp>
          <p:nvSpPr>
            <p:cNvPr id="39" name="Trapezoid 38"/>
            <p:cNvSpPr/>
            <p:nvPr/>
          </p:nvSpPr>
          <p:spPr>
            <a:xfrm rot="5400000">
              <a:off x="2157630" y="3924300"/>
              <a:ext cx="914400" cy="381000"/>
            </a:xfrm>
            <a:prstGeom prst="trapezoid">
              <a:avLst>
                <a:gd name="adj" fmla="val 3271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807365" y="3773644"/>
              <a:ext cx="5664592" cy="688536"/>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t>Either an entire business unit or 2 to 100 users could be affected.</a:t>
              </a:r>
              <a:endParaRPr lang="en-US" sz="2000" dirty="0">
                <a:latin typeface="Times New Roman"/>
                <a:ea typeface="Calibri"/>
              </a:endParaRPr>
            </a:p>
          </p:txBody>
        </p:sp>
        <p:sp>
          <p:nvSpPr>
            <p:cNvPr id="41" name="Rectangle 40"/>
            <p:cNvSpPr/>
            <p:nvPr/>
          </p:nvSpPr>
          <p:spPr>
            <a:xfrm>
              <a:off x="8374965" y="3773644"/>
              <a:ext cx="96992" cy="688536"/>
            </a:xfrm>
            <a:prstGeom prst="rect">
              <a:avLst/>
            </a:prstGeom>
            <a:solidFill>
              <a:srgbClr val="009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762000" y="4800600"/>
            <a:ext cx="7716992" cy="914400"/>
            <a:chOff x="762000" y="4800600"/>
            <a:chExt cx="7716992" cy="914400"/>
          </a:xfrm>
        </p:grpSpPr>
        <p:sp>
          <p:nvSpPr>
            <p:cNvPr id="42" name="Rectangle 41"/>
            <p:cNvSpPr/>
            <p:nvPr/>
          </p:nvSpPr>
          <p:spPr>
            <a:xfrm>
              <a:off x="762000" y="4800600"/>
              <a:ext cx="1676400" cy="914400"/>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600" b="1" dirty="0">
                  <a:solidFill>
                    <a:schemeClr val="tx1"/>
                  </a:solidFill>
                </a:rPr>
                <a:t>Minor </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Localized</a:t>
              </a:r>
              <a:endParaRPr lang="en-US" sz="1600" b="1" dirty="0">
                <a:solidFill>
                  <a:schemeClr val="tx1"/>
                </a:solidFill>
              </a:endParaRPr>
            </a:p>
          </p:txBody>
        </p:sp>
        <p:sp>
          <p:nvSpPr>
            <p:cNvPr id="43" name="Trapezoid 42"/>
            <p:cNvSpPr/>
            <p:nvPr/>
          </p:nvSpPr>
          <p:spPr>
            <a:xfrm rot="5400000">
              <a:off x="2164665" y="5067300"/>
              <a:ext cx="914400" cy="381000"/>
            </a:xfrm>
            <a:prstGeom prst="trapezoid">
              <a:avLst>
                <a:gd name="adj" fmla="val 3271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814400" y="4916644"/>
              <a:ext cx="5664592" cy="688536"/>
            </a:xfrm>
            <a:prstGeom prst="rect">
              <a:avLst/>
            </a:prstGeom>
            <a:solidFill>
              <a:srgbClr val="00B0F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t>One person could be affected.</a:t>
              </a:r>
              <a:endParaRPr lang="en-US" sz="2000" dirty="0">
                <a:latin typeface="Times New Roman"/>
                <a:ea typeface="Calibri"/>
              </a:endParaRPr>
            </a:p>
          </p:txBody>
        </p:sp>
        <p:sp>
          <p:nvSpPr>
            <p:cNvPr id="45" name="Rectangle 44"/>
            <p:cNvSpPr/>
            <p:nvPr/>
          </p:nvSpPr>
          <p:spPr>
            <a:xfrm>
              <a:off x="8382000" y="4916644"/>
              <a:ext cx="96992" cy="688536"/>
            </a:xfrm>
            <a:prstGeom prst="rect">
              <a:avLst/>
            </a:prstGeom>
            <a:solidFill>
              <a:srgbClr val="009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447488"/>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a:prstGeom prst="rect">
            <a:avLst/>
          </a:prstGeom>
        </p:spPr>
        <p:txBody>
          <a:bodyPr/>
          <a:lstStyle/>
          <a:p>
            <a:pPr>
              <a:defRPr/>
            </a:pPr>
            <a:fld id="{F191B2B8-9BC6-42CC-9B33-B0AF9F6A83A3}" type="slidenum">
              <a:rPr lang="en-US" smtClean="0"/>
              <a:pPr>
                <a:defRPr/>
              </a:pPr>
              <a:t>3</a:t>
            </a:fld>
            <a:endParaRPr lang="en-US" dirty="0"/>
          </a:p>
        </p:txBody>
      </p:sp>
      <p:sp>
        <p:nvSpPr>
          <p:cNvPr id="8" name="Title 7"/>
          <p:cNvSpPr>
            <a:spLocks noGrp="1"/>
          </p:cNvSpPr>
          <p:nvPr>
            <p:ph type="title"/>
          </p:nvPr>
        </p:nvSpPr>
        <p:spPr/>
        <p:txBody>
          <a:bodyPr/>
          <a:lstStyle/>
          <a:p>
            <a:r>
              <a:rPr lang="en-US" b="1" dirty="0"/>
              <a:t>Urgency Classifications</a:t>
            </a:r>
            <a:endParaRPr lang="en-US" dirty="0"/>
          </a:p>
        </p:txBody>
      </p:sp>
      <p:grpSp>
        <p:nvGrpSpPr>
          <p:cNvPr id="4" name="Group 3"/>
          <p:cNvGrpSpPr/>
          <p:nvPr/>
        </p:nvGrpSpPr>
        <p:grpSpPr>
          <a:xfrm>
            <a:off x="762000" y="1524000"/>
            <a:ext cx="7716992" cy="914400"/>
            <a:chOff x="762000" y="1524000"/>
            <a:chExt cx="7716992" cy="914400"/>
          </a:xfrm>
        </p:grpSpPr>
        <p:sp>
          <p:nvSpPr>
            <p:cNvPr id="29" name="Rectangle 28"/>
            <p:cNvSpPr/>
            <p:nvPr/>
          </p:nvSpPr>
          <p:spPr>
            <a:xfrm>
              <a:off x="762000" y="1524000"/>
              <a:ext cx="1676400" cy="914400"/>
            </a:xfrm>
            <a:prstGeom prst="rect">
              <a:avLst/>
            </a:prstGeom>
            <a:solidFill>
              <a:srgbClr val="FF0000"/>
            </a:solidFill>
            <a:ln>
              <a:noFill/>
            </a:ln>
            <a:effectLst>
              <a:reflection blurRad="6350" stA="52000" endA="300" endPos="2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b="1" dirty="0"/>
                <a:t>Critical</a:t>
              </a:r>
              <a:endParaRPr lang="en-US" sz="2400" b="1" dirty="0">
                <a:solidFill>
                  <a:schemeClr val="tx1"/>
                </a:solidFill>
                <a:latin typeface="Times New Roman"/>
                <a:ea typeface="Calibri"/>
              </a:endParaRPr>
            </a:p>
          </p:txBody>
        </p:sp>
        <p:sp>
          <p:nvSpPr>
            <p:cNvPr id="30" name="Trapezoid 29"/>
            <p:cNvSpPr/>
            <p:nvPr/>
          </p:nvSpPr>
          <p:spPr>
            <a:xfrm rot="5400000">
              <a:off x="2164665" y="1790700"/>
              <a:ext cx="914400" cy="381000"/>
            </a:xfrm>
            <a:prstGeom prst="trapezoid">
              <a:avLst>
                <a:gd name="adj" fmla="val 73229"/>
              </a:avLst>
            </a:prstGeom>
            <a:solidFill>
              <a:schemeClr val="bg1">
                <a:lumMod val="85000"/>
              </a:schemeClr>
            </a:solidFill>
            <a:ln>
              <a:noFill/>
            </a:ln>
            <a:effectLst>
              <a:reflection blurRad="6350" stA="52000" endA="300" endPos="2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814400" y="1640044"/>
              <a:ext cx="5664592" cy="688536"/>
            </a:xfrm>
            <a:prstGeom prst="rect">
              <a:avLst/>
            </a:prstGeom>
            <a:solidFill>
              <a:srgbClr val="FFC5C5"/>
            </a:solidFill>
            <a:ln>
              <a:noFill/>
            </a:ln>
            <a:effectLst>
              <a:reflection blurRad="6350" stA="52000" endA="300" endPos="2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400" dirty="0">
                  <a:solidFill>
                    <a:schemeClr val="tx1"/>
                  </a:solidFill>
                </a:rPr>
                <a:t>User is unable to work.  System is non-functional. Critical Systems or business functions are adversely affected.</a:t>
              </a:r>
              <a:endParaRPr lang="en-US" dirty="0">
                <a:solidFill>
                  <a:schemeClr val="tx1"/>
                </a:solidFill>
                <a:latin typeface="Times New Roman"/>
                <a:ea typeface="Calibri"/>
              </a:endParaRPr>
            </a:p>
          </p:txBody>
        </p:sp>
        <p:sp>
          <p:nvSpPr>
            <p:cNvPr id="32" name="Rectangle 31"/>
            <p:cNvSpPr/>
            <p:nvPr/>
          </p:nvSpPr>
          <p:spPr>
            <a:xfrm>
              <a:off x="8382000" y="1640044"/>
              <a:ext cx="96992" cy="688536"/>
            </a:xfrm>
            <a:prstGeom prst="rect">
              <a:avLst/>
            </a:prstGeom>
            <a:solidFill>
              <a:srgbClr val="FF0000"/>
            </a:solidFill>
            <a:ln>
              <a:noFill/>
            </a:ln>
            <a:effectLst>
              <a:reflection blurRad="6350" stA="52000" endA="300" endPos="2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762000" y="2590800"/>
            <a:ext cx="7716992" cy="914400"/>
            <a:chOff x="762000" y="2590800"/>
            <a:chExt cx="7716992" cy="914400"/>
          </a:xfrm>
        </p:grpSpPr>
        <p:sp>
          <p:nvSpPr>
            <p:cNvPr id="33" name="Rectangle 32"/>
            <p:cNvSpPr/>
            <p:nvPr/>
          </p:nvSpPr>
          <p:spPr>
            <a:xfrm>
              <a:off x="762000" y="2590800"/>
              <a:ext cx="1676400" cy="914400"/>
            </a:xfrm>
            <a:prstGeom prst="rect">
              <a:avLst/>
            </a:prstGeom>
            <a:solidFill>
              <a:schemeClr val="accent6">
                <a:lumMod val="75000"/>
              </a:schemeClr>
            </a:solidFill>
            <a:ln>
              <a:noFill/>
            </a:ln>
            <a:effectLst>
              <a:reflection blurRad="6350" stA="52000" endA="300" endPos="2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b="1" dirty="0"/>
                <a:t>High</a:t>
              </a:r>
              <a:endParaRPr lang="en-US" sz="2400" b="1" dirty="0">
                <a:solidFill>
                  <a:schemeClr val="tx1"/>
                </a:solidFill>
                <a:latin typeface="Times New Roman"/>
                <a:ea typeface="Calibri"/>
              </a:endParaRPr>
            </a:p>
          </p:txBody>
        </p:sp>
        <p:sp>
          <p:nvSpPr>
            <p:cNvPr id="34" name="Trapezoid 33"/>
            <p:cNvSpPr/>
            <p:nvPr/>
          </p:nvSpPr>
          <p:spPr>
            <a:xfrm rot="5400000">
              <a:off x="2164665" y="2857500"/>
              <a:ext cx="914400" cy="381000"/>
            </a:xfrm>
            <a:prstGeom prst="trapezoid">
              <a:avLst>
                <a:gd name="adj" fmla="val 60762"/>
              </a:avLst>
            </a:prstGeom>
            <a:solidFill>
              <a:schemeClr val="bg1">
                <a:lumMod val="85000"/>
              </a:schemeClr>
            </a:solidFill>
            <a:ln>
              <a:noFill/>
            </a:ln>
            <a:effectLst>
              <a:reflection blurRad="6350" stA="52000" endA="300" endPos="2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814400" y="2706844"/>
              <a:ext cx="5664592" cy="688536"/>
            </a:xfrm>
            <a:prstGeom prst="rect">
              <a:avLst/>
            </a:prstGeom>
            <a:solidFill>
              <a:schemeClr val="accent6">
                <a:lumMod val="40000"/>
                <a:lumOff val="60000"/>
              </a:schemeClr>
            </a:solidFill>
            <a:ln>
              <a:noFill/>
            </a:ln>
            <a:effectLst>
              <a:reflection blurRad="6350" stA="52000" endA="300" endPos="2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400" dirty="0">
                  <a:solidFill>
                    <a:schemeClr val="tx1"/>
                  </a:solidFill>
                </a:rPr>
                <a:t>User is able to work but significant functionality is unavailable.  </a:t>
              </a:r>
              <a:r>
                <a:rPr lang="en-US" sz="1400" dirty="0" smtClean="0">
                  <a:solidFill>
                    <a:schemeClr val="tx1"/>
                  </a:solidFill>
                </a:rPr>
                <a:t/>
              </a:r>
              <a:br>
                <a:rPr lang="en-US" sz="1400" dirty="0" smtClean="0">
                  <a:solidFill>
                    <a:schemeClr val="tx1"/>
                  </a:solidFill>
                </a:rPr>
              </a:br>
              <a:r>
                <a:rPr lang="en-US" sz="1400" dirty="0" smtClean="0">
                  <a:solidFill>
                    <a:schemeClr val="tx1"/>
                  </a:solidFill>
                </a:rPr>
                <a:t>Non-critical </a:t>
              </a:r>
              <a:r>
                <a:rPr lang="en-US" sz="1400" dirty="0">
                  <a:solidFill>
                    <a:schemeClr val="tx1"/>
                  </a:solidFill>
                </a:rPr>
                <a:t>System missing prior functionality.</a:t>
              </a:r>
              <a:endParaRPr lang="en-US" dirty="0">
                <a:solidFill>
                  <a:schemeClr val="tx1"/>
                </a:solidFill>
                <a:latin typeface="Times New Roman"/>
                <a:ea typeface="Calibri"/>
              </a:endParaRPr>
            </a:p>
          </p:txBody>
        </p:sp>
        <p:sp>
          <p:nvSpPr>
            <p:cNvPr id="36" name="Rectangle 35"/>
            <p:cNvSpPr/>
            <p:nvPr/>
          </p:nvSpPr>
          <p:spPr>
            <a:xfrm>
              <a:off x="8382000" y="2706844"/>
              <a:ext cx="96992" cy="688536"/>
            </a:xfrm>
            <a:prstGeom prst="rect">
              <a:avLst/>
            </a:prstGeom>
            <a:solidFill>
              <a:schemeClr val="accent6">
                <a:lumMod val="75000"/>
              </a:schemeClr>
            </a:solidFill>
            <a:ln>
              <a:noFill/>
            </a:ln>
            <a:effectLst>
              <a:reflection blurRad="6350" stA="52000" endA="300" endPos="2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54965" y="3657600"/>
            <a:ext cx="7716992" cy="914400"/>
            <a:chOff x="754965" y="3657600"/>
            <a:chExt cx="7716992" cy="914400"/>
          </a:xfrm>
        </p:grpSpPr>
        <p:sp>
          <p:nvSpPr>
            <p:cNvPr id="37" name="Rectangle 36"/>
            <p:cNvSpPr/>
            <p:nvPr/>
          </p:nvSpPr>
          <p:spPr>
            <a:xfrm>
              <a:off x="754965" y="3657600"/>
              <a:ext cx="1676400" cy="914400"/>
            </a:xfrm>
            <a:prstGeom prst="rect">
              <a:avLst/>
            </a:prstGeom>
            <a:solidFill>
              <a:srgbClr val="FFC000"/>
            </a:solidFill>
            <a:ln>
              <a:noFill/>
            </a:ln>
            <a:effectLst>
              <a:reflection blurRad="6350" stA="52000" endA="3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b="1" dirty="0"/>
                <a:t>Medium</a:t>
              </a:r>
              <a:endParaRPr lang="en-US" sz="2400" b="1" dirty="0">
                <a:solidFill>
                  <a:schemeClr val="tx1"/>
                </a:solidFill>
                <a:latin typeface="Times New Roman"/>
                <a:ea typeface="Calibri"/>
              </a:endParaRPr>
            </a:p>
          </p:txBody>
        </p:sp>
        <p:sp>
          <p:nvSpPr>
            <p:cNvPr id="38" name="Trapezoid 37"/>
            <p:cNvSpPr/>
            <p:nvPr/>
          </p:nvSpPr>
          <p:spPr>
            <a:xfrm rot="5400000">
              <a:off x="2157630" y="3924300"/>
              <a:ext cx="914400" cy="381000"/>
            </a:xfrm>
            <a:prstGeom prst="trapezoid">
              <a:avLst>
                <a:gd name="adj" fmla="val 66996"/>
              </a:avLst>
            </a:prstGeom>
            <a:solidFill>
              <a:schemeClr val="bg1">
                <a:lumMod val="85000"/>
              </a:schemeClr>
            </a:solidFill>
            <a:ln>
              <a:noFill/>
            </a:ln>
            <a:effectLst>
              <a:reflection blurRad="6350" stA="52000" endA="3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07365" y="3705100"/>
              <a:ext cx="5664592" cy="804580"/>
            </a:xfrm>
            <a:prstGeom prst="rect">
              <a:avLst/>
            </a:prstGeom>
            <a:solidFill>
              <a:srgbClr val="FFE389"/>
            </a:solidFill>
            <a:ln>
              <a:noFill/>
            </a:ln>
            <a:effectLst>
              <a:reflection blurRad="6350" stA="52000" endA="3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400" dirty="0">
                  <a:solidFill>
                    <a:schemeClr val="tx1"/>
                  </a:solidFill>
                </a:rPr>
                <a:t>User is able to work, but minor functionality is unavailable.  Non-critical System missing minor functionality.  Reasonable Workaround has been employed successfully.</a:t>
              </a:r>
              <a:endParaRPr lang="en-US" dirty="0">
                <a:solidFill>
                  <a:schemeClr val="tx1"/>
                </a:solidFill>
                <a:latin typeface="Times New Roman"/>
                <a:ea typeface="Calibri"/>
              </a:endParaRPr>
            </a:p>
          </p:txBody>
        </p:sp>
        <p:sp>
          <p:nvSpPr>
            <p:cNvPr id="40" name="Rectangle 39"/>
            <p:cNvSpPr/>
            <p:nvPr/>
          </p:nvSpPr>
          <p:spPr>
            <a:xfrm>
              <a:off x="8374965" y="3705100"/>
              <a:ext cx="96992" cy="804580"/>
            </a:xfrm>
            <a:prstGeom prst="rect">
              <a:avLst/>
            </a:prstGeom>
            <a:solidFill>
              <a:srgbClr val="FFC000"/>
            </a:solidFill>
            <a:ln>
              <a:noFill/>
            </a:ln>
            <a:effectLst>
              <a:reflection blurRad="6350" stA="52000" endA="3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62000" y="4781680"/>
            <a:ext cx="7732610" cy="933320"/>
            <a:chOff x="762000" y="4781680"/>
            <a:chExt cx="7732610" cy="933320"/>
          </a:xfrm>
          <a:effectLst>
            <a:reflection blurRad="6350" stA="52000" endA="300" endPos="19000" dir="5400000" sy="-100000" algn="bl" rotWithShape="0"/>
          </a:effectLst>
        </p:grpSpPr>
        <p:sp>
          <p:nvSpPr>
            <p:cNvPr id="41" name="Rectangle 40"/>
            <p:cNvSpPr/>
            <p:nvPr/>
          </p:nvSpPr>
          <p:spPr>
            <a:xfrm>
              <a:off x="762000" y="4800600"/>
              <a:ext cx="16764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b="1" dirty="0"/>
                <a:t>Low</a:t>
              </a:r>
              <a:endParaRPr lang="en-US" b="1" dirty="0">
                <a:solidFill>
                  <a:schemeClr val="tx1"/>
                </a:solidFill>
              </a:endParaRPr>
            </a:p>
          </p:txBody>
        </p:sp>
        <p:sp>
          <p:nvSpPr>
            <p:cNvPr id="42" name="Trapezoid 41"/>
            <p:cNvSpPr/>
            <p:nvPr/>
          </p:nvSpPr>
          <p:spPr>
            <a:xfrm rot="5400000">
              <a:off x="2164665" y="5067300"/>
              <a:ext cx="914400" cy="381000"/>
            </a:xfrm>
            <a:prstGeom prst="trapezoid">
              <a:avLst>
                <a:gd name="adj" fmla="val 3271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814400" y="4800600"/>
              <a:ext cx="5664592" cy="914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400" dirty="0">
                  <a:solidFill>
                    <a:schemeClr val="tx1"/>
                  </a:solidFill>
                </a:rPr>
                <a:t>Incidents/Service Requests logged by Abbott’s Service Desk, which are a result of request for increased functionality for New Services, not a failure in the IT infrastructure.  System enhancement request.</a:t>
              </a:r>
              <a:endParaRPr lang="en-US" dirty="0">
                <a:solidFill>
                  <a:schemeClr val="tx1"/>
                </a:solidFill>
                <a:latin typeface="Times New Roman"/>
                <a:ea typeface="Calibri"/>
              </a:endParaRPr>
            </a:p>
          </p:txBody>
        </p:sp>
        <p:sp>
          <p:nvSpPr>
            <p:cNvPr id="44" name="Rectangle 43"/>
            <p:cNvSpPr/>
            <p:nvPr/>
          </p:nvSpPr>
          <p:spPr>
            <a:xfrm>
              <a:off x="8382000" y="4781680"/>
              <a:ext cx="112610" cy="9333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Oval 44"/>
          <p:cNvSpPr/>
          <p:nvPr/>
        </p:nvSpPr>
        <p:spPr>
          <a:xfrm>
            <a:off x="7183474" y="114052"/>
            <a:ext cx="1219200" cy="121920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554427"/>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528259"/>
            <a:ext cx="8229600" cy="281741"/>
          </a:xfrm>
          <a:prstGeom prst="rect">
            <a:avLst/>
          </a:prstGeom>
          <a:solidFill>
            <a:schemeClr val="bg1"/>
          </a:solidFill>
          <a:ln w="3175">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415501831"/>
              </p:ext>
            </p:extLst>
          </p:nvPr>
        </p:nvGraphicFramePr>
        <p:xfrm>
          <a:off x="838200" y="914400"/>
          <a:ext cx="7488275" cy="1981201"/>
        </p:xfrm>
        <a:graphic>
          <a:graphicData uri="http://schemas.openxmlformats.org/drawingml/2006/table">
            <a:tbl>
              <a:tblPr firstRow="1" firstCol="1" bandRow="1" bandCol="1">
                <a:effectLst>
                  <a:reflection blurRad="6350" stA="52000" endA="300" endPos="35000" dir="5400000" sy="-100000" algn="bl" rotWithShape="0"/>
                </a:effectLst>
                <a:tableStyleId>{B301B821-A1FF-4177-AEE7-76D212191A09}</a:tableStyleId>
              </a:tblPr>
              <a:tblGrid>
                <a:gridCol w="1644132"/>
                <a:gridCol w="1270466"/>
                <a:gridCol w="1569399"/>
                <a:gridCol w="1494666"/>
                <a:gridCol w="1509612"/>
              </a:tblGrid>
              <a:tr h="660401">
                <a:tc>
                  <a:txBody>
                    <a:bodyPr/>
                    <a:lstStyle/>
                    <a:p>
                      <a:pPr marL="0" marR="0" algn="ctr" fontAlgn="base">
                        <a:spcBef>
                          <a:spcPts val="600"/>
                        </a:spcBef>
                        <a:spcAft>
                          <a:spcPts val="600"/>
                        </a:spcAft>
                      </a:pPr>
                      <a:r>
                        <a:rPr lang="en-US" sz="1400" kern="1200" dirty="0">
                          <a:solidFill>
                            <a:srgbClr val="002060"/>
                          </a:solidFill>
                          <a:effectLst/>
                        </a:rPr>
                        <a:t>Impact / Urgency</a:t>
                      </a:r>
                      <a:endParaRPr lang="en-US" sz="1800" dirty="0">
                        <a:solidFill>
                          <a:srgbClr val="002060"/>
                        </a:solidFill>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100000">
                          <a:schemeClr val="bg1"/>
                        </a:gs>
                      </a:gsLst>
                      <a:lin ang="5400000" scaled="0"/>
                    </a:gradFill>
                  </a:tcPr>
                </a:tc>
                <a:tc>
                  <a:txBody>
                    <a:bodyPr/>
                    <a:lstStyle/>
                    <a:p>
                      <a:pPr marL="0" marR="0" algn="ctr">
                        <a:spcBef>
                          <a:spcPts val="400"/>
                        </a:spcBef>
                        <a:spcAft>
                          <a:spcPts val="400"/>
                        </a:spcAft>
                      </a:pPr>
                      <a:r>
                        <a:rPr lang="en-US" sz="1400" kern="1200" dirty="0">
                          <a:solidFill>
                            <a:srgbClr val="002060"/>
                          </a:solidFill>
                          <a:effectLst/>
                        </a:rPr>
                        <a:t>Extensive/Widespread</a:t>
                      </a:r>
                      <a:endParaRPr lang="en-US" sz="1800" dirty="0">
                        <a:solidFill>
                          <a:srgbClr val="002060"/>
                        </a:solidFill>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100000">
                          <a:schemeClr val="bg1"/>
                        </a:gs>
                      </a:gsLst>
                      <a:lin ang="5400000" scaled="0"/>
                    </a:gradFill>
                  </a:tcPr>
                </a:tc>
                <a:tc>
                  <a:txBody>
                    <a:bodyPr/>
                    <a:lstStyle/>
                    <a:p>
                      <a:pPr marL="0" marR="0" algn="ctr">
                        <a:spcBef>
                          <a:spcPts val="400"/>
                        </a:spcBef>
                        <a:spcAft>
                          <a:spcPts val="400"/>
                        </a:spcAft>
                      </a:pPr>
                      <a:r>
                        <a:rPr lang="en-US" sz="1400" kern="1200" dirty="0">
                          <a:solidFill>
                            <a:srgbClr val="002060"/>
                          </a:solidFill>
                          <a:effectLst/>
                        </a:rPr>
                        <a:t>Significant/Large</a:t>
                      </a:r>
                      <a:endParaRPr lang="en-US" sz="1800" dirty="0">
                        <a:solidFill>
                          <a:srgbClr val="002060"/>
                        </a:solidFill>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100000">
                          <a:schemeClr val="bg1"/>
                        </a:gs>
                      </a:gsLst>
                      <a:lin ang="5400000" scaled="0"/>
                    </a:gradFill>
                  </a:tcPr>
                </a:tc>
                <a:tc>
                  <a:txBody>
                    <a:bodyPr/>
                    <a:lstStyle/>
                    <a:p>
                      <a:pPr marL="0" marR="0" algn="ctr">
                        <a:spcBef>
                          <a:spcPts val="400"/>
                        </a:spcBef>
                        <a:spcAft>
                          <a:spcPts val="400"/>
                        </a:spcAft>
                      </a:pPr>
                      <a:r>
                        <a:rPr lang="en-US" sz="1400" kern="1200" dirty="0">
                          <a:solidFill>
                            <a:srgbClr val="002060"/>
                          </a:solidFill>
                          <a:effectLst/>
                        </a:rPr>
                        <a:t>Moderate Limited</a:t>
                      </a:r>
                      <a:endParaRPr lang="en-US" sz="1800" dirty="0">
                        <a:solidFill>
                          <a:srgbClr val="002060"/>
                        </a:solidFill>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100000">
                          <a:schemeClr val="bg1"/>
                        </a:gs>
                      </a:gsLst>
                      <a:lin ang="5400000" scaled="0"/>
                    </a:gradFill>
                  </a:tcPr>
                </a:tc>
                <a:tc>
                  <a:txBody>
                    <a:bodyPr/>
                    <a:lstStyle/>
                    <a:p>
                      <a:pPr marL="0" marR="0" algn="ctr">
                        <a:spcBef>
                          <a:spcPts val="400"/>
                        </a:spcBef>
                        <a:spcAft>
                          <a:spcPts val="400"/>
                        </a:spcAft>
                      </a:pPr>
                      <a:r>
                        <a:rPr lang="en-US" sz="1400" kern="1200" dirty="0">
                          <a:solidFill>
                            <a:srgbClr val="002060"/>
                          </a:solidFill>
                          <a:effectLst/>
                        </a:rPr>
                        <a:t>Minor Localized</a:t>
                      </a:r>
                      <a:endParaRPr lang="en-US" sz="1800" dirty="0">
                        <a:solidFill>
                          <a:srgbClr val="002060"/>
                        </a:solidFill>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100000">
                          <a:schemeClr val="bg1"/>
                        </a:gs>
                      </a:gsLst>
                      <a:lin ang="5400000" scaled="0"/>
                    </a:gradFill>
                  </a:tcPr>
                </a:tc>
              </a:tr>
              <a:tr h="330200">
                <a:tc>
                  <a:txBody>
                    <a:bodyPr/>
                    <a:lstStyle/>
                    <a:p>
                      <a:pPr marL="0" marR="0">
                        <a:spcBef>
                          <a:spcPts val="400"/>
                        </a:spcBef>
                        <a:spcAft>
                          <a:spcPts val="400"/>
                        </a:spcAft>
                      </a:pPr>
                      <a:r>
                        <a:rPr lang="en-US" sz="1400" kern="1200" dirty="0">
                          <a:solidFill>
                            <a:schemeClr val="bg1"/>
                          </a:solidFill>
                          <a:effectLst/>
                        </a:rPr>
                        <a:t>Critical</a:t>
                      </a:r>
                      <a:endParaRPr lang="en-US" sz="1800" dirty="0">
                        <a:solidFill>
                          <a:schemeClr val="bg1"/>
                        </a:solidFill>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algn="ctr">
                        <a:spcBef>
                          <a:spcPts val="400"/>
                        </a:spcBef>
                        <a:spcAft>
                          <a:spcPts val="400"/>
                        </a:spcAft>
                      </a:pPr>
                      <a:r>
                        <a:rPr lang="en-US" sz="1400" kern="1200" dirty="0">
                          <a:effectLst/>
                        </a:rPr>
                        <a:t>P1</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flip="none" rotWithShape="1">
                      <a:gsLst>
                        <a:gs pos="0">
                          <a:schemeClr val="bg1">
                            <a:lumMod val="85000"/>
                          </a:schemeClr>
                        </a:gs>
                        <a:gs pos="50000">
                          <a:schemeClr val="bg1"/>
                        </a:gs>
                      </a:gsLst>
                      <a:lin ang="16200000" scaled="1"/>
                      <a:tileRect/>
                    </a:gradFill>
                  </a:tcPr>
                </a:tc>
                <a:tc>
                  <a:txBody>
                    <a:bodyPr/>
                    <a:lstStyle/>
                    <a:p>
                      <a:pPr marL="0" marR="0" algn="ctr">
                        <a:spcBef>
                          <a:spcPts val="400"/>
                        </a:spcBef>
                        <a:spcAft>
                          <a:spcPts val="400"/>
                        </a:spcAft>
                      </a:pPr>
                      <a:r>
                        <a:rPr lang="en-US" sz="1400" kern="1200" dirty="0">
                          <a:effectLst/>
                        </a:rPr>
                        <a:t>P1</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flip="none" rotWithShape="1">
                      <a:gsLst>
                        <a:gs pos="0">
                          <a:schemeClr val="bg1">
                            <a:lumMod val="85000"/>
                          </a:schemeClr>
                        </a:gs>
                        <a:gs pos="50000">
                          <a:schemeClr val="bg1"/>
                        </a:gs>
                      </a:gsLst>
                      <a:lin ang="16200000" scaled="1"/>
                      <a:tileRect/>
                    </a:gradFill>
                  </a:tcPr>
                </a:tc>
                <a:tc>
                  <a:txBody>
                    <a:bodyPr/>
                    <a:lstStyle/>
                    <a:p>
                      <a:pPr marL="0" marR="0" algn="ctr">
                        <a:spcBef>
                          <a:spcPts val="400"/>
                        </a:spcBef>
                        <a:spcAft>
                          <a:spcPts val="400"/>
                        </a:spcAft>
                      </a:pPr>
                      <a:r>
                        <a:rPr lang="en-US" sz="1400" kern="1200" dirty="0">
                          <a:effectLst/>
                        </a:rPr>
                        <a:t>P2</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flip="none" rotWithShape="1">
                      <a:gsLst>
                        <a:gs pos="0">
                          <a:schemeClr val="bg1">
                            <a:lumMod val="85000"/>
                          </a:schemeClr>
                        </a:gs>
                        <a:gs pos="50000">
                          <a:schemeClr val="bg1"/>
                        </a:gs>
                      </a:gsLst>
                      <a:lin ang="16200000" scaled="1"/>
                      <a:tileRect/>
                    </a:gradFill>
                  </a:tcPr>
                </a:tc>
                <a:tc>
                  <a:txBody>
                    <a:bodyPr/>
                    <a:lstStyle/>
                    <a:p>
                      <a:pPr marL="0" marR="0" algn="ctr">
                        <a:spcBef>
                          <a:spcPts val="400"/>
                        </a:spcBef>
                        <a:spcAft>
                          <a:spcPts val="400"/>
                        </a:spcAft>
                      </a:pPr>
                      <a:r>
                        <a:rPr lang="en-US" sz="1400" kern="1200" dirty="0">
                          <a:effectLst/>
                        </a:rPr>
                        <a:t>P2</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flip="none" rotWithShape="1">
                      <a:gsLst>
                        <a:gs pos="0">
                          <a:schemeClr val="bg1">
                            <a:lumMod val="85000"/>
                          </a:schemeClr>
                        </a:gs>
                        <a:gs pos="50000">
                          <a:schemeClr val="bg1"/>
                        </a:gs>
                      </a:gsLst>
                      <a:lin ang="16200000" scaled="1"/>
                      <a:tileRect/>
                    </a:gradFill>
                  </a:tcPr>
                </a:tc>
              </a:tr>
              <a:tr h="330200">
                <a:tc>
                  <a:txBody>
                    <a:bodyPr/>
                    <a:lstStyle/>
                    <a:p>
                      <a:pPr marL="0" marR="0">
                        <a:spcBef>
                          <a:spcPts val="400"/>
                        </a:spcBef>
                        <a:spcAft>
                          <a:spcPts val="400"/>
                        </a:spcAft>
                      </a:pPr>
                      <a:r>
                        <a:rPr lang="en-US" sz="1400" kern="1200" dirty="0">
                          <a:effectLst/>
                        </a:rPr>
                        <a:t>High</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75000"/>
                      </a:schemeClr>
                    </a:solidFill>
                  </a:tcPr>
                </a:tc>
                <a:tc>
                  <a:txBody>
                    <a:bodyPr/>
                    <a:lstStyle/>
                    <a:p>
                      <a:pPr marL="0" marR="0" algn="ctr">
                        <a:spcBef>
                          <a:spcPts val="400"/>
                        </a:spcBef>
                        <a:spcAft>
                          <a:spcPts val="400"/>
                        </a:spcAft>
                      </a:pPr>
                      <a:r>
                        <a:rPr lang="en-US" sz="1400" kern="1200" dirty="0">
                          <a:effectLst/>
                        </a:rPr>
                        <a:t>P1</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P2</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P2</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P3</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330200">
                <a:tc>
                  <a:txBody>
                    <a:bodyPr/>
                    <a:lstStyle/>
                    <a:p>
                      <a:pPr marL="0" marR="0">
                        <a:spcBef>
                          <a:spcPts val="400"/>
                        </a:spcBef>
                        <a:spcAft>
                          <a:spcPts val="400"/>
                        </a:spcAft>
                      </a:pPr>
                      <a:r>
                        <a:rPr lang="en-US" sz="1400" kern="1200" dirty="0">
                          <a:effectLst/>
                        </a:rPr>
                        <a:t>Medium</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algn="ctr">
                        <a:spcBef>
                          <a:spcPts val="400"/>
                        </a:spcBef>
                        <a:spcAft>
                          <a:spcPts val="400"/>
                        </a:spcAft>
                      </a:pPr>
                      <a:r>
                        <a:rPr lang="en-US" sz="1400" kern="1200">
                          <a:effectLst/>
                        </a:rPr>
                        <a:t>P2</a:t>
                      </a:r>
                      <a:endParaRPr lang="en-US" sz="180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P3</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P3</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P3</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330200">
                <a:tc>
                  <a:txBody>
                    <a:bodyPr/>
                    <a:lstStyle/>
                    <a:p>
                      <a:pPr marL="0" marR="0">
                        <a:spcBef>
                          <a:spcPts val="400"/>
                        </a:spcBef>
                        <a:spcAft>
                          <a:spcPts val="400"/>
                        </a:spcAft>
                      </a:pPr>
                      <a:r>
                        <a:rPr lang="en-US" sz="1400" kern="1200" dirty="0">
                          <a:effectLst/>
                        </a:rPr>
                        <a:t>Low</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marR="0" algn="ctr">
                        <a:spcBef>
                          <a:spcPts val="400"/>
                        </a:spcBef>
                        <a:spcAft>
                          <a:spcPts val="400"/>
                        </a:spcAft>
                      </a:pPr>
                      <a:r>
                        <a:rPr lang="en-US" sz="1400" kern="1200" smtClean="0">
                          <a:effectLst/>
                        </a:rPr>
                        <a:t>P4</a:t>
                      </a:r>
                      <a:endParaRPr lang="en-US" sz="180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a:effectLst/>
                        </a:rPr>
                        <a:t>P4</a:t>
                      </a:r>
                      <a:endParaRPr lang="en-US" sz="180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a:effectLst/>
                        </a:rPr>
                        <a:t>P4</a:t>
                      </a:r>
                      <a:endParaRPr lang="en-US" sz="180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400"/>
                        </a:spcBef>
                        <a:spcAft>
                          <a:spcPts val="400"/>
                        </a:spcAft>
                      </a:pPr>
                      <a:r>
                        <a:rPr lang="en-US" sz="1400" kern="1200" dirty="0">
                          <a:effectLst/>
                        </a:rPr>
                        <a:t>P4</a:t>
                      </a:r>
                      <a:endParaRPr lang="en-US" sz="1800" dirty="0">
                        <a:effectLst/>
                        <a:latin typeface="Times New Roman"/>
                        <a:ea typeface="Calibri"/>
                      </a:endParaRPr>
                    </a:p>
                  </a:txBody>
                  <a:tcPr marL="73025" marR="7302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bl>
          </a:graphicData>
        </a:graphic>
      </p:graphicFrame>
      <p:sp>
        <p:nvSpPr>
          <p:cNvPr id="3" name="TextBox 2"/>
          <p:cNvSpPr txBox="1"/>
          <p:nvPr/>
        </p:nvSpPr>
        <p:spPr>
          <a:xfrm>
            <a:off x="533400" y="3533001"/>
            <a:ext cx="344966" cy="276999"/>
          </a:xfrm>
          <a:prstGeom prst="rect">
            <a:avLst/>
          </a:prstGeom>
          <a:noFill/>
        </p:spPr>
        <p:txBody>
          <a:bodyPr wrap="none" rtlCol="0">
            <a:spAutoFit/>
          </a:bodyPr>
          <a:lstStyle/>
          <a:p>
            <a:r>
              <a:rPr lang="en-US" sz="1200" b="1" dirty="0"/>
              <a:t>P1</a:t>
            </a:r>
          </a:p>
        </p:txBody>
      </p:sp>
      <p:sp>
        <p:nvSpPr>
          <p:cNvPr id="23" name="TextBox 22"/>
          <p:cNvSpPr txBox="1"/>
          <p:nvPr/>
        </p:nvSpPr>
        <p:spPr>
          <a:xfrm>
            <a:off x="762000" y="3533001"/>
            <a:ext cx="1724062" cy="276999"/>
          </a:xfrm>
          <a:prstGeom prst="rect">
            <a:avLst/>
          </a:prstGeom>
          <a:noFill/>
        </p:spPr>
        <p:txBody>
          <a:bodyPr wrap="none" rtlCol="0">
            <a:spAutoFit/>
          </a:bodyPr>
          <a:lstStyle/>
          <a:p>
            <a:r>
              <a:rPr lang="en-US" sz="1200" dirty="0" smtClean="0"/>
              <a:t>- Severe </a:t>
            </a:r>
            <a:r>
              <a:rPr lang="en-US" sz="1200" dirty="0"/>
              <a:t>business Impact</a:t>
            </a:r>
          </a:p>
        </p:txBody>
      </p:sp>
      <p:sp>
        <p:nvSpPr>
          <p:cNvPr id="24" name="TextBox 23"/>
          <p:cNvSpPr txBox="1"/>
          <p:nvPr/>
        </p:nvSpPr>
        <p:spPr>
          <a:xfrm>
            <a:off x="2458200" y="3528260"/>
            <a:ext cx="344966" cy="276999"/>
          </a:xfrm>
          <a:prstGeom prst="rect">
            <a:avLst/>
          </a:prstGeom>
          <a:noFill/>
        </p:spPr>
        <p:txBody>
          <a:bodyPr wrap="none" rtlCol="0">
            <a:spAutoFit/>
          </a:bodyPr>
          <a:lstStyle/>
          <a:p>
            <a:r>
              <a:rPr lang="en-US" sz="1200" b="1" dirty="0" smtClean="0"/>
              <a:t>P2</a:t>
            </a:r>
            <a:endParaRPr lang="en-US" sz="1200" b="1" dirty="0"/>
          </a:p>
        </p:txBody>
      </p:sp>
      <p:sp>
        <p:nvSpPr>
          <p:cNvPr id="25" name="TextBox 24"/>
          <p:cNvSpPr txBox="1"/>
          <p:nvPr/>
        </p:nvSpPr>
        <p:spPr>
          <a:xfrm>
            <a:off x="2669975" y="3528260"/>
            <a:ext cx="1681871" cy="276999"/>
          </a:xfrm>
          <a:prstGeom prst="rect">
            <a:avLst/>
          </a:prstGeom>
          <a:noFill/>
        </p:spPr>
        <p:txBody>
          <a:bodyPr wrap="none" rtlCol="0">
            <a:spAutoFit/>
          </a:bodyPr>
          <a:lstStyle/>
          <a:p>
            <a:r>
              <a:rPr lang="en-US" sz="1200" dirty="0" smtClean="0"/>
              <a:t>- Major </a:t>
            </a:r>
            <a:r>
              <a:rPr lang="en-US" sz="1200" dirty="0"/>
              <a:t>business Impact</a:t>
            </a:r>
          </a:p>
        </p:txBody>
      </p:sp>
      <p:sp>
        <p:nvSpPr>
          <p:cNvPr id="26" name="TextBox 25"/>
          <p:cNvSpPr txBox="1"/>
          <p:nvPr/>
        </p:nvSpPr>
        <p:spPr>
          <a:xfrm>
            <a:off x="4403775" y="3528259"/>
            <a:ext cx="344966" cy="276999"/>
          </a:xfrm>
          <a:prstGeom prst="rect">
            <a:avLst/>
          </a:prstGeom>
          <a:noFill/>
        </p:spPr>
        <p:txBody>
          <a:bodyPr wrap="none" rtlCol="0">
            <a:spAutoFit/>
          </a:bodyPr>
          <a:lstStyle/>
          <a:p>
            <a:r>
              <a:rPr lang="en-US" sz="1200" b="1" dirty="0" smtClean="0"/>
              <a:t>P3</a:t>
            </a:r>
            <a:endParaRPr lang="en-US" sz="1200" b="1" dirty="0"/>
          </a:p>
        </p:txBody>
      </p:sp>
      <p:sp>
        <p:nvSpPr>
          <p:cNvPr id="27" name="TextBox 26"/>
          <p:cNvSpPr txBox="1"/>
          <p:nvPr/>
        </p:nvSpPr>
        <p:spPr>
          <a:xfrm>
            <a:off x="4609057" y="3528259"/>
            <a:ext cx="1686680" cy="276999"/>
          </a:xfrm>
          <a:prstGeom prst="rect">
            <a:avLst/>
          </a:prstGeom>
          <a:noFill/>
        </p:spPr>
        <p:txBody>
          <a:bodyPr wrap="none" rtlCol="0">
            <a:spAutoFit/>
          </a:bodyPr>
          <a:lstStyle/>
          <a:p>
            <a:r>
              <a:rPr lang="en-US" sz="1200" dirty="0" smtClean="0"/>
              <a:t>- Minor </a:t>
            </a:r>
            <a:r>
              <a:rPr lang="en-US" sz="1200" dirty="0"/>
              <a:t>business Impact</a:t>
            </a:r>
          </a:p>
        </p:txBody>
      </p:sp>
      <p:sp>
        <p:nvSpPr>
          <p:cNvPr id="46" name="TextBox 45"/>
          <p:cNvSpPr txBox="1"/>
          <p:nvPr/>
        </p:nvSpPr>
        <p:spPr>
          <a:xfrm>
            <a:off x="6310318" y="3533001"/>
            <a:ext cx="344966" cy="276999"/>
          </a:xfrm>
          <a:prstGeom prst="rect">
            <a:avLst/>
          </a:prstGeom>
          <a:noFill/>
        </p:spPr>
        <p:txBody>
          <a:bodyPr wrap="none" rtlCol="0">
            <a:spAutoFit/>
          </a:bodyPr>
          <a:lstStyle/>
          <a:p>
            <a:r>
              <a:rPr lang="en-US" sz="1200" b="1" dirty="0" smtClean="0"/>
              <a:t>P4</a:t>
            </a:r>
            <a:endParaRPr lang="en-US" sz="1200" b="1" dirty="0"/>
          </a:p>
        </p:txBody>
      </p:sp>
      <p:sp>
        <p:nvSpPr>
          <p:cNvPr id="47" name="TextBox 46"/>
          <p:cNvSpPr txBox="1"/>
          <p:nvPr/>
        </p:nvSpPr>
        <p:spPr>
          <a:xfrm>
            <a:off x="6515600" y="3533001"/>
            <a:ext cx="2186817" cy="276999"/>
          </a:xfrm>
          <a:prstGeom prst="rect">
            <a:avLst/>
          </a:prstGeom>
          <a:noFill/>
        </p:spPr>
        <p:txBody>
          <a:bodyPr wrap="none" rtlCol="0">
            <a:spAutoFit/>
          </a:bodyPr>
          <a:lstStyle/>
          <a:p>
            <a:r>
              <a:rPr lang="en-US" sz="1200" dirty="0" smtClean="0"/>
              <a:t>- Minimal </a:t>
            </a:r>
            <a:r>
              <a:rPr lang="en-US" sz="1200" dirty="0"/>
              <a:t>or no business Impact</a:t>
            </a:r>
          </a:p>
        </p:txBody>
      </p:sp>
      <p:sp>
        <p:nvSpPr>
          <p:cNvPr id="7" name="Slide Number Placeholder 3"/>
          <p:cNvSpPr>
            <a:spLocks noGrp="1"/>
          </p:cNvSpPr>
          <p:nvPr>
            <p:ph type="sldNum" sz="quarter" idx="10"/>
          </p:nvPr>
        </p:nvSpPr>
        <p:spPr>
          <a:prstGeom prst="rect">
            <a:avLst/>
          </a:prstGeom>
        </p:spPr>
        <p:txBody>
          <a:bodyPr/>
          <a:lstStyle/>
          <a:p>
            <a:pPr>
              <a:defRPr/>
            </a:pPr>
            <a:fld id="{F191B2B8-9BC6-42CC-9B33-B0AF9F6A83A3}" type="slidenum">
              <a:rPr lang="en-US" smtClean="0"/>
              <a:pPr>
                <a:defRPr/>
              </a:pPr>
              <a:t>4</a:t>
            </a:fld>
            <a:endParaRPr lang="en-US" dirty="0"/>
          </a:p>
        </p:txBody>
      </p:sp>
      <p:sp>
        <p:nvSpPr>
          <p:cNvPr id="8" name="Title 7"/>
          <p:cNvSpPr>
            <a:spLocks noGrp="1"/>
          </p:cNvSpPr>
          <p:nvPr>
            <p:ph type="title"/>
          </p:nvPr>
        </p:nvSpPr>
        <p:spPr>
          <a:xfrm>
            <a:off x="214242" y="269205"/>
            <a:ext cx="9310757" cy="645195"/>
          </a:xfrm>
        </p:spPr>
        <p:txBody>
          <a:bodyPr/>
          <a:lstStyle/>
          <a:p>
            <a:r>
              <a:rPr lang="en-US" b="1" dirty="0">
                <a:solidFill>
                  <a:srgbClr val="4BACC6"/>
                </a:solidFill>
              </a:rPr>
              <a:t>Priority</a:t>
            </a:r>
            <a:r>
              <a:rPr lang="en-US" b="1" dirty="0"/>
              <a:t> Levels (P1 through P4</a:t>
            </a:r>
            <a:r>
              <a:rPr lang="en-US" b="1" dirty="0" smtClean="0"/>
              <a:t>) &amp; </a:t>
            </a:r>
            <a:r>
              <a:rPr lang="en-US" b="1" dirty="0"/>
              <a:t>Support Coverage</a:t>
            </a:r>
            <a:r>
              <a:rPr lang="en-US" dirty="0"/>
              <a:t/>
            </a:r>
            <a:br>
              <a:rPr lang="en-US" dirty="0"/>
            </a:br>
            <a:endParaRPr lang="en-US" dirty="0"/>
          </a:p>
        </p:txBody>
      </p:sp>
      <p:sp>
        <p:nvSpPr>
          <p:cNvPr id="48" name="Title 7"/>
          <p:cNvSpPr txBox="1">
            <a:spLocks/>
          </p:cNvSpPr>
          <p:nvPr/>
        </p:nvSpPr>
        <p:spPr>
          <a:xfrm>
            <a:off x="411675" y="3814950"/>
            <a:ext cx="8686800" cy="645195"/>
          </a:xfrm>
          <a:prstGeom prst="rect">
            <a:avLst/>
          </a:prstGeom>
        </p:spPr>
        <p:txBody>
          <a:bodyPr anchor="ctr"/>
          <a:lstStyle>
            <a:lvl1pPr algn="l" defTabSz="914400" rtl="0" eaLnBrk="1" latinLnBrk="0" hangingPunct="1">
              <a:spcBef>
                <a:spcPct val="0"/>
              </a:spcBef>
              <a:buNone/>
              <a:defRPr sz="2800" kern="1200">
                <a:solidFill>
                  <a:schemeClr val="accent5"/>
                </a:solidFill>
                <a:latin typeface="+mj-lt"/>
                <a:ea typeface="+mj-ea"/>
                <a:cs typeface="+mj-cs"/>
              </a:defRPr>
            </a:lvl1pPr>
          </a:lstStyle>
          <a:p>
            <a:endParaRPr lang="en-US" sz="2000" dirty="0"/>
          </a:p>
        </p:txBody>
      </p:sp>
      <p:sp>
        <p:nvSpPr>
          <p:cNvPr id="6" name="TextBox 5"/>
          <p:cNvSpPr txBox="1"/>
          <p:nvPr/>
        </p:nvSpPr>
        <p:spPr>
          <a:xfrm>
            <a:off x="-649569" y="3119978"/>
            <a:ext cx="8229600" cy="461665"/>
          </a:xfrm>
          <a:prstGeom prst="rect">
            <a:avLst/>
          </a:prstGeom>
          <a:noFill/>
        </p:spPr>
        <p:txBody>
          <a:bodyPr wrap="square" rtlCol="0">
            <a:spAutoFit/>
          </a:bodyPr>
          <a:lstStyle/>
          <a:p>
            <a:r>
              <a:rPr lang="en-US" sz="1200" dirty="0" smtClean="0"/>
              <a:t> </a:t>
            </a:r>
            <a:endParaRPr lang="en-US" sz="1200" dirty="0"/>
          </a:p>
          <a:p>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070" y="4213539"/>
            <a:ext cx="5513410" cy="1791858"/>
          </a:xfrm>
          <a:prstGeom prst="rect">
            <a:avLst/>
          </a:prstGeom>
        </p:spPr>
      </p:pic>
    </p:spTree>
    <p:extLst>
      <p:ext uri="{BB962C8B-B14F-4D97-AF65-F5344CB8AC3E}">
        <p14:creationId xmlns:p14="http://schemas.microsoft.com/office/powerpoint/2010/main" val="1604093398"/>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service level agreement</a:t>
            </a:r>
            <a:r>
              <a:rPr lang="en-US" dirty="0"/>
              <a:t> (SLA) is a contract between a service provider (either internal or external) and the end user that defines the level of service expected from the service </a:t>
            </a:r>
            <a:r>
              <a:rPr lang="en-US" dirty="0" smtClean="0"/>
              <a:t>provider.</a:t>
            </a:r>
          </a:p>
          <a:p>
            <a:r>
              <a:rPr lang="en-US" dirty="0"/>
              <a:t>This Agreement represents a Service Level </a:t>
            </a:r>
            <a:r>
              <a:rPr lang="en-US" dirty="0" smtClean="0"/>
              <a:t>Agreement </a:t>
            </a:r>
            <a:r>
              <a:rPr lang="en-US" dirty="0"/>
              <a:t>between </a:t>
            </a:r>
            <a:r>
              <a:rPr lang="en-US" i="1" dirty="0" smtClean="0"/>
              <a:t>Cognizant</a:t>
            </a:r>
            <a:r>
              <a:rPr lang="en-US" dirty="0" smtClean="0"/>
              <a:t> </a:t>
            </a:r>
            <a:r>
              <a:rPr lang="en-US" dirty="0"/>
              <a:t>and </a:t>
            </a:r>
            <a:r>
              <a:rPr lang="en-US" dirty="0" smtClean="0"/>
              <a:t>Abbott </a:t>
            </a:r>
            <a:r>
              <a:rPr lang="en-US" dirty="0"/>
              <a:t>for the provisioning of IT services required to support and sustain the Product or service. </a:t>
            </a:r>
            <a:endParaRPr lang="en-US" dirty="0" smtClean="0"/>
          </a:p>
          <a:p>
            <a:endParaRPr lang="en-US" dirty="0"/>
          </a:p>
          <a:p>
            <a:pPr marL="0" indent="0">
              <a:buNone/>
            </a:pPr>
            <a:r>
              <a:rPr lang="en-US" dirty="0" smtClean="0">
                <a:solidFill>
                  <a:srgbClr val="0094C8"/>
                </a:solidFill>
              </a:rPr>
              <a:t>SLA Types</a:t>
            </a:r>
          </a:p>
          <a:p>
            <a:endParaRPr lang="en-US" dirty="0" smtClean="0"/>
          </a:p>
          <a:p>
            <a:r>
              <a:rPr lang="en-US" dirty="0" smtClean="0"/>
              <a:t>Response SLA </a:t>
            </a:r>
          </a:p>
          <a:p>
            <a:r>
              <a:rPr lang="en-US" dirty="0" smtClean="0"/>
              <a:t>Resolution SLA</a:t>
            </a:r>
            <a:endParaRPr lang="en-US" dirty="0"/>
          </a:p>
          <a:p>
            <a:endParaRPr lang="en-US" dirty="0"/>
          </a:p>
        </p:txBody>
      </p:sp>
      <p:sp>
        <p:nvSpPr>
          <p:cNvPr id="3" name="Title 2"/>
          <p:cNvSpPr>
            <a:spLocks noGrp="1"/>
          </p:cNvSpPr>
          <p:nvPr>
            <p:ph type="title"/>
          </p:nvPr>
        </p:nvSpPr>
        <p:spPr/>
        <p:txBody>
          <a:bodyPr/>
          <a:lstStyle/>
          <a:p>
            <a:r>
              <a:rPr lang="en-US" dirty="0" smtClean="0"/>
              <a:t>SLA</a:t>
            </a:r>
            <a:endParaRPr lang="en-US" dirty="0"/>
          </a:p>
        </p:txBody>
      </p:sp>
    </p:spTree>
    <p:extLst>
      <p:ext uri="{BB962C8B-B14F-4D97-AF65-F5344CB8AC3E}">
        <p14:creationId xmlns:p14="http://schemas.microsoft.com/office/powerpoint/2010/main" val="628627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a:prstGeom prst="rect">
            <a:avLst/>
          </a:prstGeom>
        </p:spPr>
        <p:txBody>
          <a:bodyPr/>
          <a:lstStyle/>
          <a:p>
            <a:pPr>
              <a:defRPr/>
            </a:pPr>
            <a:fld id="{F191B2B8-9BC6-42CC-9B33-B0AF9F6A83A3}" type="slidenum">
              <a:rPr lang="en-US" smtClean="0"/>
              <a:pPr>
                <a:defRPr/>
              </a:pPr>
              <a:t>6</a:t>
            </a:fld>
            <a:endParaRPr lang="en-US" dirty="0"/>
          </a:p>
        </p:txBody>
      </p:sp>
      <p:sp>
        <p:nvSpPr>
          <p:cNvPr id="8" name="Title 7"/>
          <p:cNvSpPr>
            <a:spLocks noGrp="1"/>
          </p:cNvSpPr>
          <p:nvPr>
            <p:ph type="title"/>
          </p:nvPr>
        </p:nvSpPr>
        <p:spPr>
          <a:xfrm>
            <a:off x="214242" y="0"/>
            <a:ext cx="9310757" cy="645195"/>
          </a:xfrm>
        </p:spPr>
        <p:txBody>
          <a:bodyPr/>
          <a:lstStyle/>
          <a:p>
            <a:pPr lvl="1"/>
            <a:r>
              <a:rPr lang="en-US" sz="2200" b="1" dirty="0">
                <a:solidFill>
                  <a:srgbClr val="4BACC6"/>
                </a:solidFill>
              </a:rPr>
              <a:t>Incident &amp; Service Request Response Targets for All Systems</a:t>
            </a:r>
          </a:p>
        </p:txBody>
      </p:sp>
      <p:graphicFrame>
        <p:nvGraphicFramePr>
          <p:cNvPr id="5" name="Table 4"/>
          <p:cNvGraphicFramePr>
            <a:graphicFrameLocks noGrp="1"/>
          </p:cNvGraphicFramePr>
          <p:nvPr>
            <p:extLst>
              <p:ext uri="{D42A27DB-BD31-4B8C-83A1-F6EECF244321}">
                <p14:modId xmlns:p14="http://schemas.microsoft.com/office/powerpoint/2010/main" val="1144641525"/>
              </p:ext>
            </p:extLst>
          </p:nvPr>
        </p:nvGraphicFramePr>
        <p:xfrm>
          <a:off x="1143000" y="990599"/>
          <a:ext cx="6858000" cy="4614862"/>
        </p:xfrm>
        <a:graphic>
          <a:graphicData uri="http://schemas.openxmlformats.org/drawingml/2006/table">
            <a:tbl>
              <a:tblPr>
                <a:tableStyleId>{5C22544A-7EE6-4342-B048-85BDC9FD1C3A}</a:tableStyleId>
              </a:tblPr>
              <a:tblGrid>
                <a:gridCol w="1371600"/>
                <a:gridCol w="1371600"/>
                <a:gridCol w="1371600"/>
                <a:gridCol w="1371600"/>
                <a:gridCol w="1371600"/>
              </a:tblGrid>
              <a:tr h="706872">
                <a:tc>
                  <a:txBody>
                    <a:bodyPr/>
                    <a:lstStyle/>
                    <a:p>
                      <a:pPr algn="ctr" rtl="0" fontAlgn="ctr"/>
                      <a:r>
                        <a:rPr lang="en-US" sz="2000" b="1" u="none" strike="noStrike" dirty="0">
                          <a:solidFill>
                            <a:srgbClr val="C00000"/>
                          </a:solidFill>
                          <a:effectLst/>
                        </a:rPr>
                        <a:t>Impact / </a:t>
                      </a:r>
                      <a:endParaRPr lang="en-US" sz="2000" b="1" i="0" u="none" strike="noStrike" dirty="0">
                        <a:solidFill>
                          <a:srgbClr val="C00000"/>
                        </a:solidFill>
                        <a:effectLst/>
                        <a:latin typeface="Calibri" panose="020F0502020204030204" pitchFamily="34" charset="0"/>
                      </a:endParaRPr>
                    </a:p>
                  </a:txBody>
                  <a:tcPr marL="9522" marR="9522" marT="9522" marB="0" anchor="ctr"/>
                </a:tc>
                <a:tc rowSpan="2">
                  <a:txBody>
                    <a:bodyPr/>
                    <a:lstStyle/>
                    <a:p>
                      <a:pPr algn="ctr" rtl="0" fontAlgn="ctr"/>
                      <a:r>
                        <a:rPr lang="en-US" sz="1500" b="1" u="none" strike="noStrike">
                          <a:solidFill>
                            <a:srgbClr val="C00000"/>
                          </a:solidFill>
                          <a:effectLst/>
                        </a:rPr>
                        <a:t>Extensive / Widespread</a:t>
                      </a:r>
                      <a:endParaRPr lang="en-US" sz="1500" b="1" i="0" u="none" strike="noStrike">
                        <a:solidFill>
                          <a:srgbClr val="C00000"/>
                        </a:solidFill>
                        <a:effectLst/>
                        <a:latin typeface="Calibri" panose="020F0502020204030204" pitchFamily="34" charset="0"/>
                      </a:endParaRPr>
                    </a:p>
                  </a:txBody>
                  <a:tcPr marL="9522" marR="9522" marT="9522" marB="0" anchor="ctr"/>
                </a:tc>
                <a:tc>
                  <a:txBody>
                    <a:bodyPr/>
                    <a:lstStyle/>
                    <a:p>
                      <a:pPr algn="ctr" rtl="0" fontAlgn="ctr"/>
                      <a:r>
                        <a:rPr lang="en-US" sz="1500" b="1" u="none" strike="noStrike">
                          <a:solidFill>
                            <a:srgbClr val="C00000"/>
                          </a:solidFill>
                          <a:effectLst/>
                        </a:rPr>
                        <a:t>Significant/ </a:t>
                      </a:r>
                      <a:endParaRPr lang="en-US" sz="1500" b="1" i="0" u="none" strike="noStrike">
                        <a:solidFill>
                          <a:srgbClr val="C00000"/>
                        </a:solidFill>
                        <a:effectLst/>
                        <a:latin typeface="Calibri" panose="020F0502020204030204" pitchFamily="34" charset="0"/>
                      </a:endParaRPr>
                    </a:p>
                  </a:txBody>
                  <a:tcPr marL="9522" marR="9522" marT="9522" marB="0" anchor="ctr"/>
                </a:tc>
                <a:tc rowSpan="2">
                  <a:txBody>
                    <a:bodyPr/>
                    <a:lstStyle/>
                    <a:p>
                      <a:pPr algn="ctr" rtl="0" fontAlgn="ctr"/>
                      <a:r>
                        <a:rPr lang="en-US" sz="1500" b="1" u="none" strike="noStrike">
                          <a:solidFill>
                            <a:srgbClr val="C00000"/>
                          </a:solidFill>
                          <a:effectLst/>
                        </a:rPr>
                        <a:t>Moderate Limited</a:t>
                      </a:r>
                      <a:endParaRPr lang="en-US" sz="1500" b="1" i="0" u="none" strike="noStrike">
                        <a:solidFill>
                          <a:srgbClr val="C00000"/>
                        </a:solidFill>
                        <a:effectLst/>
                        <a:latin typeface="Calibri" panose="020F0502020204030204" pitchFamily="34" charset="0"/>
                      </a:endParaRPr>
                    </a:p>
                  </a:txBody>
                  <a:tcPr marL="9522" marR="9522" marT="9522" marB="0" anchor="ctr"/>
                </a:tc>
                <a:tc>
                  <a:txBody>
                    <a:bodyPr/>
                    <a:lstStyle/>
                    <a:p>
                      <a:pPr algn="ctr" rtl="0" fontAlgn="ctr"/>
                      <a:r>
                        <a:rPr lang="en-US" sz="1500" b="1" u="none" strike="noStrike">
                          <a:solidFill>
                            <a:srgbClr val="C00000"/>
                          </a:solidFill>
                          <a:effectLst/>
                        </a:rPr>
                        <a:t>Minor </a:t>
                      </a:r>
                      <a:endParaRPr lang="en-US" sz="1500" b="1" i="0" u="none" strike="noStrike">
                        <a:solidFill>
                          <a:srgbClr val="C00000"/>
                        </a:solidFill>
                        <a:effectLst/>
                        <a:latin typeface="Calibri" panose="020F0502020204030204" pitchFamily="34" charset="0"/>
                      </a:endParaRPr>
                    </a:p>
                  </a:txBody>
                  <a:tcPr marL="9522" marR="9522" marT="9522" marB="0" anchor="ctr"/>
                </a:tc>
              </a:tr>
              <a:tr h="706872">
                <a:tc>
                  <a:txBody>
                    <a:bodyPr/>
                    <a:lstStyle/>
                    <a:p>
                      <a:pPr algn="ctr" rtl="0" fontAlgn="ctr"/>
                      <a:r>
                        <a:rPr lang="en-US" sz="2000" b="1" u="none" strike="noStrike" dirty="0">
                          <a:solidFill>
                            <a:srgbClr val="C00000"/>
                          </a:solidFill>
                          <a:effectLst/>
                        </a:rPr>
                        <a:t>Urgency</a:t>
                      </a:r>
                      <a:endParaRPr lang="en-US" sz="2000" b="1" i="0" u="none" strike="noStrike" dirty="0">
                        <a:solidFill>
                          <a:srgbClr val="C00000"/>
                        </a:solidFill>
                        <a:effectLst/>
                        <a:latin typeface="Calibri" panose="020F0502020204030204" pitchFamily="34" charset="0"/>
                      </a:endParaRPr>
                    </a:p>
                  </a:txBody>
                  <a:tcPr marL="9522" marR="9522" marT="9522" marB="0" anchor="ctr"/>
                </a:tc>
                <a:tc vMerge="1">
                  <a:txBody>
                    <a:bodyPr/>
                    <a:lstStyle/>
                    <a:p>
                      <a:endParaRPr lang="en-US"/>
                    </a:p>
                  </a:txBody>
                  <a:tcPr/>
                </a:tc>
                <a:tc>
                  <a:txBody>
                    <a:bodyPr/>
                    <a:lstStyle/>
                    <a:p>
                      <a:pPr algn="ctr" rtl="0" fontAlgn="ctr"/>
                      <a:r>
                        <a:rPr lang="en-US" sz="1500" b="1" u="none" strike="noStrike" dirty="0">
                          <a:solidFill>
                            <a:srgbClr val="C00000"/>
                          </a:solidFill>
                          <a:effectLst/>
                        </a:rPr>
                        <a:t>Large</a:t>
                      </a:r>
                      <a:endParaRPr lang="en-US" sz="1500" b="1" i="0" u="none" strike="noStrike" dirty="0">
                        <a:solidFill>
                          <a:srgbClr val="C00000"/>
                        </a:solidFill>
                        <a:effectLst/>
                        <a:latin typeface="Calibri" panose="020F0502020204030204" pitchFamily="34" charset="0"/>
                      </a:endParaRPr>
                    </a:p>
                  </a:txBody>
                  <a:tcPr marL="9522" marR="9522" marT="9522" marB="0" anchor="ctr"/>
                </a:tc>
                <a:tc vMerge="1">
                  <a:txBody>
                    <a:bodyPr/>
                    <a:lstStyle/>
                    <a:p>
                      <a:endParaRPr lang="en-US"/>
                    </a:p>
                  </a:txBody>
                  <a:tcPr/>
                </a:tc>
                <a:tc>
                  <a:txBody>
                    <a:bodyPr/>
                    <a:lstStyle/>
                    <a:p>
                      <a:pPr algn="ctr" rtl="0" fontAlgn="ctr"/>
                      <a:r>
                        <a:rPr lang="en-US" sz="1500" b="1" u="none" strike="noStrike" dirty="0">
                          <a:solidFill>
                            <a:srgbClr val="C00000"/>
                          </a:solidFill>
                          <a:effectLst/>
                        </a:rPr>
                        <a:t>Localized</a:t>
                      </a:r>
                      <a:endParaRPr lang="en-US" sz="1500" b="1" i="0" u="none" strike="noStrike" dirty="0">
                        <a:solidFill>
                          <a:srgbClr val="C00000"/>
                        </a:solidFill>
                        <a:effectLst/>
                        <a:latin typeface="Calibri" panose="020F0502020204030204" pitchFamily="34" charset="0"/>
                      </a:endParaRPr>
                    </a:p>
                  </a:txBody>
                  <a:tcPr marL="9522" marR="9522" marT="9522" marB="0" anchor="ctr"/>
                </a:tc>
              </a:tr>
              <a:tr h="313043">
                <a:tc gridSpan="5">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2" marR="9522" marT="9522"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87657">
                <a:tc>
                  <a:txBody>
                    <a:bodyPr/>
                    <a:lstStyle/>
                    <a:p>
                      <a:pPr algn="ctr" rtl="0" fontAlgn="ctr"/>
                      <a:r>
                        <a:rPr lang="en-US" sz="1500" u="none" strike="noStrike" dirty="0">
                          <a:solidFill>
                            <a:srgbClr val="C00000"/>
                          </a:solidFill>
                          <a:effectLst/>
                        </a:rPr>
                        <a:t>Critical</a:t>
                      </a:r>
                      <a:endParaRPr lang="en-US" sz="1500" b="1" i="0" u="none" strike="noStrike" dirty="0">
                        <a:solidFill>
                          <a:srgbClr val="C0000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P1 - 15 min</a:t>
                      </a:r>
                      <a:endParaRPr lang="en-US" sz="1500" b="0" i="0" u="none" strike="noStrike" dirty="0">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P1 - 15 min</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P2 - 15 min</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P2 – 15 min</a:t>
                      </a:r>
                      <a:endParaRPr lang="en-US" sz="1500" b="0" i="0" u="none" strike="noStrike">
                        <a:solidFill>
                          <a:srgbClr val="7030A0"/>
                        </a:solidFill>
                        <a:effectLst/>
                        <a:latin typeface="Calibri" panose="020F0502020204030204" pitchFamily="34" charset="0"/>
                      </a:endParaRPr>
                    </a:p>
                  </a:txBody>
                  <a:tcPr marL="9522" marR="9522" marT="9522" marB="0" anchor="ctr"/>
                </a:tc>
              </a:tr>
              <a:tr h="787657">
                <a:tc>
                  <a:txBody>
                    <a:bodyPr/>
                    <a:lstStyle/>
                    <a:p>
                      <a:pPr algn="ctr" rtl="0" fontAlgn="ctr"/>
                      <a:r>
                        <a:rPr lang="en-US" sz="1500" u="none" strike="noStrike" dirty="0">
                          <a:solidFill>
                            <a:srgbClr val="C00000"/>
                          </a:solidFill>
                          <a:effectLst/>
                        </a:rPr>
                        <a:t>High</a:t>
                      </a:r>
                      <a:endParaRPr lang="en-US" sz="1500" b="1" i="0" u="none" strike="noStrike" dirty="0">
                        <a:solidFill>
                          <a:srgbClr val="C0000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P1 - 15 min</a:t>
                      </a:r>
                      <a:endParaRPr lang="en-US" sz="1500" b="0" i="0" u="none" strike="noStrike" dirty="0">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P2 - 15 min</a:t>
                      </a:r>
                      <a:endParaRPr lang="en-US" sz="1500" b="0" i="0" u="none" strike="noStrike" dirty="0">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P2 - 15 min</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P3 - 2 hrs</a:t>
                      </a:r>
                      <a:endParaRPr lang="en-US" sz="1500" b="0" i="0" u="none" strike="noStrike">
                        <a:solidFill>
                          <a:srgbClr val="7030A0"/>
                        </a:solidFill>
                        <a:effectLst/>
                        <a:latin typeface="Calibri" panose="020F0502020204030204" pitchFamily="34" charset="0"/>
                      </a:endParaRPr>
                    </a:p>
                  </a:txBody>
                  <a:tcPr marL="9522" marR="9522" marT="9522" marB="0" anchor="ctr"/>
                </a:tc>
              </a:tr>
              <a:tr h="787657">
                <a:tc>
                  <a:txBody>
                    <a:bodyPr/>
                    <a:lstStyle/>
                    <a:p>
                      <a:pPr algn="ctr" rtl="0" fontAlgn="ctr"/>
                      <a:r>
                        <a:rPr lang="en-US" sz="1500" u="none" strike="noStrike" dirty="0">
                          <a:solidFill>
                            <a:srgbClr val="C00000"/>
                          </a:solidFill>
                          <a:effectLst/>
                        </a:rPr>
                        <a:t>Medium</a:t>
                      </a:r>
                      <a:endParaRPr lang="en-US" sz="1500" b="1" i="0" u="none" strike="noStrike" dirty="0">
                        <a:solidFill>
                          <a:srgbClr val="C0000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P2 - 15 min</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P3 - 2 </a:t>
                      </a:r>
                      <a:r>
                        <a:rPr lang="en-US" sz="1500" u="none" strike="noStrike" dirty="0" err="1">
                          <a:solidFill>
                            <a:srgbClr val="7030A0"/>
                          </a:solidFill>
                          <a:effectLst/>
                        </a:rPr>
                        <a:t>hrs</a:t>
                      </a:r>
                      <a:endParaRPr lang="en-US" sz="1500" b="0" i="0" u="none" strike="noStrike" dirty="0">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P3 - 2 </a:t>
                      </a:r>
                      <a:r>
                        <a:rPr lang="en-US" sz="1500" u="none" strike="noStrike" dirty="0" err="1">
                          <a:solidFill>
                            <a:srgbClr val="7030A0"/>
                          </a:solidFill>
                          <a:effectLst/>
                        </a:rPr>
                        <a:t>hrs</a:t>
                      </a:r>
                      <a:endParaRPr lang="en-US" sz="1500" b="0" i="0" u="none" strike="noStrike" dirty="0">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P3 - 2 </a:t>
                      </a:r>
                      <a:r>
                        <a:rPr lang="en-US" sz="1500" u="none" strike="noStrike" dirty="0" err="1">
                          <a:solidFill>
                            <a:srgbClr val="7030A0"/>
                          </a:solidFill>
                          <a:effectLst/>
                        </a:rPr>
                        <a:t>hrs</a:t>
                      </a:r>
                      <a:endParaRPr lang="en-US" sz="1500" b="0" i="0" u="none" strike="noStrike" dirty="0">
                        <a:solidFill>
                          <a:srgbClr val="7030A0"/>
                        </a:solidFill>
                        <a:effectLst/>
                        <a:latin typeface="Calibri" panose="020F0502020204030204" pitchFamily="34" charset="0"/>
                      </a:endParaRPr>
                    </a:p>
                  </a:txBody>
                  <a:tcPr marL="9522" marR="9522" marT="9522" marB="0" anchor="ctr"/>
                </a:tc>
              </a:tr>
              <a:tr h="525104">
                <a:tc>
                  <a:txBody>
                    <a:bodyPr/>
                    <a:lstStyle/>
                    <a:p>
                      <a:pPr algn="ctr" rtl="0" fontAlgn="ctr"/>
                      <a:r>
                        <a:rPr lang="en-US" sz="1500" u="none" strike="noStrike" dirty="0">
                          <a:solidFill>
                            <a:srgbClr val="C00000"/>
                          </a:solidFill>
                          <a:effectLst/>
                        </a:rPr>
                        <a:t>Low</a:t>
                      </a:r>
                      <a:endParaRPr lang="en-US" sz="1500" b="1" i="0" u="none" strike="noStrike" dirty="0">
                        <a:solidFill>
                          <a:srgbClr val="C0000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P4 – 4 hrs</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P4 - 4 hrs</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a:solidFill>
                            <a:srgbClr val="7030A0"/>
                          </a:solidFill>
                          <a:effectLst/>
                        </a:rPr>
                        <a:t>P4 - 4 hrs</a:t>
                      </a:r>
                      <a:endParaRPr lang="en-US" sz="1500" b="0" i="0" u="none" strike="noStrike">
                        <a:solidFill>
                          <a:srgbClr val="7030A0"/>
                        </a:solidFill>
                        <a:effectLst/>
                        <a:latin typeface="Calibri" panose="020F0502020204030204" pitchFamily="34" charset="0"/>
                      </a:endParaRPr>
                    </a:p>
                  </a:txBody>
                  <a:tcPr marL="9522" marR="9522" marT="9522" marB="0" anchor="ctr"/>
                </a:tc>
                <a:tc>
                  <a:txBody>
                    <a:bodyPr/>
                    <a:lstStyle/>
                    <a:p>
                      <a:pPr algn="ctr" rtl="0" fontAlgn="ctr"/>
                      <a:r>
                        <a:rPr lang="en-US" sz="1500" u="none" strike="noStrike" dirty="0">
                          <a:solidFill>
                            <a:srgbClr val="7030A0"/>
                          </a:solidFill>
                          <a:effectLst/>
                        </a:rPr>
                        <a:t>P4 - 4 </a:t>
                      </a:r>
                      <a:r>
                        <a:rPr lang="en-US" sz="1500" u="none" strike="noStrike" dirty="0" err="1">
                          <a:solidFill>
                            <a:srgbClr val="7030A0"/>
                          </a:solidFill>
                          <a:effectLst/>
                        </a:rPr>
                        <a:t>hrs</a:t>
                      </a:r>
                      <a:endParaRPr lang="en-US" sz="1500" b="0" i="0" u="none" strike="noStrike" dirty="0">
                        <a:solidFill>
                          <a:srgbClr val="7030A0"/>
                        </a:solidFill>
                        <a:effectLst/>
                        <a:latin typeface="Calibri" panose="020F0502020204030204" pitchFamily="34" charset="0"/>
                      </a:endParaRPr>
                    </a:p>
                  </a:txBody>
                  <a:tcPr marL="9522" marR="9522" marT="9522" marB="0" anchor="ctr"/>
                </a:tc>
              </a:tr>
            </a:tbl>
          </a:graphicData>
        </a:graphic>
      </p:graphicFrame>
    </p:spTree>
    <p:extLst>
      <p:ext uri="{BB962C8B-B14F-4D97-AF65-F5344CB8AC3E}">
        <p14:creationId xmlns:p14="http://schemas.microsoft.com/office/powerpoint/2010/main" val="2648606125"/>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a:prstGeom prst="rect">
            <a:avLst/>
          </a:prstGeom>
        </p:spPr>
        <p:txBody>
          <a:bodyPr/>
          <a:lstStyle/>
          <a:p>
            <a:pPr>
              <a:defRPr/>
            </a:pPr>
            <a:fld id="{F191B2B8-9BC6-42CC-9B33-B0AF9F6A83A3}" type="slidenum">
              <a:rPr lang="en-US" smtClean="0"/>
              <a:pPr>
                <a:defRPr/>
              </a:pPr>
              <a:t>7</a:t>
            </a:fld>
            <a:endParaRPr lang="en-US" dirty="0"/>
          </a:p>
        </p:txBody>
      </p:sp>
      <p:sp>
        <p:nvSpPr>
          <p:cNvPr id="8" name="Title 7"/>
          <p:cNvSpPr>
            <a:spLocks noGrp="1"/>
          </p:cNvSpPr>
          <p:nvPr>
            <p:ph type="title"/>
          </p:nvPr>
        </p:nvSpPr>
        <p:spPr>
          <a:xfrm>
            <a:off x="442843" y="0"/>
            <a:ext cx="9310757" cy="645195"/>
          </a:xfrm>
        </p:spPr>
        <p:txBody>
          <a:bodyPr/>
          <a:lstStyle/>
          <a:p>
            <a:pPr lvl="1"/>
            <a:r>
              <a:rPr lang="en-US" sz="2400" b="1" dirty="0">
                <a:solidFill>
                  <a:srgbClr val="4BACC6"/>
                </a:solidFill>
              </a:rPr>
              <a:t>Incident &amp; Service Request Resolution </a:t>
            </a:r>
            <a:r>
              <a:rPr lang="en-US" sz="2400" b="1" dirty="0" smtClean="0">
                <a:solidFill>
                  <a:srgbClr val="4BACC6"/>
                </a:solidFill>
              </a:rPr>
              <a:t>Targets</a:t>
            </a:r>
            <a:endParaRPr lang="en-US" sz="2400" b="1" dirty="0">
              <a:solidFill>
                <a:srgbClr val="4BACC6"/>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506118819"/>
              </p:ext>
            </p:extLst>
          </p:nvPr>
        </p:nvGraphicFramePr>
        <p:xfrm>
          <a:off x="609600" y="1171701"/>
          <a:ext cx="8001002" cy="2133599"/>
        </p:xfrm>
        <a:graphic>
          <a:graphicData uri="http://schemas.openxmlformats.org/drawingml/2006/table">
            <a:tbl>
              <a:tblPr>
                <a:effectLst>
                  <a:outerShdw blurRad="50800" dist="38100" dir="5400000" sx="46000" sy="46000" algn="t" rotWithShape="0">
                    <a:prstClr val="black">
                      <a:alpha val="40000"/>
                    </a:prstClr>
                  </a:outerShdw>
                </a:effectLst>
              </a:tblPr>
              <a:tblGrid>
                <a:gridCol w="1620608"/>
                <a:gridCol w="1512568"/>
                <a:gridCol w="1620608"/>
                <a:gridCol w="1620608"/>
                <a:gridCol w="1626610"/>
              </a:tblGrid>
              <a:tr h="650083">
                <a:tc>
                  <a:txBody>
                    <a:bodyPr/>
                    <a:lstStyle/>
                    <a:p>
                      <a:pPr marL="0" marR="0" algn="ctr">
                        <a:spcBef>
                          <a:spcPts val="200"/>
                        </a:spcBef>
                        <a:spcAft>
                          <a:spcPts val="200"/>
                        </a:spcAft>
                      </a:pPr>
                      <a:r>
                        <a:rPr lang="en-US" sz="1600" b="1" dirty="0">
                          <a:solidFill>
                            <a:srgbClr val="0070C0"/>
                          </a:solidFill>
                          <a:effectLst/>
                          <a:latin typeface="+mj-lt"/>
                          <a:ea typeface="Calibri"/>
                        </a:rPr>
                        <a:t>Impact / </a:t>
                      </a:r>
                      <a:r>
                        <a:rPr lang="en-US" sz="1600" b="1" dirty="0" smtClean="0">
                          <a:solidFill>
                            <a:srgbClr val="0070C0"/>
                          </a:solidFill>
                          <a:effectLst/>
                          <a:latin typeface="+mj-lt"/>
                          <a:ea typeface="Calibri"/>
                        </a:rPr>
                        <a:t/>
                      </a:r>
                      <a:br>
                        <a:rPr lang="en-US" sz="1600" b="1" dirty="0" smtClean="0">
                          <a:solidFill>
                            <a:srgbClr val="0070C0"/>
                          </a:solidFill>
                          <a:effectLst/>
                          <a:latin typeface="+mj-lt"/>
                          <a:ea typeface="Calibri"/>
                        </a:rPr>
                      </a:br>
                      <a:r>
                        <a:rPr lang="en-US" sz="1600" b="1" dirty="0" smtClean="0">
                          <a:solidFill>
                            <a:srgbClr val="0070C0"/>
                          </a:solidFill>
                          <a:effectLst/>
                          <a:latin typeface="+mj-lt"/>
                          <a:ea typeface="Calibri"/>
                        </a:rPr>
                        <a:t>Urgency</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Extensive / Widespread</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Significant/ </a:t>
                      </a:r>
                      <a:r>
                        <a:rPr lang="en-US" sz="1600" b="1" kern="1200" dirty="0" smtClean="0">
                          <a:solidFill>
                            <a:srgbClr val="0070C0"/>
                          </a:solidFill>
                          <a:effectLst/>
                          <a:latin typeface="+mj-lt"/>
                          <a:ea typeface="Calibri"/>
                        </a:rPr>
                        <a:t/>
                      </a:r>
                      <a:br>
                        <a:rPr lang="en-US" sz="1600" b="1" kern="1200" dirty="0" smtClean="0">
                          <a:solidFill>
                            <a:srgbClr val="0070C0"/>
                          </a:solidFill>
                          <a:effectLst/>
                          <a:latin typeface="+mj-lt"/>
                          <a:ea typeface="Calibri"/>
                        </a:rPr>
                      </a:br>
                      <a:r>
                        <a:rPr lang="en-US" sz="1600" b="1" kern="1200" dirty="0" smtClean="0">
                          <a:solidFill>
                            <a:srgbClr val="0070C0"/>
                          </a:solidFill>
                          <a:effectLst/>
                          <a:latin typeface="+mj-lt"/>
                          <a:ea typeface="Calibri"/>
                        </a:rPr>
                        <a:t>Large</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Moderate Limited</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Minor </a:t>
                      </a:r>
                      <a:endParaRPr lang="en-US" sz="1600" b="1" kern="1200" dirty="0" smtClean="0">
                        <a:solidFill>
                          <a:srgbClr val="0070C0"/>
                        </a:solidFill>
                        <a:effectLst/>
                        <a:latin typeface="+mj-lt"/>
                        <a:ea typeface="Calibri"/>
                      </a:endParaRPr>
                    </a:p>
                    <a:p>
                      <a:pPr marL="0" marR="0" algn="ctr">
                        <a:spcBef>
                          <a:spcPts val="200"/>
                        </a:spcBef>
                        <a:spcAft>
                          <a:spcPts val="200"/>
                        </a:spcAft>
                      </a:pPr>
                      <a:r>
                        <a:rPr lang="en-US" sz="1600" b="1" kern="1200" dirty="0" smtClean="0">
                          <a:solidFill>
                            <a:srgbClr val="0070C0"/>
                          </a:solidFill>
                          <a:effectLst/>
                          <a:latin typeface="+mj-lt"/>
                          <a:ea typeface="Calibri"/>
                        </a:rPr>
                        <a:t>Localized</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r>
              <a:tr h="306449">
                <a:tc gridSpan="5">
                  <a:txBody>
                    <a:bodyPr/>
                    <a:lstStyle/>
                    <a:p>
                      <a:pPr marL="0" marR="0" algn="ctr">
                        <a:spcBef>
                          <a:spcPts val="200"/>
                        </a:spcBef>
                        <a:spcAft>
                          <a:spcPts val="200"/>
                        </a:spcAft>
                        <a:tabLst>
                          <a:tab pos="2628265" algn="ctr"/>
                          <a:tab pos="4292600" algn="l"/>
                        </a:tabLst>
                      </a:pPr>
                      <a:r>
                        <a:rPr lang="en-US" sz="1600" b="1" kern="1200" dirty="0" smtClean="0">
                          <a:solidFill>
                            <a:schemeClr val="tx1"/>
                          </a:solidFill>
                          <a:effectLst/>
                          <a:latin typeface="+mn-lt"/>
                          <a:ea typeface="+mn-ea"/>
                          <a:cs typeface="+mn-cs"/>
                        </a:rPr>
                        <a:t>Resolution time (in Workdays unless otherwise noted)</a:t>
                      </a:r>
                      <a:endParaRPr lang="en-US" sz="1800" b="1" dirty="0">
                        <a:solidFill>
                          <a:schemeClr val="tx1"/>
                        </a:solidFill>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372">
                <a:tc>
                  <a:txBody>
                    <a:bodyPr/>
                    <a:lstStyle/>
                    <a:p>
                      <a:pPr marL="0" marR="0" algn="l">
                        <a:spcBef>
                          <a:spcPts val="200"/>
                        </a:spcBef>
                        <a:spcAft>
                          <a:spcPts val="200"/>
                        </a:spcAft>
                      </a:pPr>
                      <a:r>
                        <a:rPr lang="en-US" sz="1600" b="1" kern="1200" dirty="0">
                          <a:solidFill>
                            <a:srgbClr val="FFFFFF"/>
                          </a:solidFill>
                          <a:effectLst/>
                          <a:latin typeface="+mj-lt"/>
                          <a:ea typeface="Calibri"/>
                        </a:rPr>
                        <a:t>Critical</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algn="ctr">
                        <a:spcBef>
                          <a:spcPts val="200"/>
                        </a:spcBef>
                        <a:spcAft>
                          <a:spcPts val="200"/>
                        </a:spcAft>
                      </a:pPr>
                      <a:r>
                        <a:rPr lang="en-US" sz="1600" dirty="0">
                          <a:effectLst/>
                          <a:latin typeface="+mj-lt"/>
                          <a:ea typeface="Calibri"/>
                        </a:rPr>
                        <a:t>P1 – 2 </a:t>
                      </a:r>
                      <a:r>
                        <a:rPr lang="en-US" sz="1600" dirty="0" err="1">
                          <a:effectLst/>
                          <a:latin typeface="+mj-lt"/>
                          <a:ea typeface="Calibri"/>
                        </a:rPr>
                        <a:t>hrs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P1 – 2 hrs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P2 – 8 hrs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P2 – 8 hrs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306449">
                <a:tc>
                  <a:txBody>
                    <a:bodyPr/>
                    <a:lstStyle/>
                    <a:p>
                      <a:pPr marL="0" marR="0" algn="l">
                        <a:spcBef>
                          <a:spcPts val="200"/>
                        </a:spcBef>
                        <a:spcAft>
                          <a:spcPts val="200"/>
                        </a:spcAft>
                      </a:pPr>
                      <a:r>
                        <a:rPr lang="en-US" sz="1600" b="1" kern="1200" dirty="0">
                          <a:solidFill>
                            <a:srgbClr val="FFFFFF"/>
                          </a:solidFill>
                          <a:effectLst/>
                          <a:latin typeface="+mj-lt"/>
                          <a:ea typeface="Calibri"/>
                        </a:rPr>
                        <a:t>High</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75000"/>
                      </a:schemeClr>
                    </a:solidFill>
                  </a:tcPr>
                </a:tc>
                <a:tc>
                  <a:txBody>
                    <a:bodyPr/>
                    <a:lstStyle/>
                    <a:p>
                      <a:pPr marL="0" marR="0" algn="ctr">
                        <a:spcBef>
                          <a:spcPts val="200"/>
                        </a:spcBef>
                        <a:spcAft>
                          <a:spcPts val="200"/>
                        </a:spcAft>
                      </a:pPr>
                      <a:r>
                        <a:rPr lang="en-US" sz="1600" dirty="0">
                          <a:effectLst/>
                          <a:latin typeface="+mj-lt"/>
                          <a:ea typeface="Calibri"/>
                        </a:rPr>
                        <a:t>P1 – 2 </a:t>
                      </a:r>
                      <a:r>
                        <a:rPr lang="en-US" sz="1600" dirty="0" err="1">
                          <a:effectLst/>
                          <a:latin typeface="+mj-lt"/>
                          <a:ea typeface="Calibri"/>
                        </a:rPr>
                        <a:t>hrs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P2 – 8 </a:t>
                      </a:r>
                      <a:r>
                        <a:rPr lang="en-US" sz="1600" dirty="0" err="1">
                          <a:effectLst/>
                          <a:latin typeface="+mj-lt"/>
                          <a:ea typeface="Calibri"/>
                        </a:rPr>
                        <a:t>hrs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P2 – 8 hrs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P3 - 2 days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292372">
                <a:tc>
                  <a:txBody>
                    <a:bodyPr/>
                    <a:lstStyle/>
                    <a:p>
                      <a:pPr marL="0" marR="0" algn="l">
                        <a:spcBef>
                          <a:spcPts val="200"/>
                        </a:spcBef>
                        <a:spcAft>
                          <a:spcPts val="200"/>
                        </a:spcAft>
                      </a:pPr>
                      <a:r>
                        <a:rPr lang="en-US" sz="1600" b="1" kern="1200" dirty="0">
                          <a:solidFill>
                            <a:srgbClr val="FFFFFF"/>
                          </a:solidFill>
                          <a:effectLst/>
                          <a:latin typeface="+mj-lt"/>
                          <a:ea typeface="Calibri"/>
                        </a:rPr>
                        <a:t>Medium</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algn="ctr">
                        <a:spcBef>
                          <a:spcPts val="200"/>
                        </a:spcBef>
                        <a:spcAft>
                          <a:spcPts val="200"/>
                        </a:spcAft>
                      </a:pPr>
                      <a:r>
                        <a:rPr lang="en-US" sz="1600">
                          <a:effectLst/>
                          <a:latin typeface="+mj-lt"/>
                          <a:ea typeface="Calibri"/>
                        </a:rPr>
                        <a:t>P2 – 8 hrs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P3 - 2 days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P3 - 2 days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P3 - 2 days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285874">
                <a:tc>
                  <a:txBody>
                    <a:bodyPr/>
                    <a:lstStyle/>
                    <a:p>
                      <a:pPr marL="0" marR="0" algn="l">
                        <a:spcBef>
                          <a:spcPts val="200"/>
                        </a:spcBef>
                        <a:spcAft>
                          <a:spcPts val="200"/>
                        </a:spcAft>
                      </a:pPr>
                      <a:r>
                        <a:rPr lang="en-US" sz="1600" b="1" kern="1200" dirty="0">
                          <a:solidFill>
                            <a:srgbClr val="FFFFFF"/>
                          </a:solidFill>
                          <a:effectLst/>
                          <a:latin typeface="+mj-lt"/>
                          <a:ea typeface="Calibri"/>
                        </a:rPr>
                        <a:t>Low</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5">
                        <a:lumMod val="75000"/>
                      </a:schemeClr>
                    </a:solidFill>
                  </a:tcPr>
                </a:tc>
                <a:tc>
                  <a:txBody>
                    <a:bodyPr/>
                    <a:lstStyle/>
                    <a:p>
                      <a:pPr marL="0" marR="0" algn="ctr">
                        <a:spcBef>
                          <a:spcPts val="200"/>
                        </a:spcBef>
                        <a:spcAft>
                          <a:spcPts val="200"/>
                        </a:spcAft>
                      </a:pPr>
                      <a:r>
                        <a:rPr lang="en-US" sz="1600">
                          <a:effectLst/>
                          <a:latin typeface="+mj-lt"/>
                          <a:ea typeface="Calibri"/>
                        </a:rPr>
                        <a:t>P4 - 10 days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P4 - 10 days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P4 - 10 days</a:t>
                      </a:r>
                      <a:endParaRPr lang="en-US" sz="200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P4 - 10 days</a:t>
                      </a:r>
                      <a:endParaRPr lang="en-US" sz="2000"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32981828"/>
              </p:ext>
            </p:extLst>
          </p:nvPr>
        </p:nvGraphicFramePr>
        <p:xfrm>
          <a:off x="609600" y="3881251"/>
          <a:ext cx="8001002" cy="2133599"/>
        </p:xfrm>
        <a:graphic>
          <a:graphicData uri="http://schemas.openxmlformats.org/drawingml/2006/table">
            <a:tbl>
              <a:tblPr>
                <a:effectLst>
                  <a:outerShdw blurRad="50800" dist="38100" dir="5400000" sx="46000" sy="46000" algn="t" rotWithShape="0">
                    <a:prstClr val="black">
                      <a:alpha val="40000"/>
                    </a:prstClr>
                  </a:outerShdw>
                  <a:reflection blurRad="6350" stA="52000" endA="300" endPos="13000" dir="5400000" sy="-100000" algn="bl" rotWithShape="0"/>
                </a:effectLst>
              </a:tblPr>
              <a:tblGrid>
                <a:gridCol w="1620608"/>
                <a:gridCol w="1512568"/>
                <a:gridCol w="1620608"/>
                <a:gridCol w="1620608"/>
                <a:gridCol w="1626610"/>
              </a:tblGrid>
              <a:tr h="650083">
                <a:tc>
                  <a:txBody>
                    <a:bodyPr/>
                    <a:lstStyle/>
                    <a:p>
                      <a:pPr marL="0" marR="0" algn="ctr">
                        <a:spcBef>
                          <a:spcPts val="200"/>
                        </a:spcBef>
                        <a:spcAft>
                          <a:spcPts val="200"/>
                        </a:spcAft>
                      </a:pPr>
                      <a:r>
                        <a:rPr lang="en-US" sz="1600" b="1" dirty="0">
                          <a:solidFill>
                            <a:srgbClr val="0070C0"/>
                          </a:solidFill>
                          <a:effectLst/>
                          <a:latin typeface="+mj-lt"/>
                          <a:ea typeface="Calibri"/>
                        </a:rPr>
                        <a:t>Impact / </a:t>
                      </a:r>
                      <a:r>
                        <a:rPr lang="en-US" sz="1600" b="1" dirty="0" smtClean="0">
                          <a:solidFill>
                            <a:srgbClr val="0070C0"/>
                          </a:solidFill>
                          <a:effectLst/>
                          <a:latin typeface="+mj-lt"/>
                          <a:ea typeface="Calibri"/>
                        </a:rPr>
                        <a:t/>
                      </a:r>
                      <a:br>
                        <a:rPr lang="en-US" sz="1600" b="1" dirty="0" smtClean="0">
                          <a:solidFill>
                            <a:srgbClr val="0070C0"/>
                          </a:solidFill>
                          <a:effectLst/>
                          <a:latin typeface="+mj-lt"/>
                          <a:ea typeface="Calibri"/>
                        </a:rPr>
                      </a:br>
                      <a:r>
                        <a:rPr lang="en-US" sz="1600" b="1" dirty="0" smtClean="0">
                          <a:solidFill>
                            <a:srgbClr val="0070C0"/>
                          </a:solidFill>
                          <a:effectLst/>
                          <a:latin typeface="+mj-lt"/>
                          <a:ea typeface="Calibri"/>
                        </a:rPr>
                        <a:t>Urgency</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Extensive / Widespread</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Significant/ </a:t>
                      </a:r>
                      <a:r>
                        <a:rPr lang="en-US" sz="1600" b="1" kern="1200" dirty="0" smtClean="0">
                          <a:solidFill>
                            <a:srgbClr val="0070C0"/>
                          </a:solidFill>
                          <a:effectLst/>
                          <a:latin typeface="+mj-lt"/>
                          <a:ea typeface="Calibri"/>
                        </a:rPr>
                        <a:t/>
                      </a:r>
                      <a:br>
                        <a:rPr lang="en-US" sz="1600" b="1" kern="1200" dirty="0" smtClean="0">
                          <a:solidFill>
                            <a:srgbClr val="0070C0"/>
                          </a:solidFill>
                          <a:effectLst/>
                          <a:latin typeface="+mj-lt"/>
                          <a:ea typeface="Calibri"/>
                        </a:rPr>
                      </a:br>
                      <a:r>
                        <a:rPr lang="en-US" sz="1600" b="1" kern="1200" dirty="0" smtClean="0">
                          <a:solidFill>
                            <a:srgbClr val="0070C0"/>
                          </a:solidFill>
                          <a:effectLst/>
                          <a:latin typeface="+mj-lt"/>
                          <a:ea typeface="Calibri"/>
                        </a:rPr>
                        <a:t>Large</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Moderate Limited</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a:txBody>
                    <a:bodyPr/>
                    <a:lstStyle/>
                    <a:p>
                      <a:pPr marL="0" marR="0" algn="ctr">
                        <a:spcBef>
                          <a:spcPts val="200"/>
                        </a:spcBef>
                        <a:spcAft>
                          <a:spcPts val="200"/>
                        </a:spcAft>
                      </a:pPr>
                      <a:r>
                        <a:rPr lang="en-US" sz="1600" b="1" kern="1200" dirty="0">
                          <a:solidFill>
                            <a:srgbClr val="0070C0"/>
                          </a:solidFill>
                          <a:effectLst/>
                          <a:latin typeface="+mj-lt"/>
                          <a:ea typeface="Calibri"/>
                        </a:rPr>
                        <a:t>Minor </a:t>
                      </a:r>
                      <a:endParaRPr lang="en-US" sz="1600" b="1" kern="1200" dirty="0" smtClean="0">
                        <a:solidFill>
                          <a:srgbClr val="0070C0"/>
                        </a:solidFill>
                        <a:effectLst/>
                        <a:latin typeface="+mj-lt"/>
                        <a:ea typeface="Calibri"/>
                      </a:endParaRPr>
                    </a:p>
                    <a:p>
                      <a:pPr marL="0" marR="0" algn="ctr">
                        <a:spcBef>
                          <a:spcPts val="200"/>
                        </a:spcBef>
                        <a:spcAft>
                          <a:spcPts val="200"/>
                        </a:spcAft>
                      </a:pPr>
                      <a:r>
                        <a:rPr lang="en-US" sz="1600" b="1" kern="1200" dirty="0" smtClean="0">
                          <a:solidFill>
                            <a:srgbClr val="0070C0"/>
                          </a:solidFill>
                          <a:effectLst/>
                          <a:latin typeface="+mj-lt"/>
                          <a:ea typeface="Calibri"/>
                        </a:rPr>
                        <a:t>Localized</a:t>
                      </a:r>
                      <a:endParaRPr lang="en-US" sz="2000" b="1" dirty="0">
                        <a:solidFill>
                          <a:srgbClr val="0070C0"/>
                        </a:solidFill>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r>
              <a:tr h="306449">
                <a:tc gridSpan="5">
                  <a:txBody>
                    <a:bodyPr/>
                    <a:lstStyle/>
                    <a:p>
                      <a:pPr marL="0" marR="0" algn="ctr">
                        <a:spcBef>
                          <a:spcPts val="200"/>
                        </a:spcBef>
                        <a:spcAft>
                          <a:spcPts val="200"/>
                        </a:spcAft>
                        <a:tabLst>
                          <a:tab pos="2628265" algn="ctr"/>
                          <a:tab pos="4292600" algn="l"/>
                        </a:tabLst>
                      </a:pPr>
                      <a:r>
                        <a:rPr lang="en-US" sz="1600" b="1" kern="1200" dirty="0" smtClean="0">
                          <a:solidFill>
                            <a:schemeClr val="tx1"/>
                          </a:solidFill>
                          <a:effectLst/>
                          <a:latin typeface="+mn-lt"/>
                          <a:ea typeface="+mn-ea"/>
                          <a:cs typeface="+mn-cs"/>
                        </a:rPr>
                        <a:t>Resolution time (in Workdays unless otherwise noted)</a:t>
                      </a:r>
                      <a:endParaRPr lang="en-US" sz="1800" b="1" dirty="0">
                        <a:solidFill>
                          <a:schemeClr val="tx1"/>
                        </a:solidFill>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rgbClr val="00B0F0"/>
                        </a:gs>
                        <a:gs pos="50000">
                          <a:schemeClr val="bg1"/>
                        </a:gs>
                      </a:gsLst>
                      <a:lin ang="162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372">
                <a:tc>
                  <a:txBody>
                    <a:bodyPr/>
                    <a:lstStyle/>
                    <a:p>
                      <a:pPr marL="0" marR="0" algn="l">
                        <a:spcBef>
                          <a:spcPts val="200"/>
                        </a:spcBef>
                        <a:spcAft>
                          <a:spcPts val="200"/>
                        </a:spcAft>
                      </a:pPr>
                      <a:r>
                        <a:rPr lang="en-US" sz="1600" b="1" kern="1200" dirty="0">
                          <a:solidFill>
                            <a:srgbClr val="FFFFFF"/>
                          </a:solidFill>
                          <a:effectLst/>
                          <a:latin typeface="+mj-lt"/>
                          <a:ea typeface="Calibri"/>
                        </a:rPr>
                        <a:t>Critical</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algn="ctr">
                        <a:spcBef>
                          <a:spcPts val="200"/>
                        </a:spcBef>
                        <a:spcAft>
                          <a:spcPts val="200"/>
                        </a:spcAft>
                      </a:pPr>
                      <a:r>
                        <a:rPr lang="en-US" sz="1600" dirty="0">
                          <a:effectLst/>
                          <a:latin typeface="+mj-lt"/>
                          <a:ea typeface="Calibri"/>
                        </a:rPr>
                        <a:t>P1 – 8 </a:t>
                      </a:r>
                      <a:r>
                        <a:rPr lang="en-US" sz="1600" dirty="0" err="1">
                          <a:effectLst/>
                          <a:latin typeface="+mj-lt"/>
                          <a:ea typeface="Calibri"/>
                        </a:rPr>
                        <a:t>hrs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P1 – 8 </a:t>
                      </a:r>
                      <a:r>
                        <a:rPr lang="en-US" sz="1600" dirty="0" err="1">
                          <a:effectLst/>
                          <a:latin typeface="+mj-lt"/>
                          <a:ea typeface="Calibri"/>
                        </a:rPr>
                        <a:t>hrs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P2 - 2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P3 - 6 days</a:t>
                      </a:r>
                      <a:endParaRPr lang="en-US" sz="200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306449">
                <a:tc>
                  <a:txBody>
                    <a:bodyPr/>
                    <a:lstStyle/>
                    <a:p>
                      <a:pPr marL="0" marR="0" algn="l">
                        <a:spcBef>
                          <a:spcPts val="200"/>
                        </a:spcBef>
                        <a:spcAft>
                          <a:spcPts val="200"/>
                        </a:spcAft>
                      </a:pPr>
                      <a:r>
                        <a:rPr lang="en-US" sz="1600" b="1" kern="1200" dirty="0">
                          <a:solidFill>
                            <a:srgbClr val="FFFFFF"/>
                          </a:solidFill>
                          <a:effectLst/>
                          <a:latin typeface="+mj-lt"/>
                          <a:ea typeface="Calibri"/>
                        </a:rPr>
                        <a:t>High</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75000"/>
                      </a:schemeClr>
                    </a:solidFill>
                  </a:tcPr>
                </a:tc>
                <a:tc>
                  <a:txBody>
                    <a:bodyPr/>
                    <a:lstStyle/>
                    <a:p>
                      <a:pPr marL="0" marR="0" algn="ctr">
                        <a:spcBef>
                          <a:spcPts val="200"/>
                        </a:spcBef>
                        <a:spcAft>
                          <a:spcPts val="200"/>
                        </a:spcAft>
                      </a:pPr>
                      <a:r>
                        <a:rPr lang="en-US" sz="1600">
                          <a:effectLst/>
                          <a:latin typeface="+mj-lt"/>
                          <a:ea typeface="Calibri"/>
                        </a:rPr>
                        <a:t>P1 – 8 hrs</a:t>
                      </a:r>
                      <a:endParaRPr lang="en-US" sz="200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P2 - 2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P2 - 2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P3 - 6 days</a:t>
                      </a:r>
                      <a:endParaRPr lang="en-US" sz="200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292372">
                <a:tc>
                  <a:txBody>
                    <a:bodyPr/>
                    <a:lstStyle/>
                    <a:p>
                      <a:pPr marL="0" marR="0" algn="l">
                        <a:spcBef>
                          <a:spcPts val="200"/>
                        </a:spcBef>
                        <a:spcAft>
                          <a:spcPts val="200"/>
                        </a:spcAft>
                      </a:pPr>
                      <a:r>
                        <a:rPr lang="en-US" sz="1600" b="1" kern="1200" dirty="0">
                          <a:solidFill>
                            <a:srgbClr val="FFFFFF"/>
                          </a:solidFill>
                          <a:effectLst/>
                          <a:latin typeface="+mj-lt"/>
                          <a:ea typeface="Calibri"/>
                        </a:rPr>
                        <a:t>Medium</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algn="ctr">
                        <a:spcBef>
                          <a:spcPts val="200"/>
                        </a:spcBef>
                        <a:spcAft>
                          <a:spcPts val="200"/>
                        </a:spcAft>
                      </a:pPr>
                      <a:r>
                        <a:rPr lang="en-US" sz="1600">
                          <a:effectLst/>
                          <a:latin typeface="+mj-lt"/>
                          <a:ea typeface="Calibri"/>
                        </a:rPr>
                        <a:t>P2 - 2 days</a:t>
                      </a:r>
                      <a:endParaRPr lang="en-US" sz="200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P3 - 6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P3 - 6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P3 - 6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r h="285874">
                <a:tc>
                  <a:txBody>
                    <a:bodyPr/>
                    <a:lstStyle/>
                    <a:p>
                      <a:pPr marL="0" marR="0" algn="l">
                        <a:spcBef>
                          <a:spcPts val="200"/>
                        </a:spcBef>
                        <a:spcAft>
                          <a:spcPts val="200"/>
                        </a:spcAft>
                      </a:pPr>
                      <a:r>
                        <a:rPr lang="en-US" sz="1600" b="1" kern="1200" dirty="0">
                          <a:solidFill>
                            <a:srgbClr val="FFFFFF"/>
                          </a:solidFill>
                          <a:effectLst/>
                          <a:latin typeface="+mj-lt"/>
                          <a:ea typeface="Calibri"/>
                        </a:rPr>
                        <a:t>Low</a:t>
                      </a:r>
                      <a:endParaRPr lang="en-US" sz="2000" b="1" dirty="0">
                        <a:effectLst/>
                        <a:latin typeface="+mj-lt"/>
                        <a:ea typeface="Calibri"/>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5">
                        <a:lumMod val="75000"/>
                      </a:schemeClr>
                    </a:solidFill>
                  </a:tcPr>
                </a:tc>
                <a:tc>
                  <a:txBody>
                    <a:bodyPr/>
                    <a:lstStyle/>
                    <a:p>
                      <a:pPr marL="0" marR="0" algn="ctr">
                        <a:spcBef>
                          <a:spcPts val="200"/>
                        </a:spcBef>
                        <a:spcAft>
                          <a:spcPts val="200"/>
                        </a:spcAft>
                      </a:pPr>
                      <a:r>
                        <a:rPr lang="en-US" sz="1600" dirty="0">
                          <a:effectLst/>
                          <a:latin typeface="+mj-lt"/>
                          <a:ea typeface="Calibri"/>
                        </a:rPr>
                        <a:t>P4 - 10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P4 - 10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a:effectLst/>
                          <a:latin typeface="+mj-lt"/>
                          <a:ea typeface="Calibri"/>
                        </a:rPr>
                        <a:t>P4 - 10 days</a:t>
                      </a:r>
                      <a:endParaRPr lang="en-US" sz="200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c>
                  <a:txBody>
                    <a:bodyPr/>
                    <a:lstStyle/>
                    <a:p>
                      <a:pPr marL="0" marR="0" algn="ctr">
                        <a:spcBef>
                          <a:spcPts val="200"/>
                        </a:spcBef>
                        <a:spcAft>
                          <a:spcPts val="200"/>
                        </a:spcAft>
                      </a:pPr>
                      <a:r>
                        <a:rPr lang="en-US" sz="1600" dirty="0">
                          <a:effectLst/>
                          <a:latin typeface="+mj-lt"/>
                          <a:ea typeface="Calibri"/>
                        </a:rPr>
                        <a:t>P4 - 10 days</a:t>
                      </a:r>
                      <a:endParaRPr lang="en-US" sz="2000" dirty="0">
                        <a:effectLst/>
                        <a:latin typeface="+mj-lt"/>
                        <a:ea typeface="Calibri"/>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gradFill>
                      <a:gsLst>
                        <a:gs pos="0">
                          <a:schemeClr val="bg1">
                            <a:lumMod val="85000"/>
                          </a:schemeClr>
                        </a:gs>
                        <a:gs pos="50000">
                          <a:schemeClr val="bg1"/>
                        </a:gs>
                      </a:gsLst>
                      <a:lin ang="16200000" scaled="1"/>
                    </a:gradFill>
                  </a:tcPr>
                </a:tc>
              </a:tr>
            </a:tbl>
          </a:graphicData>
        </a:graphic>
      </p:graphicFrame>
      <p:sp>
        <p:nvSpPr>
          <p:cNvPr id="6" name="Title 7"/>
          <p:cNvSpPr txBox="1">
            <a:spLocks/>
          </p:cNvSpPr>
          <p:nvPr/>
        </p:nvSpPr>
        <p:spPr>
          <a:xfrm>
            <a:off x="562100" y="614550"/>
            <a:ext cx="3933699" cy="645195"/>
          </a:xfrm>
          <a:prstGeom prst="rect">
            <a:avLst/>
          </a:prstGeom>
        </p:spPr>
        <p:txBody>
          <a:bodyPr anchor="ctr"/>
          <a:lstStyle>
            <a:lvl1pPr algn="l" defTabSz="914400" rtl="0" eaLnBrk="1" latinLnBrk="0" hangingPunct="1">
              <a:spcBef>
                <a:spcPct val="0"/>
              </a:spcBef>
              <a:buNone/>
              <a:defRPr sz="2800" kern="1200">
                <a:solidFill>
                  <a:schemeClr val="accent5"/>
                </a:solidFill>
                <a:latin typeface="+mj-lt"/>
                <a:ea typeface="+mj-ea"/>
                <a:cs typeface="+mj-cs"/>
              </a:defRPr>
            </a:lvl1pPr>
          </a:lstStyle>
          <a:p>
            <a:pPr marL="0" lvl="1"/>
            <a:r>
              <a:rPr lang="en-US" sz="2200" b="1" dirty="0" smtClean="0"/>
              <a:t>Business Critical Systems</a:t>
            </a:r>
            <a:endParaRPr lang="en-US" sz="2200" b="1" kern="0" dirty="0" smtClean="0"/>
          </a:p>
        </p:txBody>
      </p:sp>
      <p:sp>
        <p:nvSpPr>
          <p:cNvPr id="9" name="Title 7"/>
          <p:cNvSpPr txBox="1">
            <a:spLocks/>
          </p:cNvSpPr>
          <p:nvPr/>
        </p:nvSpPr>
        <p:spPr>
          <a:xfrm>
            <a:off x="561109" y="3352830"/>
            <a:ext cx="8201891" cy="645195"/>
          </a:xfrm>
          <a:prstGeom prst="rect">
            <a:avLst/>
          </a:prstGeom>
        </p:spPr>
        <p:txBody>
          <a:bodyPr anchor="ctr"/>
          <a:lstStyle>
            <a:lvl1pPr algn="l" defTabSz="914400" rtl="0" eaLnBrk="1" latinLnBrk="0" hangingPunct="1">
              <a:spcBef>
                <a:spcPct val="0"/>
              </a:spcBef>
              <a:buNone/>
              <a:defRPr sz="2800" kern="1200">
                <a:solidFill>
                  <a:schemeClr val="accent5"/>
                </a:solidFill>
                <a:latin typeface="+mj-lt"/>
                <a:ea typeface="+mj-ea"/>
                <a:cs typeface="+mj-cs"/>
              </a:defRPr>
            </a:lvl1pPr>
          </a:lstStyle>
          <a:p>
            <a:pPr marL="0" lvl="1"/>
            <a:r>
              <a:rPr lang="en-US" sz="2200" b="1" dirty="0" smtClean="0"/>
              <a:t>Business Non-Critical </a:t>
            </a:r>
            <a:r>
              <a:rPr lang="en-US" sz="2200" b="1" dirty="0"/>
              <a:t>Systems</a:t>
            </a:r>
            <a:endParaRPr lang="en-US" sz="2200" b="1" kern="0" dirty="0"/>
          </a:p>
        </p:txBody>
      </p:sp>
    </p:spTree>
    <p:extLst>
      <p:ext uri="{BB962C8B-B14F-4D97-AF65-F5344CB8AC3E}">
        <p14:creationId xmlns:p14="http://schemas.microsoft.com/office/powerpoint/2010/main" val="2533964938"/>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14243" y="990600"/>
          <a:ext cx="8243957" cy="4800600"/>
        </p:xfrm>
        <a:graphic>
          <a:graphicData uri="http://schemas.openxmlformats.org/drawingml/2006/table">
            <a:tbl>
              <a:tblPr firstRow="1" firstCol="1" bandRow="1">
                <a:tableStyleId>{5C22544A-7EE6-4342-B048-85BDC9FD1C3A}</a:tableStyleId>
              </a:tblPr>
              <a:tblGrid>
                <a:gridCol w="1293667"/>
                <a:gridCol w="4198077"/>
                <a:gridCol w="837079"/>
                <a:gridCol w="1915134"/>
              </a:tblGrid>
              <a:tr h="503476">
                <a:tc>
                  <a:txBody>
                    <a:bodyPr/>
                    <a:lstStyle/>
                    <a:p>
                      <a:pPr marL="0" marR="0" algn="ctr">
                        <a:lnSpc>
                          <a:spcPts val="2160"/>
                        </a:lnSpc>
                        <a:spcBef>
                          <a:spcPts val="0"/>
                        </a:spcBef>
                        <a:spcAft>
                          <a:spcPts val="800"/>
                        </a:spcAft>
                      </a:pPr>
                      <a:r>
                        <a:rPr lang="en-US" sz="1400" dirty="0">
                          <a:effectLst/>
                        </a:rPr>
                        <a:t>SLA Event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ts val="2160"/>
                        </a:lnSpc>
                        <a:spcBef>
                          <a:spcPts val="0"/>
                        </a:spcBef>
                        <a:spcAft>
                          <a:spcPts val="800"/>
                        </a:spcAft>
                      </a:pPr>
                      <a:r>
                        <a:rPr lang="en-US" sz="1400" dirty="0">
                          <a:effectLst/>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ts val="2160"/>
                        </a:lnSpc>
                        <a:spcBef>
                          <a:spcPts val="0"/>
                        </a:spcBef>
                        <a:spcAft>
                          <a:spcPts val="800"/>
                        </a:spcAft>
                      </a:pPr>
                      <a:r>
                        <a:rPr lang="en-US" sz="1400" dirty="0">
                          <a:effectLst/>
                        </a:rPr>
                        <a:t>SLA Clock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ts val="2160"/>
                        </a:lnSpc>
                        <a:spcBef>
                          <a:spcPts val="0"/>
                        </a:spcBef>
                        <a:spcAft>
                          <a:spcPts val="800"/>
                        </a:spcAft>
                      </a:pPr>
                      <a:r>
                        <a:rPr lang="en-US" sz="1400" dirty="0">
                          <a:effectLst/>
                        </a:rPr>
                        <a:t>Event recorded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074281">
                <a:tc>
                  <a:txBody>
                    <a:bodyPr/>
                    <a:lstStyle/>
                    <a:p>
                      <a:pPr marL="0" marR="0" algn="ctr">
                        <a:lnSpc>
                          <a:spcPts val="2160"/>
                        </a:lnSpc>
                        <a:spcBef>
                          <a:spcPts val="0"/>
                        </a:spcBef>
                        <a:spcAft>
                          <a:spcPts val="800"/>
                        </a:spcAft>
                      </a:pPr>
                      <a:r>
                        <a:rPr lang="en-US" sz="1400" dirty="0">
                          <a:effectLst/>
                        </a:rPr>
                        <a:t>First Response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You have acknowledged a request for </a:t>
                      </a:r>
                      <a:r>
                        <a:rPr lang="en-US" sz="1400" dirty="0" smtClean="0">
                          <a:effectLst/>
                        </a:rPr>
                        <a:t>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a:effectLst/>
                        </a:rPr>
                        <a:t>Running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SLA First Response Date/Time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074281">
                <a:tc>
                  <a:txBody>
                    <a:bodyPr/>
                    <a:lstStyle/>
                    <a:p>
                      <a:pPr marL="0" marR="0" algn="ctr">
                        <a:lnSpc>
                          <a:spcPts val="2160"/>
                        </a:lnSpc>
                        <a:spcBef>
                          <a:spcPts val="0"/>
                        </a:spcBef>
                        <a:spcAft>
                          <a:spcPts val="800"/>
                        </a:spcAft>
                      </a:pPr>
                      <a:r>
                        <a:rPr lang="en-US" sz="1400">
                          <a:effectLst/>
                        </a:rPr>
                        <a:t>Resolution Plan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A plan to resolve the issue is in </a:t>
                      </a:r>
                      <a:r>
                        <a:rPr lang="en-US" sz="1400" dirty="0" smtClean="0">
                          <a:effectLst/>
                        </a:rPr>
                        <a:t>place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a:effectLst/>
                        </a:rPr>
                        <a:t>Running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SLA Resolution Plan Date/Time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074281">
                <a:tc>
                  <a:txBody>
                    <a:bodyPr/>
                    <a:lstStyle/>
                    <a:p>
                      <a:pPr marL="0" marR="0" algn="ctr">
                        <a:lnSpc>
                          <a:spcPts val="2160"/>
                        </a:lnSpc>
                        <a:spcBef>
                          <a:spcPts val="0"/>
                        </a:spcBef>
                        <a:spcAft>
                          <a:spcPts val="800"/>
                        </a:spcAft>
                      </a:pPr>
                      <a:r>
                        <a:rPr lang="en-US" sz="1400">
                          <a:effectLst/>
                        </a:rPr>
                        <a:t>Waiting Customer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You are awaiting action or information from a </a:t>
                      </a:r>
                      <a:r>
                        <a:rPr lang="en-US" sz="1400" dirty="0" smtClean="0">
                          <a:effectLst/>
                        </a:rPr>
                        <a:t>customer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Paused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N/A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074281">
                <a:tc>
                  <a:txBody>
                    <a:bodyPr/>
                    <a:lstStyle/>
                    <a:p>
                      <a:pPr marL="0" marR="0" algn="ctr">
                        <a:lnSpc>
                          <a:spcPts val="2160"/>
                        </a:lnSpc>
                        <a:spcBef>
                          <a:spcPts val="0"/>
                        </a:spcBef>
                        <a:spcAft>
                          <a:spcPts val="800"/>
                        </a:spcAft>
                      </a:pPr>
                      <a:r>
                        <a:rPr lang="en-US" sz="1400">
                          <a:effectLst/>
                        </a:rPr>
                        <a:t>Resolved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The customer's service need has been met and the issue can be </a:t>
                      </a:r>
                      <a:r>
                        <a:rPr lang="en-US" sz="1400" dirty="0" smtClean="0">
                          <a:effectLst/>
                        </a:rPr>
                        <a:t>resolved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Stopped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ts val="2160"/>
                        </a:lnSpc>
                        <a:spcBef>
                          <a:spcPts val="0"/>
                        </a:spcBef>
                        <a:spcAft>
                          <a:spcPts val="800"/>
                        </a:spcAft>
                      </a:pPr>
                      <a:r>
                        <a:rPr lang="en-US" sz="1400" dirty="0">
                          <a:effectLst/>
                        </a:rPr>
                        <a:t>SLA Resolved Date/Time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3" name="Title 2"/>
          <p:cNvSpPr>
            <a:spLocks noGrp="1"/>
          </p:cNvSpPr>
          <p:nvPr>
            <p:ph type="title"/>
          </p:nvPr>
        </p:nvSpPr>
        <p:spPr/>
        <p:txBody>
          <a:bodyPr/>
          <a:lstStyle/>
          <a:p>
            <a:r>
              <a:rPr lang="en-US" dirty="0" smtClean="0"/>
              <a:t>SLA Clock</a:t>
            </a:r>
            <a:endParaRPr lang="en-US" dirty="0"/>
          </a:p>
        </p:txBody>
      </p:sp>
    </p:spTree>
    <p:extLst>
      <p:ext uri="{BB962C8B-B14F-4D97-AF65-F5344CB8AC3E}">
        <p14:creationId xmlns:p14="http://schemas.microsoft.com/office/powerpoint/2010/main" val="1614037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mj-lt"/>
              </a:rPr>
              <a:t>For P1 and P2, SMO IM will pitch in for the efficiency </a:t>
            </a:r>
            <a:r>
              <a:rPr lang="en-US" dirty="0">
                <a:latin typeface="+mj-lt"/>
              </a:rPr>
              <a:t>and effectiveness of the incident management </a:t>
            </a:r>
            <a:r>
              <a:rPr lang="en-US" dirty="0" smtClean="0">
                <a:latin typeface="+mj-lt"/>
              </a:rPr>
              <a:t>process.</a:t>
            </a:r>
          </a:p>
          <a:p>
            <a:r>
              <a:rPr lang="en-US" dirty="0">
                <a:latin typeface="+mj-lt"/>
              </a:rPr>
              <a:t>Support team will have to validate and provide the details to the IM within 15 </a:t>
            </a:r>
            <a:r>
              <a:rPr lang="en-US" dirty="0" smtClean="0">
                <a:latin typeface="+mj-lt"/>
              </a:rPr>
              <a:t>minutes.</a:t>
            </a:r>
          </a:p>
          <a:p>
            <a:r>
              <a:rPr lang="en-US" dirty="0">
                <a:latin typeface="+mj-lt"/>
                <a:cs typeface="Times New Roman" panose="02020603050405020304" pitchFamily="18" charset="0"/>
              </a:rPr>
              <a:t>Once the P1/P2 incident has been confirmed – SMO IM will send out email </a:t>
            </a:r>
            <a:r>
              <a:rPr lang="en-US" dirty="0" smtClean="0">
                <a:latin typeface="+mj-lt"/>
                <a:cs typeface="Times New Roman" panose="02020603050405020304" pitchFamily="18" charset="0"/>
              </a:rPr>
              <a:t>communication with </a:t>
            </a:r>
            <a:r>
              <a:rPr lang="en-US" dirty="0">
                <a:latin typeface="+mj-lt"/>
                <a:cs typeface="Times New Roman" panose="02020603050405020304" pitchFamily="18" charset="0"/>
              </a:rPr>
              <a:t>the bridge </a:t>
            </a:r>
            <a:r>
              <a:rPr lang="en-US" dirty="0" smtClean="0">
                <a:latin typeface="+mj-lt"/>
                <a:cs typeface="Times New Roman" panose="02020603050405020304" pitchFamily="18" charset="0"/>
              </a:rPr>
              <a:t>details </a:t>
            </a:r>
            <a:r>
              <a:rPr lang="en-US" dirty="0">
                <a:latin typeface="+mj-lt"/>
              </a:rPr>
              <a:t>within 30 minutes of its occurrence.</a:t>
            </a:r>
            <a:endParaRPr lang="en-US" dirty="0" smtClean="0">
              <a:latin typeface="+mj-lt"/>
            </a:endParaRPr>
          </a:p>
          <a:p>
            <a:r>
              <a:rPr lang="en-US" dirty="0" smtClean="0"/>
              <a:t>A bridge call </a:t>
            </a:r>
            <a:r>
              <a:rPr lang="en-US" dirty="0"/>
              <a:t>allows a group of people to participate in phone call.  The most common form of bridge allows participants dial into a virtual meeting room from their own phone</a:t>
            </a:r>
            <a:r>
              <a:rPr lang="en-US" dirty="0" smtClean="0"/>
              <a:t>.</a:t>
            </a:r>
          </a:p>
          <a:p>
            <a:pPr lvl="0"/>
            <a:r>
              <a:rPr lang="en-US" dirty="0">
                <a:cs typeface="Times New Roman" panose="02020603050405020304" pitchFamily="18" charset="0"/>
              </a:rPr>
              <a:t>Periodic Technical Communications will be sent by SMO IM as per SLA.</a:t>
            </a:r>
          </a:p>
          <a:p>
            <a:endParaRPr lang="en-US" sz="2000" dirty="0" smtClean="0"/>
          </a:p>
          <a:p>
            <a:endParaRPr lang="en-US" dirty="0" smtClean="0"/>
          </a:p>
        </p:txBody>
      </p:sp>
      <p:sp>
        <p:nvSpPr>
          <p:cNvPr id="3" name="Title 2"/>
          <p:cNvSpPr>
            <a:spLocks noGrp="1"/>
          </p:cNvSpPr>
          <p:nvPr>
            <p:ph type="title"/>
          </p:nvPr>
        </p:nvSpPr>
        <p:spPr/>
        <p:txBody>
          <a:bodyPr/>
          <a:lstStyle/>
          <a:p>
            <a:r>
              <a:rPr lang="en-US" dirty="0" smtClean="0"/>
              <a:t>P1 &amp; P2 (SMO - IM process)</a:t>
            </a:r>
            <a:endParaRPr lang="en-US" dirty="0"/>
          </a:p>
        </p:txBody>
      </p:sp>
    </p:spTree>
    <p:extLst>
      <p:ext uri="{BB962C8B-B14F-4D97-AF65-F5344CB8AC3E}">
        <p14:creationId xmlns:p14="http://schemas.microsoft.com/office/powerpoint/2010/main" val="912019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968903DBDF52478C9D97A9F54B635B" ma:contentTypeVersion="1" ma:contentTypeDescription="Create a new document." ma:contentTypeScope="" ma:versionID="ad434e6dcce9520f175e7fc9c3e1c9dd">
  <xsd:schema xmlns:xsd="http://www.w3.org/2001/XMLSchema" xmlns:xs="http://www.w3.org/2001/XMLSchema" xmlns:p="http://schemas.microsoft.com/office/2006/metadata/properties" xmlns:ns2="cd7a5af5-f953-40c6-924b-87f8dad675f9" targetNamespace="http://schemas.microsoft.com/office/2006/metadata/properties" ma:root="true" ma:fieldsID="a1ad793e2562801e5e85c4c066e52bd8" ns2:_="">
    <xsd:import namespace="cd7a5af5-f953-40c6-924b-87f8dad675f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a5af5-f953-40c6-924b-87f8dad675f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cd7a5af5-f953-40c6-924b-87f8dad675f9">2PZNZ2NJE2TP-21-5502</_dlc_DocId>
    <_dlc_DocIdUrl xmlns="cd7a5af5-f953-40c6-924b-87f8dad675f9">
      <Url>https://abbottoneadmsp.cognizant.com/sites/OneAbbott/KTDocumentLibraryPortal/_layouts/DocIdRedir.aspx?ID=2PZNZ2NJE2TP-21-5502</Url>
      <Description>2PZNZ2NJE2TP-21-5502</Description>
    </_dlc_DocIdUrl>
  </documentManagement>
</p:properties>
</file>

<file path=customXml/itemProps1.xml><?xml version="1.0" encoding="utf-8"?>
<ds:datastoreItem xmlns:ds="http://schemas.openxmlformats.org/officeDocument/2006/customXml" ds:itemID="{EDFB6F22-EA39-492D-A805-7C26E2ECE09D}">
  <ds:schemaRefs>
    <ds:schemaRef ds:uri="http://schemas.microsoft.com/sharepoint/v3/contenttype/forms"/>
  </ds:schemaRefs>
</ds:datastoreItem>
</file>

<file path=customXml/itemProps2.xml><?xml version="1.0" encoding="utf-8"?>
<ds:datastoreItem xmlns:ds="http://schemas.openxmlformats.org/officeDocument/2006/customXml" ds:itemID="{4CEF3078-483C-4B6E-A8A4-C2172560E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7a5af5-f953-40c6-924b-87f8dad675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BD3CE3-E758-4CB6-B493-7502AB8F0E56}">
  <ds:schemaRefs>
    <ds:schemaRef ds:uri="http://schemas.microsoft.com/sharepoint/events"/>
  </ds:schemaRefs>
</ds:datastoreItem>
</file>

<file path=customXml/itemProps4.xml><?xml version="1.0" encoding="utf-8"?>
<ds:datastoreItem xmlns:ds="http://schemas.openxmlformats.org/officeDocument/2006/customXml" ds:itemID="{F6127F94-2560-4FC6-9072-05AC6D6543FB}">
  <ds:schemaRefs>
    <ds:schemaRef ds:uri="http://purl.org/dc/elements/1.1/"/>
    <ds:schemaRef ds:uri="http://www.w3.org/XML/1998/namespace"/>
    <ds:schemaRef ds:uri="http://purl.org/dc/dcmitype/"/>
    <ds:schemaRef ds:uri="http://schemas.microsoft.com/office/infopath/2007/PartnerControls"/>
    <ds:schemaRef ds:uri="http://purl.org/dc/terms/"/>
    <ds:schemaRef ds:uri="http://schemas.microsoft.com/office/2006/documentManagement/types"/>
    <ds:schemaRef ds:uri="http://schemas.microsoft.com/office/2006/metadata/properties"/>
    <ds:schemaRef ds:uri="http://schemas.openxmlformats.org/package/2006/metadata/core-properties"/>
    <ds:schemaRef ds:uri="cd7a5af5-f953-40c6-924b-87f8dad675f9"/>
  </ds:schemaRefs>
</ds:datastoreItem>
</file>

<file path=docProps/app.xml><?xml version="1.0" encoding="utf-8"?>
<Properties xmlns="http://schemas.openxmlformats.org/officeDocument/2006/extended-properties" xmlns:vt="http://schemas.openxmlformats.org/officeDocument/2006/docPropsVTypes">
  <TotalTime>1189</TotalTime>
  <Words>1398</Words>
  <Application>Microsoft Office PowerPoint</Application>
  <PresentationFormat>On-screen Show (4:3)</PresentationFormat>
  <Paragraphs>262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Rockwell</vt:lpstr>
      <vt:lpstr>Times New Roman</vt:lpstr>
      <vt:lpstr>Wingdings</vt:lpstr>
      <vt:lpstr>Office Theme</vt:lpstr>
      <vt:lpstr>Abbott – ITSM PRESENTATION</vt:lpstr>
      <vt:lpstr>Impact Classifications</vt:lpstr>
      <vt:lpstr>Urgency Classifications</vt:lpstr>
      <vt:lpstr>Priority Levels (P1 through P4) &amp; Support Coverage </vt:lpstr>
      <vt:lpstr>SLA</vt:lpstr>
      <vt:lpstr>Incident &amp; Service Request Response Targets for All Systems</vt:lpstr>
      <vt:lpstr>Incident &amp; Service Request Resolution Targets</vt:lpstr>
      <vt:lpstr>SLA Clock</vt:lpstr>
      <vt:lpstr>P1 &amp; P2 (SMO - IM process)</vt:lpstr>
      <vt:lpstr>Root Cause Analyses</vt:lpstr>
      <vt:lpstr>What is a CAPA</vt:lpstr>
      <vt:lpstr>BTSQC03.01.001(IT Quality Impact Evaluation Procedure )</vt:lpstr>
      <vt:lpstr>Why IT Nonconformity Evaluation is Important</vt:lpstr>
      <vt:lpstr>How to document a CAPA Evaluation</vt:lpstr>
      <vt:lpstr>PowerPoint Presentation</vt:lpstr>
      <vt:lpstr>Mandatory Fields</vt:lpstr>
      <vt:lpstr>3 Strike Rule</vt:lpstr>
      <vt:lpstr>Audit Parameters</vt:lpstr>
      <vt:lpstr>Thank You</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Pawar, Ramchandra (Cognizant)</dc:creator>
  <cp:lastModifiedBy>Joe, Christeen (Cognizant)</cp:lastModifiedBy>
  <cp:revision>406</cp:revision>
  <dcterms:created xsi:type="dcterms:W3CDTF">2013-06-28T10:19:49Z</dcterms:created>
  <dcterms:modified xsi:type="dcterms:W3CDTF">2017-04-06T06:45:17Z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0x01010031968903DBDF52478C9D97A9F54B635B</vt:lpwstr>
  </property>
  <property fmtid="{D5CDD505-2E9C-101B-9397-08002B2CF9AE}" pid="3" name="_dlc_DocIdItemGuid">
    <vt:lpwstr>f15e98e1-e2b2-4d32-b2ba-238b57044bc2</vt:lpwstr>
  </property>
</Properties>
</file>