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11/9/2017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11/9/2017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11/9/2017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11/9/2017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11/9/2017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SPARK </a:t>
            </a:r>
            <a:endParaRPr lang="en-US" dirty="0"/>
          </a:p>
        </p:txBody>
      </p:sp>
      <p:sp>
        <p:nvSpPr>
          <p:cNvPr id="3" name="Subtitle 2"/>
          <p:cNvSpPr>
            <a:spLocks noGrp="1"/>
          </p:cNvSpPr>
          <p:nvPr>
            <p:ph type="subTitle" idx="1"/>
          </p:nvPr>
        </p:nvSpPr>
        <p:spPr/>
        <p:txBody>
          <a:bodyPr/>
          <a:lstStyle/>
          <a:p>
            <a:r>
              <a:rPr lang="en-US" dirty="0" smtClean="0"/>
              <a:t>Transformations and Actions</a:t>
            </a:r>
            <a:endParaRPr lang="en-US" dirty="0"/>
          </a:p>
        </p:txBody>
      </p:sp>
    </p:spTree>
    <p:extLst>
      <p:ext uri="{BB962C8B-B14F-4D97-AF65-F5344CB8AC3E}">
        <p14:creationId xmlns:p14="http://schemas.microsoft.com/office/powerpoint/2010/main" val="2087820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960120"/>
          </a:xfrm>
        </p:spPr>
        <p:txBody>
          <a:bodyPr>
            <a:normAutofit/>
          </a:bodyPr>
          <a:lstStyle/>
          <a:p>
            <a:r>
              <a:rPr lang="en-US" dirty="0" smtClean="0"/>
              <a:t>What is a Transformation? </a:t>
            </a:r>
            <a:endParaRPr lang="en-US" dirty="0"/>
          </a:p>
        </p:txBody>
      </p:sp>
      <p:sp>
        <p:nvSpPr>
          <p:cNvPr id="3" name="Content Placeholder 2"/>
          <p:cNvSpPr>
            <a:spLocks noGrp="1"/>
          </p:cNvSpPr>
          <p:nvPr>
            <p:ph idx="1"/>
          </p:nvPr>
        </p:nvSpPr>
        <p:spPr>
          <a:xfrm>
            <a:off x="1371600" y="1985554"/>
            <a:ext cx="9601200" cy="3881846"/>
          </a:xfrm>
        </p:spPr>
        <p:txBody>
          <a:bodyPr/>
          <a:lstStyle/>
          <a:p>
            <a:r>
              <a:rPr lang="en-US" dirty="0"/>
              <a:t>RDD transformations returns pointer to new RDD and allows you to create dependencies between RDDs</a:t>
            </a:r>
            <a:r>
              <a:rPr lang="en-US" dirty="0" smtClean="0"/>
              <a:t>.</a:t>
            </a:r>
          </a:p>
          <a:p>
            <a:r>
              <a:rPr lang="en-US" dirty="0"/>
              <a:t>Each RDD in dependency chain (String of Dependencies) has a function for </a:t>
            </a:r>
            <a:r>
              <a:rPr lang="en-US" dirty="0" smtClean="0"/>
              <a:t>calculating </a:t>
            </a:r>
            <a:r>
              <a:rPr lang="en-US" dirty="0"/>
              <a:t>its data and has a pointer (dependency) to its parent RDD</a:t>
            </a:r>
            <a:r>
              <a:rPr lang="en-US" dirty="0" smtClean="0"/>
              <a:t>.</a:t>
            </a:r>
          </a:p>
          <a:p>
            <a:r>
              <a:rPr lang="en-US" dirty="0"/>
              <a:t>Transformations are just manipulations of the </a:t>
            </a:r>
            <a:r>
              <a:rPr lang="en-US" dirty="0" smtClean="0"/>
              <a:t>data</a:t>
            </a:r>
          </a:p>
          <a:p>
            <a:r>
              <a:rPr lang="en-US" dirty="0"/>
              <a:t>Each </a:t>
            </a:r>
            <a:r>
              <a:rPr lang="en-US" dirty="0" smtClean="0"/>
              <a:t>time </a:t>
            </a:r>
            <a:r>
              <a:rPr lang="en-US" dirty="0"/>
              <a:t>new </a:t>
            </a:r>
            <a:r>
              <a:rPr lang="en-US" dirty="0" smtClean="0"/>
              <a:t>RDD is created </a:t>
            </a:r>
            <a:r>
              <a:rPr lang="en-US" dirty="0"/>
              <a:t>when we apply any </a:t>
            </a:r>
            <a:r>
              <a:rPr lang="en-US" dirty="0" smtClean="0"/>
              <a:t>transformation.</a:t>
            </a:r>
          </a:p>
          <a:p>
            <a:r>
              <a:rPr lang="en-US" dirty="0"/>
              <a:t>Applying transformation built an </a:t>
            </a:r>
            <a:r>
              <a:rPr lang="en-US" b="1" dirty="0"/>
              <a:t>RDD </a:t>
            </a:r>
            <a:r>
              <a:rPr lang="en-US" b="1" dirty="0" smtClean="0"/>
              <a:t>lineage, </a:t>
            </a:r>
            <a:r>
              <a:rPr lang="en-US" dirty="0"/>
              <a:t>It is a logical execution plan i.e., it is Directed Acyclic Graph (</a:t>
            </a:r>
            <a:r>
              <a:rPr lang="en-US" b="1" dirty="0"/>
              <a:t>DAG</a:t>
            </a:r>
            <a:r>
              <a:rPr lang="en-US" dirty="0"/>
              <a:t>) of the entire parent RDDs of RDD.</a:t>
            </a:r>
            <a:endParaRPr lang="en-US" dirty="0"/>
          </a:p>
        </p:txBody>
      </p:sp>
    </p:spTree>
    <p:extLst>
      <p:ext uri="{BB962C8B-B14F-4D97-AF65-F5344CB8AC3E}">
        <p14:creationId xmlns:p14="http://schemas.microsoft.com/office/powerpoint/2010/main" val="1214934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2554"/>
          </a:xfrm>
        </p:spPr>
        <p:txBody>
          <a:bodyPr/>
          <a:lstStyle/>
          <a:p>
            <a:r>
              <a:rPr lang="en-US" dirty="0" smtClean="0"/>
              <a:t>Two Types of Transformations</a:t>
            </a:r>
            <a:endParaRPr lang="en-US" dirty="0"/>
          </a:p>
        </p:txBody>
      </p:sp>
      <p:sp>
        <p:nvSpPr>
          <p:cNvPr id="3" name="Content Placeholder 2"/>
          <p:cNvSpPr>
            <a:spLocks noGrp="1"/>
          </p:cNvSpPr>
          <p:nvPr>
            <p:ph idx="1"/>
          </p:nvPr>
        </p:nvSpPr>
        <p:spPr>
          <a:xfrm>
            <a:off x="1371600" y="1579245"/>
            <a:ext cx="9601200" cy="4221480"/>
          </a:xfrm>
        </p:spPr>
        <p:txBody>
          <a:bodyPr/>
          <a:lstStyle/>
          <a:p>
            <a:r>
              <a:rPr lang="en-US" b="1" dirty="0"/>
              <a:t>Narrow transformation – </a:t>
            </a:r>
            <a:r>
              <a:rPr lang="en-US" dirty="0"/>
              <a:t>In </a:t>
            </a:r>
            <a:r>
              <a:rPr lang="en-US" i="1" dirty="0"/>
              <a:t>Narrow transformation</a:t>
            </a:r>
            <a:r>
              <a:rPr lang="en-US" dirty="0"/>
              <a:t>, all the elements that are required to compute the records in single partition live in the single partition of parent RDD. A limited subset of partition is used to calculate the result. </a:t>
            </a:r>
            <a:r>
              <a:rPr lang="en-US" i="1" dirty="0"/>
              <a:t>Narrow transformations</a:t>
            </a:r>
            <a:r>
              <a:rPr lang="en-US" dirty="0"/>
              <a:t> are the result of </a:t>
            </a:r>
            <a:r>
              <a:rPr lang="en-US" i="1" dirty="0"/>
              <a:t>map(), filter().</a:t>
            </a:r>
            <a:endParaRPr lang="en-US" dirty="0"/>
          </a:p>
          <a:p>
            <a:pPr marL="0" indent="0">
              <a:buNone/>
            </a:pPr>
            <a:endParaRPr lang="en-US" dirty="0"/>
          </a:p>
        </p:txBody>
      </p:sp>
      <p:pic>
        <p:nvPicPr>
          <p:cNvPr id="1026" name="Picture 2" descr="Apache Spark Narrow Transformation Ope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6522" y="3033440"/>
            <a:ext cx="6821009" cy="3576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423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81743"/>
          </a:xfrm>
        </p:spPr>
        <p:txBody>
          <a:bodyPr/>
          <a:lstStyle/>
          <a:p>
            <a:r>
              <a:rPr lang="en-US" dirty="0" smtClean="0"/>
              <a:t>Two Types of Transformations </a:t>
            </a:r>
            <a:endParaRPr lang="en-US" dirty="0"/>
          </a:p>
        </p:txBody>
      </p:sp>
      <p:sp>
        <p:nvSpPr>
          <p:cNvPr id="3" name="Content Placeholder 2"/>
          <p:cNvSpPr>
            <a:spLocks noGrp="1"/>
          </p:cNvSpPr>
          <p:nvPr>
            <p:ph idx="1"/>
          </p:nvPr>
        </p:nvSpPr>
        <p:spPr>
          <a:xfrm>
            <a:off x="1371600" y="1567543"/>
            <a:ext cx="9601200" cy="4299857"/>
          </a:xfrm>
        </p:spPr>
        <p:txBody>
          <a:bodyPr/>
          <a:lstStyle/>
          <a:p>
            <a:r>
              <a:rPr lang="en-US" b="1" dirty="0"/>
              <a:t>Wide transformation – </a:t>
            </a:r>
            <a:r>
              <a:rPr lang="en-US" dirty="0"/>
              <a:t>In wide transformation, all the elements that are required to compute the records in the single partition may live in many partitions of parent RDD. The partition may live in many partitions of parent RDD. </a:t>
            </a:r>
            <a:r>
              <a:rPr lang="en-US" i="1" dirty="0"/>
              <a:t>Wide transformations</a:t>
            </a:r>
            <a:r>
              <a:rPr lang="en-US" dirty="0"/>
              <a:t> are the result of </a:t>
            </a:r>
            <a:r>
              <a:rPr lang="en-US" i="1" dirty="0" err="1"/>
              <a:t>groupbyKey</a:t>
            </a:r>
            <a:r>
              <a:rPr lang="en-US" i="1" dirty="0"/>
              <a:t>()</a:t>
            </a:r>
            <a:r>
              <a:rPr lang="en-US" dirty="0"/>
              <a:t> and </a:t>
            </a:r>
            <a:r>
              <a:rPr lang="en-US" i="1" dirty="0" err="1"/>
              <a:t>reducebyKey</a:t>
            </a:r>
            <a:r>
              <a:rPr lang="en-US" i="1" dirty="0"/>
              <a:t>()</a:t>
            </a:r>
            <a:r>
              <a:rPr lang="en-US" dirty="0"/>
              <a:t>.</a:t>
            </a:r>
          </a:p>
          <a:p>
            <a:endParaRPr lang="en-US" dirty="0"/>
          </a:p>
        </p:txBody>
      </p:sp>
      <p:pic>
        <p:nvPicPr>
          <p:cNvPr id="2050" name="Picture 2" descr="Spark Wide Transformation Ope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7598" y="3060926"/>
            <a:ext cx="6276975" cy="3286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76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68680"/>
          </a:xfrm>
        </p:spPr>
        <p:txBody>
          <a:bodyPr/>
          <a:lstStyle/>
          <a:p>
            <a:r>
              <a:rPr lang="en-US" dirty="0"/>
              <a:t>m</a:t>
            </a:r>
            <a:r>
              <a:rPr lang="en-US" dirty="0" smtClean="0"/>
              <a:t>ap() vs </a:t>
            </a:r>
            <a:r>
              <a:rPr lang="en-US" dirty="0" err="1" smtClean="0"/>
              <a:t>mapPartitions</a:t>
            </a:r>
            <a:r>
              <a:rPr lang="en-US" dirty="0" smtClean="0"/>
              <a:t>()</a:t>
            </a:r>
            <a:endParaRPr lang="en-US" dirty="0"/>
          </a:p>
        </p:txBody>
      </p:sp>
      <p:sp>
        <p:nvSpPr>
          <p:cNvPr id="3" name="Content Placeholder 2"/>
          <p:cNvSpPr>
            <a:spLocks noGrp="1"/>
          </p:cNvSpPr>
          <p:nvPr>
            <p:ph idx="1"/>
          </p:nvPr>
        </p:nvSpPr>
        <p:spPr>
          <a:xfrm>
            <a:off x="1371600" y="1554480"/>
            <a:ext cx="9601200" cy="4312920"/>
          </a:xfrm>
        </p:spPr>
        <p:txBody>
          <a:bodyPr/>
          <a:lstStyle/>
          <a:p>
            <a:r>
              <a:rPr lang="en-US" b="1" dirty="0" err="1"/>
              <a:t>mapPartitions</a:t>
            </a:r>
            <a:r>
              <a:rPr lang="en-US" b="1" dirty="0"/>
              <a:t>()</a:t>
            </a:r>
            <a:r>
              <a:rPr lang="en-US" dirty="0"/>
              <a:t> can be used as an alternative to map() &amp; </a:t>
            </a:r>
            <a:r>
              <a:rPr lang="en-US" dirty="0" err="1"/>
              <a:t>foreach</a:t>
            </a:r>
            <a:r>
              <a:rPr lang="en-US" dirty="0"/>
              <a:t>(). </a:t>
            </a:r>
            <a:r>
              <a:rPr lang="en-US" dirty="0" err="1"/>
              <a:t>mapPartitions</a:t>
            </a:r>
            <a:r>
              <a:rPr lang="en-US" dirty="0"/>
              <a:t>() is called once for each Partition unlike map() &amp; </a:t>
            </a:r>
            <a:r>
              <a:rPr lang="en-US" dirty="0" err="1"/>
              <a:t>foreach</a:t>
            </a:r>
            <a:r>
              <a:rPr lang="en-US" dirty="0"/>
              <a:t>()which is called for each element in the RDD</a:t>
            </a:r>
            <a:r>
              <a:rPr lang="en-US" dirty="0" smtClean="0"/>
              <a:t>.</a:t>
            </a:r>
            <a:endParaRPr lang="en-US" dirty="0"/>
          </a:p>
          <a:p>
            <a:r>
              <a:rPr lang="en-US" dirty="0"/>
              <a:t>The main advantage being that, we can do initialization on Per-Partition basis instead of per-element basis(as done by map</a:t>
            </a:r>
            <a:r>
              <a:rPr lang="en-US" dirty="0" smtClean="0"/>
              <a:t>())</a:t>
            </a:r>
          </a:p>
          <a:p>
            <a:r>
              <a:rPr lang="en-US" dirty="0"/>
              <a:t>Consider the case of Initializing a database. If we are using map() or </a:t>
            </a:r>
            <a:r>
              <a:rPr lang="en-US" dirty="0" err="1"/>
              <a:t>foreach</a:t>
            </a:r>
            <a:r>
              <a:rPr lang="en-US" dirty="0"/>
              <a:t>(), the number of times we would need to initialize will be equal to the no of elements in RDD. Whereas if we use </a:t>
            </a:r>
            <a:r>
              <a:rPr lang="en-US" dirty="0" err="1"/>
              <a:t>mapPartitions</a:t>
            </a:r>
            <a:r>
              <a:rPr lang="en-US" dirty="0"/>
              <a:t>(), the no of times we would need to initialize would be equal to number of Partitions</a:t>
            </a:r>
            <a:endParaRPr lang="en-US" dirty="0" smtClean="0"/>
          </a:p>
          <a:p>
            <a:r>
              <a:rPr lang="en-US" dirty="0"/>
              <a:t>We get Iterator as an argument for </a:t>
            </a:r>
            <a:r>
              <a:rPr lang="en-US" dirty="0" err="1"/>
              <a:t>mapPartition</a:t>
            </a:r>
            <a:r>
              <a:rPr lang="en-US" dirty="0"/>
              <a:t>, through which we can iterate through all the elements in a Partition</a:t>
            </a:r>
            <a:endParaRPr lang="en-US" dirty="0"/>
          </a:p>
        </p:txBody>
      </p:sp>
    </p:spTree>
    <p:extLst>
      <p:ext uri="{BB962C8B-B14F-4D97-AF65-F5344CB8AC3E}">
        <p14:creationId xmlns:p14="http://schemas.microsoft.com/office/powerpoint/2010/main" val="2937934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60120"/>
          </a:xfrm>
        </p:spPr>
        <p:txBody>
          <a:bodyPr/>
          <a:lstStyle/>
          <a:p>
            <a:endParaRPr lang="en-US" dirty="0"/>
          </a:p>
        </p:txBody>
      </p:sp>
      <p:sp>
        <p:nvSpPr>
          <p:cNvPr id="3" name="Content Placeholder 2"/>
          <p:cNvSpPr>
            <a:spLocks noGrp="1"/>
          </p:cNvSpPr>
          <p:nvPr>
            <p:ph idx="1"/>
          </p:nvPr>
        </p:nvSpPr>
        <p:spPr>
          <a:xfrm>
            <a:off x="1371600" y="1841863"/>
            <a:ext cx="9601200" cy="4025537"/>
          </a:xfrm>
        </p:spPr>
        <p:txBody>
          <a:bodyPr/>
          <a:lstStyle/>
          <a:p>
            <a:endParaRPr lang="en-US" dirty="0"/>
          </a:p>
        </p:txBody>
      </p:sp>
    </p:spTree>
    <p:extLst>
      <p:ext uri="{BB962C8B-B14F-4D97-AF65-F5344CB8AC3E}">
        <p14:creationId xmlns:p14="http://schemas.microsoft.com/office/powerpoint/2010/main" val="103361116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59</TotalTime>
  <Words>98</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Franklin Gothic Book</vt:lpstr>
      <vt:lpstr>Crop</vt:lpstr>
      <vt:lpstr>SPARK </vt:lpstr>
      <vt:lpstr>What is a Transformation? </vt:lpstr>
      <vt:lpstr>Two Types of Transformations</vt:lpstr>
      <vt:lpstr>Two Types of Transformations </vt:lpstr>
      <vt:lpstr>map() vs mapPartitions()</vt:lpstr>
      <vt:lpstr>PowerPoint Presentation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Dinesh Chowdary Gundapaneni</dc:creator>
  <cp:lastModifiedBy>Dinesh Chowdary Gundapaneni</cp:lastModifiedBy>
  <cp:revision>3</cp:revision>
  <dcterms:created xsi:type="dcterms:W3CDTF">2017-11-09T08:09:20Z</dcterms:created>
  <dcterms:modified xsi:type="dcterms:W3CDTF">2017-11-09T09:08:41Z</dcterms:modified>
</cp:coreProperties>
</file>