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83" r:id="rId12"/>
    <p:sldId id="284" r:id="rId13"/>
    <p:sldId id="285" r:id="rId14"/>
    <p:sldId id="286" r:id="rId15"/>
    <p:sldId id="287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Closures, Traits, Generics and </a:t>
            </a:r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4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26600" cy="876300"/>
          </a:xfrm>
        </p:spPr>
        <p:txBody>
          <a:bodyPr>
            <a:normAutofit/>
          </a:bodyPr>
          <a:lstStyle/>
          <a:p>
            <a:r>
              <a:rPr lang="en-US" sz="3200" b="1" dirty="0"/>
              <a:t>Scala Function Example without using = Operator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532585" y="1429554"/>
            <a:ext cx="844854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function defined below is also known as </a:t>
            </a:r>
            <a:r>
              <a:rPr lang="en-US" b="1" u="sng" dirty="0">
                <a:solidFill>
                  <a:srgbClr val="000000"/>
                </a:solidFill>
                <a:latin typeface="Verdana" panose="020B0604030504040204" pitchFamily="34" charset="0"/>
              </a:rPr>
              <a:t>non parameterized function.</a:t>
            </a:r>
            <a:endParaRPr lang="en-US" sz="2400" b="1" u="sng" dirty="0">
              <a:latin typeface="Calibri" panose="020F0502020204030204" pitchFamily="34" charset="0"/>
            </a:endParaRPr>
          </a:p>
          <a:p>
            <a:pPr algn="just">
              <a:lnSpc>
                <a:spcPts val="1725"/>
              </a:lnSpc>
            </a:pPr>
            <a:endParaRPr lang="en-US" b="1" dirty="0" smtClean="0">
              <a:solidFill>
                <a:srgbClr val="006699"/>
              </a:solidFill>
              <a:latin typeface="Verdana" panose="020B0604030504040204" pitchFamily="34" charset="0"/>
            </a:endParaRPr>
          </a:p>
          <a:p>
            <a:pPr algn="just">
              <a:lnSpc>
                <a:spcPts val="1725"/>
              </a:lnSpc>
            </a:pPr>
            <a:r>
              <a:rPr lang="en-US" b="1" dirty="0" smtClean="0">
                <a:solidFill>
                  <a:srgbClr val="006699"/>
                </a:solidFill>
                <a:latin typeface="Verdana" panose="020B0604030504040204" pitchFamily="34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MainObject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{  </a:t>
            </a:r>
            <a:endParaRPr lang="en-US" sz="2400" dirty="0">
              <a:latin typeface="Calibri" panose="020F0502020204030204" pitchFamily="34" charset="0"/>
            </a:endParaRPr>
          </a:p>
          <a:p>
            <a:pPr algn="just">
              <a:lnSpc>
                <a:spcPts val="1725"/>
              </a:lnSpc>
            </a:pPr>
            <a:endParaRPr lang="en-US" sz="8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ts val="1725"/>
              </a:lnSpc>
            </a:pPr>
            <a:r>
              <a:rPr lang="en-US" sz="800" dirty="0">
                <a:solidFill>
                  <a:srgbClr val="000000"/>
                </a:solidFill>
                <a:latin typeface="Times New Roman" panose="02020603050405020304" pitchFamily="18" charset="0"/>
              </a:rPr>
              <a:t>  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 Array[String]) {  </a:t>
            </a:r>
            <a:endParaRPr lang="en-US" sz="2400" dirty="0">
              <a:latin typeface="Calibri" panose="020F0502020204030204" pitchFamily="34" charset="0"/>
            </a:endParaRPr>
          </a:p>
          <a:p>
            <a:pPr algn="just">
              <a:lnSpc>
                <a:spcPts val="1725"/>
              </a:lnSpc>
            </a:pPr>
            <a:r>
              <a:rPr lang="en-US" sz="800" dirty="0">
                <a:solidFill>
                  <a:srgbClr val="000000"/>
                </a:solidFill>
                <a:latin typeface="Times New Roman" panose="02020603050405020304" pitchFamily="18" charset="0"/>
              </a:rPr>
              <a:t>  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functionExample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           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 Calling function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US" sz="2400" dirty="0">
              <a:latin typeface="Calibri" panose="020F0502020204030204" pitchFamily="34" charset="0"/>
            </a:endParaRPr>
          </a:p>
          <a:p>
            <a:pPr algn="just">
              <a:lnSpc>
                <a:spcPts val="1725"/>
              </a:lnSpc>
            </a:pPr>
            <a:r>
              <a:rPr lang="en-US" sz="800" dirty="0">
                <a:solidFill>
                  <a:srgbClr val="000000"/>
                </a:solidFill>
                <a:latin typeface="Times New Roman" panose="02020603050405020304" pitchFamily="18" charset="0"/>
              </a:rPr>
              <a:t>   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}  </a:t>
            </a:r>
            <a:endParaRPr lang="en-US" sz="2400" dirty="0">
              <a:latin typeface="Calibri" panose="020F0502020204030204" pitchFamily="34" charset="0"/>
            </a:endParaRPr>
          </a:p>
          <a:p>
            <a:pPr algn="just">
              <a:lnSpc>
                <a:spcPts val="1725"/>
              </a:lnSpc>
            </a:pPr>
            <a:endParaRPr lang="en-US" sz="8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ts val="1725"/>
              </a:lnSpc>
            </a:pPr>
            <a:r>
              <a:rPr lang="en-US" sz="800" dirty="0">
                <a:solidFill>
                  <a:srgbClr val="000000"/>
                </a:solidFill>
                <a:latin typeface="Times New Roman" panose="02020603050405020304" pitchFamily="18" charset="0"/>
              </a:rPr>
              <a:t>   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functionExample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{        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 Defining a function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US" sz="2400" dirty="0">
              <a:latin typeface="Calibri" panose="020F0502020204030204" pitchFamily="34" charset="0"/>
            </a:endParaRPr>
          </a:p>
          <a:p>
            <a:pPr algn="just">
              <a:lnSpc>
                <a:spcPts val="1725"/>
              </a:lnSpc>
            </a:pPr>
            <a:r>
              <a:rPr lang="en-US" sz="800" dirty="0">
                <a:solidFill>
                  <a:srgbClr val="000000"/>
                </a:solidFill>
                <a:latin typeface="Times New Roman" panose="02020603050405020304" pitchFamily="18" charset="0"/>
              </a:rPr>
              <a:t>   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"This is a simple function"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  </a:t>
            </a:r>
            <a:endParaRPr lang="en-US" sz="2400" dirty="0">
              <a:latin typeface="Calibri" panose="020F0502020204030204" pitchFamily="34" charset="0"/>
            </a:endParaRPr>
          </a:p>
          <a:p>
            <a:pPr algn="just">
              <a:lnSpc>
                <a:spcPts val="1725"/>
              </a:lnSpc>
            </a:pPr>
            <a:r>
              <a:rPr lang="en-US" sz="800" dirty="0">
                <a:solidFill>
                  <a:srgbClr val="000000"/>
                </a:solidFill>
                <a:latin typeface="Times New Roman" panose="02020603050405020304" pitchFamily="18" charset="0"/>
              </a:rPr>
              <a:t>   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}  </a:t>
            </a:r>
            <a:endParaRPr lang="en-US" sz="2400" dirty="0">
              <a:latin typeface="Calibri" panose="020F0502020204030204" pitchFamily="34" charset="0"/>
            </a:endParaRPr>
          </a:p>
          <a:p>
            <a:pPr algn="just">
              <a:lnSpc>
                <a:spcPts val="1725"/>
              </a:lnSpc>
            </a:pPr>
            <a:endParaRPr lang="en-US" sz="8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ts val="1725"/>
              </a:lnSpc>
            </a:pPr>
            <a:r>
              <a:rPr lang="en-US" sz="800" dirty="0">
                <a:solidFill>
                  <a:srgbClr val="000000"/>
                </a:solidFill>
                <a:latin typeface="Times New Roman" panose="02020603050405020304" pitchFamily="18" charset="0"/>
              </a:rPr>
              <a:t> 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  <a:endParaRPr lang="en-US" sz="24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975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26600" cy="8763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Scala Function Example with = Operator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532585" y="1429554"/>
            <a:ext cx="8448541" cy="3080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object</a:t>
            </a:r>
            <a:r>
              <a:rPr lang="en-US" dirty="0"/>
              <a:t> </a:t>
            </a:r>
            <a:r>
              <a:rPr lang="en-US" dirty="0" err="1"/>
              <a:t>MainObject</a:t>
            </a:r>
            <a:r>
              <a:rPr lang="en-US" dirty="0"/>
              <a:t> {  </a:t>
            </a:r>
          </a:p>
          <a:p>
            <a:r>
              <a:rPr lang="en-US" dirty="0"/>
              <a:t>     </a:t>
            </a:r>
            <a:r>
              <a:rPr lang="en-US" b="1" dirty="0" err="1" smtClean="0"/>
              <a:t>def</a:t>
            </a:r>
            <a:r>
              <a:rPr lang="en-US" dirty="0"/>
              <a:t> main(</a:t>
            </a:r>
            <a:r>
              <a:rPr lang="en-US" dirty="0" err="1"/>
              <a:t>args</a:t>
            </a:r>
            <a:r>
              <a:rPr lang="en-US" dirty="0"/>
              <a:t>: Array[String]) {  </a:t>
            </a:r>
          </a:p>
          <a:p>
            <a:r>
              <a:rPr lang="en-US" dirty="0"/>
              <a:t>            </a:t>
            </a:r>
            <a:r>
              <a:rPr lang="en-US" b="1" dirty="0" err="1"/>
              <a:t>var</a:t>
            </a:r>
            <a:r>
              <a:rPr lang="en-US" dirty="0"/>
              <a:t> result = </a:t>
            </a:r>
            <a:r>
              <a:rPr lang="en-US" dirty="0" err="1"/>
              <a:t>functionExample</a:t>
            </a:r>
            <a:r>
              <a:rPr lang="en-US" dirty="0"/>
              <a:t>()          // Calling function  </a:t>
            </a:r>
          </a:p>
          <a:p>
            <a:r>
              <a:rPr lang="en-US" dirty="0"/>
              <a:t>            </a:t>
            </a:r>
            <a:r>
              <a:rPr lang="en-US" dirty="0" err="1"/>
              <a:t>println</a:t>
            </a:r>
            <a:r>
              <a:rPr lang="en-US" dirty="0"/>
              <a:t>(result)  </a:t>
            </a:r>
          </a:p>
          <a:p>
            <a:r>
              <a:rPr lang="en-US" dirty="0"/>
              <a:t>        }  </a:t>
            </a:r>
          </a:p>
          <a:p>
            <a:r>
              <a:rPr lang="en-US" dirty="0"/>
              <a:t>        </a:t>
            </a:r>
            <a:r>
              <a:rPr lang="en-US" b="1" dirty="0" err="1"/>
              <a:t>def</a:t>
            </a:r>
            <a:r>
              <a:rPr lang="en-US" dirty="0"/>
              <a:t> </a:t>
            </a:r>
            <a:r>
              <a:rPr lang="en-US" dirty="0" err="1"/>
              <a:t>functionExample</a:t>
            </a:r>
            <a:r>
              <a:rPr lang="en-US" dirty="0"/>
              <a:t>() = {       // Defining a function  </a:t>
            </a:r>
          </a:p>
          <a:p>
            <a:r>
              <a:rPr lang="en-US" dirty="0"/>
              <a:t>              </a:t>
            </a:r>
            <a:r>
              <a:rPr lang="en-US" b="1" dirty="0" err="1"/>
              <a:t>var</a:t>
            </a:r>
            <a:r>
              <a:rPr lang="en-US" dirty="0"/>
              <a:t> a = 10  </a:t>
            </a:r>
          </a:p>
          <a:p>
            <a:r>
              <a:rPr lang="en-US" dirty="0"/>
              <a:t>              a  </a:t>
            </a:r>
          </a:p>
          <a:p>
            <a:r>
              <a:rPr lang="en-US" dirty="0"/>
              <a:t>       }  </a:t>
            </a:r>
          </a:p>
          <a:p>
            <a:r>
              <a:rPr lang="en-US" dirty="0"/>
              <a:t>}</a:t>
            </a:r>
          </a:p>
          <a:p>
            <a:pPr algn="just">
              <a:lnSpc>
                <a:spcPts val="1725"/>
              </a:lnSpc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US" sz="24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230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26600" cy="876300"/>
          </a:xfrm>
        </p:spPr>
        <p:txBody>
          <a:bodyPr>
            <a:normAutofit/>
          </a:bodyPr>
          <a:lstStyle/>
          <a:p>
            <a:r>
              <a:rPr lang="en-US" sz="3200" b="1" dirty="0"/>
              <a:t>Scala Parameterized Function Example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532585" y="1429554"/>
            <a:ext cx="8448541" cy="3634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</a:t>
            </a:r>
            <a:r>
              <a:rPr lang="en-US" dirty="0"/>
              <a:t>using </a:t>
            </a:r>
            <a:r>
              <a:rPr lang="en-US" b="1" u="sng" dirty="0"/>
              <a:t>parameterized function</a:t>
            </a:r>
            <a:r>
              <a:rPr lang="en-US" dirty="0"/>
              <a:t> you must mention type of parameters explicitly otherwise compiler throws an error and your code fails to </a:t>
            </a:r>
            <a:r>
              <a:rPr lang="en-US" dirty="0" smtClean="0"/>
              <a:t>compile</a:t>
            </a:r>
          </a:p>
          <a:p>
            <a:endParaRPr lang="en-US" b="1" dirty="0" smtClean="0">
              <a:solidFill>
                <a:srgbClr val="006699"/>
              </a:solidFill>
              <a:latin typeface="Verdana" panose="020B0604030504040204" pitchFamily="34" charset="0"/>
            </a:endParaRPr>
          </a:p>
          <a:p>
            <a:r>
              <a:rPr lang="en-US" b="1" dirty="0" smtClean="0"/>
              <a:t>object</a:t>
            </a:r>
            <a:r>
              <a:rPr lang="en-US" dirty="0"/>
              <a:t> </a:t>
            </a:r>
            <a:r>
              <a:rPr lang="en-US" dirty="0" err="1"/>
              <a:t>MainObject</a:t>
            </a:r>
            <a:r>
              <a:rPr lang="en-US" dirty="0"/>
              <a:t> {  </a:t>
            </a:r>
          </a:p>
          <a:p>
            <a:r>
              <a:rPr lang="en-US" dirty="0"/>
              <a:t>       </a:t>
            </a:r>
            <a:r>
              <a:rPr lang="en-US" b="1" dirty="0" err="1"/>
              <a:t>def</a:t>
            </a:r>
            <a:r>
              <a:rPr lang="en-US" dirty="0"/>
              <a:t> main(</a:t>
            </a:r>
            <a:r>
              <a:rPr lang="en-US" dirty="0" err="1"/>
              <a:t>args</a:t>
            </a:r>
            <a:r>
              <a:rPr lang="en-US" dirty="0"/>
              <a:t>: Array[String]) = {  </a:t>
            </a:r>
          </a:p>
          <a:p>
            <a:r>
              <a:rPr lang="en-US" dirty="0"/>
              <a:t>            </a:t>
            </a:r>
            <a:r>
              <a:rPr lang="en-US" dirty="0" err="1"/>
              <a:t>functionExample</a:t>
            </a:r>
            <a:r>
              <a:rPr lang="en-US" dirty="0"/>
              <a:t>(10,20)   </a:t>
            </a:r>
          </a:p>
          <a:p>
            <a:r>
              <a:rPr lang="en-US" dirty="0"/>
              <a:t>        }  </a:t>
            </a:r>
          </a:p>
          <a:p>
            <a:r>
              <a:rPr lang="en-US" dirty="0"/>
              <a:t>        </a:t>
            </a:r>
            <a:r>
              <a:rPr lang="en-US" b="1" dirty="0" err="1"/>
              <a:t>def</a:t>
            </a:r>
            <a:r>
              <a:rPr lang="en-US" dirty="0"/>
              <a:t> </a:t>
            </a:r>
            <a:r>
              <a:rPr lang="en-US" dirty="0" err="1" smtClean="0"/>
              <a:t>functionExample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a: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 b: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 smtClean="0"/>
              <a:t>)</a:t>
            </a:r>
            <a:r>
              <a:rPr lang="en-US" dirty="0"/>
              <a:t> = {  </a:t>
            </a:r>
          </a:p>
          <a:p>
            <a:r>
              <a:rPr lang="en-US" dirty="0"/>
              <a:t>              </a:t>
            </a:r>
            <a:r>
              <a:rPr lang="en-US" b="1" dirty="0" err="1"/>
              <a:t>var</a:t>
            </a:r>
            <a:r>
              <a:rPr lang="en-US" dirty="0"/>
              <a:t> c = </a:t>
            </a:r>
            <a:r>
              <a:rPr lang="en-US" dirty="0" err="1"/>
              <a:t>a+b</a:t>
            </a:r>
            <a:r>
              <a:rPr lang="en-US" dirty="0"/>
              <a:t>  </a:t>
            </a:r>
          </a:p>
          <a:p>
            <a:r>
              <a:rPr lang="en-US" dirty="0"/>
              <a:t>              </a:t>
            </a:r>
            <a:r>
              <a:rPr lang="en-US" dirty="0" err="1"/>
              <a:t>println</a:t>
            </a:r>
            <a:r>
              <a:rPr lang="en-US" dirty="0"/>
              <a:t>(c)  </a:t>
            </a:r>
          </a:p>
          <a:p>
            <a:r>
              <a:rPr lang="en-US" dirty="0"/>
              <a:t>        }  </a:t>
            </a:r>
          </a:p>
          <a:p>
            <a:r>
              <a:rPr lang="en-US" dirty="0" smtClean="0"/>
              <a:t> </a:t>
            </a:r>
            <a:r>
              <a:rPr lang="en-US" dirty="0"/>
              <a:t>}</a:t>
            </a:r>
          </a:p>
          <a:p>
            <a:pPr algn="just">
              <a:lnSpc>
                <a:spcPts val="1725"/>
              </a:lnSpc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US" sz="24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14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26600" cy="876300"/>
          </a:xfrm>
        </p:spPr>
        <p:txBody>
          <a:bodyPr>
            <a:normAutofit/>
          </a:bodyPr>
          <a:lstStyle/>
          <a:p>
            <a:r>
              <a:rPr lang="en-US" sz="3200" b="1" dirty="0"/>
              <a:t>Scala Recursion Function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532585" y="1429554"/>
            <a:ext cx="8448541" cy="4683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</a:t>
            </a:r>
            <a:r>
              <a:rPr lang="en-US" dirty="0" smtClean="0"/>
              <a:t>Scala, </a:t>
            </a:r>
            <a:r>
              <a:rPr lang="en-US" dirty="0"/>
              <a:t>you can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create recursive functions </a:t>
            </a:r>
            <a:r>
              <a:rPr lang="en-US" dirty="0"/>
              <a:t>also. Be careful while using recursive function. </a:t>
            </a:r>
            <a:r>
              <a:rPr lang="en-US" u="sng" dirty="0"/>
              <a:t>There must be a base condition to terminate program safely</a:t>
            </a:r>
            <a:r>
              <a:rPr lang="en-US" dirty="0" smtClean="0"/>
              <a:t>.</a:t>
            </a:r>
          </a:p>
          <a:p>
            <a:r>
              <a:rPr lang="en-US" dirty="0"/>
              <a:t>we are multiplying two numbers by using recursive function.</a:t>
            </a:r>
          </a:p>
          <a:p>
            <a:pPr algn="just">
              <a:lnSpc>
                <a:spcPts val="1725"/>
              </a:lnSpc>
            </a:pPr>
            <a:endParaRPr lang="en-US" b="1" dirty="0" smtClean="0">
              <a:solidFill>
                <a:srgbClr val="006699"/>
              </a:solidFill>
              <a:latin typeface="Verdana" panose="020B0604030504040204" pitchFamily="34" charset="0"/>
            </a:endParaRPr>
          </a:p>
          <a:p>
            <a:r>
              <a:rPr lang="en-US" b="1" dirty="0"/>
              <a:t>object</a:t>
            </a:r>
            <a:r>
              <a:rPr lang="en-US" dirty="0"/>
              <a:t> </a:t>
            </a:r>
            <a:r>
              <a:rPr lang="en-US" dirty="0" err="1"/>
              <a:t>MainObject</a:t>
            </a:r>
            <a:r>
              <a:rPr lang="en-US" dirty="0"/>
              <a:t> {  </a:t>
            </a:r>
          </a:p>
          <a:p>
            <a:r>
              <a:rPr lang="en-US" dirty="0"/>
              <a:t>       </a:t>
            </a:r>
            <a:r>
              <a:rPr lang="en-US" b="1" dirty="0" err="1"/>
              <a:t>def</a:t>
            </a:r>
            <a:r>
              <a:rPr lang="en-US" dirty="0"/>
              <a:t> main(</a:t>
            </a:r>
            <a:r>
              <a:rPr lang="en-US" dirty="0" err="1"/>
              <a:t>args</a:t>
            </a:r>
            <a:r>
              <a:rPr lang="en-US" dirty="0"/>
              <a:t>: Array[String]) = {  </a:t>
            </a:r>
          </a:p>
          <a:p>
            <a:r>
              <a:rPr lang="en-US" dirty="0"/>
              <a:t>            </a:t>
            </a:r>
            <a:r>
              <a:rPr lang="en-US" b="1" dirty="0" err="1"/>
              <a:t>var</a:t>
            </a:r>
            <a:r>
              <a:rPr lang="en-US" dirty="0"/>
              <a:t> result = </a:t>
            </a:r>
            <a:r>
              <a:rPr lang="en-US" dirty="0" err="1"/>
              <a:t>functionExample</a:t>
            </a:r>
            <a:r>
              <a:rPr lang="en-US" dirty="0"/>
              <a:t>(15,2)   </a:t>
            </a:r>
          </a:p>
          <a:p>
            <a:r>
              <a:rPr lang="en-US" dirty="0"/>
              <a:t>            </a:t>
            </a:r>
            <a:r>
              <a:rPr lang="en-US" dirty="0" err="1"/>
              <a:t>println</a:t>
            </a:r>
            <a:r>
              <a:rPr lang="en-US" dirty="0"/>
              <a:t>(result)  </a:t>
            </a:r>
          </a:p>
          <a:p>
            <a:r>
              <a:rPr lang="en-US" dirty="0"/>
              <a:t>        }  </a:t>
            </a:r>
          </a:p>
          <a:p>
            <a:r>
              <a:rPr lang="en-US" dirty="0"/>
              <a:t>        </a:t>
            </a:r>
            <a:r>
              <a:rPr lang="en-US" b="1" dirty="0" err="1"/>
              <a:t>def</a:t>
            </a:r>
            <a:r>
              <a:rPr lang="en-US" dirty="0"/>
              <a:t> 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functionExample</a:t>
            </a:r>
            <a:r>
              <a:rPr lang="en-US" dirty="0"/>
              <a:t>(</a:t>
            </a:r>
            <a:r>
              <a:rPr lang="en-US" dirty="0" err="1"/>
              <a:t>a:</a:t>
            </a:r>
            <a:r>
              <a:rPr lang="en-US" b="1" dirty="0" err="1"/>
              <a:t>Int</a:t>
            </a:r>
            <a:r>
              <a:rPr lang="en-US" dirty="0"/>
              <a:t>, b:</a:t>
            </a:r>
            <a:r>
              <a:rPr lang="en-US" b="1" dirty="0"/>
              <a:t>Int</a:t>
            </a:r>
            <a:r>
              <a:rPr lang="en-US" dirty="0"/>
              <a:t>):</a:t>
            </a:r>
            <a:r>
              <a:rPr lang="en-US" b="1" dirty="0"/>
              <a:t>Int</a:t>
            </a:r>
            <a:r>
              <a:rPr lang="en-US" dirty="0"/>
              <a:t> = {  </a:t>
            </a:r>
          </a:p>
          <a:p>
            <a:r>
              <a:rPr lang="en-US" dirty="0"/>
              <a:t>            </a:t>
            </a:r>
            <a:r>
              <a:rPr lang="en-US" b="1" dirty="0"/>
              <a:t>if</a:t>
            </a:r>
            <a:r>
              <a:rPr lang="en-US" dirty="0"/>
              <a:t>(b == 0)          // Base condition  </a:t>
            </a:r>
          </a:p>
          <a:p>
            <a:r>
              <a:rPr lang="en-US" dirty="0"/>
              <a:t>             0  </a:t>
            </a:r>
          </a:p>
          <a:p>
            <a:r>
              <a:rPr lang="en-US" dirty="0"/>
              <a:t>            </a:t>
            </a:r>
            <a:r>
              <a:rPr lang="en-US" b="1" dirty="0"/>
              <a:t>else</a:t>
            </a:r>
            <a:r>
              <a:rPr lang="en-US" dirty="0"/>
              <a:t>  </a:t>
            </a:r>
          </a:p>
          <a:p>
            <a:r>
              <a:rPr lang="en-US" dirty="0"/>
              <a:t>    </a:t>
            </a:r>
            <a:r>
              <a:rPr lang="en-US" dirty="0" smtClean="0"/>
              <a:t>		</a:t>
            </a:r>
            <a:r>
              <a:rPr lang="en-US" dirty="0" err="1" smtClean="0"/>
              <a:t>a+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functionExample</a:t>
            </a:r>
            <a:r>
              <a:rPr lang="en-US" dirty="0" smtClean="0"/>
              <a:t>(a,b-1</a:t>
            </a:r>
            <a:r>
              <a:rPr lang="en-US" dirty="0"/>
              <a:t>)  </a:t>
            </a:r>
          </a:p>
          <a:p>
            <a:r>
              <a:rPr lang="en-US" dirty="0"/>
              <a:t>   </a:t>
            </a:r>
            <a:r>
              <a:rPr lang="en-US" dirty="0" smtClean="0"/>
              <a:t>	</a:t>
            </a:r>
            <a:r>
              <a:rPr lang="en-US" dirty="0"/>
              <a:t> }  </a:t>
            </a:r>
          </a:p>
          <a:p>
            <a:r>
              <a:rPr lang="en-US" dirty="0"/>
              <a:t>}  </a:t>
            </a:r>
          </a:p>
          <a:p>
            <a:pPr algn="just">
              <a:lnSpc>
                <a:spcPts val="1725"/>
              </a:lnSpc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502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26600" cy="876300"/>
          </a:xfrm>
        </p:spPr>
        <p:txBody>
          <a:bodyPr>
            <a:normAutofit/>
          </a:bodyPr>
          <a:lstStyle/>
          <a:p>
            <a:r>
              <a:rPr lang="en-US" sz="3200" b="1" dirty="0"/>
              <a:t>Scala Function Parameter example with default value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532585" y="1429554"/>
            <a:ext cx="8448541" cy="4683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Scala provides a feature to assign </a:t>
            </a:r>
            <a:r>
              <a:rPr lang="en-US" b="1" u="sng" dirty="0"/>
              <a:t>default values </a:t>
            </a:r>
            <a:r>
              <a:rPr lang="en-US" dirty="0"/>
              <a:t>to function parameters. It helps in the scenario when you don't pass value during function calling. It uses default values of parameters.</a:t>
            </a:r>
          </a:p>
          <a:p>
            <a:pPr algn="just">
              <a:lnSpc>
                <a:spcPts val="1725"/>
              </a:lnSpc>
            </a:pPr>
            <a:endParaRPr lang="en-US" b="1" dirty="0" smtClean="0">
              <a:solidFill>
                <a:srgbClr val="006699"/>
              </a:solidFill>
              <a:latin typeface="Verdana" panose="020B0604030504040204" pitchFamily="34" charset="0"/>
            </a:endParaRPr>
          </a:p>
          <a:p>
            <a:r>
              <a:rPr lang="en-US" b="1" dirty="0"/>
              <a:t>object</a:t>
            </a:r>
            <a:r>
              <a:rPr lang="en-US" dirty="0"/>
              <a:t> </a:t>
            </a:r>
            <a:r>
              <a:rPr lang="en-US" dirty="0" err="1"/>
              <a:t>MainObject</a:t>
            </a:r>
            <a:r>
              <a:rPr lang="en-US" dirty="0"/>
              <a:t> {  </a:t>
            </a:r>
          </a:p>
          <a:p>
            <a:r>
              <a:rPr lang="en-US" dirty="0"/>
              <a:t>       </a:t>
            </a:r>
            <a:r>
              <a:rPr lang="en-US" b="1" dirty="0" err="1"/>
              <a:t>def</a:t>
            </a:r>
            <a:r>
              <a:rPr lang="en-US" dirty="0"/>
              <a:t> main(</a:t>
            </a:r>
            <a:r>
              <a:rPr lang="en-US" dirty="0" err="1"/>
              <a:t>args</a:t>
            </a:r>
            <a:r>
              <a:rPr lang="en-US" dirty="0"/>
              <a:t>: Array[String]) = {  </a:t>
            </a:r>
          </a:p>
          <a:p>
            <a:r>
              <a:rPr lang="en-US" dirty="0"/>
              <a:t>            </a:t>
            </a:r>
            <a:r>
              <a:rPr lang="en-US" b="1" dirty="0" err="1"/>
              <a:t>var</a:t>
            </a:r>
            <a:r>
              <a:rPr lang="en-US" dirty="0"/>
              <a:t> result1 = </a:t>
            </a:r>
            <a:r>
              <a:rPr lang="en-US" dirty="0" err="1"/>
              <a:t>functionExample</a:t>
            </a:r>
            <a:r>
              <a:rPr lang="en-US" dirty="0"/>
              <a:t>(15,2)     // Calling with two values  </a:t>
            </a:r>
          </a:p>
          <a:p>
            <a:r>
              <a:rPr lang="en-US" dirty="0"/>
              <a:t>            </a:t>
            </a:r>
            <a:r>
              <a:rPr lang="en-US" b="1" dirty="0" err="1"/>
              <a:t>var</a:t>
            </a:r>
            <a:r>
              <a:rPr lang="en-US" dirty="0"/>
              <a:t> result2 = </a:t>
            </a:r>
            <a:r>
              <a:rPr lang="en-US" dirty="0" err="1"/>
              <a:t>functionExample</a:t>
            </a:r>
            <a:r>
              <a:rPr lang="en-US" dirty="0"/>
              <a:t>(15)   // Calling with one value  </a:t>
            </a:r>
          </a:p>
          <a:p>
            <a:r>
              <a:rPr lang="en-US" dirty="0"/>
              <a:t>            </a:t>
            </a:r>
            <a:r>
              <a:rPr lang="en-US" b="1" dirty="0" err="1"/>
              <a:t>var</a:t>
            </a:r>
            <a:r>
              <a:rPr lang="en-US" dirty="0"/>
              <a:t> result3 = </a:t>
            </a:r>
            <a:r>
              <a:rPr lang="en-US" dirty="0" err="1"/>
              <a:t>functionExample</a:t>
            </a:r>
            <a:r>
              <a:rPr lang="en-US" dirty="0"/>
              <a:t>()     // Calling without any value  </a:t>
            </a:r>
          </a:p>
          <a:p>
            <a:r>
              <a:rPr lang="en-US" dirty="0"/>
              <a:t>            </a:t>
            </a:r>
            <a:r>
              <a:rPr lang="en-US" dirty="0" err="1"/>
              <a:t>println</a:t>
            </a:r>
            <a:r>
              <a:rPr lang="en-US" dirty="0"/>
              <a:t>(result1+"\n"+result2+"\n"+result3)  </a:t>
            </a:r>
          </a:p>
          <a:p>
            <a:r>
              <a:rPr lang="en-US" dirty="0"/>
              <a:t>        }  </a:t>
            </a:r>
          </a:p>
          <a:p>
            <a:r>
              <a:rPr lang="en-US" dirty="0"/>
              <a:t>        </a:t>
            </a:r>
            <a:r>
              <a:rPr lang="en-US" b="1" dirty="0" err="1"/>
              <a:t>def</a:t>
            </a:r>
            <a:r>
              <a:rPr lang="en-US" dirty="0"/>
              <a:t> </a:t>
            </a:r>
            <a:r>
              <a:rPr lang="en-US" dirty="0" err="1"/>
              <a:t>functionExample</a:t>
            </a:r>
            <a:r>
              <a:rPr lang="en-US" dirty="0"/>
              <a:t>(</a:t>
            </a:r>
            <a:r>
              <a:rPr lang="en-US" dirty="0" err="1"/>
              <a:t>a:</a:t>
            </a:r>
            <a:r>
              <a:rPr lang="en-US" b="1" dirty="0" err="1"/>
              <a:t>Int</a:t>
            </a:r>
            <a:r>
              <a:rPr lang="en-US" b="1" dirty="0"/>
              <a:t>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 0</a:t>
            </a:r>
            <a:r>
              <a:rPr lang="en-US" dirty="0"/>
              <a:t>, b: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 0</a:t>
            </a:r>
            <a:r>
              <a:rPr lang="en-US" dirty="0"/>
              <a:t>):</a:t>
            </a:r>
            <a:r>
              <a:rPr lang="en-US" b="1" dirty="0" err="1"/>
              <a:t>Int</a:t>
            </a:r>
            <a:r>
              <a:rPr lang="en-US" dirty="0"/>
              <a:t> = {   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//</a:t>
            </a:r>
            <a:r>
              <a:rPr lang="en-US" dirty="0"/>
              <a:t> Parameters with default values as 0  </a:t>
            </a:r>
          </a:p>
          <a:p>
            <a:r>
              <a:rPr lang="en-US" dirty="0"/>
              <a:t>            </a:t>
            </a:r>
            <a:r>
              <a:rPr lang="en-US" dirty="0" err="1"/>
              <a:t>a+b</a:t>
            </a:r>
            <a:r>
              <a:rPr lang="en-US" dirty="0"/>
              <a:t>  </a:t>
            </a:r>
          </a:p>
          <a:p>
            <a:r>
              <a:rPr lang="en-US" dirty="0"/>
              <a:t>    }  </a:t>
            </a:r>
          </a:p>
          <a:p>
            <a:r>
              <a:rPr lang="en-US" dirty="0"/>
              <a:t>}  </a:t>
            </a:r>
          </a:p>
          <a:p>
            <a:pPr algn="just">
              <a:lnSpc>
                <a:spcPts val="1725"/>
              </a:lnSpc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17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26600" cy="876300"/>
          </a:xfrm>
        </p:spPr>
        <p:txBody>
          <a:bodyPr>
            <a:normAutofit/>
          </a:bodyPr>
          <a:lstStyle/>
          <a:p>
            <a:r>
              <a:rPr lang="en-US" sz="3200" b="1" dirty="0"/>
              <a:t>Scala Function Named Parameter Example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532585" y="1429554"/>
            <a:ext cx="8448541" cy="5296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specify the </a:t>
            </a:r>
            <a:r>
              <a:rPr lang="en-US" u="sng" dirty="0"/>
              <a:t>names of parameters during calling the function</a:t>
            </a:r>
            <a:r>
              <a:rPr lang="en-US" dirty="0"/>
              <a:t>. In the given example, you can notice that parameter names are passing during calling. You can pass named parameters in any order and can also pass values only</a:t>
            </a:r>
            <a:r>
              <a:rPr lang="en-US" dirty="0" smtClean="0"/>
              <a:t>.</a:t>
            </a:r>
          </a:p>
          <a:p>
            <a:endParaRPr lang="en-US" b="1" dirty="0" smtClean="0">
              <a:solidFill>
                <a:srgbClr val="006699"/>
              </a:solidFill>
              <a:latin typeface="Verdana" panose="020B0604030504040204" pitchFamily="34" charset="0"/>
            </a:endParaRPr>
          </a:p>
          <a:p>
            <a:r>
              <a:rPr lang="en-US" b="1" dirty="0" smtClean="0"/>
              <a:t>object</a:t>
            </a:r>
            <a:r>
              <a:rPr lang="en-US" dirty="0"/>
              <a:t> </a:t>
            </a:r>
            <a:r>
              <a:rPr lang="en-US" dirty="0" err="1"/>
              <a:t>MainObject</a:t>
            </a:r>
            <a:r>
              <a:rPr lang="en-US" dirty="0"/>
              <a:t> {  </a:t>
            </a:r>
          </a:p>
          <a:p>
            <a:r>
              <a:rPr lang="en-US" dirty="0"/>
              <a:t>       </a:t>
            </a:r>
            <a:r>
              <a:rPr lang="en-US" b="1" dirty="0" err="1"/>
              <a:t>def</a:t>
            </a:r>
            <a:r>
              <a:rPr lang="en-US" dirty="0"/>
              <a:t> main(</a:t>
            </a:r>
            <a:r>
              <a:rPr lang="en-US" dirty="0" err="1"/>
              <a:t>args</a:t>
            </a:r>
            <a:r>
              <a:rPr lang="en-US" dirty="0"/>
              <a:t>: Array[String]) = {  </a:t>
            </a:r>
          </a:p>
          <a:p>
            <a:r>
              <a:rPr lang="en-US" dirty="0"/>
              <a:t>            </a:t>
            </a:r>
            <a:r>
              <a:rPr lang="en-US" b="1" dirty="0" err="1"/>
              <a:t>var</a:t>
            </a:r>
            <a:r>
              <a:rPr lang="en-US" dirty="0"/>
              <a:t> result1 = </a:t>
            </a:r>
            <a:r>
              <a:rPr lang="en-US" dirty="0" err="1"/>
              <a:t>functionExample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 = 15, b = 2</a:t>
            </a:r>
            <a:r>
              <a:rPr lang="en-US" dirty="0"/>
              <a:t>)    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//</a:t>
            </a:r>
            <a:r>
              <a:rPr lang="en-US" dirty="0"/>
              <a:t> Parameters names are passed during call  </a:t>
            </a:r>
          </a:p>
          <a:p>
            <a:r>
              <a:rPr lang="en-US" dirty="0"/>
              <a:t>            </a:t>
            </a:r>
            <a:r>
              <a:rPr lang="en-US" b="1" dirty="0" err="1"/>
              <a:t>var</a:t>
            </a:r>
            <a:r>
              <a:rPr lang="en-US" dirty="0"/>
              <a:t> result2 = </a:t>
            </a:r>
            <a:r>
              <a:rPr lang="en-US" dirty="0" err="1"/>
              <a:t>functionExample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 = 15, a = 2</a:t>
            </a:r>
            <a:r>
              <a:rPr lang="en-US" dirty="0"/>
              <a:t>)    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//</a:t>
            </a:r>
            <a:r>
              <a:rPr lang="en-US" dirty="0"/>
              <a:t> Parameters order have changed during call  </a:t>
            </a:r>
          </a:p>
          <a:p>
            <a:r>
              <a:rPr lang="en-US" dirty="0"/>
              <a:t>            </a:t>
            </a:r>
            <a:r>
              <a:rPr lang="en-US" b="1" dirty="0" err="1"/>
              <a:t>var</a:t>
            </a:r>
            <a:r>
              <a:rPr lang="en-US" dirty="0"/>
              <a:t> result3 = </a:t>
            </a:r>
            <a:r>
              <a:rPr lang="en-US" dirty="0" err="1"/>
              <a:t>functionExample</a:t>
            </a:r>
            <a:r>
              <a:rPr lang="en-US" dirty="0"/>
              <a:t>(15,2)             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//</a:t>
            </a:r>
            <a:r>
              <a:rPr lang="en-US" dirty="0"/>
              <a:t> Only values are passed during call  </a:t>
            </a:r>
          </a:p>
          <a:p>
            <a:r>
              <a:rPr lang="en-US" dirty="0"/>
              <a:t>            </a:t>
            </a:r>
            <a:r>
              <a:rPr lang="en-US" dirty="0" err="1"/>
              <a:t>println</a:t>
            </a:r>
            <a:r>
              <a:rPr lang="en-US" dirty="0"/>
              <a:t>(result1+"\n"+result2+"\n"+result3)  </a:t>
            </a:r>
          </a:p>
          <a:p>
            <a:r>
              <a:rPr lang="en-US" dirty="0"/>
              <a:t>        }  </a:t>
            </a:r>
          </a:p>
          <a:p>
            <a:r>
              <a:rPr lang="en-US" dirty="0"/>
              <a:t>        </a:t>
            </a:r>
            <a:r>
              <a:rPr lang="en-US" b="1" dirty="0" err="1"/>
              <a:t>def</a:t>
            </a:r>
            <a:r>
              <a:rPr lang="en-US" dirty="0"/>
              <a:t> </a:t>
            </a:r>
            <a:r>
              <a:rPr lang="en-US" dirty="0" err="1"/>
              <a:t>functionExample</a:t>
            </a:r>
            <a:r>
              <a:rPr lang="en-US" dirty="0"/>
              <a:t>(</a:t>
            </a:r>
            <a:r>
              <a:rPr lang="en-US" dirty="0" err="1"/>
              <a:t>a:</a:t>
            </a:r>
            <a:r>
              <a:rPr lang="en-US" b="1" dirty="0" err="1"/>
              <a:t>Int</a:t>
            </a:r>
            <a:r>
              <a:rPr lang="en-US" dirty="0"/>
              <a:t>, b:</a:t>
            </a:r>
            <a:r>
              <a:rPr lang="en-US" b="1" dirty="0"/>
              <a:t>Int</a:t>
            </a:r>
            <a:r>
              <a:rPr lang="en-US" dirty="0"/>
              <a:t>):</a:t>
            </a:r>
            <a:r>
              <a:rPr lang="en-US" b="1" dirty="0"/>
              <a:t>Int</a:t>
            </a:r>
            <a:r>
              <a:rPr lang="en-US" dirty="0"/>
              <a:t> = {  </a:t>
            </a:r>
          </a:p>
          <a:p>
            <a:r>
              <a:rPr lang="en-US" dirty="0" smtClean="0"/>
              <a:t>	</a:t>
            </a:r>
            <a:r>
              <a:rPr lang="en-US" dirty="0"/>
              <a:t>      </a:t>
            </a:r>
            <a:r>
              <a:rPr lang="en-US" dirty="0" err="1"/>
              <a:t>a+b</a:t>
            </a:r>
            <a:r>
              <a:rPr lang="en-US" dirty="0"/>
              <a:t>  </a:t>
            </a:r>
          </a:p>
          <a:p>
            <a:r>
              <a:rPr lang="en-US" dirty="0"/>
              <a:t>    }  </a:t>
            </a:r>
          </a:p>
          <a:p>
            <a:r>
              <a:rPr lang="en-US" dirty="0"/>
              <a:t>}</a:t>
            </a:r>
          </a:p>
          <a:p>
            <a:pPr algn="just">
              <a:lnSpc>
                <a:spcPts val="1725"/>
              </a:lnSpc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79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i2.wp.com/msinthebiz.com/wp-content/uploads/2016/03/Dollarphotoclub_72977581.jpg?fit=7060%2C363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19" y="876300"/>
            <a:ext cx="9833737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08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3366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is Closures 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81053"/>
            <a:ext cx="9601200" cy="4247606"/>
          </a:xfrm>
        </p:spPr>
        <p:txBody>
          <a:bodyPr>
            <a:normAutofit/>
          </a:bodyPr>
          <a:lstStyle/>
          <a:p>
            <a:r>
              <a:rPr lang="en-US" dirty="0"/>
              <a:t>A closure is a </a:t>
            </a:r>
            <a:r>
              <a:rPr lang="en-US" dirty="0" smtClean="0"/>
              <a:t>function (</a:t>
            </a:r>
            <a:r>
              <a:rPr lang="en-US" dirty="0"/>
              <a:t>block of </a:t>
            </a:r>
            <a:r>
              <a:rPr lang="en-US" dirty="0" smtClean="0"/>
              <a:t>code), </a:t>
            </a:r>
            <a:r>
              <a:rPr lang="en-US" dirty="0"/>
              <a:t>whose return value depends on the value of one or more variables declared outside this </a:t>
            </a:r>
            <a:r>
              <a:rPr lang="en-US" dirty="0" smtClean="0"/>
              <a:t>function.</a:t>
            </a:r>
          </a:p>
          <a:p>
            <a:r>
              <a:rPr lang="en-US" dirty="0" smtClean="0"/>
              <a:t>Below are criteria to define a Closure: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block of code can be passed around as a </a:t>
            </a:r>
            <a:r>
              <a:rPr lang="en-US" dirty="0" smtClean="0"/>
              <a:t>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can be executed on demand by anyone who has that value, at which </a:t>
            </a:r>
            <a:r>
              <a:rPr lang="en-US" dirty="0" smtClean="0"/>
              <a:t>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can refer to variables from the context in which it was created (i.e. it is closed with respect to variable access, in the mathematical sense of the word “closed”).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44928"/>
            <a:ext cx="9601200" cy="881743"/>
          </a:xfrm>
        </p:spPr>
        <p:txBody>
          <a:bodyPr/>
          <a:lstStyle/>
          <a:p>
            <a:r>
              <a:rPr lang="en-US" dirty="0" smtClean="0"/>
              <a:t>Closure sample code: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75008"/>
            <a:ext cx="9601200" cy="459239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class </a:t>
            </a:r>
            <a:r>
              <a:rPr lang="en-US" b="1" dirty="0" err="1"/>
              <a:t>ClosureMethodTest</a:t>
            </a:r>
            <a:r>
              <a:rPr lang="en-US" b="1" dirty="0"/>
              <a:t> {</a:t>
            </a:r>
          </a:p>
          <a:p>
            <a:pPr marL="0" indent="0">
              <a:buNone/>
            </a:pPr>
            <a:r>
              <a:rPr lang="en-US" dirty="0"/>
              <a:t>  // A method that takes "Function" &amp; "String", and </a:t>
            </a:r>
          </a:p>
          <a:p>
            <a:pPr marL="0" indent="0">
              <a:buNone/>
            </a:pPr>
            <a:r>
              <a:rPr lang="en-US" dirty="0"/>
              <a:t>  // passes the string into function and executes it.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b="1" dirty="0" err="1"/>
              <a:t>closureMethod</a:t>
            </a:r>
            <a:r>
              <a:rPr lang="en-US" b="1" dirty="0"/>
              <a:t>(f:(</a:t>
            </a:r>
            <a:r>
              <a:rPr lang="en-US" b="1" i="1" dirty="0"/>
              <a:t>String) =&gt; Unit, name: String) {</a:t>
            </a:r>
          </a:p>
          <a:p>
            <a:pPr marL="0" indent="0">
              <a:buNone/>
            </a:pPr>
            <a:r>
              <a:rPr lang="en-US" dirty="0"/>
              <a:t>    f(name)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5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49250"/>
            <a:ext cx="9601200" cy="927100"/>
          </a:xfrm>
        </p:spPr>
        <p:txBody>
          <a:bodyPr/>
          <a:lstStyle/>
          <a:p>
            <a:r>
              <a:rPr lang="en-US" dirty="0" smtClean="0"/>
              <a:t>What is Trait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76350"/>
            <a:ext cx="9601200" cy="4165600"/>
          </a:xfrm>
        </p:spPr>
        <p:txBody>
          <a:bodyPr/>
          <a:lstStyle/>
          <a:p>
            <a:r>
              <a:rPr lang="en-US" dirty="0"/>
              <a:t>A trait is like an interface with a partial implementation. </a:t>
            </a:r>
          </a:p>
          <a:p>
            <a:r>
              <a:rPr lang="en-US" dirty="0" smtClean="0"/>
              <a:t>Trait is a collection of abstract and non-abstract methods.</a:t>
            </a:r>
            <a:r>
              <a:rPr lang="en-US" dirty="0" smtClean="0"/>
              <a:t> </a:t>
            </a:r>
          </a:p>
          <a:p>
            <a:r>
              <a:rPr lang="en-US" dirty="0" smtClean="0"/>
              <a:t>Classes and objects can extend traits but traits cannot be instantiated and  therefore have no parameters.</a:t>
            </a:r>
          </a:p>
          <a:p>
            <a:r>
              <a:rPr lang="en-US" dirty="0" smtClean="0"/>
              <a:t>Traits </a:t>
            </a:r>
            <a:r>
              <a:rPr lang="en-US" dirty="0"/>
              <a:t>are compiled into Java interfaces with corresponding implementation classes that hold any methods implemented in the traits.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158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6300"/>
          </a:xfrm>
        </p:spPr>
        <p:txBody>
          <a:bodyPr/>
          <a:lstStyle/>
          <a:p>
            <a:r>
              <a:rPr lang="en-US" dirty="0" smtClean="0"/>
              <a:t>Trait sample </a:t>
            </a:r>
            <a:r>
              <a:rPr lang="en-US" dirty="0"/>
              <a:t>code: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51000"/>
            <a:ext cx="9601200" cy="4216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trait</a:t>
            </a:r>
            <a:r>
              <a:rPr lang="en-US" dirty="0"/>
              <a:t> Printable{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 err="1"/>
              <a:t>def</a:t>
            </a:r>
            <a:r>
              <a:rPr lang="en-US" dirty="0"/>
              <a:t> print()         // Abstract method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 err="1"/>
              <a:t>def</a:t>
            </a:r>
            <a:r>
              <a:rPr lang="en-US" dirty="0"/>
              <a:t> show(){         // Non-abstract method  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println</a:t>
            </a:r>
            <a:r>
              <a:rPr lang="en-US" dirty="0"/>
              <a:t>("This is show method")  </a:t>
            </a:r>
          </a:p>
          <a:p>
            <a:pPr marL="0" indent="0">
              <a:buNone/>
            </a:pPr>
            <a:r>
              <a:rPr lang="en-US" dirty="0"/>
              <a:t>    }  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3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1200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smtClean="0"/>
              <a:t>Generics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97000"/>
            <a:ext cx="9956800" cy="4813300"/>
          </a:xfrm>
        </p:spPr>
        <p:txBody>
          <a:bodyPr>
            <a:normAutofit/>
          </a:bodyPr>
          <a:lstStyle/>
          <a:p>
            <a:r>
              <a:rPr lang="en-US" i="1" dirty="0"/>
              <a:t>Parametric polymorphism</a:t>
            </a:r>
            <a:r>
              <a:rPr lang="en-US" dirty="0"/>
              <a:t> is a key feature of statically typed programming languages. </a:t>
            </a:r>
            <a:endParaRPr lang="en-US" dirty="0" smtClean="0"/>
          </a:p>
          <a:p>
            <a:r>
              <a:rPr lang="en-US" dirty="0" smtClean="0"/>
              <a:t>Parametric </a:t>
            </a:r>
            <a:r>
              <a:rPr lang="en-US" dirty="0"/>
              <a:t>polymorphism </a:t>
            </a:r>
            <a:r>
              <a:rPr lang="en-US" dirty="0" smtClean="0"/>
              <a:t>in Scala </a:t>
            </a:r>
            <a:r>
              <a:rPr lang="en-US" dirty="0"/>
              <a:t>is usually known as </a:t>
            </a:r>
            <a:r>
              <a:rPr lang="en-US" i="1" dirty="0"/>
              <a:t>generics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/>
              <a:t>Generic classes are classes which take a type as a </a:t>
            </a:r>
            <a:r>
              <a:rPr lang="en-US" dirty="0" smtClean="0"/>
              <a:t>parameter. Parameters </a:t>
            </a:r>
            <a:r>
              <a:rPr lang="en-US" dirty="0"/>
              <a:t>are defined within square brackets </a:t>
            </a:r>
            <a:r>
              <a:rPr lang="en-US" dirty="0" smtClean="0"/>
              <a:t>[].</a:t>
            </a:r>
          </a:p>
          <a:p>
            <a:r>
              <a:rPr lang="en-US" dirty="0" smtClean="0"/>
              <a:t>Generic </a:t>
            </a:r>
            <a:r>
              <a:rPr lang="en-US" dirty="0"/>
              <a:t>classes </a:t>
            </a:r>
            <a:r>
              <a:rPr lang="en-US" dirty="0" smtClean="0"/>
              <a:t>are </a:t>
            </a:r>
            <a:r>
              <a:rPr lang="en-US" dirty="0"/>
              <a:t>particularly useful for collection classes.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228600"/>
            <a:ext cx="12192000" cy="0"/>
          </a:xfrm>
          <a:prstGeom prst="rect">
            <a:avLst/>
          </a:prstGeom>
          <a:solidFill>
            <a:srgbClr val="F0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4914" tIns="0" rIns="34914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4A5659"/>
                </a:solidFill>
                <a:effectLst/>
                <a:latin typeface="Lato"/>
              </a:rPr>
              <a:t>within square brackets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67B8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6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6300"/>
          </a:xfrm>
        </p:spPr>
        <p:txBody>
          <a:bodyPr/>
          <a:lstStyle/>
          <a:p>
            <a:r>
              <a:rPr lang="en-US" dirty="0" smtClean="0"/>
              <a:t>Generic classes sample code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2100"/>
            <a:ext cx="9601200" cy="4305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b="1" dirty="0" smtClean="0"/>
              <a:t>Stack[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 smtClean="0"/>
              <a:t>] 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 err="1"/>
              <a:t>var</a:t>
            </a:r>
            <a:r>
              <a:rPr lang="en-US" dirty="0"/>
              <a:t> elements: List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[A</a:t>
            </a:r>
            <a:r>
              <a:rPr lang="en-US" dirty="0"/>
              <a:t>] = Nil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push(x: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dirty="0"/>
              <a:t>) { elements = x :: elements }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peek: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dirty="0"/>
              <a:t> = </a:t>
            </a:r>
            <a:r>
              <a:rPr lang="en-US" dirty="0" err="1"/>
              <a:t>elements.head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pop():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dirty="0"/>
              <a:t> =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/>
              <a:t>currentTop</a:t>
            </a:r>
            <a:r>
              <a:rPr lang="en-US" dirty="0"/>
              <a:t> = </a:t>
            </a:r>
            <a:r>
              <a:rPr lang="en-US" dirty="0" smtClean="0"/>
              <a:t>peek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elements </a:t>
            </a:r>
            <a:r>
              <a:rPr lang="en-US" dirty="0"/>
              <a:t>= </a:t>
            </a:r>
            <a:r>
              <a:rPr lang="en-US" dirty="0" err="1"/>
              <a:t>elements.tail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currentTop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8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5200"/>
          </a:xfrm>
        </p:spPr>
        <p:txBody>
          <a:bodyPr/>
          <a:lstStyle/>
          <a:p>
            <a:r>
              <a:rPr lang="en-US" dirty="0"/>
              <a:t>Generic classes sample code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75008"/>
            <a:ext cx="9601200" cy="572269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Below instance of Stack can take only Int.</a:t>
            </a:r>
          </a:p>
          <a:p>
            <a:pPr marL="0" indent="0">
              <a:buNone/>
            </a:pPr>
            <a:r>
              <a:rPr lang="en-US" b="1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stack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Stack</a:t>
            </a:r>
            <a:r>
              <a:rPr lang="en-US" dirty="0"/>
              <a:t>[</a:t>
            </a:r>
            <a:r>
              <a:rPr lang="en-US" b="1" dirty="0" err="1"/>
              <a:t>Int</a:t>
            </a:r>
            <a:r>
              <a:rPr lang="en-US" dirty="0"/>
              <a:t>]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stack.push</a:t>
            </a:r>
            <a:r>
              <a:rPr lang="en-US" dirty="0" smtClean="0"/>
              <a:t>(1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stack.push</a:t>
            </a:r>
            <a:r>
              <a:rPr lang="en-US" dirty="0" smtClean="0"/>
              <a:t>(2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stack.pop</a:t>
            </a:r>
            <a:r>
              <a:rPr lang="en-US" dirty="0"/>
              <a:t>) </a:t>
            </a:r>
            <a:r>
              <a:rPr lang="en-US" i="1" dirty="0"/>
              <a:t>// prints 2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stack.pop</a:t>
            </a:r>
            <a:r>
              <a:rPr lang="en-US" dirty="0"/>
              <a:t>) </a:t>
            </a:r>
            <a:r>
              <a:rPr lang="en-US" i="1" dirty="0"/>
              <a:t>// prints </a:t>
            </a:r>
            <a:r>
              <a:rPr lang="en-US" i="1" dirty="0" smtClean="0"/>
              <a:t>1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b="1" dirty="0"/>
              <a:t>Below instance of Stack can take only </a:t>
            </a:r>
            <a:r>
              <a:rPr lang="en-US" b="1" dirty="0" smtClean="0"/>
              <a:t>Fruit.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b="1" dirty="0"/>
              <a:t>Fruit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b="1" dirty="0"/>
              <a:t>Apple</a:t>
            </a:r>
            <a:r>
              <a:rPr lang="en-US" dirty="0"/>
              <a:t> </a:t>
            </a:r>
            <a:r>
              <a:rPr lang="en-US" b="1" dirty="0"/>
              <a:t>extends</a:t>
            </a:r>
            <a:r>
              <a:rPr lang="en-US" dirty="0"/>
              <a:t> </a:t>
            </a:r>
            <a:r>
              <a:rPr lang="en-US" b="1" dirty="0"/>
              <a:t>Fruit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b="1" dirty="0"/>
              <a:t>Banana</a:t>
            </a:r>
            <a:r>
              <a:rPr lang="en-US" dirty="0"/>
              <a:t> </a:t>
            </a:r>
            <a:r>
              <a:rPr lang="en-US" b="1" dirty="0"/>
              <a:t>extends</a:t>
            </a:r>
            <a:r>
              <a:rPr lang="en-US" dirty="0"/>
              <a:t> </a:t>
            </a:r>
            <a:r>
              <a:rPr lang="en-US" b="1" dirty="0"/>
              <a:t>Fruit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stack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Stack</a:t>
            </a:r>
            <a:r>
              <a:rPr lang="en-US" dirty="0"/>
              <a:t>[</a:t>
            </a:r>
            <a:r>
              <a:rPr lang="en-US" b="1" dirty="0"/>
              <a:t>Fruit</a:t>
            </a:r>
            <a:r>
              <a:rPr lang="en-US" dirty="0"/>
              <a:t>] 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apple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Apple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err="1" smtClean="0"/>
              <a:t>val</a:t>
            </a:r>
            <a:r>
              <a:rPr lang="en-US" dirty="0" smtClean="0"/>
              <a:t> banana </a:t>
            </a:r>
            <a:r>
              <a:rPr lang="en-US" dirty="0"/>
              <a:t>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Banana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stack.push</a:t>
            </a:r>
            <a:r>
              <a:rPr lang="en-US" dirty="0" smtClean="0"/>
              <a:t>(apple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stack.push</a:t>
            </a:r>
            <a:r>
              <a:rPr lang="en-US" dirty="0" smtClean="0"/>
              <a:t>(banana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8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Scala Functions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 flipV="1">
            <a:off x="-664753" y="131492"/>
            <a:ext cx="16352665" cy="65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44894"/>
            <a:ext cx="9601200" cy="4522506"/>
          </a:xfrm>
        </p:spPr>
        <p:txBody>
          <a:bodyPr>
            <a:noAutofit/>
          </a:bodyPr>
          <a:lstStyle/>
          <a:p>
            <a:r>
              <a:rPr lang="en-US" dirty="0"/>
              <a:t>Scala </a:t>
            </a:r>
            <a:r>
              <a:rPr lang="en-US" dirty="0"/>
              <a:t>supports functional programming approach. It provides rich set of built-in functions and allows you to create user defined functions also</a:t>
            </a:r>
          </a:p>
          <a:p>
            <a:r>
              <a:rPr lang="en-US" dirty="0"/>
              <a:t>Create function </a:t>
            </a:r>
            <a:r>
              <a:rPr lang="en-US" dirty="0"/>
              <a:t>by using </a:t>
            </a:r>
            <a:r>
              <a:rPr lang="en-US" dirty="0" err="1"/>
              <a:t>def</a:t>
            </a:r>
            <a:r>
              <a:rPr lang="en-US" dirty="0"/>
              <a:t> keyword</a:t>
            </a:r>
            <a:r>
              <a:rPr lang="en-US" dirty="0"/>
              <a:t>.</a:t>
            </a:r>
            <a:r>
              <a:rPr lang="en-US" dirty="0"/>
              <a:t> </a:t>
            </a:r>
          </a:p>
          <a:p>
            <a:r>
              <a:rPr lang="en-US" dirty="0"/>
              <a:t>Function default </a:t>
            </a:r>
            <a:r>
              <a:rPr lang="en-US" dirty="0"/>
              <a:t>return type is Unit</a:t>
            </a:r>
            <a:r>
              <a:rPr lang="en-US" dirty="0"/>
              <a:t>.</a:t>
            </a:r>
          </a:p>
          <a:p>
            <a:r>
              <a:rPr lang="en-US" dirty="0"/>
              <a:t>Must mention return type of parameters while defining </a:t>
            </a:r>
            <a:r>
              <a:rPr lang="en-US" dirty="0" smtClean="0"/>
              <a:t>function.</a:t>
            </a:r>
          </a:p>
          <a:p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function with or without = (equal) operator. If you use it, function will return value. If you don't use it, your function will not return anything </a:t>
            </a:r>
            <a:r>
              <a:rPr lang="en-US" dirty="0" smtClean="0"/>
              <a:t> </a:t>
            </a:r>
            <a:endParaRPr lang="en-US" i="1" dirty="0"/>
          </a:p>
          <a:p>
            <a:r>
              <a:rPr lang="en-US" b="1" dirty="0"/>
              <a:t>Scala Function Declaration Syntax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 err="1" smtClean="0"/>
              <a:t>def</a:t>
            </a:r>
            <a:r>
              <a:rPr lang="en-US" dirty="0"/>
              <a:t> </a:t>
            </a:r>
            <a:r>
              <a:rPr lang="en-US" dirty="0" err="1"/>
              <a:t>functionName</a:t>
            </a:r>
            <a:r>
              <a:rPr lang="en-US" dirty="0"/>
              <a:t>(parameters : </a:t>
            </a:r>
            <a:r>
              <a:rPr lang="en-US" dirty="0" err="1"/>
              <a:t>typeofparameters</a:t>
            </a:r>
            <a:r>
              <a:rPr lang="en-US" dirty="0"/>
              <a:t>) : </a:t>
            </a:r>
            <a:r>
              <a:rPr lang="en-US" dirty="0" err="1"/>
              <a:t>returntypeoffunction</a:t>
            </a:r>
            <a:r>
              <a:rPr lang="en-US" dirty="0"/>
              <a:t> = {  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/>
              <a:t>// statements to be executed  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> 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8241044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538</TotalTime>
  <Words>530</Words>
  <Application>Microsoft Office PowerPoint</Application>
  <PresentationFormat>Widescreen</PresentationFormat>
  <Paragraphs>165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Franklin Gothic Book</vt:lpstr>
      <vt:lpstr>Lato</vt:lpstr>
      <vt:lpstr>Times New Roman</vt:lpstr>
      <vt:lpstr>Verdana</vt:lpstr>
      <vt:lpstr>Crop</vt:lpstr>
      <vt:lpstr>SCALA</vt:lpstr>
      <vt:lpstr>What is Closures ? </vt:lpstr>
      <vt:lpstr>Closure sample code:</vt:lpstr>
      <vt:lpstr>What is Trait ?</vt:lpstr>
      <vt:lpstr>Trait sample code:</vt:lpstr>
      <vt:lpstr>What is Generics ?</vt:lpstr>
      <vt:lpstr>Generic classes sample code :</vt:lpstr>
      <vt:lpstr>Generic classes sample code :</vt:lpstr>
      <vt:lpstr>Scala Functions</vt:lpstr>
      <vt:lpstr>Scala Function Example without using = Operator</vt:lpstr>
      <vt:lpstr>Scala Function Example with = Operator </vt:lpstr>
      <vt:lpstr>Scala Parameterized Function Example</vt:lpstr>
      <vt:lpstr>Scala Recursion Function</vt:lpstr>
      <vt:lpstr>Scala Function Parameter example with default value</vt:lpstr>
      <vt:lpstr>Scala Function Named Parameter Example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</dc:title>
  <dc:creator>Dinesh Chowdary Gundapaneni</dc:creator>
  <cp:lastModifiedBy>Katta, Shiva Prasad (Cognizant)</cp:lastModifiedBy>
  <cp:revision>40</cp:revision>
  <dcterms:created xsi:type="dcterms:W3CDTF">2017-11-10T04:35:40Z</dcterms:created>
  <dcterms:modified xsi:type="dcterms:W3CDTF">2017-11-13T11:30:05Z</dcterms:modified>
</cp:coreProperties>
</file>