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37383" y="3215849"/>
            <a:ext cx="8935509" cy="1869441"/>
          </a:xfrm>
          <a:prstGeom prst="rect"/>
          <a:noFill/>
        </p:spPr>
        <p:txBody>
          <a:bodyPr rtlCol="0" wrap="square">
            <a:spAutoFit/>
          </a:bodyPr>
          <a:p>
            <a:r>
              <a:rPr dirty="0" sz="2400" lang="en-US">
                <a:solidFill>
                  <a:srgbClr val="36363D"/>
                </a:solidFill>
              </a:rPr>
              <a:t>STUDENT NAME</a:t>
            </a:r>
            <a:r>
              <a:rPr dirty="0" sz="2400" lang="en-US">
                <a:solidFill>
                  <a:srgbClr val="36363D"/>
                </a:solidFill>
              </a:rPr>
              <a:t>:</a:t>
            </a:r>
            <a:r>
              <a:rPr dirty="0" sz="2000" lang="en-US">
                <a:solidFill>
                  <a:srgbClr val="36363D"/>
                </a:solidFill>
              </a:rPr>
              <a:t> </a:t>
            </a:r>
            <a:r>
              <a:rPr dirty="0" sz="2000" lang="en-US">
                <a:solidFill>
                  <a:srgbClr val="36363D"/>
                </a:solidFill>
              </a:rPr>
              <a:t>R</a:t>
            </a:r>
            <a:r>
              <a:rPr dirty="0" sz="2000" lang="en-US">
                <a:solidFill>
                  <a:srgbClr val="36363D"/>
                </a:solidFill>
              </a:rPr>
              <a:t>.</a:t>
            </a:r>
            <a:r>
              <a:rPr dirty="0" sz="2000" lang="en-US">
                <a:solidFill>
                  <a:srgbClr val="36363D"/>
                </a:solidFill>
              </a:rPr>
              <a:t>V</a:t>
            </a:r>
            <a:r>
              <a:rPr dirty="0" sz="2000" lang="en-US">
                <a:solidFill>
                  <a:srgbClr val="36363D"/>
                </a:solidFill>
              </a:rPr>
              <a:t>I</a:t>
            </a:r>
            <a:r>
              <a:rPr dirty="0" sz="2000" lang="en-US">
                <a:solidFill>
                  <a:srgbClr val="36363D"/>
                </a:solidFill>
              </a:rPr>
              <a:t>G</a:t>
            </a:r>
            <a:r>
              <a:rPr dirty="0" sz="2000" lang="en-US">
                <a:solidFill>
                  <a:srgbClr val="36363D"/>
                </a:solidFill>
              </a:rPr>
              <a:t>N</a:t>
            </a:r>
            <a:r>
              <a:rPr dirty="0" sz="2000" lang="en-US">
                <a:solidFill>
                  <a:srgbClr val="36363D"/>
                </a:solidFill>
              </a:rPr>
              <a:t>E</a:t>
            </a:r>
            <a:r>
              <a:rPr dirty="0" sz="2000" lang="en-US">
                <a:solidFill>
                  <a:srgbClr val="36363D"/>
                </a:solidFill>
              </a:rPr>
              <a:t>S</a:t>
            </a:r>
            <a:r>
              <a:rPr dirty="0" sz="2000" lang="en-US">
                <a:solidFill>
                  <a:srgbClr val="36363D"/>
                </a:solidFill>
              </a:rPr>
              <a:t>H</a:t>
            </a:r>
            <a:r>
              <a:rPr dirty="0" sz="2000" lang="en-US">
                <a:solidFill>
                  <a:srgbClr val="36363D"/>
                </a:solidFill>
              </a:rPr>
              <a:t>W</a:t>
            </a:r>
            <a:r>
              <a:rPr dirty="0" sz="2000" lang="en-US">
                <a:solidFill>
                  <a:srgbClr val="36363D"/>
                </a:solidFill>
              </a:rPr>
              <a:t>A</a:t>
            </a:r>
            <a:r>
              <a:rPr dirty="0" sz="2000" lang="en-US">
                <a:solidFill>
                  <a:srgbClr val="36363D"/>
                </a:solidFill>
              </a:rPr>
              <a:t>R</a:t>
            </a:r>
            <a:r>
              <a:rPr dirty="0" sz="2000" lang="en-US">
                <a:solidFill>
                  <a:srgbClr val="36363D"/>
                </a:solidFill>
              </a:rPr>
              <a:t>A</a:t>
            </a:r>
            <a:r>
              <a:rPr dirty="0" sz="2000" lang="en-US">
                <a:solidFill>
                  <a:srgbClr val="36363D"/>
                </a:solidFill>
              </a:rPr>
              <a:t>N</a:t>
            </a:r>
            <a:endParaRPr altLang="en-US" lang="zh-CN">
              <a:solidFill>
                <a:srgbClr val="36363D"/>
              </a:solidFill>
            </a:endParaRPr>
          </a:p>
          <a:p>
            <a:r>
              <a:rPr dirty="0" sz="2400" lang="en-US">
                <a:solidFill>
                  <a:srgbClr val="36363D"/>
                </a:solidFill>
              </a:rPr>
              <a:t>REGISTER NO</a:t>
            </a:r>
            <a:r>
              <a:rPr sz="2400" lang="en-US">
                <a:solidFill>
                  <a:srgbClr val="36363D"/>
                </a:solidFill>
              </a:rPr>
              <a:t>:</a:t>
            </a:r>
            <a:r>
              <a:rPr sz="2400" lang="en-US">
                <a:solidFill>
                  <a:srgbClr val="36363D"/>
                </a:solidFill>
              </a:rPr>
              <a:t> </a:t>
            </a:r>
            <a:r>
              <a:rPr sz="2400" lang="en-US">
                <a:solidFill>
                  <a:srgbClr val="36363D"/>
                </a:solidFill>
              </a:rPr>
              <a:t>1</a:t>
            </a:r>
            <a:r>
              <a:rPr sz="2400" lang="en-US">
                <a:solidFill>
                  <a:srgbClr val="36363D"/>
                </a:solidFill>
              </a:rPr>
              <a:t>2</a:t>
            </a:r>
            <a:r>
              <a:rPr sz="2400" lang="en-US">
                <a:solidFill>
                  <a:srgbClr val="36363D"/>
                </a:solidFill>
              </a:rPr>
              <a:t>2</a:t>
            </a:r>
            <a:r>
              <a:rPr sz="2400" lang="en-US">
                <a:solidFill>
                  <a:srgbClr val="36363D"/>
                </a:solidFill>
              </a:rPr>
              <a:t>2</a:t>
            </a:r>
            <a:r>
              <a:rPr sz="2400" lang="en-US">
                <a:solidFill>
                  <a:srgbClr val="36363D"/>
                </a:solidFill>
              </a:rPr>
              <a:t>0</a:t>
            </a:r>
            <a:r>
              <a:rPr sz="2400" lang="en-US">
                <a:solidFill>
                  <a:srgbClr val="36363D"/>
                </a:solidFill>
              </a:rPr>
              <a:t>0</a:t>
            </a:r>
            <a:r>
              <a:rPr sz="2400" lang="en-US">
                <a:solidFill>
                  <a:srgbClr val="36363D"/>
                </a:solidFill>
              </a:rPr>
              <a:t>8</a:t>
            </a:r>
            <a:r>
              <a:rPr sz="2400" lang="en-US">
                <a:solidFill>
                  <a:srgbClr val="36363D"/>
                </a:solidFill>
              </a:rPr>
              <a:t>3</a:t>
            </a:r>
            <a:r>
              <a:rPr sz="2400" lang="en-US">
                <a:solidFill>
                  <a:srgbClr val="36363D"/>
                </a:solidFill>
              </a:rPr>
              <a:t>5</a:t>
            </a:r>
            <a:r>
              <a:rPr sz="2400" lang="en-US">
                <a:solidFill>
                  <a:srgbClr val="36363D"/>
                </a:solidFill>
              </a:rPr>
              <a:t>,</a:t>
            </a:r>
            <a:r>
              <a:rPr sz="2400" lang="en-US">
                <a:solidFill>
                  <a:srgbClr val="36363D"/>
                </a:solidFill>
              </a:rPr>
              <a:t>  </a:t>
            </a:r>
            <a:r>
              <a:rPr sz="2400" lang="en-US">
                <a:solidFill>
                  <a:srgbClr val="36363D"/>
                </a:solidFill>
              </a:rPr>
              <a:t>a</a:t>
            </a:r>
            <a:r>
              <a:rPr sz="2400" lang="en-US">
                <a:solidFill>
                  <a:srgbClr val="36363D"/>
                </a:solidFill>
              </a:rPr>
              <a:t>s</a:t>
            </a:r>
            <a:r>
              <a:rPr sz="2400" lang="en-US">
                <a:solidFill>
                  <a:srgbClr val="36363D"/>
                </a:solidFill>
              </a:rPr>
              <a:t>n</a:t>
            </a:r>
            <a:r>
              <a:rPr sz="2400" lang="en-US">
                <a:solidFill>
                  <a:srgbClr val="36363D"/>
                </a:solidFill>
              </a:rPr>
              <a:t>u</a:t>
            </a:r>
            <a:r>
              <a:rPr sz="2400" lang="en-US">
                <a:solidFill>
                  <a:srgbClr val="36363D"/>
                </a:solidFill>
              </a:rPr>
              <a:t>m</a:t>
            </a:r>
            <a:r>
              <a:rPr sz="2400" lang="en-US">
                <a:solidFill>
                  <a:srgbClr val="36363D"/>
                </a:solidFill>
              </a:rPr>
              <a:t>187122200835</a:t>
            </a:r>
            <a:r>
              <a:rPr sz="2400" lang="en-US">
                <a:solidFill>
                  <a:srgbClr val="36363D"/>
                </a:solidFill>
              </a:rPr>
              <a:t>,</a:t>
            </a:r>
            <a:endParaRPr dirty="0" sz="2400" lang="en-US">
              <a:solidFill>
                <a:srgbClr val="36363D"/>
              </a:solidFill>
            </a:endParaRPr>
          </a:p>
          <a:p>
            <a:r>
              <a:rPr dirty="0" sz="2400" lang="en-US">
                <a:solidFill>
                  <a:srgbClr val="36363D"/>
                </a:solidFill>
              </a:rPr>
              <a:t>DEPARTMENT: </a:t>
            </a:r>
            <a:r>
              <a:rPr dirty="0" sz="2400" lang="en-US">
                <a:solidFill>
                  <a:srgbClr val="36363D"/>
                </a:solidFill>
              </a:rPr>
              <a:t>B.COM(CORPORATE SECRETARYSHIP)</a:t>
            </a:r>
            <a:endParaRPr dirty="0" sz="2400" lang="en-US">
              <a:solidFill>
                <a:srgbClr val="36363D"/>
              </a:solidFill>
            </a:endParaRPr>
          </a:p>
          <a:p>
            <a:r>
              <a:rPr dirty="0" sz="2400" lang="en-US">
                <a:solidFill>
                  <a:srgbClr val="36363D"/>
                </a:solidFill>
              </a:rPr>
              <a:t>COLLEGE</a:t>
            </a:r>
            <a:r>
              <a:rPr dirty="0" sz="2400" lang="en-US">
                <a:solidFill>
                  <a:srgbClr val="36363D"/>
                </a:solidFill>
              </a:rPr>
              <a:t>:</a:t>
            </a:r>
            <a:r>
              <a:rPr dirty="0" sz="2400" lang="en-US">
                <a:solidFill>
                  <a:srgbClr val="36363D"/>
                </a:solidFill>
              </a:rPr>
              <a:t> </a:t>
            </a:r>
            <a:r>
              <a:rPr dirty="0" sz="2400" lang="en-US">
                <a:solidFill>
                  <a:srgbClr val="36363D"/>
                </a:solidFill>
              </a:rPr>
              <a:t>S</a:t>
            </a:r>
            <a:r>
              <a:rPr dirty="0" sz="2400" lang="en-US">
                <a:solidFill>
                  <a:srgbClr val="36363D"/>
                </a:solidFill>
              </a:rPr>
              <a:t>R</a:t>
            </a:r>
            <a:r>
              <a:rPr dirty="0" sz="2400" lang="en-US">
                <a:solidFill>
                  <a:srgbClr val="36363D"/>
                </a:solidFill>
              </a:rPr>
              <a:t>I</a:t>
            </a:r>
            <a:r>
              <a:rPr dirty="0" sz="2400" lang="en-US">
                <a:solidFill>
                  <a:srgbClr val="36363D"/>
                </a:solidFill>
              </a:rPr>
              <a:t>R</a:t>
            </a:r>
            <a:r>
              <a:rPr dirty="0" sz="2400" lang="en-US">
                <a:solidFill>
                  <a:srgbClr val="36363D"/>
                </a:solidFill>
              </a:rPr>
              <a:t>A</a:t>
            </a:r>
            <a:r>
              <a:rPr dirty="0" sz="2400" lang="en-US">
                <a:solidFill>
                  <a:srgbClr val="36363D"/>
                </a:solidFill>
              </a:rPr>
              <a:t>M </a:t>
            </a:r>
            <a:r>
              <a:rPr dirty="0" sz="2400" lang="en-US">
                <a:solidFill>
                  <a:srgbClr val="36363D"/>
                </a:solidFill>
              </a:rPr>
              <a:t>C</a:t>
            </a:r>
            <a:r>
              <a:rPr dirty="0" sz="2400" lang="en-US">
                <a:solidFill>
                  <a:srgbClr val="36363D"/>
                </a:solidFill>
              </a:rPr>
              <a:t>O</a:t>
            </a:r>
            <a:r>
              <a:rPr dirty="0" sz="2400" lang="en-US">
                <a:solidFill>
                  <a:srgbClr val="36363D"/>
                </a:solidFill>
              </a:rPr>
              <a:t>L</a:t>
            </a:r>
            <a:r>
              <a:rPr dirty="0" sz="2400" lang="en-US">
                <a:solidFill>
                  <a:srgbClr val="36363D"/>
                </a:solidFill>
              </a:rPr>
              <a:t>L</a:t>
            </a:r>
            <a:r>
              <a:rPr dirty="0" sz="2400" lang="en-US">
                <a:solidFill>
                  <a:srgbClr val="36363D"/>
                </a:solidFill>
              </a:rPr>
              <a:t>EGE </a:t>
            </a:r>
            <a:r>
              <a:rPr dirty="0" sz="2400" lang="en-US">
                <a:solidFill>
                  <a:srgbClr val="36363D"/>
                </a:solidFill>
              </a:rPr>
              <a:t>OF </a:t>
            </a:r>
            <a:r>
              <a:rPr dirty="0" sz="2400" lang="en-US">
                <a:solidFill>
                  <a:srgbClr val="36363D"/>
                </a:solidFill>
              </a:rPr>
              <a:t>A</a:t>
            </a:r>
            <a:r>
              <a:rPr dirty="0" sz="2400" lang="en-US">
                <a:solidFill>
                  <a:srgbClr val="36363D"/>
                </a:solidFill>
              </a:rPr>
              <a:t>R</a:t>
            </a:r>
            <a:r>
              <a:rPr dirty="0" sz="2400" lang="en-US">
                <a:solidFill>
                  <a:srgbClr val="36363D"/>
                </a:solidFill>
              </a:rPr>
              <a:t>TS </a:t>
            </a:r>
            <a:r>
              <a:rPr dirty="0" sz="2400" lang="en-US">
                <a:solidFill>
                  <a:srgbClr val="36363D"/>
                </a:solidFill>
              </a:rPr>
              <a:t>AND </a:t>
            </a:r>
            <a:r>
              <a:rPr dirty="0" sz="2400" lang="en-US">
                <a:solidFill>
                  <a:srgbClr val="36363D"/>
                </a:solidFill>
              </a:rPr>
              <a:t>SCIENCE </a:t>
            </a:r>
            <a:endParaRPr altLang="en-US" lang="zh-CN">
              <a:solidFill>
                <a:srgbClr val="36363D"/>
              </a:solidFill>
            </a:endParaRPr>
          </a:p>
          <a:p>
            <a:r>
              <a:rPr dirty="0" sz="2400" lang="en-US">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381000" y="304800"/>
            <a:ext cx="8328026" cy="221170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299" y="1254764"/>
            <a:ext cx="9077202" cy="5273040"/>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0" y="837156"/>
            <a:ext cx="10021350" cy="4663440"/>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71" y="563764"/>
            <a:ext cx="9623582" cy="6187441"/>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solidFill>
                  <a:srgbClr val="00B0F0"/>
                </a:solidFill>
                <a:latin typeface="Times New Roman" panose="02020603050405020304" pitchFamily="18" charset="0"/>
                <a:cs typeface="Times New Roman" panose="02020603050405020304" pitchFamily="18" charset="0"/>
              </a:rPr>
              <a:t>conclusion</a:t>
            </a:r>
            <a:endParaRPr dirty="0" lang="en-IN">
              <a:solidFill>
                <a:srgbClr val="00B0F0"/>
              </a:solidFill>
              <a:latin typeface="Times New Roman" panose="02020603050405020304" pitchFamily="18" charset="0"/>
              <a:cs typeface="Times New Roman" panose="02020603050405020304" pitchFamily="18" charset="0"/>
            </a:endParaRPr>
          </a:p>
        </p:txBody>
      </p:sp>
      <p:sp>
        <p:nvSpPr>
          <p:cNvPr id="1048694" name="TextBox 3"/>
          <p:cNvSpPr txBox="1"/>
          <p:nvPr/>
        </p:nvSpPr>
        <p:spPr>
          <a:xfrm>
            <a:off x="1371600" y="1752600"/>
            <a:ext cx="7620000" cy="3444240"/>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enable comprehensive evaluation of key performance indicators (KPIs) like productivity, attendance, By creating detailed reports, visualizing data trends, and tracking progress, organizations can identify strengths,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371475" y="567928"/>
            <a:ext cx="10681335" cy="723901"/>
          </a:xfrm>
        </p:spPr>
        <p:txBody>
          <a:bodyPr/>
          <a:p>
            <a:r>
              <a:rPr dirty="0" lang="en-IN"/>
              <a:t>PROBLEM	STATEMENT</a:t>
            </a:r>
          </a:p>
        </p:txBody>
      </p:sp>
      <p:sp>
        <p:nvSpPr>
          <p:cNvPr id="1048647" name="object 10"/>
          <p:cNvSpPr txBox="1">
            <a:spLocks noGrp="1"/>
          </p:cNvSpPr>
          <p:nvPr>
            <p:ph type="sldNum" sz="quarter" idx="7"/>
          </p:nvPr>
        </p:nvSpPr>
        <p:spPr>
          <a:xfrm>
            <a:off x="11353418" y="6473337"/>
            <a:ext cx="151129" cy="165100"/>
          </a:xfrm>
        </p:spPr>
        <p:txBody>
          <a:bodyPr/>
          <a:p>
            <a:fld id="{81D60167-4931-47E6-BA6A-407CBD079E47}" type="slidenum">
              <a:rPr lang="en-IN" smtClean="0"/>
              <a:t>4</a:t>
            </a:fld>
            <a:endParaRPr dirty="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Rectangle 11"/>
          <p:cNvSpPr/>
          <p:nvPr/>
        </p:nvSpPr>
        <p:spPr>
          <a:xfrm>
            <a:off x="2362200" y="1326118"/>
            <a:ext cx="290464" cy="369332"/>
          </a:xfrm>
          <a:prstGeom prst="rect"/>
        </p:spPr>
        <p:txBody>
          <a:bodyPr wrap="none">
            <a:spAutoFit/>
          </a:bodyPr>
          <a:p>
            <a:r>
              <a:rPr dirty="0" lang="en-US"/>
              <a:t>  </a:t>
            </a:r>
            <a:endParaRPr dirty="0" lang="en-IN"/>
          </a:p>
        </p:txBody>
      </p:sp>
      <p:sp>
        <p:nvSpPr>
          <p:cNvPr id="1048649" name="Rectangle 8"/>
          <p:cNvSpPr/>
          <p:nvPr/>
        </p:nvSpPr>
        <p:spPr>
          <a:xfrm>
            <a:off x="371475" y="1998684"/>
            <a:ext cx="7620000" cy="2580640"/>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a:t>
            </a:r>
            <a:r>
              <a:rPr dirty="0" sz="2400" lang="en-US">
                <a:latin typeface="Times New Roman" pitchFamily="18" charset="0"/>
                <a:cs typeface="Times New Roman" pitchFamily="18" charset="0"/>
              </a:rPr>
              <a:t> </a:t>
            </a:r>
            <a:r>
              <a:rPr dirty="0" sz="2400" lang="en-IN">
                <a:latin typeface="Times New Roman" pitchFamily="18" charset="0"/>
                <a:cs typeface="Times New Roman" pitchFamily="18" charset="0"/>
              </a:rPr>
              <a:t>such as low productivity, or poor quality of work. Then, you should describe the impact of this problem on the organization, such as decreased revenue or dissatisfied customers</a:t>
            </a:r>
            <a:r>
              <a:rPr dirty="0" sz="2400" lang="en-IN"/>
              <a:t>.</a:t>
            </a: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2151165" y="3428999"/>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609600"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57199" y="1371600"/>
            <a:ext cx="7924799" cy="22250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pic>
        <p:nvPicPr>
          <p:cNvPr id="2097162" name="Picture 8"/>
          <p:cNvPicPr>
            <a:picLocks noChangeAspect="1"/>
          </p:cNvPicPr>
          <p:nvPr/>
        </p:nvPicPr>
        <p:blipFill>
          <a:blip xmlns:r="http://schemas.openxmlformats.org/officeDocument/2006/relationships" r:embed="rId3" cstate="print"/>
          <a:stretch>
            <a:fillRect/>
          </a:stretch>
        </p:blipFill>
        <p:spPr>
          <a:xfrm>
            <a:off x="8381998" y="2962135"/>
            <a:ext cx="3758747" cy="3895864"/>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Rectangle 11"/>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Rectangle 7"/>
          <p:cNvSpPr/>
          <p:nvPr/>
        </p:nvSpPr>
        <p:spPr>
          <a:xfrm>
            <a:off x="3169085" y="1613780"/>
            <a:ext cx="7087413" cy="4358640"/>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Rectangle 2"/>
          <p:cNvSpPr/>
          <p:nvPr/>
        </p:nvSpPr>
        <p:spPr>
          <a:xfrm>
            <a:off x="1295400" y="1567934"/>
            <a:ext cx="3595657" cy="2834641"/>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a:spLocks noGrp="1"/>
          </p:cNvSpPr>
          <p:nvPr>
            <p:ph type="title"/>
          </p:nvPr>
        </p:nvSpPr>
        <p:spPr>
          <a:xfrm>
            <a:off x="609600" y="685800"/>
            <a:ext cx="8480425" cy="1527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Rectangle 10"/>
          <p:cNvSpPr/>
          <p:nvPr/>
        </p:nvSpPr>
        <p:spPr>
          <a:xfrm>
            <a:off x="2409825" y="2819400"/>
            <a:ext cx="7400925" cy="115824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2024-03-29T04:07:22Z</dcterms:created>
  <dcterms:modified xsi:type="dcterms:W3CDTF">2024-10-18T14:55:39Z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fe64257c53f04e27958b4a685b9d427c</vt:lpwstr>
  </property>
</Properties>
</file>