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57" r:id="rId6"/>
    <p:sldId id="263" r:id="rId7"/>
    <p:sldId id="258"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6" d="100"/>
          <a:sy n="66" d="100"/>
        </p:scale>
        <p:origin x="68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EBEC02E-1DC2-434E-A796-6034EC9E7D92}" type="datetimeFigureOut">
              <a:rPr lang="en-IN" smtClean="0"/>
              <a:t>18-11-2021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125265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EC02E-1DC2-434E-A796-6034EC9E7D92}"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18655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BEC02E-1DC2-434E-A796-6034EC9E7D92}"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1630450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BEC02E-1DC2-434E-A796-6034EC9E7D92}"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1933944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EC02E-1DC2-434E-A796-6034EC9E7D92}"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114934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EBEC02E-1DC2-434E-A796-6034EC9E7D92}" type="datetimeFigureOut">
              <a:rPr lang="en-IN" smtClean="0"/>
              <a:t>18-11-2021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916684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EBEC02E-1DC2-434E-A796-6034EC9E7D92}" type="datetimeFigureOut">
              <a:rPr lang="en-IN" smtClean="0"/>
              <a:t>18-11-2021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2608552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EBEC02E-1DC2-434E-A796-6034EC9E7D92}"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1222047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EBEC02E-1DC2-434E-A796-6034EC9E7D92}"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2696086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EC02E-1DC2-434E-A796-6034EC9E7D92}"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252942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EC02E-1DC2-434E-A796-6034EC9E7D92}"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196801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EC02E-1DC2-434E-A796-6034EC9E7D92}"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313350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EC02E-1DC2-434E-A796-6034EC9E7D92}" type="datetimeFigureOut">
              <a:rPr lang="en-IN" smtClean="0"/>
              <a:t>18-11-2021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2517617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EC02E-1DC2-434E-A796-6034EC9E7D92}" type="datetimeFigureOut">
              <a:rPr lang="en-IN" smtClean="0"/>
              <a:t>18-11-2021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18905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EC02E-1DC2-434E-A796-6034EC9E7D92}" type="datetimeFigureOut">
              <a:rPr lang="en-IN" smtClean="0"/>
              <a:t>18-11-2021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239747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EC02E-1DC2-434E-A796-6034EC9E7D92}"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6307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EC02E-1DC2-434E-A796-6034EC9E7D92}"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12C38C-73E2-4C8C-9313-D0AB625A4236}" type="slidenum">
              <a:rPr lang="en-IN" smtClean="0"/>
              <a:t>‹#›</a:t>
            </a:fld>
            <a:endParaRPr lang="en-IN"/>
          </a:p>
        </p:txBody>
      </p:sp>
    </p:spTree>
    <p:extLst>
      <p:ext uri="{BB962C8B-B14F-4D97-AF65-F5344CB8AC3E}">
        <p14:creationId xmlns:p14="http://schemas.microsoft.com/office/powerpoint/2010/main" val="315900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EBEC02E-1DC2-434E-A796-6034EC9E7D92}" type="datetimeFigureOut">
              <a:rPr lang="en-IN" smtClean="0"/>
              <a:t>18-11-2021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512C38C-73E2-4C8C-9313-D0AB625A4236}" type="slidenum">
              <a:rPr lang="en-IN" smtClean="0"/>
              <a:t>‹#›</a:t>
            </a:fld>
            <a:endParaRPr lang="en-IN"/>
          </a:p>
        </p:txBody>
      </p:sp>
    </p:spTree>
    <p:extLst>
      <p:ext uri="{BB962C8B-B14F-4D97-AF65-F5344CB8AC3E}">
        <p14:creationId xmlns:p14="http://schemas.microsoft.com/office/powerpoint/2010/main" val="338752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3153-ED63-4B6A-B659-6D147AA25B6C}"/>
              </a:ext>
            </a:extLst>
          </p:cNvPr>
          <p:cNvSpPr>
            <a:spLocks noGrp="1"/>
          </p:cNvSpPr>
          <p:nvPr>
            <p:ph type="ctrTitle"/>
          </p:nvPr>
        </p:nvSpPr>
        <p:spPr>
          <a:xfrm>
            <a:off x="-289215" y="1349827"/>
            <a:ext cx="10187958" cy="1683658"/>
          </a:xfrm>
        </p:spPr>
        <p:txBody>
          <a:bodyPr/>
          <a:lstStyle/>
          <a:p>
            <a:pPr algn="ctr"/>
            <a:r>
              <a:rPr lang="en-IN" dirty="0"/>
              <a:t>						</a:t>
            </a:r>
            <a:r>
              <a:rPr lang="en-IN" b="1" dirty="0"/>
              <a:t>ML Project</a:t>
            </a:r>
            <a:br>
              <a:rPr lang="en-IN" b="1" dirty="0"/>
            </a:br>
            <a:r>
              <a:rPr lang="en-IN" b="1" dirty="0"/>
              <a:t>						</a:t>
            </a:r>
            <a:r>
              <a:rPr lang="en-IN" sz="4400" b="1" dirty="0"/>
              <a:t>(SVM and Decision Tree)</a:t>
            </a:r>
            <a:endParaRPr lang="en-IN" sz="4400" dirty="0"/>
          </a:p>
        </p:txBody>
      </p:sp>
      <p:sp>
        <p:nvSpPr>
          <p:cNvPr id="4" name="Title 1">
            <a:extLst>
              <a:ext uri="{FF2B5EF4-FFF2-40B4-BE49-F238E27FC236}">
                <a16:creationId xmlns:a16="http://schemas.microsoft.com/office/drawing/2014/main" id="{13F8DF96-5272-4F3C-9D65-FADE71A531BD}"/>
              </a:ext>
            </a:extLst>
          </p:cNvPr>
          <p:cNvSpPr txBox="1">
            <a:spLocks/>
          </p:cNvSpPr>
          <p:nvPr/>
        </p:nvSpPr>
        <p:spPr bwMode="gray">
          <a:xfrm>
            <a:off x="327642" y="2648855"/>
            <a:ext cx="8825658" cy="168365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						</a:t>
            </a:r>
            <a:r>
              <a:rPr lang="en-IN" sz="4000" b="1" dirty="0"/>
              <a:t>By </a:t>
            </a:r>
            <a:r>
              <a:rPr lang="en-IN" sz="4000" b="1" dirty="0" err="1"/>
              <a:t>Suryanarayan.B</a:t>
            </a:r>
            <a:endParaRPr lang="en-IN" sz="4000" dirty="0"/>
          </a:p>
        </p:txBody>
      </p:sp>
    </p:spTree>
    <p:extLst>
      <p:ext uri="{BB962C8B-B14F-4D97-AF65-F5344CB8AC3E}">
        <p14:creationId xmlns:p14="http://schemas.microsoft.com/office/powerpoint/2010/main" val="67026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CCF7-59F6-4699-837D-E2390677FF45}"/>
              </a:ext>
            </a:extLst>
          </p:cNvPr>
          <p:cNvSpPr>
            <a:spLocks noGrp="1"/>
          </p:cNvSpPr>
          <p:nvPr>
            <p:ph type="title"/>
          </p:nvPr>
        </p:nvSpPr>
        <p:spPr/>
        <p:txBody>
          <a:bodyPr/>
          <a:lstStyle/>
          <a:p>
            <a:r>
              <a:rPr lang="en-IN" b="0" i="0" dirty="0">
                <a:solidFill>
                  <a:schemeClr val="bg1"/>
                </a:solidFill>
                <a:effectLst/>
                <a:latin typeface="erdana"/>
              </a:rPr>
              <a:t>Decision Trees</a:t>
            </a:r>
            <a:br>
              <a:rPr lang="en-IN" b="0" i="0" dirty="0">
                <a:solidFill>
                  <a:srgbClr val="610B38"/>
                </a:solidFill>
                <a:effectLst/>
                <a:latin typeface="erdana"/>
              </a:rPr>
            </a:br>
            <a:endParaRPr lang="en-IN" b="1" dirty="0"/>
          </a:p>
        </p:txBody>
      </p:sp>
      <p:sp>
        <p:nvSpPr>
          <p:cNvPr id="3" name="Text Placeholder 2">
            <a:extLst>
              <a:ext uri="{FF2B5EF4-FFF2-40B4-BE49-F238E27FC236}">
                <a16:creationId xmlns:a16="http://schemas.microsoft.com/office/drawing/2014/main" id="{5E5E1E60-B640-4956-ADF9-A675B8005F0B}"/>
              </a:ext>
            </a:extLst>
          </p:cNvPr>
          <p:cNvSpPr>
            <a:spLocks noGrp="1"/>
          </p:cNvSpPr>
          <p:nvPr>
            <p:ph type="body" sz="half" idx="2"/>
          </p:nvPr>
        </p:nvSpPr>
        <p:spPr>
          <a:xfrm>
            <a:off x="298612" y="3429000"/>
            <a:ext cx="5978817" cy="3173242"/>
          </a:xfrm>
        </p:spPr>
        <p:txBody>
          <a:bodyPr>
            <a:normAutofit fontScale="47500" lnSpcReduction="20000"/>
          </a:bodyPr>
          <a:lstStyle/>
          <a:p>
            <a:pPr algn="just">
              <a:buFont typeface="Arial" panose="020B0604020202020204" pitchFamily="34" charset="0"/>
              <a:buChar char="•"/>
            </a:pPr>
            <a:r>
              <a:rPr lang="en-US" sz="3800" b="1" i="0" dirty="0">
                <a:solidFill>
                  <a:srgbClr val="000000"/>
                </a:solidFill>
                <a:effectLst/>
                <a:latin typeface="inter-regular"/>
              </a:rPr>
              <a:t>Decision Tree is a </a:t>
            </a:r>
            <a:r>
              <a:rPr lang="en-US" sz="3800" b="1" i="0" dirty="0">
                <a:solidFill>
                  <a:srgbClr val="000000"/>
                </a:solidFill>
                <a:effectLst/>
                <a:latin typeface="inter-bold"/>
              </a:rPr>
              <a:t>Supervised learning technique </a:t>
            </a:r>
            <a:r>
              <a:rPr lang="en-US" sz="3800" b="1" i="0" dirty="0">
                <a:solidFill>
                  <a:srgbClr val="000000"/>
                </a:solidFill>
                <a:effectLst/>
                <a:latin typeface="inter-regular"/>
              </a:rPr>
              <a:t>that can be used for both classification and Regression problems, but mostly it is preferred for solving Classification problems. It is a tree-structured classifier, where</a:t>
            </a:r>
            <a:r>
              <a:rPr lang="en-US" sz="3800" b="1" i="0" dirty="0">
                <a:solidFill>
                  <a:srgbClr val="000000"/>
                </a:solidFill>
                <a:effectLst/>
                <a:latin typeface="inter-bold"/>
              </a:rPr>
              <a:t> internal nodes represent the features of a dataset, branches represent the decision rules</a:t>
            </a:r>
            <a:r>
              <a:rPr lang="en-US" sz="3800" b="1" i="0" dirty="0">
                <a:solidFill>
                  <a:srgbClr val="000000"/>
                </a:solidFill>
                <a:effectLst/>
                <a:latin typeface="inter-regular"/>
              </a:rPr>
              <a:t> and </a:t>
            </a:r>
            <a:r>
              <a:rPr lang="en-US" sz="3800" b="1" i="0" dirty="0">
                <a:solidFill>
                  <a:srgbClr val="000000"/>
                </a:solidFill>
                <a:effectLst/>
                <a:latin typeface="inter-bold"/>
              </a:rPr>
              <a:t>each leaf node represents the outcome.</a:t>
            </a:r>
            <a:endParaRPr lang="en-US" sz="3800" b="1" i="0" dirty="0">
              <a:solidFill>
                <a:srgbClr val="000000"/>
              </a:solidFill>
              <a:effectLst/>
              <a:latin typeface="inter-regular"/>
            </a:endParaRPr>
          </a:p>
          <a:p>
            <a:pPr algn="just">
              <a:buFont typeface="Arial" panose="020B0604020202020204" pitchFamily="34" charset="0"/>
              <a:buChar char="•"/>
            </a:pPr>
            <a:r>
              <a:rPr lang="en-US" sz="3800" b="1" i="0" dirty="0">
                <a:solidFill>
                  <a:srgbClr val="000000"/>
                </a:solidFill>
                <a:effectLst/>
                <a:latin typeface="inter-regular"/>
              </a:rPr>
              <a:t>In a Decision tree, there are two nodes, which are the </a:t>
            </a:r>
            <a:r>
              <a:rPr lang="en-US" sz="3800" b="1" i="0" dirty="0">
                <a:solidFill>
                  <a:srgbClr val="000000"/>
                </a:solidFill>
                <a:effectLst/>
                <a:latin typeface="inter-bold"/>
              </a:rPr>
              <a:t>Decision Node</a:t>
            </a:r>
            <a:r>
              <a:rPr lang="en-US" sz="3800" b="1" i="0" dirty="0">
                <a:solidFill>
                  <a:srgbClr val="000000"/>
                </a:solidFill>
                <a:effectLst/>
                <a:latin typeface="inter-regular"/>
              </a:rPr>
              <a:t> and</a:t>
            </a:r>
            <a:r>
              <a:rPr lang="en-US" sz="3800" b="1" i="0" dirty="0">
                <a:solidFill>
                  <a:srgbClr val="000000"/>
                </a:solidFill>
                <a:effectLst/>
                <a:latin typeface="inter-bold"/>
              </a:rPr>
              <a:t> Leaf Node.</a:t>
            </a:r>
            <a:r>
              <a:rPr lang="en-US" sz="3800" b="1" i="0" dirty="0">
                <a:solidFill>
                  <a:srgbClr val="000000"/>
                </a:solidFill>
                <a:effectLst/>
                <a:latin typeface="inter-regular"/>
              </a:rPr>
              <a:t> Decision nodes are used to make any decision and have multiple branches, whereas Leaf nodes are the output of those decisions and do not contain any further branches.</a:t>
            </a:r>
          </a:p>
          <a:p>
            <a:endParaRPr lang="en-IN" sz="3800" dirty="0"/>
          </a:p>
        </p:txBody>
      </p:sp>
      <p:pic>
        <p:nvPicPr>
          <p:cNvPr id="6" name="Picture 5">
            <a:extLst>
              <a:ext uri="{FF2B5EF4-FFF2-40B4-BE49-F238E27FC236}">
                <a16:creationId xmlns:a16="http://schemas.microsoft.com/office/drawing/2014/main" id="{2CB27E32-A24B-4A1D-8A20-2761A6640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818" y="3258457"/>
            <a:ext cx="5121652" cy="3414435"/>
          </a:xfrm>
          <a:prstGeom prst="rect">
            <a:avLst/>
          </a:prstGeom>
        </p:spPr>
      </p:pic>
    </p:spTree>
    <p:extLst>
      <p:ext uri="{BB962C8B-B14F-4D97-AF65-F5344CB8AC3E}">
        <p14:creationId xmlns:p14="http://schemas.microsoft.com/office/powerpoint/2010/main" val="152682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1304-B53B-44D6-89A3-9795D39919BC}"/>
              </a:ext>
            </a:extLst>
          </p:cNvPr>
          <p:cNvSpPr>
            <a:spLocks noGrp="1"/>
          </p:cNvSpPr>
          <p:nvPr>
            <p:ph type="title"/>
          </p:nvPr>
        </p:nvSpPr>
        <p:spPr>
          <a:xfrm>
            <a:off x="690497" y="689430"/>
            <a:ext cx="4839446" cy="1957011"/>
          </a:xfrm>
        </p:spPr>
        <p:txBody>
          <a:bodyPr>
            <a:normAutofit fontScale="90000"/>
          </a:bodyPr>
          <a:lstStyle/>
          <a:p>
            <a:r>
              <a:rPr lang="en-IN" sz="4800" b="1" dirty="0"/>
              <a:t>Image </a:t>
            </a:r>
            <a:r>
              <a:rPr lang="en-IN" sz="4800" b="1" dirty="0" err="1"/>
              <a:t>Preprocessing</a:t>
            </a:r>
            <a:r>
              <a:rPr lang="en-IN" sz="4800" b="1" dirty="0"/>
              <a:t> using </a:t>
            </a:r>
            <a:r>
              <a:rPr lang="en-IN" sz="4800" b="1" dirty="0" err="1"/>
              <a:t>Opencv</a:t>
            </a:r>
            <a:r>
              <a:rPr lang="en-IN" sz="4800" b="1" dirty="0"/>
              <a:t> </a:t>
            </a:r>
          </a:p>
        </p:txBody>
      </p:sp>
      <p:sp>
        <p:nvSpPr>
          <p:cNvPr id="11" name="Title 1">
            <a:extLst>
              <a:ext uri="{FF2B5EF4-FFF2-40B4-BE49-F238E27FC236}">
                <a16:creationId xmlns:a16="http://schemas.microsoft.com/office/drawing/2014/main" id="{39CC2687-6B94-4F37-9D1B-AD20A6F9CB60}"/>
              </a:ext>
            </a:extLst>
          </p:cNvPr>
          <p:cNvSpPr txBox="1">
            <a:spLocks/>
          </p:cNvSpPr>
          <p:nvPr/>
        </p:nvSpPr>
        <p:spPr bwMode="gray">
          <a:xfrm>
            <a:off x="690497" y="4016355"/>
            <a:ext cx="5042644" cy="2275590"/>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300" b="1" dirty="0"/>
              <a:t>Here we use gaussian filter and </a:t>
            </a:r>
          </a:p>
          <a:p>
            <a:r>
              <a:rPr lang="en-IN" sz="3300" b="1" dirty="0" err="1"/>
              <a:t>Sobal</a:t>
            </a:r>
            <a:r>
              <a:rPr lang="en-IN" sz="3300" b="1" dirty="0"/>
              <a:t> Edge detection for Image</a:t>
            </a:r>
          </a:p>
          <a:p>
            <a:endParaRPr lang="en-IN" sz="3300" b="1" dirty="0"/>
          </a:p>
          <a:p>
            <a:endParaRPr lang="en-IN" sz="4800" b="1" dirty="0"/>
          </a:p>
        </p:txBody>
      </p:sp>
      <p:pic>
        <p:nvPicPr>
          <p:cNvPr id="4" name="Picture 3">
            <a:extLst>
              <a:ext uri="{FF2B5EF4-FFF2-40B4-BE49-F238E27FC236}">
                <a16:creationId xmlns:a16="http://schemas.microsoft.com/office/drawing/2014/main" id="{A1BC991A-A6B8-42EC-9DD5-EB4D9BF55740}"/>
              </a:ext>
            </a:extLst>
          </p:cNvPr>
          <p:cNvPicPr>
            <a:picLocks noChangeAspect="1"/>
          </p:cNvPicPr>
          <p:nvPr/>
        </p:nvPicPr>
        <p:blipFill rotWithShape="1">
          <a:blip r:embed="rId2"/>
          <a:srcRect r="18959"/>
          <a:stretch/>
        </p:blipFill>
        <p:spPr>
          <a:xfrm>
            <a:off x="6202203" y="53933"/>
            <a:ext cx="5496312" cy="3545032"/>
          </a:xfrm>
          <a:prstGeom prst="rect">
            <a:avLst/>
          </a:prstGeom>
        </p:spPr>
      </p:pic>
      <p:pic>
        <p:nvPicPr>
          <p:cNvPr id="6" name="Picture 5">
            <a:extLst>
              <a:ext uri="{FF2B5EF4-FFF2-40B4-BE49-F238E27FC236}">
                <a16:creationId xmlns:a16="http://schemas.microsoft.com/office/drawing/2014/main" id="{854E559F-8324-4639-AC95-72FD5D42DD45}"/>
              </a:ext>
            </a:extLst>
          </p:cNvPr>
          <p:cNvPicPr>
            <a:picLocks noChangeAspect="1"/>
          </p:cNvPicPr>
          <p:nvPr/>
        </p:nvPicPr>
        <p:blipFill>
          <a:blip r:embed="rId3"/>
          <a:stretch>
            <a:fillRect/>
          </a:stretch>
        </p:blipFill>
        <p:spPr>
          <a:xfrm>
            <a:off x="6202203" y="3682090"/>
            <a:ext cx="5641455" cy="3175910"/>
          </a:xfrm>
          <a:prstGeom prst="rect">
            <a:avLst/>
          </a:prstGeom>
        </p:spPr>
      </p:pic>
    </p:spTree>
    <p:extLst>
      <p:ext uri="{BB962C8B-B14F-4D97-AF65-F5344CB8AC3E}">
        <p14:creationId xmlns:p14="http://schemas.microsoft.com/office/powerpoint/2010/main" val="293310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1304-B53B-44D6-89A3-9795D39919BC}"/>
              </a:ext>
            </a:extLst>
          </p:cNvPr>
          <p:cNvSpPr>
            <a:spLocks noGrp="1"/>
          </p:cNvSpPr>
          <p:nvPr>
            <p:ph type="title"/>
          </p:nvPr>
        </p:nvSpPr>
        <p:spPr>
          <a:xfrm>
            <a:off x="493485" y="-493419"/>
            <a:ext cx="4839446" cy="1957011"/>
          </a:xfrm>
        </p:spPr>
        <p:txBody>
          <a:bodyPr>
            <a:normAutofit/>
          </a:bodyPr>
          <a:lstStyle/>
          <a:p>
            <a:r>
              <a:rPr lang="en-IN" sz="4800" b="1" dirty="0"/>
              <a:t>Accuracy</a:t>
            </a:r>
          </a:p>
        </p:txBody>
      </p:sp>
      <p:sp>
        <p:nvSpPr>
          <p:cNvPr id="11" name="Title 1">
            <a:extLst>
              <a:ext uri="{FF2B5EF4-FFF2-40B4-BE49-F238E27FC236}">
                <a16:creationId xmlns:a16="http://schemas.microsoft.com/office/drawing/2014/main" id="{39CC2687-6B94-4F37-9D1B-AD20A6F9CB60}"/>
              </a:ext>
            </a:extLst>
          </p:cNvPr>
          <p:cNvSpPr txBox="1">
            <a:spLocks/>
          </p:cNvSpPr>
          <p:nvPr/>
        </p:nvSpPr>
        <p:spPr bwMode="gray">
          <a:xfrm>
            <a:off x="493485" y="1198707"/>
            <a:ext cx="5086387" cy="2178069"/>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700" b="1" dirty="0"/>
          </a:p>
          <a:p>
            <a:endParaRPr lang="en-IN" sz="3700" b="1" dirty="0"/>
          </a:p>
          <a:p>
            <a:endParaRPr lang="en-IN" sz="3700" b="1" dirty="0"/>
          </a:p>
          <a:p>
            <a:r>
              <a:rPr lang="en-IN" sz="3700" b="1" dirty="0"/>
              <a:t>The Accuracy we got after the implementation is 23%</a:t>
            </a:r>
          </a:p>
          <a:p>
            <a:endParaRPr lang="en-IN" sz="4800" b="1" dirty="0"/>
          </a:p>
        </p:txBody>
      </p:sp>
      <p:pic>
        <p:nvPicPr>
          <p:cNvPr id="5" name="Picture 4">
            <a:extLst>
              <a:ext uri="{FF2B5EF4-FFF2-40B4-BE49-F238E27FC236}">
                <a16:creationId xmlns:a16="http://schemas.microsoft.com/office/drawing/2014/main" id="{B22E4FDC-5D3D-4FCD-BCB6-96A6380ED521}"/>
              </a:ext>
            </a:extLst>
          </p:cNvPr>
          <p:cNvPicPr>
            <a:picLocks noChangeAspect="1"/>
          </p:cNvPicPr>
          <p:nvPr/>
        </p:nvPicPr>
        <p:blipFill>
          <a:blip r:embed="rId2"/>
          <a:stretch>
            <a:fillRect/>
          </a:stretch>
        </p:blipFill>
        <p:spPr>
          <a:xfrm>
            <a:off x="493485" y="3173577"/>
            <a:ext cx="4897071" cy="510846"/>
          </a:xfrm>
          <a:prstGeom prst="rect">
            <a:avLst/>
          </a:prstGeom>
        </p:spPr>
      </p:pic>
      <p:pic>
        <p:nvPicPr>
          <p:cNvPr id="8" name="Picture 7">
            <a:extLst>
              <a:ext uri="{FF2B5EF4-FFF2-40B4-BE49-F238E27FC236}">
                <a16:creationId xmlns:a16="http://schemas.microsoft.com/office/drawing/2014/main" id="{3C289BA9-4CB6-4500-A160-34941D6357A8}"/>
              </a:ext>
            </a:extLst>
          </p:cNvPr>
          <p:cNvPicPr>
            <a:picLocks noChangeAspect="1"/>
          </p:cNvPicPr>
          <p:nvPr/>
        </p:nvPicPr>
        <p:blipFill>
          <a:blip r:embed="rId3"/>
          <a:stretch>
            <a:fillRect/>
          </a:stretch>
        </p:blipFill>
        <p:spPr>
          <a:xfrm>
            <a:off x="6249745" y="1793696"/>
            <a:ext cx="5679600" cy="4222475"/>
          </a:xfrm>
          <a:prstGeom prst="rect">
            <a:avLst/>
          </a:prstGeom>
        </p:spPr>
      </p:pic>
      <p:sp>
        <p:nvSpPr>
          <p:cNvPr id="12" name="TextBox 11">
            <a:extLst>
              <a:ext uri="{FF2B5EF4-FFF2-40B4-BE49-F238E27FC236}">
                <a16:creationId xmlns:a16="http://schemas.microsoft.com/office/drawing/2014/main" id="{E6971C06-C3AB-4996-BA50-714FC9A18859}"/>
              </a:ext>
            </a:extLst>
          </p:cNvPr>
          <p:cNvSpPr txBox="1"/>
          <p:nvPr/>
        </p:nvSpPr>
        <p:spPr>
          <a:xfrm>
            <a:off x="551543" y="3914740"/>
            <a:ext cx="4781388" cy="2308324"/>
          </a:xfrm>
          <a:prstGeom prst="rect">
            <a:avLst/>
          </a:prstGeom>
          <a:noFill/>
        </p:spPr>
        <p:txBody>
          <a:bodyPr wrap="square">
            <a:spAutoFit/>
          </a:bodyPr>
          <a:lstStyle/>
          <a:p>
            <a:r>
              <a:rPr lang="en-US" b="1" dirty="0">
                <a:solidFill>
                  <a:schemeClr val="bg1"/>
                </a:solidFill>
                <a:latin typeface="arial" panose="020B0604020202020204" pitchFamily="34" charset="0"/>
              </a:rPr>
              <a:t>D</a:t>
            </a:r>
            <a:r>
              <a:rPr lang="en-US" b="1" i="0" dirty="0">
                <a:solidFill>
                  <a:schemeClr val="bg1"/>
                </a:solidFill>
                <a:effectLst/>
                <a:latin typeface="arial" panose="020B0604020202020204" pitchFamily="34" charset="0"/>
              </a:rPr>
              <a:t>ecision trees are unstable, meaning that a small change in the data can lead to a large change in the structure of the optimal decision tree. They are often relatively inaccurate.</a:t>
            </a:r>
          </a:p>
          <a:p>
            <a:endParaRPr lang="en-US" b="1" dirty="0">
              <a:solidFill>
                <a:schemeClr val="bg1"/>
              </a:solidFill>
              <a:latin typeface="arial" panose="020B0604020202020204" pitchFamily="34" charset="0"/>
            </a:endParaRPr>
          </a:p>
          <a:p>
            <a:r>
              <a:rPr lang="en-US" b="1" dirty="0">
                <a:solidFill>
                  <a:schemeClr val="bg1"/>
                </a:solidFill>
                <a:latin typeface="arial" panose="020B0604020202020204" pitchFamily="34" charset="0"/>
              </a:rPr>
              <a:t>Due to this this isn’t an efficient algorithm for Image Identification</a:t>
            </a:r>
            <a:endParaRPr lang="en-IN" b="1" dirty="0">
              <a:solidFill>
                <a:schemeClr val="bg1"/>
              </a:solidFill>
            </a:endParaRPr>
          </a:p>
        </p:txBody>
      </p:sp>
      <p:sp>
        <p:nvSpPr>
          <p:cNvPr id="13" name="Text Placeholder 3">
            <a:extLst>
              <a:ext uri="{FF2B5EF4-FFF2-40B4-BE49-F238E27FC236}">
                <a16:creationId xmlns:a16="http://schemas.microsoft.com/office/drawing/2014/main" id="{9E3630C4-9016-4933-A7B7-674678702DBE}"/>
              </a:ext>
            </a:extLst>
          </p:cNvPr>
          <p:cNvSpPr txBox="1">
            <a:spLocks/>
          </p:cNvSpPr>
          <p:nvPr/>
        </p:nvSpPr>
        <p:spPr bwMode="gray">
          <a:xfrm>
            <a:off x="6249745" y="1361896"/>
            <a:ext cx="4374989" cy="431800"/>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n-IN" sz="1600" b="1" dirty="0">
                <a:solidFill>
                  <a:schemeClr val="tx1"/>
                </a:solidFill>
              </a:rPr>
              <a:t>Predicted Image:</a:t>
            </a:r>
          </a:p>
        </p:txBody>
      </p:sp>
    </p:spTree>
    <p:extLst>
      <p:ext uri="{BB962C8B-B14F-4D97-AF65-F5344CB8AC3E}">
        <p14:creationId xmlns:p14="http://schemas.microsoft.com/office/powerpoint/2010/main" val="341272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CCF7-59F6-4699-837D-E2390677FF45}"/>
              </a:ext>
            </a:extLst>
          </p:cNvPr>
          <p:cNvSpPr>
            <a:spLocks noGrp="1"/>
          </p:cNvSpPr>
          <p:nvPr>
            <p:ph type="title"/>
          </p:nvPr>
        </p:nvSpPr>
        <p:spPr/>
        <p:txBody>
          <a:bodyPr/>
          <a:lstStyle/>
          <a:p>
            <a:r>
              <a:rPr lang="en-IN" b="1" dirty="0"/>
              <a:t>SVM(</a:t>
            </a:r>
            <a:r>
              <a:rPr lang="en-IN" b="1" i="0" dirty="0">
                <a:solidFill>
                  <a:schemeClr val="bg1"/>
                </a:solidFill>
                <a:effectLst/>
              </a:rPr>
              <a:t>Support Vector Machine)</a:t>
            </a:r>
            <a:br>
              <a:rPr lang="en-IN" b="0" i="0" dirty="0">
                <a:solidFill>
                  <a:srgbClr val="610B38"/>
                </a:solidFill>
                <a:effectLst/>
                <a:latin typeface="erdana"/>
              </a:rPr>
            </a:br>
            <a:endParaRPr lang="en-IN" b="1" dirty="0"/>
          </a:p>
        </p:txBody>
      </p:sp>
      <p:sp>
        <p:nvSpPr>
          <p:cNvPr id="3" name="Text Placeholder 2">
            <a:extLst>
              <a:ext uri="{FF2B5EF4-FFF2-40B4-BE49-F238E27FC236}">
                <a16:creationId xmlns:a16="http://schemas.microsoft.com/office/drawing/2014/main" id="{5E5E1E60-B640-4956-ADF9-A675B8005F0B}"/>
              </a:ext>
            </a:extLst>
          </p:cNvPr>
          <p:cNvSpPr>
            <a:spLocks noGrp="1"/>
          </p:cNvSpPr>
          <p:nvPr>
            <p:ph type="body" sz="half" idx="2"/>
          </p:nvPr>
        </p:nvSpPr>
        <p:spPr>
          <a:xfrm>
            <a:off x="276840" y="3592342"/>
            <a:ext cx="7096418" cy="2476500"/>
          </a:xfrm>
        </p:spPr>
        <p:txBody>
          <a:bodyPr>
            <a:normAutofit/>
          </a:bodyPr>
          <a:lstStyle/>
          <a:p>
            <a:r>
              <a:rPr lang="en-US" sz="2400" b="0" i="0" dirty="0">
                <a:solidFill>
                  <a:srgbClr val="333333"/>
                </a:solidFill>
                <a:effectLst/>
                <a:latin typeface="inter-regular"/>
              </a:rPr>
              <a:t>Support Vector Machine or SVM is one of the most popular Supervised Learning algorithms, which is used for Classification as well as Regression problems. However, primarily, it is used for Classification problems in Machine Learning.</a:t>
            </a:r>
            <a:endParaRPr lang="en-IN" sz="2400" dirty="0"/>
          </a:p>
        </p:txBody>
      </p:sp>
      <p:pic>
        <p:nvPicPr>
          <p:cNvPr id="5" name="Picture 4">
            <a:extLst>
              <a:ext uri="{FF2B5EF4-FFF2-40B4-BE49-F238E27FC236}">
                <a16:creationId xmlns:a16="http://schemas.microsoft.com/office/drawing/2014/main" id="{52928383-B33A-4D75-BCC5-DCFD9BC09AA2}"/>
              </a:ext>
            </a:extLst>
          </p:cNvPr>
          <p:cNvPicPr>
            <a:picLocks noChangeAspect="1"/>
          </p:cNvPicPr>
          <p:nvPr/>
        </p:nvPicPr>
        <p:blipFill rotWithShape="1">
          <a:blip r:embed="rId2">
            <a:extLst>
              <a:ext uri="{28A0092B-C50C-407E-A947-70E740481C1C}">
                <a14:useLocalDpi xmlns:a14="http://schemas.microsoft.com/office/drawing/2010/main" val="0"/>
              </a:ext>
            </a:extLst>
          </a:blip>
          <a:srcRect l="50232" t="8017" r="10221" b="22108"/>
          <a:stretch/>
        </p:blipFill>
        <p:spPr>
          <a:xfrm>
            <a:off x="8062685" y="3345543"/>
            <a:ext cx="3120572" cy="3097932"/>
          </a:xfrm>
          <a:prstGeom prst="rect">
            <a:avLst/>
          </a:prstGeom>
        </p:spPr>
      </p:pic>
    </p:spTree>
    <p:extLst>
      <p:ext uri="{BB962C8B-B14F-4D97-AF65-F5344CB8AC3E}">
        <p14:creationId xmlns:p14="http://schemas.microsoft.com/office/powerpoint/2010/main" val="303416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728B-7B4E-4903-91E1-976DDB2D0672}"/>
              </a:ext>
            </a:extLst>
          </p:cNvPr>
          <p:cNvSpPr>
            <a:spLocks noGrp="1"/>
          </p:cNvSpPr>
          <p:nvPr>
            <p:ph type="title"/>
          </p:nvPr>
        </p:nvSpPr>
        <p:spPr>
          <a:xfrm>
            <a:off x="881107" y="582991"/>
            <a:ext cx="4518206" cy="1735667"/>
          </a:xfrm>
        </p:spPr>
        <p:txBody>
          <a:bodyPr>
            <a:normAutofit/>
          </a:bodyPr>
          <a:lstStyle/>
          <a:p>
            <a:r>
              <a:rPr lang="en-IN" sz="4000" b="1" dirty="0"/>
              <a:t>Using Classical</a:t>
            </a:r>
            <a:br>
              <a:rPr lang="en-IN" sz="4000" b="1" dirty="0"/>
            </a:br>
            <a:r>
              <a:rPr lang="en-IN" sz="4000" b="1" dirty="0"/>
              <a:t>Method</a:t>
            </a:r>
          </a:p>
        </p:txBody>
      </p:sp>
      <p:sp>
        <p:nvSpPr>
          <p:cNvPr id="4" name="Text Placeholder 3">
            <a:extLst>
              <a:ext uri="{FF2B5EF4-FFF2-40B4-BE49-F238E27FC236}">
                <a16:creationId xmlns:a16="http://schemas.microsoft.com/office/drawing/2014/main" id="{D8A898A4-FA2D-4595-ACB8-F2BBD8BD5927}"/>
              </a:ext>
            </a:extLst>
          </p:cNvPr>
          <p:cNvSpPr>
            <a:spLocks noGrp="1"/>
          </p:cNvSpPr>
          <p:nvPr>
            <p:ph type="body" sz="half" idx="2"/>
          </p:nvPr>
        </p:nvSpPr>
        <p:spPr>
          <a:xfrm>
            <a:off x="1024324" y="2594429"/>
            <a:ext cx="4374989" cy="1371600"/>
          </a:xfrm>
        </p:spPr>
        <p:txBody>
          <a:bodyPr>
            <a:noAutofit/>
          </a:bodyPr>
          <a:lstStyle/>
          <a:p>
            <a:r>
              <a:rPr lang="en-IN" sz="1600" b="1" dirty="0">
                <a:solidFill>
                  <a:schemeClr val="bg1"/>
                </a:solidFill>
              </a:rPr>
              <a:t>In the classical method we use gaussian filter and </a:t>
            </a:r>
            <a:r>
              <a:rPr lang="en-IN" sz="1600" b="1" dirty="0" err="1">
                <a:solidFill>
                  <a:schemeClr val="bg1"/>
                </a:solidFill>
              </a:rPr>
              <a:t>Sobal</a:t>
            </a:r>
            <a:r>
              <a:rPr lang="en-IN" sz="1600" b="1" dirty="0">
                <a:solidFill>
                  <a:schemeClr val="bg1"/>
                </a:solidFill>
              </a:rPr>
              <a:t> edge detection to </a:t>
            </a:r>
            <a:r>
              <a:rPr lang="en-IN" sz="1600" b="1" dirty="0" err="1">
                <a:solidFill>
                  <a:schemeClr val="bg1"/>
                </a:solidFill>
              </a:rPr>
              <a:t>preprocess</a:t>
            </a:r>
            <a:r>
              <a:rPr lang="en-IN" sz="1600" b="1" dirty="0">
                <a:solidFill>
                  <a:schemeClr val="bg1"/>
                </a:solidFill>
              </a:rPr>
              <a:t> the image</a:t>
            </a:r>
          </a:p>
          <a:p>
            <a:r>
              <a:rPr lang="en-IN" sz="1600" b="1" dirty="0">
                <a:solidFill>
                  <a:schemeClr val="bg1"/>
                </a:solidFill>
              </a:rPr>
              <a:t>The accuracy we get from SVM using </a:t>
            </a:r>
            <a:r>
              <a:rPr lang="en-IN" sz="1600" b="1" dirty="0" err="1">
                <a:solidFill>
                  <a:schemeClr val="bg1"/>
                </a:solidFill>
              </a:rPr>
              <a:t>sklearn</a:t>
            </a:r>
            <a:r>
              <a:rPr lang="en-IN" sz="1600" b="1" dirty="0">
                <a:solidFill>
                  <a:schemeClr val="bg1"/>
                </a:solidFill>
              </a:rPr>
              <a:t> is 36.98%</a:t>
            </a:r>
          </a:p>
          <a:p>
            <a:endParaRPr lang="en-IN" sz="1600" b="1" dirty="0">
              <a:solidFill>
                <a:schemeClr val="bg1"/>
              </a:solidFill>
            </a:endParaRPr>
          </a:p>
          <a:p>
            <a:r>
              <a:rPr lang="en-IN" sz="1600" b="1" dirty="0">
                <a:solidFill>
                  <a:schemeClr val="bg1"/>
                </a:solidFill>
              </a:rPr>
              <a:t>SVM can also be done using </a:t>
            </a:r>
            <a:r>
              <a:rPr lang="en-IN" sz="1600" b="1" dirty="0" err="1">
                <a:solidFill>
                  <a:schemeClr val="bg1"/>
                </a:solidFill>
              </a:rPr>
              <a:t>Tensorflow</a:t>
            </a:r>
            <a:r>
              <a:rPr lang="en-IN" sz="1600" b="1" dirty="0">
                <a:solidFill>
                  <a:schemeClr val="bg1"/>
                </a:solidFill>
              </a:rPr>
              <a:t> </a:t>
            </a:r>
          </a:p>
          <a:p>
            <a:r>
              <a:rPr lang="en-IN" sz="1600" b="1" dirty="0">
                <a:solidFill>
                  <a:schemeClr val="bg1"/>
                </a:solidFill>
              </a:rPr>
              <a:t>Next slide explains about the implementation of SVM using </a:t>
            </a:r>
            <a:r>
              <a:rPr lang="en-IN" sz="1600" b="1" dirty="0" err="1">
                <a:solidFill>
                  <a:schemeClr val="bg1"/>
                </a:solidFill>
              </a:rPr>
              <a:t>tensorflow</a:t>
            </a:r>
            <a:endParaRPr lang="en-IN" sz="1600" b="1" dirty="0">
              <a:solidFill>
                <a:schemeClr val="bg1"/>
              </a:solidFill>
            </a:endParaRPr>
          </a:p>
        </p:txBody>
      </p:sp>
      <p:pic>
        <p:nvPicPr>
          <p:cNvPr id="6" name="Picture 5">
            <a:extLst>
              <a:ext uri="{FF2B5EF4-FFF2-40B4-BE49-F238E27FC236}">
                <a16:creationId xmlns:a16="http://schemas.microsoft.com/office/drawing/2014/main" id="{FF27264A-F915-497D-9558-4C4C9B1D8DD8}"/>
              </a:ext>
            </a:extLst>
          </p:cNvPr>
          <p:cNvPicPr>
            <a:picLocks noChangeAspect="1"/>
          </p:cNvPicPr>
          <p:nvPr/>
        </p:nvPicPr>
        <p:blipFill>
          <a:blip r:embed="rId2"/>
          <a:stretch>
            <a:fillRect/>
          </a:stretch>
        </p:blipFill>
        <p:spPr>
          <a:xfrm>
            <a:off x="6242488" y="908503"/>
            <a:ext cx="4154034" cy="623814"/>
          </a:xfrm>
          <a:prstGeom prst="rect">
            <a:avLst/>
          </a:prstGeom>
        </p:spPr>
      </p:pic>
      <p:sp>
        <p:nvSpPr>
          <p:cNvPr id="9" name="Text Placeholder 3">
            <a:extLst>
              <a:ext uri="{FF2B5EF4-FFF2-40B4-BE49-F238E27FC236}">
                <a16:creationId xmlns:a16="http://schemas.microsoft.com/office/drawing/2014/main" id="{423AD58B-B9EB-4E5D-AFA5-09544C4560F4}"/>
              </a:ext>
            </a:extLst>
          </p:cNvPr>
          <p:cNvSpPr txBox="1">
            <a:spLocks/>
          </p:cNvSpPr>
          <p:nvPr/>
        </p:nvSpPr>
        <p:spPr bwMode="gray">
          <a:xfrm>
            <a:off x="6242488" y="558876"/>
            <a:ext cx="4374989" cy="431800"/>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n-IN" sz="1600" b="1" dirty="0">
                <a:solidFill>
                  <a:schemeClr val="tx1"/>
                </a:solidFill>
              </a:rPr>
              <a:t>Accuracy:</a:t>
            </a:r>
          </a:p>
        </p:txBody>
      </p:sp>
      <p:sp>
        <p:nvSpPr>
          <p:cNvPr id="14" name="Text Placeholder 3">
            <a:extLst>
              <a:ext uri="{FF2B5EF4-FFF2-40B4-BE49-F238E27FC236}">
                <a16:creationId xmlns:a16="http://schemas.microsoft.com/office/drawing/2014/main" id="{F287E7AF-E7E2-49DD-8BA7-5B32E24F0459}"/>
              </a:ext>
            </a:extLst>
          </p:cNvPr>
          <p:cNvSpPr txBox="1">
            <a:spLocks/>
          </p:cNvSpPr>
          <p:nvPr/>
        </p:nvSpPr>
        <p:spPr bwMode="gray">
          <a:xfrm>
            <a:off x="6242488" y="1799772"/>
            <a:ext cx="4374989" cy="431800"/>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n-IN" sz="1600" b="1" dirty="0">
                <a:solidFill>
                  <a:schemeClr val="tx1"/>
                </a:solidFill>
              </a:rPr>
              <a:t>Predicted Image:</a:t>
            </a:r>
          </a:p>
        </p:txBody>
      </p:sp>
      <p:pic>
        <p:nvPicPr>
          <p:cNvPr id="16" name="Picture 15">
            <a:extLst>
              <a:ext uri="{FF2B5EF4-FFF2-40B4-BE49-F238E27FC236}">
                <a16:creationId xmlns:a16="http://schemas.microsoft.com/office/drawing/2014/main" id="{C7959AE9-B229-4CE7-BC65-13E30676CD42}"/>
              </a:ext>
            </a:extLst>
          </p:cNvPr>
          <p:cNvPicPr>
            <a:picLocks noChangeAspect="1"/>
          </p:cNvPicPr>
          <p:nvPr/>
        </p:nvPicPr>
        <p:blipFill>
          <a:blip r:embed="rId3"/>
          <a:stretch>
            <a:fillRect/>
          </a:stretch>
        </p:blipFill>
        <p:spPr>
          <a:xfrm>
            <a:off x="6312095" y="2231572"/>
            <a:ext cx="4991136" cy="3971954"/>
          </a:xfrm>
          <a:prstGeom prst="rect">
            <a:avLst/>
          </a:prstGeom>
        </p:spPr>
      </p:pic>
    </p:spTree>
    <p:extLst>
      <p:ext uri="{BB962C8B-B14F-4D97-AF65-F5344CB8AC3E}">
        <p14:creationId xmlns:p14="http://schemas.microsoft.com/office/powerpoint/2010/main" val="180072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1304-B53B-44D6-89A3-9795D39919BC}"/>
              </a:ext>
            </a:extLst>
          </p:cNvPr>
          <p:cNvSpPr>
            <a:spLocks noGrp="1"/>
          </p:cNvSpPr>
          <p:nvPr>
            <p:ph type="title"/>
          </p:nvPr>
        </p:nvSpPr>
        <p:spPr>
          <a:xfrm>
            <a:off x="690497" y="198361"/>
            <a:ext cx="4839446" cy="1957011"/>
          </a:xfrm>
        </p:spPr>
        <p:txBody>
          <a:bodyPr>
            <a:normAutofit fontScale="90000"/>
          </a:bodyPr>
          <a:lstStyle/>
          <a:p>
            <a:r>
              <a:rPr lang="en-IN" sz="4800" b="1" dirty="0"/>
              <a:t>Using Advanced Method</a:t>
            </a:r>
          </a:p>
        </p:txBody>
      </p:sp>
      <p:pic>
        <p:nvPicPr>
          <p:cNvPr id="10" name="Picture 9">
            <a:extLst>
              <a:ext uri="{FF2B5EF4-FFF2-40B4-BE49-F238E27FC236}">
                <a16:creationId xmlns:a16="http://schemas.microsoft.com/office/drawing/2014/main" id="{A526213C-ECCB-41B6-8BA9-5291201D79DC}"/>
              </a:ext>
            </a:extLst>
          </p:cNvPr>
          <p:cNvPicPr>
            <a:picLocks noChangeAspect="1"/>
          </p:cNvPicPr>
          <p:nvPr/>
        </p:nvPicPr>
        <p:blipFill rotWithShape="1">
          <a:blip r:embed="rId2"/>
          <a:srcRect r="44502" b="674"/>
          <a:stretch/>
        </p:blipFill>
        <p:spPr>
          <a:xfrm>
            <a:off x="6008434" y="446700"/>
            <a:ext cx="5973107" cy="2550629"/>
          </a:xfrm>
          <a:prstGeom prst="rect">
            <a:avLst/>
          </a:prstGeom>
        </p:spPr>
      </p:pic>
      <p:sp>
        <p:nvSpPr>
          <p:cNvPr id="11" name="Title 1">
            <a:extLst>
              <a:ext uri="{FF2B5EF4-FFF2-40B4-BE49-F238E27FC236}">
                <a16:creationId xmlns:a16="http://schemas.microsoft.com/office/drawing/2014/main" id="{39CC2687-6B94-4F37-9D1B-AD20A6F9CB60}"/>
              </a:ext>
            </a:extLst>
          </p:cNvPr>
          <p:cNvSpPr txBox="1">
            <a:spLocks/>
          </p:cNvSpPr>
          <p:nvPr/>
        </p:nvSpPr>
        <p:spPr bwMode="gray">
          <a:xfrm>
            <a:off x="690497" y="3072923"/>
            <a:ext cx="4839446" cy="3095647"/>
          </a:xfrm>
          <a:prstGeom prst="rect">
            <a:avLst/>
          </a:prstGeom>
        </p:spPr>
        <p:txBody>
          <a:bodyPr vert="horz" lIns="91440" tIns="45720" rIns="91440" bIns="45720" rtlCol="0" anchor="b">
            <a:normAutofit fontScale="600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b="1" dirty="0"/>
              <a:t>We used </a:t>
            </a:r>
            <a:r>
              <a:rPr lang="en-IN" sz="4800" b="1" dirty="0" err="1"/>
              <a:t>Tensorflow</a:t>
            </a:r>
            <a:r>
              <a:rPr lang="en-IN" sz="4800" b="1" dirty="0"/>
              <a:t> to</a:t>
            </a:r>
          </a:p>
          <a:p>
            <a:r>
              <a:rPr lang="en-IN" sz="4800" b="1" dirty="0"/>
              <a:t>Implement SVM and applied Feature Extraction and Dimensionality reduction</a:t>
            </a:r>
          </a:p>
          <a:p>
            <a:endParaRPr lang="en-IN" sz="4800" b="1" dirty="0"/>
          </a:p>
          <a:p>
            <a:r>
              <a:rPr lang="en-IN" sz="4800" b="1" dirty="0"/>
              <a:t>The accuracy obtained is 81.73%</a:t>
            </a:r>
          </a:p>
          <a:p>
            <a:endParaRPr lang="en-IN" sz="4800" b="1" dirty="0"/>
          </a:p>
          <a:p>
            <a:endParaRPr lang="en-IN" sz="4800" b="1" dirty="0"/>
          </a:p>
        </p:txBody>
      </p:sp>
      <p:pic>
        <p:nvPicPr>
          <p:cNvPr id="13" name="Picture 12">
            <a:extLst>
              <a:ext uri="{FF2B5EF4-FFF2-40B4-BE49-F238E27FC236}">
                <a16:creationId xmlns:a16="http://schemas.microsoft.com/office/drawing/2014/main" id="{638A2796-4E67-410A-AC45-CD8226E4B6F1}"/>
              </a:ext>
            </a:extLst>
          </p:cNvPr>
          <p:cNvPicPr>
            <a:picLocks noChangeAspect="1"/>
          </p:cNvPicPr>
          <p:nvPr/>
        </p:nvPicPr>
        <p:blipFill>
          <a:blip r:embed="rId3"/>
          <a:stretch>
            <a:fillRect/>
          </a:stretch>
        </p:blipFill>
        <p:spPr>
          <a:xfrm>
            <a:off x="6008434" y="3203553"/>
            <a:ext cx="5973107" cy="1957011"/>
          </a:xfrm>
          <a:prstGeom prst="rect">
            <a:avLst/>
          </a:prstGeom>
        </p:spPr>
      </p:pic>
      <p:pic>
        <p:nvPicPr>
          <p:cNvPr id="17" name="Picture 16">
            <a:extLst>
              <a:ext uri="{FF2B5EF4-FFF2-40B4-BE49-F238E27FC236}">
                <a16:creationId xmlns:a16="http://schemas.microsoft.com/office/drawing/2014/main" id="{7EE6D7C9-C334-4157-AAF3-DC9758DBFC0C}"/>
              </a:ext>
            </a:extLst>
          </p:cNvPr>
          <p:cNvPicPr>
            <a:picLocks noChangeAspect="1"/>
          </p:cNvPicPr>
          <p:nvPr/>
        </p:nvPicPr>
        <p:blipFill>
          <a:blip r:embed="rId4"/>
          <a:stretch>
            <a:fillRect/>
          </a:stretch>
        </p:blipFill>
        <p:spPr>
          <a:xfrm>
            <a:off x="7329714" y="5411574"/>
            <a:ext cx="3067869" cy="778766"/>
          </a:xfrm>
          <a:prstGeom prst="rect">
            <a:avLst/>
          </a:prstGeom>
        </p:spPr>
      </p:pic>
    </p:spTree>
    <p:extLst>
      <p:ext uri="{BB962C8B-B14F-4D97-AF65-F5344CB8AC3E}">
        <p14:creationId xmlns:p14="http://schemas.microsoft.com/office/powerpoint/2010/main" val="363995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5BD7-F570-4C22-BEDE-AE2DA11BBD00}"/>
              </a:ext>
            </a:extLst>
          </p:cNvPr>
          <p:cNvSpPr>
            <a:spLocks noGrp="1"/>
          </p:cNvSpPr>
          <p:nvPr>
            <p:ph type="title"/>
          </p:nvPr>
        </p:nvSpPr>
        <p:spPr>
          <a:xfrm>
            <a:off x="682446" y="609599"/>
            <a:ext cx="4804227" cy="1186543"/>
          </a:xfrm>
        </p:spPr>
        <p:txBody>
          <a:bodyPr/>
          <a:lstStyle/>
          <a:p>
            <a:r>
              <a:rPr lang="en-IN" b="1" dirty="0"/>
              <a:t>The Predicted Model</a:t>
            </a:r>
          </a:p>
        </p:txBody>
      </p:sp>
      <p:pic>
        <p:nvPicPr>
          <p:cNvPr id="6" name="Picture 5">
            <a:extLst>
              <a:ext uri="{FF2B5EF4-FFF2-40B4-BE49-F238E27FC236}">
                <a16:creationId xmlns:a16="http://schemas.microsoft.com/office/drawing/2014/main" id="{C8F6A3CE-0A87-47F9-A7C3-80CE9F9CC81E}"/>
              </a:ext>
            </a:extLst>
          </p:cNvPr>
          <p:cNvPicPr>
            <a:picLocks noChangeAspect="1"/>
          </p:cNvPicPr>
          <p:nvPr/>
        </p:nvPicPr>
        <p:blipFill rotWithShape="1">
          <a:blip r:embed="rId2"/>
          <a:srcRect r="32883" b="3014"/>
          <a:stretch/>
        </p:blipFill>
        <p:spPr>
          <a:xfrm>
            <a:off x="682446" y="2136988"/>
            <a:ext cx="4781512" cy="3755811"/>
          </a:xfrm>
          <a:prstGeom prst="rect">
            <a:avLst/>
          </a:prstGeom>
        </p:spPr>
      </p:pic>
      <p:pic>
        <p:nvPicPr>
          <p:cNvPr id="8" name="Picture 7">
            <a:extLst>
              <a:ext uri="{FF2B5EF4-FFF2-40B4-BE49-F238E27FC236}">
                <a16:creationId xmlns:a16="http://schemas.microsoft.com/office/drawing/2014/main" id="{F93E4B53-2F35-4288-9703-BC6C1E967D1E}"/>
              </a:ext>
            </a:extLst>
          </p:cNvPr>
          <p:cNvPicPr>
            <a:picLocks noChangeAspect="1"/>
          </p:cNvPicPr>
          <p:nvPr/>
        </p:nvPicPr>
        <p:blipFill>
          <a:blip r:embed="rId3"/>
          <a:stretch>
            <a:fillRect/>
          </a:stretch>
        </p:blipFill>
        <p:spPr>
          <a:xfrm>
            <a:off x="6308703" y="1816069"/>
            <a:ext cx="5331754" cy="4076730"/>
          </a:xfrm>
          <a:prstGeom prst="rect">
            <a:avLst/>
          </a:prstGeom>
        </p:spPr>
      </p:pic>
    </p:spTree>
    <p:extLst>
      <p:ext uri="{BB962C8B-B14F-4D97-AF65-F5344CB8AC3E}">
        <p14:creationId xmlns:p14="http://schemas.microsoft.com/office/powerpoint/2010/main" val="42083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C8D7-FAB1-489C-8AE4-809B40219590}"/>
              </a:ext>
            </a:extLst>
          </p:cNvPr>
          <p:cNvSpPr>
            <a:spLocks noGrp="1"/>
          </p:cNvSpPr>
          <p:nvPr>
            <p:ph type="title"/>
          </p:nvPr>
        </p:nvSpPr>
        <p:spPr/>
        <p:txBody>
          <a:bodyPr/>
          <a:lstStyle/>
          <a:p>
            <a:r>
              <a:rPr lang="en-IN" b="1" dirty="0"/>
              <a:t>Conclusion</a:t>
            </a:r>
          </a:p>
        </p:txBody>
      </p:sp>
      <p:sp>
        <p:nvSpPr>
          <p:cNvPr id="3" name="Text Placeholder 2">
            <a:extLst>
              <a:ext uri="{FF2B5EF4-FFF2-40B4-BE49-F238E27FC236}">
                <a16:creationId xmlns:a16="http://schemas.microsoft.com/office/drawing/2014/main" id="{C6122E57-991C-4172-8134-913B869526D3}"/>
              </a:ext>
            </a:extLst>
          </p:cNvPr>
          <p:cNvSpPr>
            <a:spLocks noGrp="1"/>
          </p:cNvSpPr>
          <p:nvPr>
            <p:ph type="body" sz="half" idx="2"/>
          </p:nvPr>
        </p:nvSpPr>
        <p:spPr>
          <a:xfrm>
            <a:off x="1148798" y="2686711"/>
            <a:ext cx="9658188" cy="4076947"/>
          </a:xfrm>
        </p:spPr>
        <p:txBody>
          <a:bodyPr>
            <a:normAutofit/>
          </a:bodyPr>
          <a:lstStyle/>
          <a:p>
            <a:r>
              <a:rPr lang="en-IN" sz="3200" b="1" dirty="0"/>
              <a:t>Comparing the two models we conclude that the model which is trained using </a:t>
            </a:r>
            <a:r>
              <a:rPr lang="en-IN" sz="3200" b="1" dirty="0" err="1"/>
              <a:t>Tensorflow</a:t>
            </a:r>
            <a:r>
              <a:rPr lang="en-IN" sz="3200" b="1" dirty="0"/>
              <a:t> and CNN not only gives a better accuracy score but also better prediction than the model which is trained through </a:t>
            </a:r>
            <a:r>
              <a:rPr lang="en-IN" sz="3200" b="1" dirty="0" err="1"/>
              <a:t>sklearn</a:t>
            </a:r>
            <a:endParaRPr lang="en-IN" sz="3200" b="1" dirty="0"/>
          </a:p>
        </p:txBody>
      </p:sp>
    </p:spTree>
    <p:extLst>
      <p:ext uri="{BB962C8B-B14F-4D97-AF65-F5344CB8AC3E}">
        <p14:creationId xmlns:p14="http://schemas.microsoft.com/office/powerpoint/2010/main" val="2706418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216</TotalTime>
  <Words>375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vt:lpstr>
      <vt:lpstr>Century Gothic</vt:lpstr>
      <vt:lpstr>erdana</vt:lpstr>
      <vt:lpstr>inter-bold</vt:lpstr>
      <vt:lpstr>inter-regular</vt:lpstr>
      <vt:lpstr>Wingdings 3</vt:lpstr>
      <vt:lpstr>Ion Boardroom</vt:lpstr>
      <vt:lpstr>      ML Project       (SVM and Decision Tree)</vt:lpstr>
      <vt:lpstr>Decision Trees </vt:lpstr>
      <vt:lpstr>Image Preprocessing using Opencv </vt:lpstr>
      <vt:lpstr>Accuracy</vt:lpstr>
      <vt:lpstr>SVM(Support Vector Machine) </vt:lpstr>
      <vt:lpstr>Using Classical Method</vt:lpstr>
      <vt:lpstr>Using Advanced Method</vt:lpstr>
      <vt:lpstr>The Predicted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Project       (SVM)</dc:title>
  <dc:creator>SURYANARAYAN B</dc:creator>
  <cp:lastModifiedBy>SURYANARAYAN B</cp:lastModifiedBy>
  <cp:revision>10</cp:revision>
  <dcterms:created xsi:type="dcterms:W3CDTF">2021-11-18T11:54:59Z</dcterms:created>
  <dcterms:modified xsi:type="dcterms:W3CDTF">2021-11-18T15:34:08Z</dcterms:modified>
</cp:coreProperties>
</file>