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5"/>
  </p:notesMasterIdLst>
  <p:sldIdLst>
    <p:sldId id="256" r:id="rId2"/>
    <p:sldId id="257" r:id="rId3"/>
    <p:sldId id="258" r:id="rId4"/>
    <p:sldId id="259" r:id="rId5"/>
    <p:sldId id="286" r:id="rId6"/>
    <p:sldId id="287" r:id="rId7"/>
    <p:sldId id="265" r:id="rId8"/>
    <p:sldId id="260" r:id="rId9"/>
    <p:sldId id="267" r:id="rId10"/>
    <p:sldId id="273" r:id="rId11"/>
    <p:sldId id="272" r:id="rId12"/>
    <p:sldId id="274" r:id="rId13"/>
    <p:sldId id="288" r:id="rId14"/>
    <p:sldId id="290" r:id="rId15"/>
    <p:sldId id="285" r:id="rId16"/>
    <p:sldId id="291" r:id="rId17"/>
    <p:sldId id="292" r:id="rId18"/>
    <p:sldId id="293" r:id="rId19"/>
    <p:sldId id="294" r:id="rId20"/>
    <p:sldId id="295" r:id="rId21"/>
    <p:sldId id="277" r:id="rId22"/>
    <p:sldId id="279" r:id="rId23"/>
    <p:sldId id="281" r:id="rId24"/>
    <p:sldId id="289" r:id="rId25"/>
    <p:sldId id="284" r:id="rId26"/>
    <p:sldId id="282" r:id="rId27"/>
    <p:sldId id="283" r:id="rId28"/>
    <p:sldId id="278" r:id="rId29"/>
    <p:sldId id="298" r:id="rId30"/>
    <p:sldId id="297" r:id="rId31"/>
    <p:sldId id="299" r:id="rId32"/>
    <p:sldId id="296" r:id="rId33"/>
    <p:sldId id="280" r:id="rId34"/>
    <p:sldId id="300" r:id="rId35"/>
    <p:sldId id="271" r:id="rId36"/>
    <p:sldId id="302" r:id="rId37"/>
    <p:sldId id="305" r:id="rId38"/>
    <p:sldId id="303" r:id="rId39"/>
    <p:sldId id="306" r:id="rId40"/>
    <p:sldId id="307" r:id="rId41"/>
    <p:sldId id="310" r:id="rId42"/>
    <p:sldId id="309" r:id="rId43"/>
    <p:sldId id="308" r:id="rId44"/>
    <p:sldId id="311" r:id="rId45"/>
    <p:sldId id="312" r:id="rId46"/>
    <p:sldId id="313" r:id="rId47"/>
    <p:sldId id="314" r:id="rId48"/>
    <p:sldId id="315" r:id="rId49"/>
    <p:sldId id="316" r:id="rId50"/>
    <p:sldId id="317" r:id="rId51"/>
    <p:sldId id="318" r:id="rId52"/>
    <p:sldId id="264" r:id="rId53"/>
    <p:sldId id="266"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1469"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658DB2-E31D-47A5-8C4E-AFFB9DF269AF}" type="datetimeFigureOut">
              <a:rPr lang="en-US" smtClean="0"/>
              <a:pPr/>
              <a:t>2/25/2020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50088-A43A-4AA9-A959-41B1D6CE57CD}" type="slidenum">
              <a:rPr lang="en-US" smtClean="0"/>
              <a:pPr/>
              <a:t>‹#›</a:t>
            </a:fld>
            <a:endParaRPr lang="en-US"/>
          </a:p>
        </p:txBody>
      </p:sp>
    </p:spTree>
    <p:extLst>
      <p:ext uri="{BB962C8B-B14F-4D97-AF65-F5344CB8AC3E}">
        <p14:creationId xmlns:p14="http://schemas.microsoft.com/office/powerpoint/2010/main" val="2874396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6350088-A43A-4AA9-A959-41B1D6CE57CD}" type="slidenum">
              <a:rPr lang="en-US" smtClean="0"/>
              <a:pPr/>
              <a:t>18</a:t>
            </a:fld>
            <a:endParaRPr lang="en-US"/>
          </a:p>
        </p:txBody>
      </p:sp>
    </p:spTree>
    <p:extLst>
      <p:ext uri="{BB962C8B-B14F-4D97-AF65-F5344CB8AC3E}">
        <p14:creationId xmlns:p14="http://schemas.microsoft.com/office/powerpoint/2010/main" val="2682626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17" name="Footer Placeholder 16"/>
          <p:cNvSpPr>
            <a:spLocks noGrp="1"/>
          </p:cNvSpPr>
          <p:nvPr>
            <p:ph type="ftr" sz="quarter" idx="11"/>
          </p:nvPr>
        </p:nvSpPr>
        <p:spPr/>
        <p:txBody>
          <a:bodyPr/>
          <a:lstStyle/>
          <a:p>
            <a:r>
              <a:rPr lang="en-US" smtClean="0"/>
              <a:t>Department of CSE</a:t>
            </a:r>
            <a:endParaRPr lang="en-US"/>
          </a:p>
        </p:txBody>
      </p:sp>
      <p:sp>
        <p:nvSpPr>
          <p:cNvPr id="29" name="Slide Number Placeholder 28"/>
          <p:cNvSpPr>
            <a:spLocks noGrp="1"/>
          </p:cNvSpPr>
          <p:nvPr>
            <p:ph type="sldNum" sz="quarter" idx="12"/>
          </p:nvPr>
        </p:nvSpPr>
        <p:spPr>
          <a:xfrm>
            <a:off x="152400" y="6477000"/>
            <a:ext cx="457200" cy="266700"/>
          </a:xfrm>
          <a:solidFill>
            <a:schemeClr val="bg1"/>
          </a:solidFill>
        </p:spPr>
        <p:txBody>
          <a:bodyPr lIns="0" tIns="0" rIns="0" bIns="0">
            <a:noAutofit/>
          </a:bodyPr>
          <a:lstStyle>
            <a:lvl1pPr>
              <a:defRPr sz="1100">
                <a:solidFill>
                  <a:schemeClr val="tx1"/>
                </a:solidFill>
              </a:defRPr>
            </a:lvl1pPr>
          </a:lstStyle>
          <a:p>
            <a:fld id="{16B630EB-F987-45A6-8A46-FAB463B7F3A1}"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normAutofit/>
          </a:bodyPr>
          <a:lstStyle>
            <a:lvl1pPr algn="ctr">
              <a:defRPr lang="en-US" sz="4400" baseline="0" dirty="0">
                <a:solidFill>
                  <a:srgbClr val="FFFFFF"/>
                </a:solidFill>
              </a:defRPr>
            </a:lvl1pPr>
          </a:lstStyle>
          <a:p>
            <a:r>
              <a:rPr kumimoji="0" lang="en-US" dirty="0" smtClean="0"/>
              <a:t>Click to edit Master title style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Department of CSE</a:t>
            </a:r>
            <a:endParaRPr lang="en-US"/>
          </a:p>
        </p:txBody>
      </p:sp>
      <p:sp>
        <p:nvSpPr>
          <p:cNvPr id="4" name="Slide Number Placeholder 3"/>
          <p:cNvSpPr>
            <a:spLocks noGrp="1"/>
          </p:cNvSpPr>
          <p:nvPr>
            <p:ph type="sldNum" sz="quarter" idx="12"/>
          </p:nvPr>
        </p:nvSpPr>
        <p:spPr/>
        <p:txBody>
          <a:bodyPr/>
          <a:lstStyle/>
          <a:p>
            <a:fld id="{16B630EB-F987-45A6-8A46-FAB463B7F3A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_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600" y="762000"/>
            <a:ext cx="8763000" cy="685800"/>
          </a:xfrm>
        </p:spPr>
        <p:txBody>
          <a:bodyPr/>
          <a:lstStyle>
            <a:lvl1pPr>
              <a:defRPr i="1"/>
            </a:lvl1pPr>
          </a:lstStyle>
          <a:p>
            <a:r>
              <a:rPr lang="en-US" dirty="0" smtClean="0"/>
              <a:t>What has been described?</a:t>
            </a:r>
            <a:endParaRPr lang="en-US" dirty="0"/>
          </a:p>
        </p:txBody>
      </p:sp>
      <p:sp>
        <p:nvSpPr>
          <p:cNvPr id="4" name="Footer Placeholder 3"/>
          <p:cNvSpPr>
            <a:spLocks noGrp="1"/>
          </p:cNvSpPr>
          <p:nvPr>
            <p:ph type="ftr" sz="quarter" idx="11"/>
          </p:nvPr>
        </p:nvSpPr>
        <p:spPr/>
        <p:txBody>
          <a:bodyPr/>
          <a:lstStyle/>
          <a:p>
            <a:r>
              <a:rPr lang="en-US" smtClean="0"/>
              <a:t>Department of CSE</a:t>
            </a:r>
            <a:endParaRPr lang="en-US"/>
          </a:p>
        </p:txBody>
      </p:sp>
      <p:sp>
        <p:nvSpPr>
          <p:cNvPr id="5" name="Slide Number Placeholder 4"/>
          <p:cNvSpPr>
            <a:spLocks noGrp="1"/>
          </p:cNvSpPr>
          <p:nvPr>
            <p:ph type="sldNum" sz="quarter" idx="12"/>
          </p:nvPr>
        </p:nvSpPr>
        <p:spPr/>
        <p:txBody>
          <a:bodyPr/>
          <a:lstStyle/>
          <a:p>
            <a:fld id="{16B630EB-F987-45A6-8A46-FAB463B7F3A1}" type="slidenum">
              <a:rPr lang="en-US" smtClean="0"/>
              <a:pPr/>
              <a:t>‹#›</a:t>
            </a:fld>
            <a:endParaRPr lang="en-US"/>
          </a:p>
        </p:txBody>
      </p:sp>
      <p:sp>
        <p:nvSpPr>
          <p:cNvPr id="7" name="Content Placeholder 7"/>
          <p:cNvSpPr>
            <a:spLocks noGrp="1"/>
          </p:cNvSpPr>
          <p:nvPr>
            <p:ph sz="quarter" idx="1"/>
          </p:nvPr>
        </p:nvSpPr>
        <p:spPr>
          <a:xfrm>
            <a:off x="228600" y="1447800"/>
            <a:ext cx="8763000" cy="3810000"/>
          </a:xfrm>
        </p:spPr>
        <p:txBody>
          <a:bodyPr vert="horz"/>
          <a:lstStyle>
            <a:lvl1pPr>
              <a:buClrTx/>
              <a:buFont typeface="Arial" pitchFamily="34" charset="0"/>
              <a:buChar char="•"/>
              <a:defRPr sz="2600" baseline="0"/>
            </a:lvl1pPr>
            <a:lvl2pPr>
              <a:buClrTx/>
              <a:buFont typeface="Arial" pitchFamily="34" charset="0"/>
              <a:buChar char="•"/>
              <a:defRPr sz="2600" baseline="0"/>
            </a:lvl2pPr>
            <a:lvl3pPr>
              <a:buClrTx/>
              <a:buFont typeface="Arial" pitchFamily="34" charset="0"/>
              <a:buChar char="•"/>
              <a:defRPr sz="2600" baseline="0"/>
            </a:lvl3pPr>
            <a:lvl4pPr>
              <a:buClrTx/>
              <a:buFont typeface="Arial" pitchFamily="34" charset="0"/>
              <a:buChar char="•"/>
              <a:defRPr sz="2600" baseline="0"/>
            </a:lvl4pPr>
            <a:lvl5pPr>
              <a:buClrTx/>
              <a:buFont typeface="Arial" pitchFamily="34" charset="0"/>
              <a:buChar char="•"/>
              <a:defRPr sz="2600" baseline="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8" name="TextBox 7"/>
          <p:cNvSpPr txBox="1"/>
          <p:nvPr userDrawn="1"/>
        </p:nvSpPr>
        <p:spPr>
          <a:xfrm>
            <a:off x="5867400" y="5257800"/>
            <a:ext cx="3124200" cy="1061829"/>
          </a:xfrm>
          <a:prstGeom prst="rect">
            <a:avLst/>
          </a:prstGeom>
          <a:noFill/>
        </p:spPr>
        <p:txBody>
          <a:bodyPr wrap="square" rtlCol="0">
            <a:spAutoFit/>
          </a:bodyPr>
          <a:lstStyle/>
          <a:p>
            <a:pPr>
              <a:buFont typeface="Wingdings" pitchFamily="2" charset="2"/>
              <a:buNone/>
            </a:pPr>
            <a:r>
              <a:rPr lang="en-US" sz="1050" b="1" i="1" dirty="0" smtClean="0"/>
              <a:t>Credits</a:t>
            </a:r>
          </a:p>
          <a:p>
            <a:pPr>
              <a:buFont typeface="Wingdings" pitchFamily="2" charset="2"/>
              <a:buChar char="§"/>
            </a:pPr>
            <a:r>
              <a:rPr lang="en-US" sz="1050" i="1" dirty="0" smtClean="0"/>
              <a:t>Ref1</a:t>
            </a:r>
          </a:p>
          <a:p>
            <a:pPr>
              <a:buFont typeface="Wingdings" pitchFamily="2" charset="2"/>
              <a:buChar char="§"/>
            </a:pPr>
            <a:r>
              <a:rPr lang="en-US" sz="1050" i="1" dirty="0" smtClean="0"/>
              <a:t>Ref2</a:t>
            </a:r>
          </a:p>
          <a:p>
            <a:pPr>
              <a:buFont typeface="Wingdings" pitchFamily="2" charset="2"/>
              <a:buChar char="§"/>
            </a:pPr>
            <a:r>
              <a:rPr lang="en-US" sz="1050" i="1" dirty="0" smtClean="0"/>
              <a:t>D</a:t>
            </a:r>
          </a:p>
          <a:p>
            <a:pPr>
              <a:buFont typeface="Wingdings" pitchFamily="2" charset="2"/>
              <a:buChar char="§"/>
            </a:pPr>
            <a:r>
              <a:rPr lang="en-US" sz="1050" i="1" dirty="0" smtClean="0"/>
              <a:t>D</a:t>
            </a:r>
          </a:p>
          <a:p>
            <a:pPr>
              <a:buFont typeface="Wingdings" pitchFamily="2" charset="2"/>
              <a:buChar char="§"/>
            </a:pPr>
            <a:r>
              <a:rPr lang="en-US" sz="1050" i="1" dirty="0" smtClean="0"/>
              <a:t>d</a:t>
            </a:r>
            <a:endParaRPr lang="en-US" sz="1050" i="1" dirty="0"/>
          </a:p>
        </p:txBody>
      </p:sp>
      <p:pic>
        <p:nvPicPr>
          <p:cNvPr id="9" name="Picture 1"/>
          <p:cNvPicPr>
            <a:picLocks noChangeAspect="1" noChangeArrowheads="1"/>
          </p:cNvPicPr>
          <p:nvPr userDrawn="1"/>
        </p:nvPicPr>
        <p:blipFill>
          <a:blip r:embed="rId2" cstate="print"/>
          <a:srcRect/>
          <a:stretch>
            <a:fillRect/>
          </a:stretch>
        </p:blipFill>
        <p:spPr bwMode="auto">
          <a:xfrm>
            <a:off x="381000" y="228600"/>
            <a:ext cx="533400" cy="615069"/>
          </a:xfrm>
          <a:prstGeom prst="rect">
            <a:avLst/>
          </a:prstGeom>
          <a:noFill/>
          <a:ln w="9525">
            <a:noFill/>
            <a:miter lim="800000"/>
            <a:headEnd/>
            <a:tailEnd/>
          </a:ln>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600" y="1066800"/>
            <a:ext cx="8763000" cy="685800"/>
          </a:xfrm>
        </p:spPr>
        <p:txBody>
          <a:bodyPr/>
          <a:lstStyle>
            <a:lvl1pPr>
              <a:defRPr/>
            </a:lvl1pPr>
          </a:lstStyle>
          <a:p>
            <a:r>
              <a:rPr lang="en-US" dirty="0" smtClean="0"/>
              <a:t>Objectives</a:t>
            </a:r>
            <a:endParaRPr lang="en-US" dirty="0"/>
          </a:p>
        </p:txBody>
      </p:sp>
      <p:sp>
        <p:nvSpPr>
          <p:cNvPr id="4" name="Footer Placeholder 3"/>
          <p:cNvSpPr>
            <a:spLocks noGrp="1"/>
          </p:cNvSpPr>
          <p:nvPr>
            <p:ph type="ftr" sz="quarter" idx="11"/>
          </p:nvPr>
        </p:nvSpPr>
        <p:spPr/>
        <p:txBody>
          <a:bodyPr/>
          <a:lstStyle/>
          <a:p>
            <a:r>
              <a:rPr lang="en-US" smtClean="0"/>
              <a:t>Department of CSE</a:t>
            </a:r>
            <a:endParaRPr lang="en-US"/>
          </a:p>
        </p:txBody>
      </p:sp>
      <p:sp>
        <p:nvSpPr>
          <p:cNvPr id="5" name="Slide Number Placeholder 4"/>
          <p:cNvSpPr>
            <a:spLocks noGrp="1"/>
          </p:cNvSpPr>
          <p:nvPr>
            <p:ph type="sldNum" sz="quarter" idx="12"/>
          </p:nvPr>
        </p:nvSpPr>
        <p:spPr/>
        <p:txBody>
          <a:bodyPr/>
          <a:lstStyle/>
          <a:p>
            <a:fld id="{16B630EB-F987-45A6-8A46-FAB463B7F3A1}" type="slidenum">
              <a:rPr lang="en-US" smtClean="0"/>
              <a:pPr/>
              <a:t>‹#›</a:t>
            </a:fld>
            <a:endParaRPr lang="en-US" dirty="0"/>
          </a:p>
        </p:txBody>
      </p:sp>
      <p:pic>
        <p:nvPicPr>
          <p:cNvPr id="6" name="Picture 5"/>
          <p:cNvPicPr>
            <a:picLocks noChangeAspect="1" noChangeArrowheads="1"/>
          </p:cNvPicPr>
          <p:nvPr userDrawn="1"/>
        </p:nvPicPr>
        <p:blipFill>
          <a:blip r:embed="rId2"/>
          <a:srcRect/>
          <a:stretch>
            <a:fillRect/>
          </a:stretch>
        </p:blipFill>
        <p:spPr bwMode="auto">
          <a:xfrm>
            <a:off x="228600" y="152400"/>
            <a:ext cx="1219200" cy="900455"/>
          </a:xfrm>
          <a:prstGeom prst="rect">
            <a:avLst/>
          </a:prstGeom>
          <a:noFill/>
          <a:ln w="9525">
            <a:noFill/>
            <a:miter lim="800000"/>
            <a:headEnd/>
            <a:tailEnd/>
          </a:ln>
          <a:effectLst/>
        </p:spPr>
      </p:pic>
      <p:sp>
        <p:nvSpPr>
          <p:cNvPr id="7" name="Content Placeholder 7"/>
          <p:cNvSpPr>
            <a:spLocks noGrp="1"/>
          </p:cNvSpPr>
          <p:nvPr>
            <p:ph sz="quarter" idx="1"/>
          </p:nvPr>
        </p:nvSpPr>
        <p:spPr>
          <a:xfrm>
            <a:off x="228600" y="1752600"/>
            <a:ext cx="8763000" cy="4267200"/>
          </a:xfrm>
        </p:spPr>
        <p:txBody>
          <a:bodyPr vert="horz"/>
          <a:lstStyle>
            <a:lvl1pPr>
              <a:buClrTx/>
              <a:buFont typeface="Arial" pitchFamily="34" charset="0"/>
              <a:buChar char="•"/>
              <a:defRPr sz="2600" baseline="0"/>
            </a:lvl1pPr>
            <a:lvl2pPr>
              <a:buClrTx/>
              <a:buFont typeface="Arial" pitchFamily="34" charset="0"/>
              <a:buChar char="•"/>
              <a:defRPr sz="2600" baseline="0"/>
            </a:lvl2pPr>
            <a:lvl3pPr>
              <a:buClrTx/>
              <a:buFont typeface="Arial" pitchFamily="34" charset="0"/>
              <a:buChar char="•"/>
              <a:defRPr sz="2600" baseline="0"/>
            </a:lvl3pPr>
            <a:lvl4pPr>
              <a:buClrTx/>
              <a:buFont typeface="Arial" pitchFamily="34" charset="0"/>
              <a:buChar char="•"/>
              <a:defRPr sz="2600" baseline="0"/>
            </a:lvl4pPr>
            <a:lvl5pPr>
              <a:buClrTx/>
              <a:buFont typeface="Arial" pitchFamily="34" charset="0"/>
              <a:buChar char="•"/>
              <a:defRPr sz="2600" baseline="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xercise/hw">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Department of CSE</a:t>
            </a:r>
            <a:endParaRPr lang="en-US"/>
          </a:p>
        </p:txBody>
      </p:sp>
      <p:sp>
        <p:nvSpPr>
          <p:cNvPr id="5" name="Slide Number Placeholder 4"/>
          <p:cNvSpPr>
            <a:spLocks noGrp="1"/>
          </p:cNvSpPr>
          <p:nvPr>
            <p:ph type="sldNum" sz="quarter" idx="12"/>
          </p:nvPr>
        </p:nvSpPr>
        <p:spPr/>
        <p:txBody>
          <a:bodyPr/>
          <a:lstStyle/>
          <a:p>
            <a:fld id="{16B630EB-F987-45A6-8A46-FAB463B7F3A1}" type="slidenum">
              <a:rPr lang="en-US" smtClean="0"/>
              <a:pPr/>
              <a:t>‹#›</a:t>
            </a:fld>
            <a:endParaRPr lang="en-US"/>
          </a:p>
        </p:txBody>
      </p:sp>
      <p:sp>
        <p:nvSpPr>
          <p:cNvPr id="7" name="Content Placeholder 7"/>
          <p:cNvSpPr>
            <a:spLocks noGrp="1"/>
          </p:cNvSpPr>
          <p:nvPr>
            <p:ph sz="quarter" idx="1"/>
          </p:nvPr>
        </p:nvSpPr>
        <p:spPr>
          <a:xfrm>
            <a:off x="152400" y="1295400"/>
            <a:ext cx="8763000" cy="5029200"/>
          </a:xfrm>
        </p:spPr>
        <p:txBody>
          <a:bodyPr vert="horz"/>
          <a:lstStyle>
            <a:lvl1pPr>
              <a:buClrTx/>
              <a:buFont typeface="Arial" pitchFamily="34" charset="0"/>
              <a:buChar char="•"/>
              <a:defRPr sz="2600" baseline="0"/>
            </a:lvl1pPr>
            <a:lvl2pPr>
              <a:buClrTx/>
              <a:buFont typeface="Arial" pitchFamily="34" charset="0"/>
              <a:buChar char="•"/>
              <a:defRPr sz="2600" baseline="0"/>
            </a:lvl2pPr>
            <a:lvl3pPr>
              <a:buClrTx/>
              <a:buFont typeface="Arial" pitchFamily="34" charset="0"/>
              <a:buChar char="•"/>
              <a:defRPr sz="2600" baseline="0"/>
            </a:lvl3pPr>
            <a:lvl4pPr>
              <a:buClrTx/>
              <a:buFont typeface="Arial" pitchFamily="34" charset="0"/>
              <a:buChar char="•"/>
              <a:defRPr sz="2600" baseline="0"/>
            </a:lvl4pPr>
            <a:lvl5pPr>
              <a:buClrTx/>
              <a:buFont typeface="Arial" pitchFamily="34" charset="0"/>
              <a:buChar char="•"/>
              <a:defRPr sz="2600" baseline="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pic>
        <p:nvPicPr>
          <p:cNvPr id="8" name="Picture 7"/>
          <p:cNvPicPr/>
          <p:nvPr userDrawn="1"/>
        </p:nvPicPr>
        <p:blipFill>
          <a:blip r:embed="rId2"/>
          <a:srcRect/>
          <a:stretch>
            <a:fillRect/>
          </a:stretch>
        </p:blipFill>
        <p:spPr bwMode="auto">
          <a:xfrm>
            <a:off x="7772400" y="228600"/>
            <a:ext cx="1152525" cy="1009650"/>
          </a:xfrm>
          <a:prstGeom prst="rect">
            <a:avLst/>
          </a:prstGeom>
          <a:noFill/>
          <a:ln w="9525">
            <a:noFill/>
            <a:miter lim="800000"/>
            <a:headEnd/>
            <a:tailEnd/>
          </a:ln>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bserve">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Department of CSE</a:t>
            </a:r>
            <a:endParaRPr lang="en-US"/>
          </a:p>
        </p:txBody>
      </p:sp>
      <p:sp>
        <p:nvSpPr>
          <p:cNvPr id="5" name="Slide Number Placeholder 4"/>
          <p:cNvSpPr>
            <a:spLocks noGrp="1"/>
          </p:cNvSpPr>
          <p:nvPr>
            <p:ph type="sldNum" sz="quarter" idx="12"/>
          </p:nvPr>
        </p:nvSpPr>
        <p:spPr/>
        <p:txBody>
          <a:bodyPr/>
          <a:lstStyle/>
          <a:p>
            <a:fld id="{16B630EB-F987-45A6-8A46-FAB463B7F3A1}" type="slidenum">
              <a:rPr lang="en-US" smtClean="0"/>
              <a:pPr/>
              <a:t>‹#›</a:t>
            </a:fld>
            <a:endParaRPr lang="en-US"/>
          </a:p>
        </p:txBody>
      </p:sp>
      <p:sp>
        <p:nvSpPr>
          <p:cNvPr id="7" name="Content Placeholder 7"/>
          <p:cNvSpPr>
            <a:spLocks noGrp="1"/>
          </p:cNvSpPr>
          <p:nvPr>
            <p:ph sz="quarter" idx="1"/>
          </p:nvPr>
        </p:nvSpPr>
        <p:spPr>
          <a:xfrm>
            <a:off x="152400" y="1905000"/>
            <a:ext cx="8763000" cy="4419600"/>
          </a:xfrm>
        </p:spPr>
        <p:txBody>
          <a:bodyPr vert="horz"/>
          <a:lstStyle>
            <a:lvl1pPr>
              <a:buClrTx/>
              <a:buFont typeface="Arial" pitchFamily="34" charset="0"/>
              <a:buChar char="•"/>
              <a:defRPr sz="2600" baseline="0"/>
            </a:lvl1pPr>
            <a:lvl2pPr>
              <a:buClrTx/>
              <a:buFont typeface="Arial" pitchFamily="34" charset="0"/>
              <a:buChar char="•"/>
              <a:defRPr sz="2600" baseline="0"/>
            </a:lvl2pPr>
            <a:lvl3pPr>
              <a:buClrTx/>
              <a:buFont typeface="Arial" pitchFamily="34" charset="0"/>
              <a:buChar char="•"/>
              <a:defRPr sz="2600" baseline="0"/>
            </a:lvl3pPr>
            <a:lvl4pPr>
              <a:buClrTx/>
              <a:buFont typeface="Arial" pitchFamily="34" charset="0"/>
              <a:buChar char="•"/>
              <a:defRPr sz="2600" baseline="0"/>
            </a:lvl4pPr>
            <a:lvl5pPr>
              <a:buClrTx/>
              <a:buFont typeface="Arial" pitchFamily="34" charset="0"/>
              <a:buChar char="•"/>
              <a:defRPr sz="2600" baseline="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pic>
        <p:nvPicPr>
          <p:cNvPr id="6" name="Picture 5"/>
          <p:cNvPicPr/>
          <p:nvPr userDrawn="1"/>
        </p:nvPicPr>
        <p:blipFill>
          <a:blip r:embed="rId2"/>
          <a:srcRect/>
          <a:stretch>
            <a:fillRect/>
          </a:stretch>
        </p:blipFill>
        <p:spPr bwMode="auto">
          <a:xfrm>
            <a:off x="228601" y="228600"/>
            <a:ext cx="1904999" cy="1066800"/>
          </a:xfrm>
          <a:prstGeom prst="rect">
            <a:avLst/>
          </a:prstGeom>
          <a:noFill/>
          <a:ln w="9525">
            <a:noFill/>
            <a:miter lim="800000"/>
            <a:headEnd/>
            <a:tailEnd/>
          </a:ln>
          <a:effectLst/>
        </p:spPr>
      </p:pic>
      <p:sp>
        <p:nvSpPr>
          <p:cNvPr id="9" name="Title 1"/>
          <p:cNvSpPr>
            <a:spLocks noGrp="1"/>
          </p:cNvSpPr>
          <p:nvPr>
            <p:ph type="title" hasCustomPrompt="1"/>
          </p:nvPr>
        </p:nvSpPr>
        <p:spPr>
          <a:xfrm>
            <a:off x="152400" y="1219200"/>
            <a:ext cx="8763000" cy="685800"/>
          </a:xfrm>
        </p:spPr>
        <p:txBody>
          <a:bodyPr/>
          <a:lstStyle>
            <a:lvl1pPr>
              <a:defRPr baseline="0"/>
            </a:lvl1pPr>
          </a:lstStyle>
          <a:p>
            <a:r>
              <a:rPr lang="en-US" dirty="0" smtClean="0"/>
              <a:t>Click to add title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te">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Department of CSE</a:t>
            </a:r>
            <a:endParaRPr lang="en-US"/>
          </a:p>
        </p:txBody>
      </p:sp>
      <p:sp>
        <p:nvSpPr>
          <p:cNvPr id="5" name="Slide Number Placeholder 4"/>
          <p:cNvSpPr>
            <a:spLocks noGrp="1"/>
          </p:cNvSpPr>
          <p:nvPr>
            <p:ph type="sldNum" sz="quarter" idx="12"/>
          </p:nvPr>
        </p:nvSpPr>
        <p:spPr/>
        <p:txBody>
          <a:bodyPr/>
          <a:lstStyle/>
          <a:p>
            <a:fld id="{16B630EB-F987-45A6-8A46-FAB463B7F3A1}" type="slidenum">
              <a:rPr lang="en-US" smtClean="0"/>
              <a:pPr/>
              <a:t>‹#›</a:t>
            </a:fld>
            <a:endParaRPr lang="en-US"/>
          </a:p>
        </p:txBody>
      </p:sp>
      <p:sp>
        <p:nvSpPr>
          <p:cNvPr id="7" name="Content Placeholder 7"/>
          <p:cNvSpPr>
            <a:spLocks noGrp="1"/>
          </p:cNvSpPr>
          <p:nvPr>
            <p:ph sz="quarter" idx="1"/>
          </p:nvPr>
        </p:nvSpPr>
        <p:spPr>
          <a:xfrm>
            <a:off x="228600" y="1600200"/>
            <a:ext cx="8763000" cy="4419600"/>
          </a:xfrm>
        </p:spPr>
        <p:txBody>
          <a:bodyPr vert="horz"/>
          <a:lstStyle>
            <a:lvl1pPr>
              <a:buClrTx/>
              <a:buFont typeface="Arial" pitchFamily="34" charset="0"/>
              <a:buChar char="•"/>
              <a:defRPr sz="2600" baseline="0"/>
            </a:lvl1pPr>
            <a:lvl2pPr>
              <a:buClrTx/>
              <a:buFont typeface="Arial" pitchFamily="34" charset="0"/>
              <a:buChar char="•"/>
              <a:defRPr sz="2600" baseline="0"/>
            </a:lvl2pPr>
            <a:lvl3pPr>
              <a:buClrTx/>
              <a:buFont typeface="Arial" pitchFamily="34" charset="0"/>
              <a:buChar char="•"/>
              <a:defRPr sz="2600" baseline="0"/>
            </a:lvl3pPr>
            <a:lvl4pPr>
              <a:buClrTx/>
              <a:buFont typeface="Arial" pitchFamily="34" charset="0"/>
              <a:buChar char="•"/>
              <a:defRPr sz="2600" baseline="0"/>
            </a:lvl4pPr>
            <a:lvl5pPr>
              <a:buClrTx/>
              <a:buFont typeface="Arial" pitchFamily="34" charset="0"/>
              <a:buChar char="•"/>
              <a:defRPr sz="2600" baseline="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9" name="Title 1"/>
          <p:cNvSpPr>
            <a:spLocks noGrp="1"/>
          </p:cNvSpPr>
          <p:nvPr>
            <p:ph type="title" hasCustomPrompt="1"/>
          </p:nvPr>
        </p:nvSpPr>
        <p:spPr>
          <a:xfrm>
            <a:off x="228600" y="762000"/>
            <a:ext cx="3505200" cy="838200"/>
          </a:xfrm>
        </p:spPr>
        <p:txBody>
          <a:bodyPr/>
          <a:lstStyle>
            <a:lvl1pPr>
              <a:defRPr baseline="0"/>
            </a:lvl1pPr>
          </a:lstStyle>
          <a:p>
            <a:r>
              <a:rPr lang="en-US" dirty="0" smtClean="0"/>
              <a:t>Note/Remember</a:t>
            </a:r>
            <a:endParaRPr lang="en-US" dirty="0"/>
          </a:p>
        </p:txBody>
      </p:sp>
      <p:pic>
        <p:nvPicPr>
          <p:cNvPr id="8" name="Picture 7"/>
          <p:cNvPicPr/>
          <p:nvPr userDrawn="1"/>
        </p:nvPicPr>
        <p:blipFill>
          <a:blip r:embed="rId2" cstate="print"/>
          <a:srcRect/>
          <a:stretch>
            <a:fillRect/>
          </a:stretch>
        </p:blipFill>
        <p:spPr bwMode="auto">
          <a:xfrm>
            <a:off x="3810000" y="762000"/>
            <a:ext cx="609600" cy="771144"/>
          </a:xfrm>
          <a:prstGeom prst="rect">
            <a:avLst/>
          </a:prstGeom>
          <a:noFill/>
          <a:ln w="9525">
            <a:noFill/>
            <a:miter lim="800000"/>
            <a:headEnd/>
            <a:tailEnd/>
          </a:ln>
          <a:effec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tent_nocomm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lstStyle>
            <a:lvl1pPr>
              <a:defRPr baseline="0">
                <a:solidFill>
                  <a:schemeClr val="tx1"/>
                </a:solidFill>
              </a:defRPr>
            </a:lvl1pPr>
          </a:lstStyle>
          <a:p>
            <a:r>
              <a:rPr kumimoji="0" lang="en-US" dirty="0" smtClean="0"/>
              <a:t>Click to edit Master title style</a:t>
            </a:r>
            <a:endParaRPr kumimoji="0" lang="en-US" dirty="0"/>
          </a:p>
        </p:txBody>
      </p:sp>
      <p:sp>
        <p:nvSpPr>
          <p:cNvPr id="8" name="Content Placeholder 7"/>
          <p:cNvSpPr>
            <a:spLocks noGrp="1"/>
          </p:cNvSpPr>
          <p:nvPr>
            <p:ph sz="quarter" idx="1"/>
          </p:nvPr>
        </p:nvSpPr>
        <p:spPr>
          <a:xfrm>
            <a:off x="228600" y="1447800"/>
            <a:ext cx="8686800" cy="4572000"/>
          </a:xfrm>
        </p:spPr>
        <p:txBody>
          <a:bodyPr vert="horz"/>
          <a:lstStyle>
            <a:lvl1pPr>
              <a:buClrTx/>
              <a:buFont typeface="Arial" pitchFamily="34" charset="0"/>
              <a:buChar char="•"/>
              <a:defRPr sz="2600" baseline="0"/>
            </a:lvl1pPr>
            <a:lvl2pPr>
              <a:buClrTx/>
              <a:buFont typeface="Arial" pitchFamily="34" charset="0"/>
              <a:buChar char="•"/>
              <a:defRPr sz="2600" baseline="0"/>
            </a:lvl2pPr>
            <a:lvl3pPr>
              <a:buClrTx/>
              <a:buFont typeface="Arial" pitchFamily="34" charset="0"/>
              <a:buChar char="•"/>
              <a:defRPr sz="2600" baseline="0"/>
            </a:lvl3pPr>
            <a:lvl4pPr>
              <a:buClrTx/>
              <a:buFont typeface="Arial" pitchFamily="34" charset="0"/>
              <a:buChar char="•"/>
              <a:defRPr sz="2600" baseline="0"/>
            </a:lvl4pPr>
            <a:lvl5pPr>
              <a:buClrTx/>
              <a:buFont typeface="Arial" pitchFamily="34" charset="0"/>
              <a:buChar char="•"/>
              <a:defRPr sz="2600" baseline="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9" name="Slide Number Placeholder 8"/>
          <p:cNvSpPr>
            <a:spLocks noGrp="1"/>
          </p:cNvSpPr>
          <p:nvPr>
            <p:ph type="sldNum" sz="quarter" idx="11"/>
          </p:nvPr>
        </p:nvSpPr>
        <p:spPr/>
        <p:txBody>
          <a:bodyPr/>
          <a:lstStyle/>
          <a:p>
            <a:fld id="{16B630EB-F987-45A6-8A46-FAB463B7F3A1}" type="slidenum">
              <a:rPr lang="en-US" smtClean="0"/>
              <a:pPr/>
              <a:t>‹#›</a:t>
            </a:fld>
            <a:endParaRPr lang="en-US"/>
          </a:p>
        </p:txBody>
      </p:sp>
      <p:sp>
        <p:nvSpPr>
          <p:cNvPr id="10" name="Footer Placeholder 9"/>
          <p:cNvSpPr>
            <a:spLocks noGrp="1"/>
          </p:cNvSpPr>
          <p:nvPr>
            <p:ph type="ftr" sz="quarter" idx="12"/>
          </p:nvPr>
        </p:nvSpPr>
        <p:spPr/>
        <p:txBody>
          <a:bodyPr/>
          <a:lstStyle/>
          <a:p>
            <a:r>
              <a:rPr lang="en-US" smtClean="0"/>
              <a:t>Department of CSE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with_comm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lstStyle>
            <a:lvl1pPr>
              <a:defRPr>
                <a:solidFill>
                  <a:schemeClr val="tx1"/>
                </a:solidFill>
              </a:defRPr>
            </a:lvl1pPr>
          </a:lstStyle>
          <a:p>
            <a:r>
              <a:rPr lang="en-US" dirty="0" smtClean="0"/>
              <a:t>Click to edit Master title style</a:t>
            </a:r>
            <a:endParaRPr lang="en-US" dirty="0"/>
          </a:p>
        </p:txBody>
      </p:sp>
      <p:sp>
        <p:nvSpPr>
          <p:cNvPr id="4" name="Footer Placeholder 3"/>
          <p:cNvSpPr>
            <a:spLocks noGrp="1"/>
          </p:cNvSpPr>
          <p:nvPr>
            <p:ph type="ftr" sz="quarter" idx="11"/>
          </p:nvPr>
        </p:nvSpPr>
        <p:spPr/>
        <p:txBody>
          <a:bodyPr/>
          <a:lstStyle/>
          <a:p>
            <a:r>
              <a:rPr lang="en-US" smtClean="0"/>
              <a:t>Department of CSE</a:t>
            </a:r>
            <a:endParaRPr lang="en-US"/>
          </a:p>
        </p:txBody>
      </p:sp>
      <p:sp>
        <p:nvSpPr>
          <p:cNvPr id="5" name="Slide Number Placeholder 4"/>
          <p:cNvSpPr>
            <a:spLocks noGrp="1"/>
          </p:cNvSpPr>
          <p:nvPr>
            <p:ph type="sldNum" sz="quarter" idx="12"/>
          </p:nvPr>
        </p:nvSpPr>
        <p:spPr/>
        <p:txBody>
          <a:bodyPr/>
          <a:lstStyle/>
          <a:p>
            <a:fld id="{16B630EB-F987-45A6-8A46-FAB463B7F3A1}" type="slidenum">
              <a:rPr lang="en-US" smtClean="0"/>
              <a:pPr/>
              <a:t>‹#›</a:t>
            </a:fld>
            <a:endParaRPr lang="en-US"/>
          </a:p>
        </p:txBody>
      </p:sp>
      <p:sp>
        <p:nvSpPr>
          <p:cNvPr id="6" name="Content Placeholder 7"/>
          <p:cNvSpPr>
            <a:spLocks noGrp="1"/>
          </p:cNvSpPr>
          <p:nvPr>
            <p:ph sz="quarter" idx="1"/>
          </p:nvPr>
        </p:nvSpPr>
        <p:spPr>
          <a:xfrm>
            <a:off x="228600" y="1447800"/>
            <a:ext cx="8686800" cy="3733800"/>
          </a:xfrm>
        </p:spPr>
        <p:txBody>
          <a:bodyPr vert="horz"/>
          <a:lstStyle>
            <a:lvl1pPr>
              <a:buClrTx/>
              <a:buFont typeface="Arial" pitchFamily="34" charset="0"/>
              <a:buChar char="•"/>
              <a:defRPr sz="2600" baseline="0"/>
            </a:lvl1pPr>
            <a:lvl2pPr>
              <a:buClrTx/>
              <a:buFont typeface="Arial" pitchFamily="34" charset="0"/>
              <a:buChar char="•"/>
              <a:defRPr sz="2600" baseline="0"/>
            </a:lvl2pPr>
            <a:lvl3pPr>
              <a:buClrTx/>
              <a:buFont typeface="Arial" pitchFamily="34" charset="0"/>
              <a:buChar char="•"/>
              <a:defRPr sz="2600" baseline="0"/>
            </a:lvl3pPr>
            <a:lvl4pPr>
              <a:buClrTx/>
              <a:buFont typeface="Arial" pitchFamily="34" charset="0"/>
              <a:buChar char="•"/>
              <a:defRPr sz="2600" baseline="0"/>
            </a:lvl4pPr>
            <a:lvl5pPr>
              <a:buClrTx/>
              <a:buFont typeface="Arial" pitchFamily="34" charset="0"/>
              <a:buChar char="•"/>
              <a:defRPr sz="2600" baseline="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extBox 6"/>
          <p:cNvSpPr txBox="1"/>
          <p:nvPr userDrawn="1"/>
        </p:nvSpPr>
        <p:spPr>
          <a:xfrm>
            <a:off x="4038600" y="5562600"/>
            <a:ext cx="4876800" cy="461665"/>
          </a:xfrm>
          <a:prstGeom prst="rect">
            <a:avLst/>
          </a:prstGeom>
          <a:noFill/>
        </p:spPr>
        <p:txBody>
          <a:bodyPr wrap="square" rtlCol="0">
            <a:spAutoFit/>
          </a:bodyPr>
          <a:lstStyle/>
          <a:p>
            <a:pPr>
              <a:buClrTx/>
              <a:buFont typeface="Wingdings" pitchFamily="2" charset="2"/>
              <a:buChar char="ü"/>
            </a:pPr>
            <a:r>
              <a:rPr lang="en-US" sz="2400" i="1" dirty="0" smtClean="0"/>
              <a:t>Comments / interactive</a:t>
            </a:r>
            <a:r>
              <a:rPr lang="en-US" sz="2400" i="1" baseline="0" dirty="0" smtClean="0"/>
              <a:t> query</a:t>
            </a:r>
            <a:endParaRPr lang="en-US" sz="2400" i="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content_doublecolumn">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1143000"/>
          </a:xfrm>
        </p:spPr>
        <p:txBody>
          <a:bodyPr/>
          <a:lstStyle>
            <a:lvl1pPr>
              <a:defRPr>
                <a:solidFill>
                  <a:schemeClr val="tx1"/>
                </a:solidFill>
              </a:defRPr>
            </a:lvl1pPr>
          </a:lstStyle>
          <a:p>
            <a:r>
              <a:rPr kumimoji="0" lang="en-US" dirty="0" smtClean="0"/>
              <a:t>Click to edit Master title style</a:t>
            </a:r>
            <a:endParaRPr kumimoji="0" lang="en-US" dirty="0"/>
          </a:p>
        </p:txBody>
      </p:sp>
      <p:sp>
        <p:nvSpPr>
          <p:cNvPr id="6" name="Footer Placeholder 5"/>
          <p:cNvSpPr>
            <a:spLocks noGrp="1"/>
          </p:cNvSpPr>
          <p:nvPr>
            <p:ph type="ftr" sz="quarter" idx="11"/>
          </p:nvPr>
        </p:nvSpPr>
        <p:spPr/>
        <p:txBody>
          <a:bodyPr/>
          <a:lstStyle/>
          <a:p>
            <a:r>
              <a:rPr lang="en-US" smtClean="0"/>
              <a:t>Department of CSE</a:t>
            </a:r>
            <a:endParaRPr lang="en-US"/>
          </a:p>
        </p:txBody>
      </p:sp>
      <p:sp>
        <p:nvSpPr>
          <p:cNvPr id="7" name="Slide Number Placeholder 6"/>
          <p:cNvSpPr>
            <a:spLocks noGrp="1"/>
          </p:cNvSpPr>
          <p:nvPr>
            <p:ph type="sldNum" sz="quarter" idx="12"/>
          </p:nvPr>
        </p:nvSpPr>
        <p:spPr/>
        <p:txBody>
          <a:bodyPr/>
          <a:lstStyle/>
          <a:p>
            <a:fld id="{16B630EB-F987-45A6-8A46-FAB463B7F3A1}" type="slidenum">
              <a:rPr lang="en-US" smtClean="0"/>
              <a:pPr/>
              <a:t>‹#›</a:t>
            </a:fld>
            <a:endParaRPr lang="en-US"/>
          </a:p>
        </p:txBody>
      </p:sp>
      <p:sp>
        <p:nvSpPr>
          <p:cNvPr id="9" name="Content Placeholder 8"/>
          <p:cNvSpPr>
            <a:spLocks noGrp="1"/>
          </p:cNvSpPr>
          <p:nvPr>
            <p:ph sz="quarter" idx="1"/>
          </p:nvPr>
        </p:nvSpPr>
        <p:spPr>
          <a:xfrm>
            <a:off x="304800" y="1447800"/>
            <a:ext cx="3962400" cy="4572000"/>
          </a:xfrm>
        </p:spPr>
        <p:txBody>
          <a:bodyPr vert="horz">
            <a:normAutofit/>
          </a:bodyPr>
          <a:lstStyle>
            <a:lvl1pPr>
              <a:defRPr sz="2600"/>
            </a:lvl1pPr>
            <a:lvl2pPr>
              <a:defRPr sz="2600"/>
            </a:lvl2pPr>
            <a:lvl3pPr>
              <a:defRPr sz="2600"/>
            </a:lvl3pPr>
            <a:lvl4pPr>
              <a:defRPr sz="2600"/>
            </a:lvl4pPr>
            <a:lvl5pPr>
              <a:defRPr sz="26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4343400" y="1447800"/>
            <a:ext cx="4339590" cy="4572000"/>
          </a:xfrm>
        </p:spPr>
        <p:txBody>
          <a:bodyPr vert="horz">
            <a:normAutofit/>
          </a:bodyPr>
          <a:lstStyle>
            <a:lvl1pPr>
              <a:defRPr sz="2600"/>
            </a:lvl1pPr>
            <a:lvl2pPr>
              <a:defRPr sz="2600"/>
            </a:lvl2pPr>
            <a:lvl3pPr>
              <a:defRPr sz="2600"/>
            </a:lvl3pPr>
            <a:lvl4pPr>
              <a:defRPr sz="2600"/>
            </a:lvl4pPr>
            <a:lvl5pPr>
              <a:defRPr sz="26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1143000"/>
          </a:xfrm>
        </p:spPr>
        <p:txBody>
          <a:bodyPr/>
          <a:lstStyle>
            <a:lvl1pPr>
              <a:defRPr>
                <a:solidFill>
                  <a:schemeClr val="tx1"/>
                </a:solidFill>
              </a:defRPr>
            </a:lvl1pPr>
          </a:lstStyle>
          <a:p>
            <a:r>
              <a:rPr kumimoji="0" lang="en-US" dirty="0" smtClean="0"/>
              <a:t>Click to edit Master title style</a:t>
            </a:r>
            <a:endParaRPr kumimoji="0" lang="en-US" dirty="0"/>
          </a:p>
        </p:txBody>
      </p:sp>
      <p:sp>
        <p:nvSpPr>
          <p:cNvPr id="4" name="Footer Placeholder 3"/>
          <p:cNvSpPr>
            <a:spLocks noGrp="1"/>
          </p:cNvSpPr>
          <p:nvPr>
            <p:ph type="ftr" sz="quarter" idx="11"/>
          </p:nvPr>
        </p:nvSpPr>
        <p:spPr/>
        <p:txBody>
          <a:bodyPr/>
          <a:lstStyle/>
          <a:p>
            <a:r>
              <a:rPr lang="en-US" smtClean="0"/>
              <a:t>Department of CSE</a:t>
            </a:r>
            <a:endParaRPr lang="en-US"/>
          </a:p>
        </p:txBody>
      </p:sp>
      <p:sp>
        <p:nvSpPr>
          <p:cNvPr id="5" name="Slide Number Placeholder 4"/>
          <p:cNvSpPr>
            <a:spLocks noGrp="1"/>
          </p:cNvSpPr>
          <p:nvPr>
            <p:ph type="sldNum" sz="quarter" idx="12"/>
          </p:nvPr>
        </p:nvSpPr>
        <p:spPr/>
        <p:txBody>
          <a:bodyPr/>
          <a:lstStyle/>
          <a:p>
            <a:fld id="{16B630EB-F987-45A6-8A46-FAB463B7F3A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228600" y="274638"/>
            <a:ext cx="8686800" cy="1143000"/>
          </a:xfrm>
          <a:prstGeom prst="rect">
            <a:avLst/>
          </a:prstGeom>
        </p:spPr>
        <p:txBody>
          <a:bodyPr bIns="91440" anchor="b" anchorCtr="0">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228600" y="1447800"/>
            <a:ext cx="8686800" cy="4876800"/>
          </a:xfrm>
          <a:prstGeom prst="rect">
            <a:avLst/>
          </a:prstGeom>
        </p:spPr>
        <p:txBody>
          <a:bodyPr>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3" name="Footer Placeholder 2"/>
          <p:cNvSpPr>
            <a:spLocks noGrp="1"/>
          </p:cNvSpPr>
          <p:nvPr>
            <p:ph type="ftr" sz="quarter" idx="3"/>
          </p:nvPr>
        </p:nvSpPr>
        <p:spPr>
          <a:xfrm>
            <a:off x="685800" y="6477000"/>
            <a:ext cx="3962400" cy="228600"/>
          </a:xfrm>
          <a:prstGeom prst="rect">
            <a:avLst/>
          </a:prstGeom>
        </p:spPr>
        <p:txBody>
          <a:bodyPr anchor="ctr" anchorCtr="0"/>
          <a:lstStyle>
            <a:lvl1pPr eaLnBrk="1" latinLnBrk="0" hangingPunct="1">
              <a:defRPr kumimoji="0" sz="1100" i="1">
                <a:solidFill>
                  <a:schemeClr val="tx1"/>
                </a:solidFill>
              </a:defRPr>
            </a:lvl1pPr>
          </a:lstStyle>
          <a:p>
            <a:r>
              <a:rPr lang="en-US" dirty="0" smtClean="0"/>
              <a:t>Department of CSE</a:t>
            </a:r>
            <a:endParaRPr lang="en-US" dirty="0"/>
          </a:p>
        </p:txBody>
      </p:sp>
      <p:sp>
        <p:nvSpPr>
          <p:cNvPr id="23" name="Slide Number Placeholder 22"/>
          <p:cNvSpPr>
            <a:spLocks noGrp="1"/>
          </p:cNvSpPr>
          <p:nvPr>
            <p:ph type="sldNum" sz="quarter" idx="4"/>
          </p:nvPr>
        </p:nvSpPr>
        <p:spPr>
          <a:xfrm>
            <a:off x="152400" y="6400800"/>
            <a:ext cx="457200" cy="342900"/>
          </a:xfrm>
          <a:prstGeom prst="ellipse">
            <a:avLst/>
          </a:prstGeom>
          <a:noFill/>
        </p:spPr>
        <p:txBody>
          <a:bodyPr wrap="none" lIns="0" tIns="0" rIns="0" bIns="0" anchor="ctr" anchorCtr="1">
            <a:noAutofit/>
          </a:bodyPr>
          <a:lstStyle>
            <a:lvl1pPr algn="ctr" eaLnBrk="1" latinLnBrk="0" hangingPunct="1">
              <a:defRPr kumimoji="0" sz="1100">
                <a:solidFill>
                  <a:schemeClr val="tx1"/>
                </a:solidFill>
                <a:latin typeface="+mj-lt"/>
                <a:ea typeface="+mj-ea"/>
                <a:cs typeface="+mj-cs"/>
              </a:defRPr>
            </a:lvl1pPr>
          </a:lstStyle>
          <a:p>
            <a:fld id="{B6F977A0-4F64-4993-AE65-2CC71A205D0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97" r:id="rId2"/>
    <p:sldLayoutId id="2147483699" r:id="rId3"/>
    <p:sldLayoutId id="2147483700" r:id="rId4"/>
    <p:sldLayoutId id="2147483701" r:id="rId5"/>
    <p:sldLayoutId id="2147483686" r:id="rId6"/>
    <p:sldLayoutId id="2147483696" r:id="rId7"/>
    <p:sldLayoutId id="2147483688" r:id="rId8"/>
    <p:sldLayoutId id="2147483690" r:id="rId9"/>
    <p:sldLayoutId id="2147483691" r:id="rId10"/>
    <p:sldLayoutId id="2147483698" r:id="rId11"/>
  </p:sldLayoutIdLst>
  <p:hf hdr="0" dt="0"/>
  <p:txStyles>
    <p:titleStyle>
      <a:lvl1pPr algn="l" rtl="0" eaLnBrk="1" latinLnBrk="0" hangingPunct="1">
        <a:spcBef>
          <a:spcPct val="0"/>
        </a:spcBef>
        <a:buNone/>
        <a:defRPr kumimoji="0" sz="4000" kern="1200">
          <a:solidFill>
            <a:schemeClr val="tx1"/>
          </a:solidFill>
          <a:latin typeface="+mj-lt"/>
          <a:ea typeface="+mj-ea"/>
          <a:cs typeface="+mj-cs"/>
        </a:defRPr>
      </a:lvl1pPr>
    </p:titleStyle>
    <p:bodyStyle>
      <a:lvl1pPr marL="274320" indent="-274320" algn="l" rtl="0" eaLnBrk="1" latinLnBrk="0" hangingPunct="1">
        <a:spcBef>
          <a:spcPts val="580"/>
        </a:spcBef>
        <a:buClr>
          <a:schemeClr val="tx1"/>
        </a:buClr>
        <a:buSzPct val="85000"/>
        <a:buFont typeface="Arial" pitchFamily="34" charset="0"/>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tx1"/>
        </a:buClr>
        <a:buSzPct val="85000"/>
        <a:buFont typeface="Arial" pitchFamily="34" charset="0"/>
        <a:buChar char="•"/>
        <a:defRPr kumimoji="0" sz="2600" kern="1200">
          <a:solidFill>
            <a:schemeClr val="tx1"/>
          </a:solidFill>
          <a:latin typeface="+mn-lt"/>
          <a:ea typeface="+mn-ea"/>
          <a:cs typeface="+mn-cs"/>
        </a:defRPr>
      </a:lvl2pPr>
      <a:lvl3pPr marL="822960" indent="-228600" algn="l" rtl="0" eaLnBrk="1" latinLnBrk="0" hangingPunct="1">
        <a:spcBef>
          <a:spcPts val="370"/>
        </a:spcBef>
        <a:buClr>
          <a:schemeClr val="tx1"/>
        </a:buClr>
        <a:buSzPct val="85000"/>
        <a:buFont typeface="Arial" pitchFamily="34" charset="0"/>
        <a:buChar char="•"/>
        <a:defRPr kumimoji="0" sz="2600" kern="1200">
          <a:solidFill>
            <a:schemeClr val="tx1"/>
          </a:solidFill>
          <a:latin typeface="+mn-lt"/>
          <a:ea typeface="+mn-ea"/>
          <a:cs typeface="+mn-cs"/>
        </a:defRPr>
      </a:lvl3pPr>
      <a:lvl4pPr marL="1097280" indent="-228600" algn="l" rtl="0" eaLnBrk="1" latinLnBrk="0" hangingPunct="1">
        <a:spcBef>
          <a:spcPts val="370"/>
        </a:spcBef>
        <a:buClr>
          <a:schemeClr val="tx1"/>
        </a:buClr>
        <a:buSzPct val="80000"/>
        <a:buFont typeface="Arial" pitchFamily="34" charset="0"/>
        <a:buChar char="•"/>
        <a:defRPr kumimoji="0" sz="2600" kern="1200">
          <a:solidFill>
            <a:schemeClr val="tx1"/>
          </a:solidFill>
          <a:latin typeface="+mn-lt"/>
          <a:ea typeface="+mn-ea"/>
          <a:cs typeface="+mn-cs"/>
        </a:defRPr>
      </a:lvl4pPr>
      <a:lvl5pPr marL="1371600" indent="-228600" algn="l" rtl="0" eaLnBrk="1" latinLnBrk="0" hangingPunct="1">
        <a:spcBef>
          <a:spcPts val="370"/>
        </a:spcBef>
        <a:buClr>
          <a:schemeClr val="tx1"/>
        </a:buClr>
        <a:buFont typeface="Arial" pitchFamily="34" charset="0"/>
        <a:buChar char="•"/>
        <a:defRPr kumimoji="0" sz="26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hyperlink" Target="http://www.tutorialspoint.com/cprogramming/c_pointers.htm"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Department of CSE</a:t>
            </a:r>
            <a:endParaRPr lang="en-US"/>
          </a:p>
        </p:txBody>
      </p:sp>
      <p:sp>
        <p:nvSpPr>
          <p:cNvPr id="3" name="Slide Number Placeholder 2"/>
          <p:cNvSpPr>
            <a:spLocks noGrp="1"/>
          </p:cNvSpPr>
          <p:nvPr>
            <p:ph type="sldNum" sz="quarter" idx="12"/>
          </p:nvPr>
        </p:nvSpPr>
        <p:spPr/>
        <p:txBody>
          <a:bodyPr/>
          <a:lstStyle/>
          <a:p>
            <a:fld id="{16B630EB-F987-45A6-8A46-FAB463B7F3A1}" type="slidenum">
              <a:rPr lang="en-US" smtClean="0"/>
              <a:pPr/>
              <a:t>1</a:t>
            </a:fld>
            <a:endParaRPr lang="en-US" dirty="0"/>
          </a:p>
        </p:txBody>
      </p:sp>
      <p:sp>
        <p:nvSpPr>
          <p:cNvPr id="2" name="Title 1"/>
          <p:cNvSpPr>
            <a:spLocks noGrp="1"/>
          </p:cNvSpPr>
          <p:nvPr>
            <p:ph type="ctrTitle"/>
          </p:nvPr>
        </p:nvSpPr>
        <p:spPr/>
        <p:txBody>
          <a:bodyPr>
            <a:noAutofit/>
          </a:bodyPr>
          <a:lstStyle/>
          <a:p>
            <a:r>
              <a:rPr lang="en-US" dirty="0" smtClean="0">
                <a:solidFill>
                  <a:schemeClr val="tx1"/>
                </a:solidFill>
                <a:latin typeface="+mn-lt"/>
              </a:rPr>
              <a:t>2.2 Pointers </a:t>
            </a:r>
            <a:endParaRPr lang="en-US" sz="4400" dirty="0">
              <a:solidFill>
                <a:schemeClr val="tx1"/>
              </a:solidFill>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Referencing &amp; Dereferencing Operators</a:t>
            </a:r>
            <a:endParaRPr lang="en-IN"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10</a:t>
            </a:fld>
            <a:endParaRPr lang="en-US"/>
          </a:p>
        </p:txBody>
      </p:sp>
      <p:sp>
        <p:nvSpPr>
          <p:cNvPr id="5" name="Footer Placeholder 4"/>
          <p:cNvSpPr>
            <a:spLocks noGrp="1"/>
          </p:cNvSpPr>
          <p:nvPr>
            <p:ph type="ftr" sz="quarter" idx="12"/>
          </p:nvPr>
        </p:nvSpPr>
        <p:spPr/>
        <p:txBody>
          <a:bodyPr/>
          <a:lstStyle/>
          <a:p>
            <a:r>
              <a:rPr lang="en-US" smtClean="0"/>
              <a:t>Department of CSE</a:t>
            </a: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388" y="2057281"/>
            <a:ext cx="4877223" cy="2743438"/>
          </a:xfrm>
          <a:prstGeom prst="rect">
            <a:avLst/>
          </a:prstGeom>
        </p:spPr>
      </p:pic>
    </p:spTree>
    <p:extLst>
      <p:ext uri="{BB962C8B-B14F-4D97-AF65-F5344CB8AC3E}">
        <p14:creationId xmlns:p14="http://schemas.microsoft.com/office/powerpoint/2010/main" val="15596397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274638"/>
            <a:ext cx="8686800" cy="715962"/>
          </a:xfrm>
        </p:spPr>
        <p:txBody>
          <a:bodyPr>
            <a:normAutofit fontScale="90000"/>
          </a:bodyPr>
          <a:lstStyle/>
          <a:p>
            <a:r>
              <a:rPr lang="en-US" dirty="0" smtClean="0"/>
              <a:t>Sample Code -1 : Simple Pointer</a:t>
            </a:r>
            <a:endParaRPr lang="en-US" dirty="0"/>
          </a:p>
        </p:txBody>
      </p:sp>
      <p:sp>
        <p:nvSpPr>
          <p:cNvPr id="7" name="Content Placeholder 6"/>
          <p:cNvSpPr>
            <a:spLocks noGrp="1"/>
          </p:cNvSpPr>
          <p:nvPr>
            <p:ph sz="quarter" idx="1"/>
          </p:nvPr>
        </p:nvSpPr>
        <p:spPr>
          <a:xfrm>
            <a:off x="4610669" y="1031882"/>
            <a:ext cx="4572000" cy="3628030"/>
          </a:xfrm>
        </p:spPr>
        <p:txBody>
          <a:bodyPr>
            <a:normAutofit/>
          </a:bodyPr>
          <a:lstStyle/>
          <a:p>
            <a:pPr marL="0" indent="0">
              <a:buNone/>
            </a:pPr>
            <a:r>
              <a:rPr lang="en-US" dirty="0" smtClean="0"/>
              <a:t>Output:-</a:t>
            </a:r>
          </a:p>
          <a:p>
            <a:pPr marL="0" indent="0">
              <a:buNone/>
            </a:pPr>
            <a:r>
              <a:rPr lang="en-IN" sz="2400" dirty="0"/>
              <a:t>Number : 10</a:t>
            </a:r>
          </a:p>
          <a:p>
            <a:pPr marL="0" indent="0">
              <a:buNone/>
            </a:pPr>
            <a:r>
              <a:rPr lang="en-IN" sz="2400" dirty="0"/>
              <a:t>Address: 0x7fff4fab3044</a:t>
            </a:r>
          </a:p>
          <a:p>
            <a:pPr marL="0" indent="0">
              <a:buNone/>
            </a:pPr>
            <a:r>
              <a:rPr lang="en-IN" sz="2400" dirty="0"/>
              <a:t>Number using pointer :  10</a:t>
            </a:r>
          </a:p>
          <a:p>
            <a:pPr marL="0" indent="0">
              <a:buNone/>
            </a:pPr>
            <a:r>
              <a:rPr lang="en-IN" sz="2400" dirty="0"/>
              <a:t>Address using Pointer: 0x7fff4fab3044</a:t>
            </a:r>
          </a:p>
          <a:p>
            <a:pPr marL="0" indent="0">
              <a:buNone/>
            </a:pPr>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11</a:t>
            </a:fld>
            <a:endParaRPr lang="en-US" dirty="0"/>
          </a:p>
        </p:txBody>
      </p:sp>
      <p:sp>
        <p:nvSpPr>
          <p:cNvPr id="3" name="Footer Placeholder 2"/>
          <p:cNvSpPr>
            <a:spLocks noGrp="1"/>
          </p:cNvSpPr>
          <p:nvPr>
            <p:ph type="ftr" sz="quarter" idx="12"/>
          </p:nvPr>
        </p:nvSpPr>
        <p:spPr/>
        <p:txBody>
          <a:bodyPr/>
          <a:lstStyle/>
          <a:p>
            <a:r>
              <a:rPr lang="en-US" smtClean="0"/>
              <a:t>Department of CSE</a:t>
            </a:r>
            <a:endParaRPr lang="en-US"/>
          </a:p>
        </p:txBody>
      </p:sp>
      <p:sp>
        <p:nvSpPr>
          <p:cNvPr id="5" name="Rectangle 4"/>
          <p:cNvSpPr/>
          <p:nvPr/>
        </p:nvSpPr>
        <p:spPr>
          <a:xfrm>
            <a:off x="345743" y="1041380"/>
            <a:ext cx="4572000" cy="3416320"/>
          </a:xfrm>
          <a:prstGeom prst="rect">
            <a:avLst/>
          </a:prstGeom>
        </p:spPr>
        <p:txBody>
          <a:bodyPr>
            <a:spAutoFit/>
          </a:bodyPr>
          <a:lstStyle/>
          <a:p>
            <a:r>
              <a:rPr lang="en-IN" dirty="0"/>
              <a:t>#include&lt;</a:t>
            </a:r>
            <a:r>
              <a:rPr lang="en-IN" dirty="0" err="1"/>
              <a:t>stdio.h</a:t>
            </a:r>
            <a:r>
              <a:rPr lang="en-IN" dirty="0"/>
              <a:t>&gt;</a:t>
            </a:r>
          </a:p>
          <a:p>
            <a:r>
              <a:rPr lang="en-IN" dirty="0" err="1"/>
              <a:t>int</a:t>
            </a:r>
            <a:r>
              <a:rPr lang="en-IN" dirty="0"/>
              <a:t> main()</a:t>
            </a:r>
          </a:p>
          <a:p>
            <a:r>
              <a:rPr lang="en-IN" dirty="0"/>
              <a:t>{</a:t>
            </a:r>
          </a:p>
          <a:p>
            <a:r>
              <a:rPr lang="en-IN" dirty="0" err="1"/>
              <a:t>int</a:t>
            </a:r>
            <a:r>
              <a:rPr lang="en-IN" dirty="0"/>
              <a:t> x=10;</a:t>
            </a:r>
          </a:p>
          <a:p>
            <a:r>
              <a:rPr lang="en-IN" dirty="0" err="1"/>
              <a:t>int</a:t>
            </a:r>
            <a:r>
              <a:rPr lang="en-IN" dirty="0"/>
              <a:t> *</a:t>
            </a:r>
            <a:r>
              <a:rPr lang="en-IN" dirty="0" err="1"/>
              <a:t>ip</a:t>
            </a:r>
            <a:r>
              <a:rPr lang="en-IN" dirty="0"/>
              <a:t>;</a:t>
            </a:r>
          </a:p>
          <a:p>
            <a:r>
              <a:rPr lang="en-IN" dirty="0" err="1"/>
              <a:t>ip</a:t>
            </a:r>
            <a:r>
              <a:rPr lang="en-IN" dirty="0"/>
              <a:t>=&amp;x;</a:t>
            </a:r>
          </a:p>
          <a:p>
            <a:r>
              <a:rPr lang="en-IN" dirty="0" err="1"/>
              <a:t>printf</a:t>
            </a:r>
            <a:r>
              <a:rPr lang="en-IN" dirty="0"/>
              <a:t>("Number : %d\</a:t>
            </a:r>
            <a:r>
              <a:rPr lang="en-IN" dirty="0" err="1"/>
              <a:t>n",x</a:t>
            </a:r>
            <a:r>
              <a:rPr lang="en-IN" dirty="0"/>
              <a:t>);</a:t>
            </a:r>
          </a:p>
          <a:p>
            <a:r>
              <a:rPr lang="en-IN" dirty="0" err="1"/>
              <a:t>printf</a:t>
            </a:r>
            <a:r>
              <a:rPr lang="en-IN" dirty="0"/>
              <a:t>("Address: %p\n",(&amp;x));</a:t>
            </a:r>
          </a:p>
          <a:p>
            <a:r>
              <a:rPr lang="en-IN" dirty="0" err="1"/>
              <a:t>printf</a:t>
            </a:r>
            <a:r>
              <a:rPr lang="en-IN" dirty="0"/>
              <a:t>("Number using pointer :  %d\n", *</a:t>
            </a:r>
            <a:r>
              <a:rPr lang="en-IN" dirty="0" err="1"/>
              <a:t>ip</a:t>
            </a:r>
            <a:r>
              <a:rPr lang="en-IN" dirty="0"/>
              <a:t>);</a:t>
            </a:r>
          </a:p>
          <a:p>
            <a:r>
              <a:rPr lang="en-IN" dirty="0" err="1"/>
              <a:t>printf</a:t>
            </a:r>
            <a:r>
              <a:rPr lang="en-IN" dirty="0"/>
              <a:t>("Address using Pointer: %p\n",</a:t>
            </a:r>
            <a:r>
              <a:rPr lang="en-IN" dirty="0" err="1"/>
              <a:t>ip</a:t>
            </a:r>
            <a:r>
              <a:rPr lang="en-IN" dirty="0"/>
              <a:t>);</a:t>
            </a:r>
          </a:p>
          <a:p>
            <a:r>
              <a:rPr lang="en-IN" dirty="0"/>
              <a:t>return 0;</a:t>
            </a:r>
          </a:p>
          <a:p>
            <a:r>
              <a:rPr lang="en-IN" dirty="0"/>
              <a:t>}</a:t>
            </a:r>
          </a:p>
        </p:txBody>
      </p:sp>
    </p:spTree>
    <p:extLst>
      <p:ext uri="{BB962C8B-B14F-4D97-AF65-F5344CB8AC3E}">
        <p14:creationId xmlns:p14="http://schemas.microsoft.com/office/powerpoint/2010/main" val="1253301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274638"/>
            <a:ext cx="8686800" cy="715962"/>
          </a:xfrm>
        </p:spPr>
        <p:txBody>
          <a:bodyPr>
            <a:normAutofit fontScale="90000"/>
          </a:bodyPr>
          <a:lstStyle/>
          <a:p>
            <a:r>
              <a:rPr lang="en-US" dirty="0" smtClean="0"/>
              <a:t>Sample Code -2 : Pointers to different types</a:t>
            </a:r>
            <a:endParaRPr lang="en-US" dirty="0"/>
          </a:p>
        </p:txBody>
      </p:sp>
      <p:sp>
        <p:nvSpPr>
          <p:cNvPr id="7" name="Content Placeholder 6"/>
          <p:cNvSpPr>
            <a:spLocks noGrp="1"/>
          </p:cNvSpPr>
          <p:nvPr>
            <p:ph sz="quarter" idx="1"/>
          </p:nvPr>
        </p:nvSpPr>
        <p:spPr>
          <a:xfrm>
            <a:off x="4610669" y="1031882"/>
            <a:ext cx="4572000" cy="3628030"/>
          </a:xfrm>
        </p:spPr>
        <p:txBody>
          <a:bodyPr>
            <a:normAutofit/>
          </a:bodyPr>
          <a:lstStyle/>
          <a:p>
            <a:pPr marL="0" indent="0">
              <a:buNone/>
            </a:pPr>
            <a:r>
              <a:rPr lang="en-US" dirty="0" smtClean="0"/>
              <a:t>Output:-</a:t>
            </a:r>
          </a:p>
          <a:p>
            <a:pPr marL="0" indent="0">
              <a:buNone/>
            </a:pPr>
            <a:r>
              <a:rPr lang="en-IN" sz="2400" dirty="0"/>
              <a:t>Number using pointer :  10</a:t>
            </a:r>
          </a:p>
          <a:p>
            <a:pPr marL="0" indent="0">
              <a:buNone/>
            </a:pPr>
            <a:r>
              <a:rPr lang="en-IN" sz="2400" dirty="0"/>
              <a:t>Address using Pointer: 0x7fff4f5c31bc</a:t>
            </a:r>
          </a:p>
          <a:p>
            <a:pPr marL="0" indent="0">
              <a:buNone/>
            </a:pPr>
            <a:r>
              <a:rPr lang="en-IN" sz="2400" dirty="0"/>
              <a:t>Decimal value : 2.500000</a:t>
            </a:r>
          </a:p>
          <a:p>
            <a:pPr marL="0" indent="0">
              <a:buNone/>
            </a:pPr>
            <a:r>
              <a:rPr lang="en-IN" sz="2400" dirty="0"/>
              <a:t>Address of y : 0x7fff4f5c31b8</a:t>
            </a:r>
          </a:p>
          <a:p>
            <a:pPr marL="0" indent="0">
              <a:buNone/>
            </a:pPr>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12</a:t>
            </a:fld>
            <a:endParaRPr lang="en-US" dirty="0"/>
          </a:p>
        </p:txBody>
      </p:sp>
      <p:sp>
        <p:nvSpPr>
          <p:cNvPr id="3" name="Footer Placeholder 2"/>
          <p:cNvSpPr>
            <a:spLocks noGrp="1"/>
          </p:cNvSpPr>
          <p:nvPr>
            <p:ph type="ftr" sz="quarter" idx="12"/>
          </p:nvPr>
        </p:nvSpPr>
        <p:spPr/>
        <p:txBody>
          <a:bodyPr/>
          <a:lstStyle/>
          <a:p>
            <a:r>
              <a:rPr lang="en-US" smtClean="0"/>
              <a:t>Department of CSE</a:t>
            </a:r>
            <a:endParaRPr lang="en-US"/>
          </a:p>
        </p:txBody>
      </p:sp>
      <p:sp>
        <p:nvSpPr>
          <p:cNvPr id="5" name="Rectangle 4"/>
          <p:cNvSpPr/>
          <p:nvPr/>
        </p:nvSpPr>
        <p:spPr>
          <a:xfrm>
            <a:off x="345743" y="1041380"/>
            <a:ext cx="4572000" cy="3970318"/>
          </a:xfrm>
          <a:prstGeom prst="rect">
            <a:avLst/>
          </a:prstGeom>
        </p:spPr>
        <p:txBody>
          <a:bodyPr>
            <a:spAutoFit/>
          </a:bodyPr>
          <a:lstStyle/>
          <a:p>
            <a:r>
              <a:rPr lang="en-IN" dirty="0"/>
              <a:t>#include&lt;</a:t>
            </a:r>
            <a:r>
              <a:rPr lang="en-IN" dirty="0" err="1"/>
              <a:t>stdio.h</a:t>
            </a:r>
            <a:r>
              <a:rPr lang="en-IN" dirty="0"/>
              <a:t>&gt;</a:t>
            </a:r>
          </a:p>
          <a:p>
            <a:r>
              <a:rPr lang="en-IN" dirty="0" err="1"/>
              <a:t>int</a:t>
            </a:r>
            <a:r>
              <a:rPr lang="en-IN" dirty="0"/>
              <a:t> main()</a:t>
            </a:r>
          </a:p>
          <a:p>
            <a:r>
              <a:rPr lang="en-IN" dirty="0"/>
              <a:t>{</a:t>
            </a:r>
          </a:p>
          <a:p>
            <a:r>
              <a:rPr lang="en-IN" dirty="0" err="1"/>
              <a:t>int</a:t>
            </a:r>
            <a:r>
              <a:rPr lang="en-IN" dirty="0"/>
              <a:t> x=10;</a:t>
            </a:r>
          </a:p>
          <a:p>
            <a:r>
              <a:rPr lang="en-IN" dirty="0" err="1"/>
              <a:t>int</a:t>
            </a:r>
            <a:r>
              <a:rPr lang="en-IN" dirty="0"/>
              <a:t> *</a:t>
            </a:r>
            <a:r>
              <a:rPr lang="en-IN" dirty="0" err="1"/>
              <a:t>ip</a:t>
            </a:r>
            <a:r>
              <a:rPr lang="en-IN" dirty="0"/>
              <a:t>;</a:t>
            </a:r>
          </a:p>
          <a:p>
            <a:r>
              <a:rPr lang="en-IN" dirty="0"/>
              <a:t>float y=2.5, *</a:t>
            </a:r>
            <a:r>
              <a:rPr lang="en-IN" dirty="0" err="1"/>
              <a:t>fp</a:t>
            </a:r>
            <a:r>
              <a:rPr lang="en-IN" dirty="0"/>
              <a:t>;</a:t>
            </a:r>
          </a:p>
          <a:p>
            <a:r>
              <a:rPr lang="en-IN" dirty="0" err="1"/>
              <a:t>fp</a:t>
            </a:r>
            <a:r>
              <a:rPr lang="en-IN" dirty="0"/>
              <a:t> = &amp;y;</a:t>
            </a:r>
          </a:p>
          <a:p>
            <a:r>
              <a:rPr lang="en-IN" dirty="0" err="1"/>
              <a:t>ip</a:t>
            </a:r>
            <a:r>
              <a:rPr lang="en-IN" dirty="0"/>
              <a:t>=&amp;x;</a:t>
            </a:r>
          </a:p>
          <a:p>
            <a:r>
              <a:rPr lang="en-IN" dirty="0" err="1"/>
              <a:t>printf</a:t>
            </a:r>
            <a:r>
              <a:rPr lang="en-IN" dirty="0"/>
              <a:t>("Number using pointer :  %d\n", *</a:t>
            </a:r>
            <a:r>
              <a:rPr lang="en-IN" dirty="0" err="1"/>
              <a:t>ip</a:t>
            </a:r>
            <a:r>
              <a:rPr lang="en-IN" dirty="0"/>
              <a:t>);</a:t>
            </a:r>
          </a:p>
          <a:p>
            <a:r>
              <a:rPr lang="en-IN" dirty="0" err="1"/>
              <a:t>printf</a:t>
            </a:r>
            <a:r>
              <a:rPr lang="en-IN" dirty="0"/>
              <a:t>("Address using Pointer: %p\n",</a:t>
            </a:r>
            <a:r>
              <a:rPr lang="en-IN" dirty="0" err="1"/>
              <a:t>ip</a:t>
            </a:r>
            <a:r>
              <a:rPr lang="en-IN" dirty="0"/>
              <a:t>);</a:t>
            </a:r>
          </a:p>
          <a:p>
            <a:r>
              <a:rPr lang="en-IN" dirty="0" err="1"/>
              <a:t>printf</a:t>
            </a:r>
            <a:r>
              <a:rPr lang="en-IN" dirty="0"/>
              <a:t>("Decimal value : %f\n",*</a:t>
            </a:r>
            <a:r>
              <a:rPr lang="en-IN" dirty="0" err="1"/>
              <a:t>fp</a:t>
            </a:r>
            <a:r>
              <a:rPr lang="en-IN" dirty="0"/>
              <a:t>);</a:t>
            </a:r>
          </a:p>
          <a:p>
            <a:r>
              <a:rPr lang="en-IN" dirty="0" err="1"/>
              <a:t>printf</a:t>
            </a:r>
            <a:r>
              <a:rPr lang="en-IN" dirty="0"/>
              <a:t>("Address of y : %p\n",</a:t>
            </a:r>
            <a:r>
              <a:rPr lang="en-IN" dirty="0" err="1"/>
              <a:t>fp</a:t>
            </a:r>
            <a:r>
              <a:rPr lang="en-IN" dirty="0"/>
              <a:t>);</a:t>
            </a:r>
          </a:p>
          <a:p>
            <a:r>
              <a:rPr lang="en-IN" dirty="0"/>
              <a:t>return 0;</a:t>
            </a:r>
          </a:p>
          <a:p>
            <a:r>
              <a:rPr lang="en-IN" dirty="0"/>
              <a:t>}</a:t>
            </a:r>
          </a:p>
        </p:txBody>
      </p:sp>
    </p:spTree>
    <p:extLst>
      <p:ext uri="{BB962C8B-B14F-4D97-AF65-F5344CB8AC3E}">
        <p14:creationId xmlns:p14="http://schemas.microsoft.com/office/powerpoint/2010/main" val="25258777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274638"/>
            <a:ext cx="8686800" cy="715962"/>
          </a:xfrm>
        </p:spPr>
        <p:txBody>
          <a:bodyPr>
            <a:normAutofit/>
          </a:bodyPr>
          <a:lstStyle/>
          <a:p>
            <a:r>
              <a:rPr lang="en-US" sz="3200" dirty="0" smtClean="0"/>
              <a:t>Sample Code -3 : Same pointer to multiple variables</a:t>
            </a:r>
            <a:endParaRPr lang="en-US" sz="3200" dirty="0"/>
          </a:p>
        </p:txBody>
      </p:sp>
      <p:sp>
        <p:nvSpPr>
          <p:cNvPr id="7" name="Content Placeholder 6"/>
          <p:cNvSpPr>
            <a:spLocks noGrp="1"/>
          </p:cNvSpPr>
          <p:nvPr>
            <p:ph sz="quarter" idx="1"/>
          </p:nvPr>
        </p:nvSpPr>
        <p:spPr>
          <a:xfrm>
            <a:off x="4917743" y="1045530"/>
            <a:ext cx="3997657" cy="2397118"/>
          </a:xfrm>
        </p:spPr>
        <p:txBody>
          <a:bodyPr>
            <a:normAutofit/>
          </a:bodyPr>
          <a:lstStyle/>
          <a:p>
            <a:pPr marL="0" indent="0">
              <a:buNone/>
            </a:pPr>
            <a:r>
              <a:rPr lang="en-US" dirty="0" smtClean="0"/>
              <a:t>Output:-</a:t>
            </a:r>
          </a:p>
          <a:p>
            <a:pPr marL="0" indent="0">
              <a:buNone/>
            </a:pPr>
            <a:r>
              <a:rPr lang="en-IN" sz="2400" dirty="0"/>
              <a:t>Enter three integers : 10 20 30</a:t>
            </a:r>
          </a:p>
          <a:p>
            <a:pPr marL="0" indent="0">
              <a:buNone/>
            </a:pPr>
            <a:r>
              <a:rPr lang="en-IN" sz="2400" dirty="0"/>
              <a:t>pointer points to a. Value is 10</a:t>
            </a:r>
          </a:p>
          <a:p>
            <a:pPr marL="0" indent="0">
              <a:buNone/>
            </a:pPr>
            <a:r>
              <a:rPr lang="en-IN" sz="2400" dirty="0"/>
              <a:t>pointer points to b. Value is 20</a:t>
            </a:r>
          </a:p>
          <a:p>
            <a:pPr marL="0" indent="0">
              <a:buNone/>
            </a:pPr>
            <a:r>
              <a:rPr lang="en-IN" sz="2400" dirty="0"/>
              <a:t>pointer points to c. Value is 30</a:t>
            </a:r>
          </a:p>
          <a:p>
            <a:pPr marL="0" indent="0">
              <a:buNone/>
            </a:pPr>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13</a:t>
            </a:fld>
            <a:endParaRPr lang="en-US" dirty="0"/>
          </a:p>
        </p:txBody>
      </p:sp>
      <p:sp>
        <p:nvSpPr>
          <p:cNvPr id="3" name="Footer Placeholder 2"/>
          <p:cNvSpPr>
            <a:spLocks noGrp="1"/>
          </p:cNvSpPr>
          <p:nvPr>
            <p:ph type="ftr" sz="quarter" idx="12"/>
          </p:nvPr>
        </p:nvSpPr>
        <p:spPr/>
        <p:txBody>
          <a:bodyPr/>
          <a:lstStyle/>
          <a:p>
            <a:r>
              <a:rPr lang="en-US" smtClean="0"/>
              <a:t>Department of CSE</a:t>
            </a:r>
            <a:endParaRPr lang="en-US"/>
          </a:p>
        </p:txBody>
      </p:sp>
      <p:sp>
        <p:nvSpPr>
          <p:cNvPr id="5" name="Rectangle 4"/>
          <p:cNvSpPr/>
          <p:nvPr/>
        </p:nvSpPr>
        <p:spPr>
          <a:xfrm>
            <a:off x="345743" y="1041380"/>
            <a:ext cx="4572000" cy="4247317"/>
          </a:xfrm>
          <a:prstGeom prst="rect">
            <a:avLst/>
          </a:prstGeom>
        </p:spPr>
        <p:txBody>
          <a:bodyPr>
            <a:spAutoFit/>
          </a:bodyPr>
          <a:lstStyle/>
          <a:p>
            <a:r>
              <a:rPr lang="en-IN" dirty="0"/>
              <a:t>#include&lt;</a:t>
            </a:r>
            <a:r>
              <a:rPr lang="en-IN" dirty="0" err="1"/>
              <a:t>stdio.h</a:t>
            </a:r>
            <a:r>
              <a:rPr lang="en-IN" dirty="0"/>
              <a:t>&gt;</a:t>
            </a:r>
          </a:p>
          <a:p>
            <a:r>
              <a:rPr lang="en-IN" dirty="0" err="1"/>
              <a:t>int</a:t>
            </a:r>
            <a:r>
              <a:rPr lang="en-IN" dirty="0"/>
              <a:t> main()</a:t>
            </a:r>
          </a:p>
          <a:p>
            <a:r>
              <a:rPr lang="en-IN" dirty="0"/>
              <a:t>{</a:t>
            </a:r>
          </a:p>
          <a:p>
            <a:r>
              <a:rPr lang="en-IN" dirty="0"/>
              <a:t>  </a:t>
            </a:r>
            <a:r>
              <a:rPr lang="en-IN" dirty="0" err="1"/>
              <a:t>int</a:t>
            </a:r>
            <a:r>
              <a:rPr lang="en-IN" dirty="0"/>
              <a:t> </a:t>
            </a:r>
            <a:r>
              <a:rPr lang="en-IN" dirty="0" err="1"/>
              <a:t>a,b,c</a:t>
            </a:r>
            <a:r>
              <a:rPr lang="en-IN" dirty="0"/>
              <a:t>,*p; //</a:t>
            </a:r>
            <a:r>
              <a:rPr lang="en-IN" dirty="0" err="1"/>
              <a:t>a,b</a:t>
            </a:r>
            <a:r>
              <a:rPr lang="en-IN" dirty="0"/>
              <a:t> and c are variables and p is a pointer</a:t>
            </a:r>
          </a:p>
          <a:p>
            <a:r>
              <a:rPr lang="en-IN" dirty="0"/>
              <a:t>  </a:t>
            </a:r>
            <a:r>
              <a:rPr lang="en-IN" dirty="0" err="1"/>
              <a:t>printf</a:t>
            </a:r>
            <a:r>
              <a:rPr lang="en-IN" dirty="0"/>
              <a:t>("Enter three integers : ");</a:t>
            </a:r>
          </a:p>
          <a:p>
            <a:r>
              <a:rPr lang="en-IN" dirty="0"/>
              <a:t>  </a:t>
            </a:r>
            <a:r>
              <a:rPr lang="en-IN" dirty="0" err="1"/>
              <a:t>scanf</a:t>
            </a:r>
            <a:r>
              <a:rPr lang="en-IN" dirty="0"/>
              <a:t>("%d %d %</a:t>
            </a:r>
            <a:r>
              <a:rPr lang="en-IN" dirty="0" err="1"/>
              <a:t>d",&amp;a,&amp;b,&amp;c</a:t>
            </a:r>
            <a:r>
              <a:rPr lang="en-IN" dirty="0"/>
              <a:t>);</a:t>
            </a:r>
          </a:p>
          <a:p>
            <a:r>
              <a:rPr lang="en-IN" dirty="0"/>
              <a:t>  p = &amp;a;</a:t>
            </a:r>
          </a:p>
          <a:p>
            <a:r>
              <a:rPr lang="en-IN" dirty="0"/>
              <a:t>  </a:t>
            </a:r>
            <a:r>
              <a:rPr lang="en-IN" dirty="0" err="1"/>
              <a:t>printf</a:t>
            </a:r>
            <a:r>
              <a:rPr lang="en-IN" dirty="0"/>
              <a:t>("pointer points to a. Value is %d\n",*p);</a:t>
            </a:r>
          </a:p>
          <a:p>
            <a:r>
              <a:rPr lang="en-IN" dirty="0"/>
              <a:t>  p = &amp;b;</a:t>
            </a:r>
          </a:p>
          <a:p>
            <a:r>
              <a:rPr lang="en-IN" dirty="0"/>
              <a:t>  </a:t>
            </a:r>
            <a:r>
              <a:rPr lang="en-IN" dirty="0" err="1"/>
              <a:t>printf</a:t>
            </a:r>
            <a:r>
              <a:rPr lang="en-IN" dirty="0"/>
              <a:t>("pointer points to b. Value is %d\n",*p);</a:t>
            </a:r>
          </a:p>
          <a:p>
            <a:r>
              <a:rPr lang="en-IN" dirty="0"/>
              <a:t>  p = &amp;c;</a:t>
            </a:r>
          </a:p>
          <a:p>
            <a:r>
              <a:rPr lang="en-IN" dirty="0"/>
              <a:t>  </a:t>
            </a:r>
            <a:r>
              <a:rPr lang="en-IN" dirty="0" err="1"/>
              <a:t>printf</a:t>
            </a:r>
            <a:r>
              <a:rPr lang="en-IN" dirty="0"/>
              <a:t>("pointer points to c. Value is %d\n",*p);</a:t>
            </a:r>
          </a:p>
          <a:p>
            <a:r>
              <a:rPr lang="en-IN" dirty="0"/>
              <a:t>  return 0;</a:t>
            </a:r>
          </a:p>
          <a:p>
            <a:r>
              <a:rPr lang="en-IN" dirty="0"/>
              <a:t>}</a:t>
            </a:r>
          </a:p>
        </p:txBody>
      </p:sp>
    </p:spTree>
    <p:extLst>
      <p:ext uri="{BB962C8B-B14F-4D97-AF65-F5344CB8AC3E}">
        <p14:creationId xmlns:p14="http://schemas.microsoft.com/office/powerpoint/2010/main" val="11266419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274638"/>
            <a:ext cx="8686800" cy="715962"/>
          </a:xfrm>
        </p:spPr>
        <p:txBody>
          <a:bodyPr>
            <a:normAutofit/>
          </a:bodyPr>
          <a:lstStyle/>
          <a:p>
            <a:r>
              <a:rPr lang="en-US" sz="3200" dirty="0" smtClean="0"/>
              <a:t>Sample Code -4 : Multiple Pointers to same variable</a:t>
            </a:r>
            <a:endParaRPr lang="en-US" sz="3200" dirty="0"/>
          </a:p>
        </p:txBody>
      </p:sp>
      <p:sp>
        <p:nvSpPr>
          <p:cNvPr id="7" name="Content Placeholder 6"/>
          <p:cNvSpPr>
            <a:spLocks noGrp="1"/>
          </p:cNvSpPr>
          <p:nvPr>
            <p:ph sz="quarter" idx="1"/>
          </p:nvPr>
        </p:nvSpPr>
        <p:spPr>
          <a:xfrm>
            <a:off x="4917743" y="1045530"/>
            <a:ext cx="3997657" cy="2397118"/>
          </a:xfrm>
        </p:spPr>
        <p:txBody>
          <a:bodyPr>
            <a:normAutofit/>
          </a:bodyPr>
          <a:lstStyle/>
          <a:p>
            <a:pPr marL="0" indent="0">
              <a:buNone/>
            </a:pPr>
            <a:r>
              <a:rPr lang="en-US" dirty="0" smtClean="0"/>
              <a:t>Output:-</a:t>
            </a:r>
          </a:p>
          <a:p>
            <a:pPr marL="0" indent="0">
              <a:buNone/>
            </a:pPr>
            <a:r>
              <a:rPr lang="de-DE" sz="2400" dirty="0"/>
              <a:t>Enter an integer : 15</a:t>
            </a:r>
          </a:p>
          <a:p>
            <a:pPr marL="0" indent="0">
              <a:buNone/>
            </a:pPr>
            <a:r>
              <a:rPr lang="de-DE" sz="2400" dirty="0">
                <a:solidFill>
                  <a:srgbClr val="002060"/>
                </a:solidFill>
              </a:rPr>
              <a:t>15</a:t>
            </a:r>
          </a:p>
          <a:p>
            <a:pPr marL="0" indent="0">
              <a:buNone/>
            </a:pPr>
            <a:r>
              <a:rPr lang="de-DE" sz="2400" dirty="0">
                <a:solidFill>
                  <a:srgbClr val="00B050"/>
                </a:solidFill>
              </a:rPr>
              <a:t>15</a:t>
            </a:r>
          </a:p>
          <a:p>
            <a:pPr marL="0" indent="0">
              <a:buNone/>
            </a:pPr>
            <a:r>
              <a:rPr lang="de-DE" sz="2400" dirty="0">
                <a:solidFill>
                  <a:srgbClr val="C00000"/>
                </a:solidFill>
              </a:rPr>
              <a:t>15</a:t>
            </a:r>
          </a:p>
          <a:p>
            <a:pPr marL="0" indent="0">
              <a:buNone/>
            </a:pPr>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14</a:t>
            </a:fld>
            <a:endParaRPr lang="en-US" dirty="0"/>
          </a:p>
        </p:txBody>
      </p:sp>
      <p:sp>
        <p:nvSpPr>
          <p:cNvPr id="3" name="Footer Placeholder 2"/>
          <p:cNvSpPr>
            <a:spLocks noGrp="1"/>
          </p:cNvSpPr>
          <p:nvPr>
            <p:ph type="ftr" sz="quarter" idx="12"/>
          </p:nvPr>
        </p:nvSpPr>
        <p:spPr/>
        <p:txBody>
          <a:bodyPr/>
          <a:lstStyle/>
          <a:p>
            <a:r>
              <a:rPr lang="en-US" smtClean="0"/>
              <a:t>Department of CSE</a:t>
            </a:r>
            <a:endParaRPr lang="en-US"/>
          </a:p>
        </p:txBody>
      </p:sp>
      <p:sp>
        <p:nvSpPr>
          <p:cNvPr id="5" name="Rectangle 4"/>
          <p:cNvSpPr/>
          <p:nvPr/>
        </p:nvSpPr>
        <p:spPr>
          <a:xfrm>
            <a:off x="345743" y="1041380"/>
            <a:ext cx="4572000" cy="4524315"/>
          </a:xfrm>
          <a:prstGeom prst="rect">
            <a:avLst/>
          </a:prstGeom>
        </p:spPr>
        <p:txBody>
          <a:bodyPr>
            <a:spAutoFit/>
          </a:bodyPr>
          <a:lstStyle/>
          <a:p>
            <a:r>
              <a:rPr lang="en-IN" dirty="0"/>
              <a:t>#include&lt;</a:t>
            </a:r>
            <a:r>
              <a:rPr lang="en-IN" dirty="0" err="1"/>
              <a:t>stdio.h</a:t>
            </a:r>
            <a:r>
              <a:rPr lang="en-IN" dirty="0"/>
              <a:t>&gt;</a:t>
            </a:r>
          </a:p>
          <a:p>
            <a:r>
              <a:rPr lang="en-IN" dirty="0" err="1"/>
              <a:t>int</a:t>
            </a:r>
            <a:r>
              <a:rPr lang="en-IN" dirty="0"/>
              <a:t> main()</a:t>
            </a:r>
          </a:p>
          <a:p>
            <a:r>
              <a:rPr lang="en-IN" dirty="0"/>
              <a:t>{</a:t>
            </a:r>
          </a:p>
          <a:p>
            <a:r>
              <a:rPr lang="en-IN" dirty="0" err="1"/>
              <a:t>int</a:t>
            </a:r>
            <a:r>
              <a:rPr lang="en-IN" dirty="0"/>
              <a:t> a;</a:t>
            </a:r>
          </a:p>
          <a:p>
            <a:r>
              <a:rPr lang="en-IN" dirty="0" err="1"/>
              <a:t>int</a:t>
            </a:r>
            <a:r>
              <a:rPr lang="en-IN" dirty="0"/>
              <a:t> *p = &amp;a;</a:t>
            </a:r>
          </a:p>
          <a:p>
            <a:r>
              <a:rPr lang="en-IN" dirty="0" err="1"/>
              <a:t>int</a:t>
            </a:r>
            <a:r>
              <a:rPr lang="en-IN" dirty="0"/>
              <a:t> *q = &amp;a;</a:t>
            </a:r>
          </a:p>
          <a:p>
            <a:r>
              <a:rPr lang="en-IN" dirty="0" err="1"/>
              <a:t>int</a:t>
            </a:r>
            <a:r>
              <a:rPr lang="en-IN" dirty="0"/>
              <a:t> *r = &amp;a;</a:t>
            </a:r>
          </a:p>
          <a:p>
            <a:endParaRPr lang="en-IN" dirty="0"/>
          </a:p>
          <a:p>
            <a:r>
              <a:rPr lang="en-IN" dirty="0" err="1"/>
              <a:t>printf</a:t>
            </a:r>
            <a:r>
              <a:rPr lang="en-IN" dirty="0"/>
              <a:t>("Enter an integer : ");</a:t>
            </a:r>
          </a:p>
          <a:p>
            <a:r>
              <a:rPr lang="en-IN" dirty="0" err="1"/>
              <a:t>scanf</a:t>
            </a:r>
            <a:r>
              <a:rPr lang="en-IN" dirty="0"/>
              <a:t>("%</a:t>
            </a:r>
            <a:r>
              <a:rPr lang="en-IN" dirty="0" err="1"/>
              <a:t>d",&amp;a</a:t>
            </a:r>
            <a:r>
              <a:rPr lang="en-IN" dirty="0"/>
              <a:t>);</a:t>
            </a:r>
          </a:p>
          <a:p>
            <a:r>
              <a:rPr lang="en-IN" dirty="0" err="1">
                <a:solidFill>
                  <a:srgbClr val="002060"/>
                </a:solidFill>
              </a:rPr>
              <a:t>printf</a:t>
            </a:r>
            <a:r>
              <a:rPr lang="en-IN" dirty="0">
                <a:solidFill>
                  <a:srgbClr val="002060"/>
                </a:solidFill>
              </a:rPr>
              <a:t>("%d\n",*p);</a:t>
            </a:r>
          </a:p>
          <a:p>
            <a:r>
              <a:rPr lang="en-IN" dirty="0" err="1">
                <a:solidFill>
                  <a:srgbClr val="00B050"/>
                </a:solidFill>
              </a:rPr>
              <a:t>printf</a:t>
            </a:r>
            <a:r>
              <a:rPr lang="en-IN" dirty="0">
                <a:solidFill>
                  <a:srgbClr val="00B050"/>
                </a:solidFill>
              </a:rPr>
              <a:t>("%d\n",*q);</a:t>
            </a:r>
          </a:p>
          <a:p>
            <a:r>
              <a:rPr lang="en-IN" dirty="0" err="1">
                <a:solidFill>
                  <a:srgbClr val="C00000"/>
                </a:solidFill>
              </a:rPr>
              <a:t>printf</a:t>
            </a:r>
            <a:r>
              <a:rPr lang="en-IN" dirty="0">
                <a:solidFill>
                  <a:srgbClr val="C00000"/>
                </a:solidFill>
              </a:rPr>
              <a:t>("%d\n",*r);</a:t>
            </a:r>
          </a:p>
          <a:p>
            <a:endParaRPr lang="en-IN" dirty="0"/>
          </a:p>
          <a:p>
            <a:r>
              <a:rPr lang="en-IN" dirty="0"/>
              <a:t>return 0;</a:t>
            </a:r>
          </a:p>
          <a:p>
            <a:r>
              <a:rPr lang="en-IN" dirty="0"/>
              <a:t>}</a:t>
            </a:r>
          </a:p>
        </p:txBody>
      </p:sp>
    </p:spTree>
    <p:extLst>
      <p:ext uri="{BB962C8B-B14F-4D97-AF65-F5344CB8AC3E}">
        <p14:creationId xmlns:p14="http://schemas.microsoft.com/office/powerpoint/2010/main" val="24288204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Department of CSE</a:t>
            </a:r>
            <a:endParaRPr lang="en-US"/>
          </a:p>
        </p:txBody>
      </p:sp>
      <p:sp>
        <p:nvSpPr>
          <p:cNvPr id="3" name="Slide Number Placeholder 2"/>
          <p:cNvSpPr>
            <a:spLocks noGrp="1"/>
          </p:cNvSpPr>
          <p:nvPr>
            <p:ph type="sldNum" sz="quarter" idx="12"/>
          </p:nvPr>
        </p:nvSpPr>
        <p:spPr/>
        <p:txBody>
          <a:bodyPr/>
          <a:lstStyle/>
          <a:p>
            <a:fld id="{16B630EB-F987-45A6-8A46-FAB463B7F3A1}" type="slidenum">
              <a:rPr lang="en-US" smtClean="0"/>
              <a:pPr/>
              <a:t>15</a:t>
            </a:fld>
            <a:endParaRPr lang="en-US" dirty="0"/>
          </a:p>
        </p:txBody>
      </p:sp>
      <p:sp>
        <p:nvSpPr>
          <p:cNvPr id="2" name="Title 1"/>
          <p:cNvSpPr>
            <a:spLocks noGrp="1"/>
          </p:cNvSpPr>
          <p:nvPr>
            <p:ph type="ctrTitle"/>
          </p:nvPr>
        </p:nvSpPr>
        <p:spPr/>
        <p:txBody>
          <a:bodyPr>
            <a:noAutofit/>
          </a:bodyPr>
          <a:lstStyle/>
          <a:p>
            <a:r>
              <a:rPr lang="en-US" dirty="0" smtClean="0">
                <a:solidFill>
                  <a:schemeClr val="tx1"/>
                </a:solidFill>
                <a:latin typeface="+mn-lt"/>
              </a:rPr>
              <a:t>Pointer and 1D Array </a:t>
            </a:r>
            <a:endParaRPr lang="en-US" sz="4400" dirty="0">
              <a:solidFill>
                <a:schemeClr val="tx1"/>
              </a:solidFill>
              <a:latin typeface="+mn-lt"/>
            </a:endParaRPr>
          </a:p>
        </p:txBody>
      </p:sp>
    </p:spTree>
    <p:extLst>
      <p:ext uri="{BB962C8B-B14F-4D97-AF65-F5344CB8AC3E}">
        <p14:creationId xmlns:p14="http://schemas.microsoft.com/office/powerpoint/2010/main" val="17575860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792162"/>
          </a:xfrm>
        </p:spPr>
        <p:txBody>
          <a:bodyPr>
            <a:normAutofit/>
          </a:bodyPr>
          <a:lstStyle/>
          <a:p>
            <a:r>
              <a:rPr lang="en-IN" dirty="0" smtClean="0"/>
              <a:t>Relationship between array and pointer</a:t>
            </a:r>
            <a:endParaRPr lang="en-IN" dirty="0"/>
          </a:p>
        </p:txBody>
      </p:sp>
      <p:sp>
        <p:nvSpPr>
          <p:cNvPr id="5" name="Content Placeholder 4"/>
          <p:cNvSpPr>
            <a:spLocks noGrp="1"/>
          </p:cNvSpPr>
          <p:nvPr>
            <p:ph sz="quarter" idx="1"/>
          </p:nvPr>
        </p:nvSpPr>
        <p:spPr/>
        <p:txBody>
          <a:bodyPr>
            <a:normAutofit fontScale="85000" lnSpcReduction="10000"/>
          </a:bodyPr>
          <a:lstStyle/>
          <a:p>
            <a:r>
              <a:rPr lang="en-IN" dirty="0" smtClean="0"/>
              <a:t>The name of array is a pointer to the first element</a:t>
            </a:r>
          </a:p>
          <a:p>
            <a:endParaRPr lang="en-IN" dirty="0"/>
          </a:p>
          <a:p>
            <a:r>
              <a:rPr lang="en-IN" dirty="0" smtClean="0"/>
              <a:t>Address of first element and name of array represent the same memory address.</a:t>
            </a:r>
          </a:p>
          <a:p>
            <a:endParaRPr lang="en-IN" dirty="0"/>
          </a:p>
          <a:p>
            <a:r>
              <a:rPr lang="en-IN" dirty="0" smtClean="0"/>
              <a:t>Array name can be used as a pointer.</a:t>
            </a:r>
          </a:p>
          <a:p>
            <a:endParaRPr lang="en-IN" dirty="0"/>
          </a:p>
          <a:p>
            <a:r>
              <a:rPr lang="en-IN" dirty="0" smtClean="0"/>
              <a:t>When a separate pointer is used to point to an array, it is initialized using the following syntax:-</a:t>
            </a:r>
          </a:p>
          <a:p>
            <a:pPr marL="0" indent="0" algn="ctr">
              <a:buNone/>
            </a:pPr>
            <a:r>
              <a:rPr lang="en-IN" dirty="0"/>
              <a:t>	</a:t>
            </a:r>
            <a:r>
              <a:rPr lang="en-IN" b="1" dirty="0" err="1" smtClean="0"/>
              <a:t>datatype</a:t>
            </a:r>
            <a:r>
              <a:rPr lang="en-IN" b="1" dirty="0" smtClean="0"/>
              <a:t> *</a:t>
            </a:r>
            <a:r>
              <a:rPr lang="en-IN" b="1" dirty="0" err="1" smtClean="0"/>
              <a:t>ptrname</a:t>
            </a:r>
            <a:r>
              <a:rPr lang="en-IN" b="1" dirty="0" smtClean="0"/>
              <a:t> = </a:t>
            </a:r>
            <a:r>
              <a:rPr lang="en-IN" b="1" dirty="0" err="1" smtClean="0"/>
              <a:t>array_name</a:t>
            </a:r>
            <a:r>
              <a:rPr lang="en-IN" b="1" dirty="0" smtClean="0"/>
              <a:t>;</a:t>
            </a:r>
          </a:p>
          <a:p>
            <a:pPr marL="0" indent="0">
              <a:buNone/>
            </a:pPr>
            <a:endParaRPr lang="en-IN" dirty="0" smtClean="0"/>
          </a:p>
          <a:p>
            <a:pPr marL="0" indent="0">
              <a:buNone/>
            </a:pPr>
            <a:r>
              <a:rPr lang="en-IN" dirty="0" err="1" smtClean="0"/>
              <a:t>Eg</a:t>
            </a:r>
            <a:r>
              <a:rPr lang="en-IN" dirty="0" smtClean="0"/>
              <a:t>:- </a:t>
            </a:r>
            <a:r>
              <a:rPr lang="en-IN" dirty="0" err="1" smtClean="0"/>
              <a:t>int</a:t>
            </a:r>
            <a:r>
              <a:rPr lang="en-IN" dirty="0" smtClean="0"/>
              <a:t> a[5] = {1,2,3,4,5};</a:t>
            </a:r>
          </a:p>
          <a:p>
            <a:pPr marL="0" indent="0">
              <a:buNone/>
            </a:pPr>
            <a:r>
              <a:rPr lang="en-IN" dirty="0"/>
              <a:t> </a:t>
            </a:r>
            <a:r>
              <a:rPr lang="en-IN" dirty="0" smtClean="0"/>
              <a:t>       </a:t>
            </a:r>
            <a:r>
              <a:rPr lang="en-IN" dirty="0" err="1" smtClean="0"/>
              <a:t>int</a:t>
            </a:r>
            <a:r>
              <a:rPr lang="en-IN" dirty="0" smtClean="0"/>
              <a:t> *</a:t>
            </a:r>
            <a:r>
              <a:rPr lang="en-IN" dirty="0" err="1" smtClean="0"/>
              <a:t>ptr</a:t>
            </a:r>
            <a:r>
              <a:rPr lang="en-IN" dirty="0" smtClean="0"/>
              <a:t> = a; //Equivalent to writing </a:t>
            </a:r>
            <a:r>
              <a:rPr lang="en-IN" dirty="0" err="1" smtClean="0"/>
              <a:t>int</a:t>
            </a:r>
            <a:r>
              <a:rPr lang="en-IN" dirty="0" smtClean="0"/>
              <a:t> *</a:t>
            </a:r>
            <a:r>
              <a:rPr lang="en-IN" dirty="0" err="1" smtClean="0"/>
              <a:t>ptr</a:t>
            </a:r>
            <a:r>
              <a:rPr lang="en-IN" dirty="0" smtClean="0"/>
              <a:t> = &amp;a[0];</a:t>
            </a:r>
          </a:p>
        </p:txBody>
      </p:sp>
      <p:sp>
        <p:nvSpPr>
          <p:cNvPr id="4" name="Slide Number Placeholder 3"/>
          <p:cNvSpPr>
            <a:spLocks noGrp="1"/>
          </p:cNvSpPr>
          <p:nvPr>
            <p:ph type="sldNum" sz="quarter" idx="11"/>
          </p:nvPr>
        </p:nvSpPr>
        <p:spPr/>
        <p:txBody>
          <a:bodyPr/>
          <a:lstStyle/>
          <a:p>
            <a:fld id="{16B630EB-F987-45A6-8A46-FAB463B7F3A1}" type="slidenum">
              <a:rPr lang="en-US" smtClean="0"/>
              <a:pPr/>
              <a:t>16</a:t>
            </a:fld>
            <a:endParaRPr lang="en-US" dirty="0"/>
          </a:p>
        </p:txBody>
      </p:sp>
      <p:sp>
        <p:nvSpPr>
          <p:cNvPr id="3" name="Footer Placeholder 2"/>
          <p:cNvSpPr>
            <a:spLocks noGrp="1"/>
          </p:cNvSpPr>
          <p:nvPr>
            <p:ph type="ftr" sz="quarter" idx="12"/>
          </p:nvPr>
        </p:nvSpPr>
        <p:spPr/>
        <p:txBody>
          <a:bodyPr/>
          <a:lstStyle/>
          <a:p>
            <a:r>
              <a:rPr lang="en-US" smtClean="0"/>
              <a:t>Department of CSE</a:t>
            </a:r>
            <a:endParaRPr lang="en-US"/>
          </a:p>
        </p:txBody>
      </p:sp>
    </p:spTree>
    <p:extLst>
      <p:ext uri="{BB962C8B-B14F-4D97-AF65-F5344CB8AC3E}">
        <p14:creationId xmlns:p14="http://schemas.microsoft.com/office/powerpoint/2010/main" val="29644023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792162"/>
          </a:xfrm>
        </p:spPr>
        <p:txBody>
          <a:bodyPr>
            <a:normAutofit/>
          </a:bodyPr>
          <a:lstStyle/>
          <a:p>
            <a:r>
              <a:rPr lang="en-IN" dirty="0" smtClean="0"/>
              <a:t>Sample Program 5 : Pointer and Array I</a:t>
            </a:r>
            <a:endParaRPr lang="en-IN" dirty="0"/>
          </a:p>
        </p:txBody>
      </p:sp>
      <p:sp>
        <p:nvSpPr>
          <p:cNvPr id="5" name="Content Placeholder 4"/>
          <p:cNvSpPr>
            <a:spLocks noGrp="1"/>
          </p:cNvSpPr>
          <p:nvPr>
            <p:ph sz="quarter" idx="1"/>
          </p:nvPr>
        </p:nvSpPr>
        <p:spPr/>
        <p:txBody>
          <a:bodyPr>
            <a:normAutofit fontScale="92500" lnSpcReduction="10000"/>
          </a:bodyPr>
          <a:lstStyle/>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a:t>
            </a:r>
          </a:p>
          <a:p>
            <a:pPr marL="0" indent="0">
              <a:buNone/>
            </a:pPr>
            <a:r>
              <a:rPr lang="en-IN" dirty="0"/>
              <a:t>  </a:t>
            </a:r>
            <a:r>
              <a:rPr lang="en-IN" dirty="0" err="1"/>
              <a:t>int</a:t>
            </a:r>
            <a:r>
              <a:rPr lang="en-IN" dirty="0"/>
              <a:t> a[5] = {1,2,3,4,5};</a:t>
            </a:r>
          </a:p>
          <a:p>
            <a:pPr marL="0" indent="0">
              <a:buNone/>
            </a:pPr>
            <a:r>
              <a:rPr lang="en-IN" dirty="0"/>
              <a:t>  </a:t>
            </a:r>
            <a:r>
              <a:rPr lang="en-IN" dirty="0" err="1"/>
              <a:t>int</a:t>
            </a:r>
            <a:r>
              <a:rPr lang="en-IN" dirty="0"/>
              <a:t> *p = a;</a:t>
            </a:r>
          </a:p>
          <a:p>
            <a:pPr marL="0" indent="0">
              <a:buNone/>
            </a:pPr>
            <a:endParaRPr lang="en-IN" dirty="0"/>
          </a:p>
          <a:p>
            <a:pPr marL="0" indent="0">
              <a:buNone/>
            </a:pPr>
            <a:r>
              <a:rPr lang="en-IN" dirty="0"/>
              <a:t>  </a:t>
            </a:r>
            <a:r>
              <a:rPr lang="en-IN" dirty="0" err="1"/>
              <a:t>printf</a:t>
            </a:r>
            <a:r>
              <a:rPr lang="en-IN" dirty="0"/>
              <a:t>("%p %p\</a:t>
            </a:r>
            <a:r>
              <a:rPr lang="en-IN" dirty="0" err="1"/>
              <a:t>n",&amp;a</a:t>
            </a:r>
            <a:r>
              <a:rPr lang="en-IN" dirty="0"/>
              <a:t>[0],a);</a:t>
            </a:r>
          </a:p>
          <a:p>
            <a:pPr marL="0" indent="0">
              <a:buNone/>
            </a:pPr>
            <a:r>
              <a:rPr lang="en-IN" dirty="0"/>
              <a:t>  </a:t>
            </a:r>
            <a:r>
              <a:rPr lang="en-IN" dirty="0" err="1"/>
              <a:t>printf</a:t>
            </a:r>
            <a:r>
              <a:rPr lang="en-IN" dirty="0"/>
              <a:t>("%d %d\n",*a,*p);</a:t>
            </a:r>
          </a:p>
          <a:p>
            <a:pPr marL="0" indent="0">
              <a:buNone/>
            </a:pPr>
            <a:endParaRPr lang="en-IN" dirty="0"/>
          </a:p>
          <a:p>
            <a:pPr marL="0" indent="0">
              <a:buNone/>
            </a:pPr>
            <a:r>
              <a:rPr lang="en-IN" dirty="0"/>
              <a:t>  return 0;</a:t>
            </a:r>
          </a:p>
          <a:p>
            <a:pPr marL="0" indent="0">
              <a:buNone/>
            </a:pPr>
            <a:r>
              <a:rPr lang="en-IN" dirty="0"/>
              <a:t>}</a:t>
            </a:r>
          </a:p>
          <a:p>
            <a:pPr marL="0" indent="0">
              <a:buNone/>
            </a:pPr>
            <a:endParaRPr lang="en-IN"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17</a:t>
            </a:fld>
            <a:endParaRPr lang="en-US" dirty="0"/>
          </a:p>
        </p:txBody>
      </p:sp>
      <p:sp>
        <p:nvSpPr>
          <p:cNvPr id="3" name="Footer Placeholder 2"/>
          <p:cNvSpPr>
            <a:spLocks noGrp="1"/>
          </p:cNvSpPr>
          <p:nvPr>
            <p:ph type="ftr" sz="quarter" idx="12"/>
          </p:nvPr>
        </p:nvSpPr>
        <p:spPr/>
        <p:txBody>
          <a:bodyPr/>
          <a:lstStyle/>
          <a:p>
            <a:r>
              <a:rPr lang="en-US" smtClean="0"/>
              <a:t>Department of CSE</a:t>
            </a:r>
            <a:endParaRPr lang="en-US"/>
          </a:p>
        </p:txBody>
      </p:sp>
      <p:sp>
        <p:nvSpPr>
          <p:cNvPr id="6" name="Content Placeholder 6"/>
          <p:cNvSpPr txBox="1">
            <a:spLocks/>
          </p:cNvSpPr>
          <p:nvPr/>
        </p:nvSpPr>
        <p:spPr>
          <a:xfrm>
            <a:off x="4951862" y="1219200"/>
            <a:ext cx="3997657" cy="2397118"/>
          </a:xfrm>
          <a:prstGeom prst="rect">
            <a:avLst/>
          </a:prstGeom>
        </p:spPr>
        <p:txBody>
          <a:bodyPr vert="horz">
            <a:normAutofit/>
          </a:bodyPr>
          <a:lstStyle>
            <a:lvl1pPr marL="274320" indent="-274320" algn="l" rtl="0" eaLnBrk="1" latinLnBrk="0" hangingPunct="1">
              <a:spcBef>
                <a:spcPts val="580"/>
              </a:spcBef>
              <a:buClrTx/>
              <a:buSzPct val="85000"/>
              <a:buFont typeface="Arial" pitchFamily="34" charset="0"/>
              <a:buChar char="•"/>
              <a:defRPr kumimoji="0" sz="2600" kern="1200" baseline="0">
                <a:solidFill>
                  <a:schemeClr val="tx1"/>
                </a:solidFill>
                <a:latin typeface="+mn-lt"/>
                <a:ea typeface="+mn-ea"/>
                <a:cs typeface="+mn-cs"/>
              </a:defRPr>
            </a:lvl1pPr>
            <a:lvl2pPr marL="548640" indent="-228600" algn="l" rtl="0" eaLnBrk="1" latinLnBrk="0" hangingPunct="1">
              <a:spcBef>
                <a:spcPts val="370"/>
              </a:spcBef>
              <a:buClrTx/>
              <a:buSzPct val="85000"/>
              <a:buFont typeface="Arial" pitchFamily="34" charset="0"/>
              <a:buChar char="•"/>
              <a:defRPr kumimoji="0" sz="2600" kern="1200" baseline="0">
                <a:solidFill>
                  <a:schemeClr val="tx1"/>
                </a:solidFill>
                <a:latin typeface="+mn-lt"/>
                <a:ea typeface="+mn-ea"/>
                <a:cs typeface="+mn-cs"/>
              </a:defRPr>
            </a:lvl2pPr>
            <a:lvl3pPr marL="822960" indent="-228600" algn="l" rtl="0" eaLnBrk="1" latinLnBrk="0" hangingPunct="1">
              <a:spcBef>
                <a:spcPts val="370"/>
              </a:spcBef>
              <a:buClrTx/>
              <a:buSzPct val="85000"/>
              <a:buFont typeface="Arial" pitchFamily="34" charset="0"/>
              <a:buChar char="•"/>
              <a:defRPr kumimoji="0" sz="2600" kern="1200" baseline="0">
                <a:solidFill>
                  <a:schemeClr val="tx1"/>
                </a:solidFill>
                <a:latin typeface="+mn-lt"/>
                <a:ea typeface="+mn-ea"/>
                <a:cs typeface="+mn-cs"/>
              </a:defRPr>
            </a:lvl3pPr>
            <a:lvl4pPr marL="1097280" indent="-228600" algn="l" rtl="0" eaLnBrk="1" latinLnBrk="0" hangingPunct="1">
              <a:spcBef>
                <a:spcPts val="370"/>
              </a:spcBef>
              <a:buClrTx/>
              <a:buSzPct val="80000"/>
              <a:buFont typeface="Arial" pitchFamily="34" charset="0"/>
              <a:buChar char="•"/>
              <a:defRPr kumimoji="0" sz="2600" kern="1200" baseline="0">
                <a:solidFill>
                  <a:schemeClr val="tx1"/>
                </a:solidFill>
                <a:latin typeface="+mn-lt"/>
                <a:ea typeface="+mn-ea"/>
                <a:cs typeface="+mn-cs"/>
              </a:defRPr>
            </a:lvl4pPr>
            <a:lvl5pPr marL="1371600" indent="-228600" algn="l" rtl="0" eaLnBrk="1" latinLnBrk="0" hangingPunct="1">
              <a:spcBef>
                <a:spcPts val="370"/>
              </a:spcBef>
              <a:buClrTx/>
              <a:buFont typeface="Arial" pitchFamily="34" charset="0"/>
              <a:buChar char="•"/>
              <a:defRPr kumimoji="0" sz="2600" kern="1200" baseline="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Font typeface="Arial" pitchFamily="34" charset="0"/>
              <a:buNone/>
            </a:pPr>
            <a:r>
              <a:rPr lang="en-US" dirty="0" smtClean="0"/>
              <a:t>Output:-</a:t>
            </a:r>
          </a:p>
          <a:p>
            <a:pPr marL="0" indent="0">
              <a:buNone/>
            </a:pPr>
            <a:r>
              <a:rPr lang="de-DE" sz="2400" dirty="0"/>
              <a:t>0x7fff03b2d380 0x7fff03b2d380</a:t>
            </a:r>
          </a:p>
          <a:p>
            <a:pPr marL="0" indent="0">
              <a:buNone/>
            </a:pPr>
            <a:r>
              <a:rPr lang="de-DE" sz="2400" dirty="0"/>
              <a:t>1 1</a:t>
            </a:r>
          </a:p>
          <a:p>
            <a:pPr marL="0" indent="0">
              <a:buFont typeface="Arial" pitchFamily="34" charset="0"/>
              <a:buNone/>
            </a:pPr>
            <a:endParaRPr lang="en-US" dirty="0"/>
          </a:p>
        </p:txBody>
      </p:sp>
    </p:spTree>
    <p:extLst>
      <p:ext uri="{BB962C8B-B14F-4D97-AF65-F5344CB8AC3E}">
        <p14:creationId xmlns:p14="http://schemas.microsoft.com/office/powerpoint/2010/main" val="30742028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792162"/>
          </a:xfrm>
        </p:spPr>
        <p:txBody>
          <a:bodyPr>
            <a:normAutofit/>
          </a:bodyPr>
          <a:lstStyle/>
          <a:p>
            <a:r>
              <a:rPr lang="en-IN" dirty="0" smtClean="0"/>
              <a:t>Sample Program 6 : Pointer and Array II</a:t>
            </a:r>
            <a:endParaRPr lang="en-IN" dirty="0"/>
          </a:p>
        </p:txBody>
      </p:sp>
      <p:sp>
        <p:nvSpPr>
          <p:cNvPr id="5" name="Content Placeholder 4"/>
          <p:cNvSpPr>
            <a:spLocks noGrp="1"/>
          </p:cNvSpPr>
          <p:nvPr>
            <p:ph sz="quarter" idx="1"/>
          </p:nvPr>
        </p:nvSpPr>
        <p:spPr>
          <a:xfrm>
            <a:off x="228600" y="1066800"/>
            <a:ext cx="8686800" cy="4572000"/>
          </a:xfrm>
        </p:spPr>
        <p:txBody>
          <a:bodyPr>
            <a:normAutofit fontScale="92500" lnSpcReduction="10000"/>
          </a:bodyPr>
          <a:lstStyle/>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a:t>
            </a:r>
          </a:p>
          <a:p>
            <a:pPr marL="0" indent="0">
              <a:buNone/>
            </a:pPr>
            <a:r>
              <a:rPr lang="en-IN" dirty="0"/>
              <a:t>  </a:t>
            </a:r>
            <a:r>
              <a:rPr lang="en-IN" dirty="0" err="1"/>
              <a:t>int</a:t>
            </a:r>
            <a:r>
              <a:rPr lang="en-IN" dirty="0"/>
              <a:t> a[5] = {1,2,3,4,5};</a:t>
            </a:r>
          </a:p>
          <a:p>
            <a:pPr marL="0" indent="0">
              <a:buNone/>
            </a:pPr>
            <a:r>
              <a:rPr lang="en-IN" dirty="0"/>
              <a:t>  </a:t>
            </a:r>
            <a:r>
              <a:rPr lang="en-IN" dirty="0" err="1"/>
              <a:t>int</a:t>
            </a:r>
            <a:r>
              <a:rPr lang="en-IN" dirty="0"/>
              <a:t> *p = &amp;a[1];</a:t>
            </a:r>
          </a:p>
          <a:p>
            <a:pPr marL="0" indent="0">
              <a:buNone/>
            </a:pPr>
            <a:endParaRPr lang="en-IN" dirty="0"/>
          </a:p>
          <a:p>
            <a:pPr marL="0" indent="0">
              <a:buNone/>
            </a:pPr>
            <a:r>
              <a:rPr lang="en-IN" dirty="0"/>
              <a:t>  </a:t>
            </a:r>
            <a:r>
              <a:rPr lang="en-IN" dirty="0" err="1"/>
              <a:t>printf</a:t>
            </a:r>
            <a:r>
              <a:rPr lang="en-IN" dirty="0"/>
              <a:t>("First element   : %d %d\</a:t>
            </a:r>
            <a:r>
              <a:rPr lang="en-IN" dirty="0" err="1"/>
              <a:t>n",a</a:t>
            </a:r>
            <a:r>
              <a:rPr lang="en-IN" dirty="0"/>
              <a:t>[0],p[-1]);</a:t>
            </a:r>
          </a:p>
          <a:p>
            <a:pPr marL="0" indent="0">
              <a:buNone/>
            </a:pPr>
            <a:r>
              <a:rPr lang="en-IN" dirty="0"/>
              <a:t>  </a:t>
            </a:r>
            <a:r>
              <a:rPr lang="en-IN" dirty="0" err="1"/>
              <a:t>printf</a:t>
            </a:r>
            <a:r>
              <a:rPr lang="en-IN" dirty="0"/>
              <a:t>("Second element:%d %d\</a:t>
            </a:r>
            <a:r>
              <a:rPr lang="en-IN" dirty="0" err="1"/>
              <a:t>n",a</a:t>
            </a:r>
            <a:r>
              <a:rPr lang="en-IN" dirty="0"/>
              <a:t>[1],p[0]);</a:t>
            </a:r>
          </a:p>
          <a:p>
            <a:pPr marL="0" indent="0">
              <a:buNone/>
            </a:pPr>
            <a:endParaRPr lang="en-IN" dirty="0"/>
          </a:p>
          <a:p>
            <a:pPr marL="0" indent="0">
              <a:buNone/>
            </a:pPr>
            <a:r>
              <a:rPr lang="en-IN" dirty="0"/>
              <a:t>  return 0;</a:t>
            </a:r>
          </a:p>
          <a:p>
            <a:pPr marL="0" indent="0">
              <a:buNone/>
            </a:pPr>
            <a:r>
              <a:rPr lang="en-IN" dirty="0"/>
              <a:t>}</a:t>
            </a:r>
          </a:p>
          <a:p>
            <a:pPr marL="0" indent="0">
              <a:buNone/>
            </a:pPr>
            <a:endParaRPr lang="en-IN"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18</a:t>
            </a:fld>
            <a:endParaRPr lang="en-US" dirty="0"/>
          </a:p>
        </p:txBody>
      </p:sp>
      <p:sp>
        <p:nvSpPr>
          <p:cNvPr id="3" name="Footer Placeholder 2"/>
          <p:cNvSpPr>
            <a:spLocks noGrp="1"/>
          </p:cNvSpPr>
          <p:nvPr>
            <p:ph type="ftr" sz="quarter" idx="12"/>
          </p:nvPr>
        </p:nvSpPr>
        <p:spPr/>
        <p:txBody>
          <a:bodyPr/>
          <a:lstStyle/>
          <a:p>
            <a:r>
              <a:rPr lang="en-US" dirty="0" smtClean="0"/>
              <a:t>Department of CSE</a:t>
            </a:r>
            <a:endParaRPr lang="en-US" dirty="0"/>
          </a:p>
        </p:txBody>
      </p:sp>
      <p:sp>
        <p:nvSpPr>
          <p:cNvPr id="6" name="Content Placeholder 6"/>
          <p:cNvSpPr txBox="1">
            <a:spLocks/>
          </p:cNvSpPr>
          <p:nvPr/>
        </p:nvSpPr>
        <p:spPr>
          <a:xfrm>
            <a:off x="4951862" y="1219200"/>
            <a:ext cx="3997657" cy="2397118"/>
          </a:xfrm>
          <a:prstGeom prst="rect">
            <a:avLst/>
          </a:prstGeom>
        </p:spPr>
        <p:txBody>
          <a:bodyPr vert="horz">
            <a:normAutofit/>
          </a:bodyPr>
          <a:lstStyle>
            <a:lvl1pPr marL="274320" indent="-274320" algn="l" rtl="0" eaLnBrk="1" latinLnBrk="0" hangingPunct="1">
              <a:spcBef>
                <a:spcPts val="580"/>
              </a:spcBef>
              <a:buClrTx/>
              <a:buSzPct val="85000"/>
              <a:buFont typeface="Arial" pitchFamily="34" charset="0"/>
              <a:buChar char="•"/>
              <a:defRPr kumimoji="0" sz="2600" kern="1200" baseline="0">
                <a:solidFill>
                  <a:schemeClr val="tx1"/>
                </a:solidFill>
                <a:latin typeface="+mn-lt"/>
                <a:ea typeface="+mn-ea"/>
                <a:cs typeface="+mn-cs"/>
              </a:defRPr>
            </a:lvl1pPr>
            <a:lvl2pPr marL="548640" indent="-228600" algn="l" rtl="0" eaLnBrk="1" latinLnBrk="0" hangingPunct="1">
              <a:spcBef>
                <a:spcPts val="370"/>
              </a:spcBef>
              <a:buClrTx/>
              <a:buSzPct val="85000"/>
              <a:buFont typeface="Arial" pitchFamily="34" charset="0"/>
              <a:buChar char="•"/>
              <a:defRPr kumimoji="0" sz="2600" kern="1200" baseline="0">
                <a:solidFill>
                  <a:schemeClr val="tx1"/>
                </a:solidFill>
                <a:latin typeface="+mn-lt"/>
                <a:ea typeface="+mn-ea"/>
                <a:cs typeface="+mn-cs"/>
              </a:defRPr>
            </a:lvl2pPr>
            <a:lvl3pPr marL="822960" indent="-228600" algn="l" rtl="0" eaLnBrk="1" latinLnBrk="0" hangingPunct="1">
              <a:spcBef>
                <a:spcPts val="370"/>
              </a:spcBef>
              <a:buClrTx/>
              <a:buSzPct val="85000"/>
              <a:buFont typeface="Arial" pitchFamily="34" charset="0"/>
              <a:buChar char="•"/>
              <a:defRPr kumimoji="0" sz="2600" kern="1200" baseline="0">
                <a:solidFill>
                  <a:schemeClr val="tx1"/>
                </a:solidFill>
                <a:latin typeface="+mn-lt"/>
                <a:ea typeface="+mn-ea"/>
                <a:cs typeface="+mn-cs"/>
              </a:defRPr>
            </a:lvl3pPr>
            <a:lvl4pPr marL="1097280" indent="-228600" algn="l" rtl="0" eaLnBrk="1" latinLnBrk="0" hangingPunct="1">
              <a:spcBef>
                <a:spcPts val="370"/>
              </a:spcBef>
              <a:buClrTx/>
              <a:buSzPct val="80000"/>
              <a:buFont typeface="Arial" pitchFamily="34" charset="0"/>
              <a:buChar char="•"/>
              <a:defRPr kumimoji="0" sz="2600" kern="1200" baseline="0">
                <a:solidFill>
                  <a:schemeClr val="tx1"/>
                </a:solidFill>
                <a:latin typeface="+mn-lt"/>
                <a:ea typeface="+mn-ea"/>
                <a:cs typeface="+mn-cs"/>
              </a:defRPr>
            </a:lvl4pPr>
            <a:lvl5pPr marL="1371600" indent="-228600" algn="l" rtl="0" eaLnBrk="1" latinLnBrk="0" hangingPunct="1">
              <a:spcBef>
                <a:spcPts val="370"/>
              </a:spcBef>
              <a:buClrTx/>
              <a:buFont typeface="Arial" pitchFamily="34" charset="0"/>
              <a:buChar char="•"/>
              <a:defRPr kumimoji="0" sz="2600" kern="1200" baseline="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Font typeface="Arial" pitchFamily="34" charset="0"/>
              <a:buNone/>
            </a:pPr>
            <a:r>
              <a:rPr lang="en-US" dirty="0" smtClean="0"/>
              <a:t>Output:-</a:t>
            </a:r>
          </a:p>
          <a:p>
            <a:pPr marL="0" indent="0">
              <a:buNone/>
            </a:pPr>
            <a:r>
              <a:rPr lang="de-DE" sz="2400" dirty="0"/>
              <a:t>First element   </a:t>
            </a:r>
            <a:r>
              <a:rPr lang="de-DE" sz="2400" dirty="0" smtClean="0"/>
              <a:t> : </a:t>
            </a:r>
            <a:r>
              <a:rPr lang="de-DE" sz="2400" dirty="0"/>
              <a:t>1 1</a:t>
            </a:r>
          </a:p>
          <a:p>
            <a:pPr marL="0" indent="0">
              <a:buNone/>
            </a:pPr>
            <a:r>
              <a:rPr lang="de-DE" sz="2400" dirty="0"/>
              <a:t>Second element</a:t>
            </a:r>
            <a:r>
              <a:rPr lang="de-DE" sz="2400" dirty="0" smtClean="0"/>
              <a:t>: 2 </a:t>
            </a:r>
            <a:r>
              <a:rPr lang="de-DE" sz="2400" dirty="0"/>
              <a:t>2</a:t>
            </a:r>
          </a:p>
          <a:p>
            <a:pPr marL="0" indent="0">
              <a:buFont typeface="Arial" pitchFamily="34" charset="0"/>
              <a:buNone/>
            </a:pPr>
            <a:endParaRPr lang="en-US" dirty="0"/>
          </a:p>
        </p:txBody>
      </p:sp>
      <p:sp>
        <p:nvSpPr>
          <p:cNvPr id="7" name="Content Placeholder 6"/>
          <p:cNvSpPr txBox="1">
            <a:spLocks/>
          </p:cNvSpPr>
          <p:nvPr/>
        </p:nvSpPr>
        <p:spPr>
          <a:xfrm>
            <a:off x="381000" y="5606955"/>
            <a:ext cx="8382000" cy="911218"/>
          </a:xfrm>
          <a:prstGeom prst="rect">
            <a:avLst/>
          </a:prstGeom>
        </p:spPr>
        <p:txBody>
          <a:bodyPr vert="horz">
            <a:normAutofit/>
          </a:bodyPr>
          <a:lstStyle>
            <a:lvl1pPr marL="274320" indent="-274320" algn="l" rtl="0" eaLnBrk="1" latinLnBrk="0" hangingPunct="1">
              <a:spcBef>
                <a:spcPts val="580"/>
              </a:spcBef>
              <a:buClrTx/>
              <a:buSzPct val="85000"/>
              <a:buFont typeface="Arial" pitchFamily="34" charset="0"/>
              <a:buChar char="•"/>
              <a:defRPr kumimoji="0" sz="2600" kern="1200" baseline="0">
                <a:solidFill>
                  <a:schemeClr val="tx1"/>
                </a:solidFill>
                <a:latin typeface="+mn-lt"/>
                <a:ea typeface="+mn-ea"/>
                <a:cs typeface="+mn-cs"/>
              </a:defRPr>
            </a:lvl1pPr>
            <a:lvl2pPr marL="548640" indent="-228600" algn="l" rtl="0" eaLnBrk="1" latinLnBrk="0" hangingPunct="1">
              <a:spcBef>
                <a:spcPts val="370"/>
              </a:spcBef>
              <a:buClrTx/>
              <a:buSzPct val="85000"/>
              <a:buFont typeface="Arial" pitchFamily="34" charset="0"/>
              <a:buChar char="•"/>
              <a:defRPr kumimoji="0" sz="2600" kern="1200" baseline="0">
                <a:solidFill>
                  <a:schemeClr val="tx1"/>
                </a:solidFill>
                <a:latin typeface="+mn-lt"/>
                <a:ea typeface="+mn-ea"/>
                <a:cs typeface="+mn-cs"/>
              </a:defRPr>
            </a:lvl2pPr>
            <a:lvl3pPr marL="822960" indent="-228600" algn="l" rtl="0" eaLnBrk="1" latinLnBrk="0" hangingPunct="1">
              <a:spcBef>
                <a:spcPts val="370"/>
              </a:spcBef>
              <a:buClrTx/>
              <a:buSzPct val="85000"/>
              <a:buFont typeface="Arial" pitchFamily="34" charset="0"/>
              <a:buChar char="•"/>
              <a:defRPr kumimoji="0" sz="2600" kern="1200" baseline="0">
                <a:solidFill>
                  <a:schemeClr val="tx1"/>
                </a:solidFill>
                <a:latin typeface="+mn-lt"/>
                <a:ea typeface="+mn-ea"/>
                <a:cs typeface="+mn-cs"/>
              </a:defRPr>
            </a:lvl3pPr>
            <a:lvl4pPr marL="1097280" indent="-228600" algn="l" rtl="0" eaLnBrk="1" latinLnBrk="0" hangingPunct="1">
              <a:spcBef>
                <a:spcPts val="370"/>
              </a:spcBef>
              <a:buClrTx/>
              <a:buSzPct val="80000"/>
              <a:buFont typeface="Arial" pitchFamily="34" charset="0"/>
              <a:buChar char="•"/>
              <a:defRPr kumimoji="0" sz="2600" kern="1200" baseline="0">
                <a:solidFill>
                  <a:schemeClr val="tx1"/>
                </a:solidFill>
                <a:latin typeface="+mn-lt"/>
                <a:ea typeface="+mn-ea"/>
                <a:cs typeface="+mn-cs"/>
              </a:defRPr>
            </a:lvl4pPr>
            <a:lvl5pPr marL="1371600" indent="-228600" algn="l" rtl="0" eaLnBrk="1" latinLnBrk="0" hangingPunct="1">
              <a:spcBef>
                <a:spcPts val="370"/>
              </a:spcBef>
              <a:buClrTx/>
              <a:buFont typeface="Arial" pitchFamily="34" charset="0"/>
              <a:buChar char="•"/>
              <a:defRPr kumimoji="0" sz="2600" kern="1200" baseline="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Font typeface="Arial" pitchFamily="34" charset="0"/>
              <a:buNone/>
            </a:pPr>
            <a:r>
              <a:rPr lang="en-IN" dirty="0" smtClean="0">
                <a:solidFill>
                  <a:srgbClr val="FF0000"/>
                </a:solidFill>
              </a:rPr>
              <a:t>Note:-When a pointer to an array is not pointing to the first element, index can be negative.</a:t>
            </a:r>
            <a:endParaRPr lang="de-DE" sz="2400" dirty="0">
              <a:solidFill>
                <a:srgbClr val="FF0000"/>
              </a:solidFill>
            </a:endParaRPr>
          </a:p>
          <a:p>
            <a:pPr marL="0" indent="0">
              <a:buFont typeface="Arial" pitchFamily="34" charset="0"/>
              <a:buNone/>
            </a:pP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2844426"/>
            <a:ext cx="3327691" cy="2337174"/>
          </a:xfrm>
          <a:prstGeom prst="rect">
            <a:avLst/>
          </a:prstGeom>
        </p:spPr>
      </p:pic>
    </p:spTree>
    <p:extLst>
      <p:ext uri="{BB962C8B-B14F-4D97-AF65-F5344CB8AC3E}">
        <p14:creationId xmlns:p14="http://schemas.microsoft.com/office/powerpoint/2010/main" val="22466383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715962"/>
          </a:xfrm>
        </p:spPr>
        <p:txBody>
          <a:bodyPr>
            <a:normAutofit fontScale="90000"/>
          </a:bodyPr>
          <a:lstStyle/>
          <a:p>
            <a:r>
              <a:rPr lang="en-IN" dirty="0" smtClean="0"/>
              <a:t>Pointer Arithmetic and 1D Arrays</a:t>
            </a:r>
            <a:endParaRPr lang="en-IN" dirty="0"/>
          </a:p>
        </p:txBody>
      </p:sp>
      <p:sp>
        <p:nvSpPr>
          <p:cNvPr id="3" name="Content Placeholder 2"/>
          <p:cNvSpPr>
            <a:spLocks noGrp="1"/>
          </p:cNvSpPr>
          <p:nvPr>
            <p:ph sz="quarter" idx="1"/>
          </p:nvPr>
        </p:nvSpPr>
        <p:spPr>
          <a:xfrm>
            <a:off x="228600" y="990600"/>
            <a:ext cx="8686800" cy="5029200"/>
          </a:xfrm>
        </p:spPr>
        <p:txBody>
          <a:bodyPr>
            <a:normAutofit/>
          </a:bodyPr>
          <a:lstStyle/>
          <a:p>
            <a:r>
              <a:rPr lang="en-IN" dirty="0" smtClean="0"/>
              <a:t>If ‘a’ is an array name, then ‘a’ points to first element </a:t>
            </a:r>
          </a:p>
          <a:p>
            <a:r>
              <a:rPr lang="en-IN" dirty="0" smtClean="0"/>
              <a:t>a+1 points to the second element, a+2 points to third element and so on.</a:t>
            </a:r>
          </a:p>
          <a:p>
            <a:r>
              <a:rPr lang="en-IN" dirty="0" smtClean="0"/>
              <a:t>Generally (</a:t>
            </a:r>
            <a:r>
              <a:rPr lang="en-IN" i="1" dirty="0" smtClean="0"/>
              <a:t>a+n)</a:t>
            </a:r>
            <a:r>
              <a:rPr lang="en-IN" dirty="0" smtClean="0"/>
              <a:t> points to </a:t>
            </a:r>
            <a:r>
              <a:rPr lang="en-IN" i="1" dirty="0" smtClean="0"/>
              <a:t>(n+1)</a:t>
            </a:r>
            <a:r>
              <a:rPr lang="en-IN" i="1" baseline="30000" dirty="0" smtClean="0"/>
              <a:t>th</a:t>
            </a:r>
            <a:r>
              <a:rPr lang="en-IN" i="1" dirty="0" smtClean="0"/>
              <a:t> </a:t>
            </a:r>
            <a:r>
              <a:rPr lang="en-IN" dirty="0" smtClean="0"/>
              <a:t>element.</a:t>
            </a:r>
          </a:p>
          <a:p>
            <a:pPr marL="0" indent="0">
              <a:buNone/>
            </a:pPr>
            <a:endParaRPr lang="en-IN" dirty="0" smtClean="0"/>
          </a:p>
          <a:p>
            <a:endParaRPr lang="en-IN" dirty="0" smtClean="0"/>
          </a:p>
          <a:p>
            <a:endParaRPr lang="en-IN" dirty="0" smtClean="0"/>
          </a:p>
          <a:p>
            <a:r>
              <a:rPr lang="en-IN" dirty="0" smtClean="0"/>
              <a:t>Similarly, for a pointer p, </a:t>
            </a:r>
            <a:r>
              <a:rPr lang="en-IN" b="1" i="1" dirty="0" err="1" smtClean="0"/>
              <a:t>p±n</a:t>
            </a:r>
            <a:r>
              <a:rPr lang="en-IN" dirty="0" smtClean="0"/>
              <a:t> points to a location which is </a:t>
            </a:r>
            <a:r>
              <a:rPr lang="en-IN" i="1" u="sng" dirty="0" smtClean="0"/>
              <a:t>n elements away </a:t>
            </a:r>
            <a:r>
              <a:rPr lang="en-IN" dirty="0" smtClean="0"/>
              <a:t>from current location.</a:t>
            </a:r>
          </a:p>
          <a:p>
            <a:r>
              <a:rPr lang="en-IN" dirty="0" smtClean="0"/>
              <a:t>Actual address will be </a:t>
            </a:r>
            <a:r>
              <a:rPr lang="en-IN" b="1" dirty="0" err="1" smtClean="0"/>
              <a:t>p+n</a:t>
            </a:r>
            <a:r>
              <a:rPr lang="en-IN" b="1" dirty="0" smtClean="0"/>
              <a:t>*(size of one element).</a:t>
            </a:r>
            <a:endParaRPr lang="en-IN" b="1"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19</a:t>
            </a:fld>
            <a:endParaRPr lang="en-US"/>
          </a:p>
        </p:txBody>
      </p:sp>
      <p:sp>
        <p:nvSpPr>
          <p:cNvPr id="5" name="Footer Placeholder 4"/>
          <p:cNvSpPr>
            <a:spLocks noGrp="1"/>
          </p:cNvSpPr>
          <p:nvPr>
            <p:ph type="ftr" sz="quarter" idx="12"/>
          </p:nvPr>
        </p:nvSpPr>
        <p:spPr/>
        <p:txBody>
          <a:bodyPr/>
          <a:lstStyle/>
          <a:p>
            <a:r>
              <a:rPr lang="en-US" dirty="0" smtClean="0"/>
              <a:t>Department of CSE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1828800"/>
            <a:ext cx="2057400" cy="2494112"/>
          </a:xfrm>
          <a:prstGeom prst="rect">
            <a:avLst/>
          </a:prstGeom>
        </p:spPr>
      </p:pic>
    </p:spTree>
    <p:extLst>
      <p:ext uri="{BB962C8B-B14F-4D97-AF65-F5344CB8AC3E}">
        <p14:creationId xmlns:p14="http://schemas.microsoft.com/office/powerpoint/2010/main" val="402470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Objectives</a:t>
            </a:r>
            <a:endParaRPr lang="en-US" dirty="0"/>
          </a:p>
        </p:txBody>
      </p:sp>
      <p:sp>
        <p:nvSpPr>
          <p:cNvPr id="7" name="Content Placeholder 6"/>
          <p:cNvSpPr>
            <a:spLocks noGrp="1"/>
          </p:cNvSpPr>
          <p:nvPr>
            <p:ph sz="quarter" idx="1"/>
          </p:nvPr>
        </p:nvSpPr>
        <p:spPr/>
        <p:txBody>
          <a:bodyPr>
            <a:normAutofit/>
          </a:bodyPr>
          <a:lstStyle/>
          <a:p>
            <a:r>
              <a:rPr lang="en-US" dirty="0" smtClean="0"/>
              <a:t>To understand the need </a:t>
            </a:r>
            <a:r>
              <a:rPr lang="en-US" dirty="0"/>
              <a:t>and </a:t>
            </a:r>
            <a:r>
              <a:rPr lang="en-US" dirty="0" smtClean="0"/>
              <a:t>application of pointers</a:t>
            </a:r>
          </a:p>
          <a:p>
            <a:r>
              <a:rPr lang="en-US" dirty="0" smtClean="0"/>
              <a:t>To learn how to declare a pointer and how it is represented in memory</a:t>
            </a:r>
          </a:p>
          <a:p>
            <a:r>
              <a:rPr lang="en-US" dirty="0" smtClean="0"/>
              <a:t>To learn the relation between arrays and pointers</a:t>
            </a:r>
          </a:p>
          <a:p>
            <a:r>
              <a:rPr lang="en-US" dirty="0" smtClean="0"/>
              <a:t>To study the need for call-by-reference</a:t>
            </a:r>
          </a:p>
          <a:p>
            <a:r>
              <a:rPr lang="en-US" dirty="0" smtClean="0"/>
              <a:t>To distinguish between some special types of pointers</a:t>
            </a:r>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2</a:t>
            </a:fld>
            <a:endParaRPr lang="en-US" dirty="0"/>
          </a:p>
        </p:txBody>
      </p:sp>
      <p:sp>
        <p:nvSpPr>
          <p:cNvPr id="3" name="Footer Placeholder 2"/>
          <p:cNvSpPr>
            <a:spLocks noGrp="1"/>
          </p:cNvSpPr>
          <p:nvPr>
            <p:ph type="ftr" sz="quarter" idx="12"/>
          </p:nvPr>
        </p:nvSpPr>
        <p:spPr/>
        <p:txBody>
          <a:bodyPr/>
          <a:lstStyle/>
          <a:p>
            <a:r>
              <a:rPr lang="en-US" smtClean="0"/>
              <a:t>Department of CSE</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792162"/>
          </a:xfrm>
        </p:spPr>
        <p:txBody>
          <a:bodyPr/>
          <a:lstStyle/>
          <a:p>
            <a:r>
              <a:rPr lang="en-IN" dirty="0" smtClean="0"/>
              <a:t>Pointer arithmetic on different data types</a:t>
            </a:r>
            <a:endParaRPr lang="en-IN" dirty="0"/>
          </a:p>
        </p:txBody>
      </p:sp>
      <p:sp>
        <p:nvSpPr>
          <p:cNvPr id="3" name="Content Placeholder 2"/>
          <p:cNvSpPr>
            <a:spLocks noGrp="1"/>
          </p:cNvSpPr>
          <p:nvPr>
            <p:ph sz="quarter" idx="1"/>
          </p:nvPr>
        </p:nvSpPr>
        <p:spPr>
          <a:xfrm>
            <a:off x="228600" y="1447800"/>
            <a:ext cx="5486400" cy="4572000"/>
          </a:xfrm>
        </p:spPr>
        <p:txBody>
          <a:bodyPr/>
          <a:lstStyle/>
          <a:p>
            <a:r>
              <a:rPr lang="en-IN" dirty="0" smtClean="0"/>
              <a:t>Size of single element varies with respect to data type of array.</a:t>
            </a:r>
          </a:p>
          <a:p>
            <a:pPr marL="0" indent="0">
              <a:buNone/>
            </a:pPr>
            <a:endParaRPr lang="en-IN" dirty="0" smtClean="0"/>
          </a:p>
          <a:p>
            <a:r>
              <a:rPr lang="en-IN" dirty="0" smtClean="0"/>
              <a:t>‘char’ takes one byte per character stored, whereas ‘</a:t>
            </a:r>
            <a:r>
              <a:rPr lang="en-IN" dirty="0" err="1" smtClean="0"/>
              <a:t>int</a:t>
            </a:r>
            <a:r>
              <a:rPr lang="en-IN" dirty="0" smtClean="0"/>
              <a:t>’ and ‘float’ takes 4 bytes per value stored.</a:t>
            </a:r>
          </a:p>
          <a:p>
            <a:pPr marL="0" indent="0">
              <a:buNone/>
            </a:pPr>
            <a:endParaRPr lang="en-IN" dirty="0" smtClean="0"/>
          </a:p>
          <a:p>
            <a:r>
              <a:rPr lang="en-IN" dirty="0" smtClean="0"/>
              <a:t>Hence adding 1 to array name points to different addresses for different data types</a:t>
            </a:r>
            <a:endParaRPr lang="en-IN"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20</a:t>
            </a:fld>
            <a:endParaRPr lang="en-US"/>
          </a:p>
        </p:txBody>
      </p:sp>
      <p:sp>
        <p:nvSpPr>
          <p:cNvPr id="5" name="Footer Placeholder 4"/>
          <p:cNvSpPr>
            <a:spLocks noGrp="1"/>
          </p:cNvSpPr>
          <p:nvPr>
            <p:ph type="ftr" sz="quarter" idx="12"/>
          </p:nvPr>
        </p:nvSpPr>
        <p:spPr/>
        <p:txBody>
          <a:bodyPr/>
          <a:lstStyle/>
          <a:p>
            <a:r>
              <a:rPr lang="en-US" smtClean="0"/>
              <a:t>Department of CSE</a:t>
            </a: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0" y="1295399"/>
            <a:ext cx="2438400" cy="4830547"/>
          </a:xfrm>
          <a:prstGeom prst="rect">
            <a:avLst/>
          </a:prstGeom>
        </p:spPr>
      </p:pic>
    </p:spTree>
    <p:extLst>
      <p:ext uri="{BB962C8B-B14F-4D97-AF65-F5344CB8AC3E}">
        <p14:creationId xmlns:p14="http://schemas.microsoft.com/office/powerpoint/2010/main" val="9323035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Department of CSE</a:t>
            </a:r>
            <a:endParaRPr lang="en-US"/>
          </a:p>
        </p:txBody>
      </p:sp>
      <p:sp>
        <p:nvSpPr>
          <p:cNvPr id="3" name="Slide Number Placeholder 2"/>
          <p:cNvSpPr>
            <a:spLocks noGrp="1"/>
          </p:cNvSpPr>
          <p:nvPr>
            <p:ph type="sldNum" sz="quarter" idx="12"/>
          </p:nvPr>
        </p:nvSpPr>
        <p:spPr/>
        <p:txBody>
          <a:bodyPr/>
          <a:lstStyle/>
          <a:p>
            <a:fld id="{16B630EB-F987-45A6-8A46-FAB463B7F3A1}" type="slidenum">
              <a:rPr lang="en-US" smtClean="0"/>
              <a:pPr/>
              <a:t>21</a:t>
            </a:fld>
            <a:endParaRPr lang="en-US" dirty="0"/>
          </a:p>
        </p:txBody>
      </p:sp>
      <p:sp>
        <p:nvSpPr>
          <p:cNvPr id="2" name="Title 1"/>
          <p:cNvSpPr>
            <a:spLocks noGrp="1"/>
          </p:cNvSpPr>
          <p:nvPr>
            <p:ph type="ctrTitle"/>
          </p:nvPr>
        </p:nvSpPr>
        <p:spPr/>
        <p:txBody>
          <a:bodyPr>
            <a:noAutofit/>
          </a:bodyPr>
          <a:lstStyle/>
          <a:p>
            <a:r>
              <a:rPr lang="en-US" dirty="0" smtClean="0">
                <a:solidFill>
                  <a:schemeClr val="tx1"/>
                </a:solidFill>
                <a:latin typeface="+mn-lt"/>
              </a:rPr>
              <a:t>Modifying values using pointers</a:t>
            </a:r>
            <a:endParaRPr lang="en-US" sz="4400" dirty="0">
              <a:solidFill>
                <a:schemeClr val="tx1"/>
              </a:solidFill>
              <a:latin typeface="+mn-lt"/>
            </a:endParaRPr>
          </a:p>
        </p:txBody>
      </p:sp>
    </p:spTree>
    <p:extLst>
      <p:ext uri="{BB962C8B-B14F-4D97-AF65-F5344CB8AC3E}">
        <p14:creationId xmlns:p14="http://schemas.microsoft.com/office/powerpoint/2010/main" val="40301822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274638"/>
            <a:ext cx="8686800" cy="792162"/>
          </a:xfrm>
        </p:spPr>
        <p:txBody>
          <a:bodyPr/>
          <a:lstStyle/>
          <a:p>
            <a:r>
              <a:rPr lang="en-US" dirty="0" smtClean="0"/>
              <a:t>Modifying value using pointer</a:t>
            </a:r>
            <a:endParaRPr lang="en-US" dirty="0"/>
          </a:p>
        </p:txBody>
      </p:sp>
      <p:sp>
        <p:nvSpPr>
          <p:cNvPr id="7" name="Content Placeholder 6"/>
          <p:cNvSpPr>
            <a:spLocks noGrp="1"/>
          </p:cNvSpPr>
          <p:nvPr>
            <p:ph sz="quarter" idx="1"/>
          </p:nvPr>
        </p:nvSpPr>
        <p:spPr>
          <a:xfrm>
            <a:off x="228600" y="1143000"/>
            <a:ext cx="8686800" cy="4953000"/>
          </a:xfrm>
        </p:spPr>
        <p:txBody>
          <a:bodyPr/>
          <a:lstStyle/>
          <a:p>
            <a:r>
              <a:rPr lang="en-US" dirty="0" smtClean="0"/>
              <a:t>If </a:t>
            </a:r>
            <a:r>
              <a:rPr lang="en-US" dirty="0" err="1" smtClean="0"/>
              <a:t>ip</a:t>
            </a:r>
            <a:r>
              <a:rPr lang="en-US" dirty="0" smtClean="0"/>
              <a:t> points to an integer x, </a:t>
            </a:r>
            <a:r>
              <a:rPr lang="en-US" b="1" dirty="0" smtClean="0"/>
              <a:t>*</a:t>
            </a:r>
            <a:r>
              <a:rPr lang="en-US" b="1" dirty="0" err="1" smtClean="0"/>
              <a:t>ip</a:t>
            </a:r>
            <a:r>
              <a:rPr lang="en-US" b="1" dirty="0" smtClean="0"/>
              <a:t> </a:t>
            </a:r>
            <a:r>
              <a:rPr lang="en-US" dirty="0" smtClean="0"/>
              <a:t>can be used in places where x could have been used.</a:t>
            </a:r>
          </a:p>
          <a:p>
            <a:pPr marL="0" indent="0">
              <a:buNone/>
            </a:pPr>
            <a:endParaRPr lang="en-US" dirty="0" smtClean="0"/>
          </a:p>
          <a:p>
            <a:pPr lvl="1"/>
            <a:r>
              <a:rPr lang="en-US" b="1" dirty="0" smtClean="0"/>
              <a:t>*</a:t>
            </a:r>
            <a:r>
              <a:rPr lang="en-US" b="1" dirty="0" err="1" smtClean="0"/>
              <a:t>ip</a:t>
            </a:r>
            <a:r>
              <a:rPr lang="en-US" b="1" dirty="0" smtClean="0"/>
              <a:t> = *</a:t>
            </a:r>
            <a:r>
              <a:rPr lang="en-US" b="1" dirty="0" err="1" smtClean="0"/>
              <a:t>ip</a:t>
            </a:r>
            <a:r>
              <a:rPr lang="en-US" b="1" dirty="0" smtClean="0"/>
              <a:t> + 10; </a:t>
            </a:r>
            <a:r>
              <a:rPr lang="en-US" dirty="0" smtClean="0"/>
              <a:t>will modify the value of x by 10</a:t>
            </a:r>
          </a:p>
          <a:p>
            <a:pPr marL="320040" lvl="1" indent="0">
              <a:buNone/>
            </a:pPr>
            <a:endParaRPr lang="en-US" dirty="0" smtClean="0"/>
          </a:p>
          <a:p>
            <a:pPr lvl="1"/>
            <a:r>
              <a:rPr lang="en-US" b="1" dirty="0" smtClean="0"/>
              <a:t>y = *</a:t>
            </a:r>
            <a:r>
              <a:rPr lang="en-US" b="1" dirty="0" err="1" smtClean="0"/>
              <a:t>ip</a:t>
            </a:r>
            <a:r>
              <a:rPr lang="en-US" b="1" dirty="0" smtClean="0"/>
              <a:t> + 1;  </a:t>
            </a:r>
            <a:r>
              <a:rPr lang="en-US" dirty="0" smtClean="0"/>
              <a:t>is equivalent to  </a:t>
            </a:r>
            <a:r>
              <a:rPr lang="en-US" b="1" dirty="0" smtClean="0"/>
              <a:t>y = x+1;</a:t>
            </a:r>
          </a:p>
          <a:p>
            <a:pPr marL="320040" lvl="1" indent="0">
              <a:buNone/>
            </a:pPr>
            <a:endParaRPr lang="en-US" b="1" dirty="0" smtClean="0"/>
          </a:p>
          <a:p>
            <a:pPr lvl="1"/>
            <a:r>
              <a:rPr lang="en-US" b="1" dirty="0" smtClean="0"/>
              <a:t>*</a:t>
            </a:r>
            <a:r>
              <a:rPr lang="en-US" b="1" dirty="0" err="1" smtClean="0"/>
              <a:t>ip</a:t>
            </a:r>
            <a:r>
              <a:rPr lang="en-US" b="1" dirty="0" smtClean="0"/>
              <a:t> += 1 </a:t>
            </a:r>
            <a:r>
              <a:rPr lang="en-US" dirty="0" smtClean="0"/>
              <a:t>can be written as ++(*</a:t>
            </a:r>
            <a:r>
              <a:rPr lang="en-US" dirty="0" err="1" smtClean="0"/>
              <a:t>ip</a:t>
            </a:r>
            <a:r>
              <a:rPr lang="en-US" dirty="0" smtClean="0"/>
              <a:t>) or (*</a:t>
            </a:r>
            <a:r>
              <a:rPr lang="en-US" dirty="0" err="1" smtClean="0"/>
              <a:t>ip</a:t>
            </a:r>
            <a:r>
              <a:rPr lang="en-US" dirty="0" smtClean="0"/>
              <a:t>)++</a:t>
            </a:r>
          </a:p>
          <a:p>
            <a:pPr marL="594360" lvl="2" indent="0">
              <a:buNone/>
            </a:pPr>
            <a:endParaRPr lang="en-US" dirty="0" smtClean="0"/>
          </a:p>
        </p:txBody>
      </p:sp>
      <p:sp>
        <p:nvSpPr>
          <p:cNvPr id="4" name="Slide Number Placeholder 3"/>
          <p:cNvSpPr>
            <a:spLocks noGrp="1"/>
          </p:cNvSpPr>
          <p:nvPr>
            <p:ph type="sldNum" sz="quarter" idx="11"/>
          </p:nvPr>
        </p:nvSpPr>
        <p:spPr/>
        <p:txBody>
          <a:bodyPr/>
          <a:lstStyle/>
          <a:p>
            <a:fld id="{16B630EB-F987-45A6-8A46-FAB463B7F3A1}" type="slidenum">
              <a:rPr lang="en-US" smtClean="0"/>
              <a:pPr/>
              <a:t>22</a:t>
            </a:fld>
            <a:endParaRPr lang="en-US" dirty="0"/>
          </a:p>
        </p:txBody>
      </p:sp>
      <p:sp>
        <p:nvSpPr>
          <p:cNvPr id="3" name="Footer Placeholder 2"/>
          <p:cNvSpPr>
            <a:spLocks noGrp="1"/>
          </p:cNvSpPr>
          <p:nvPr>
            <p:ph type="ftr" sz="quarter" idx="12"/>
          </p:nvPr>
        </p:nvSpPr>
        <p:spPr/>
        <p:txBody>
          <a:bodyPr/>
          <a:lstStyle/>
          <a:p>
            <a:r>
              <a:rPr lang="en-US" smtClean="0"/>
              <a:t>Department of CSE</a:t>
            </a:r>
            <a:endParaRPr lang="en-US"/>
          </a:p>
        </p:txBody>
      </p:sp>
    </p:spTree>
    <p:extLst>
      <p:ext uri="{BB962C8B-B14F-4D97-AF65-F5344CB8AC3E}">
        <p14:creationId xmlns:p14="http://schemas.microsoft.com/office/powerpoint/2010/main" val="4647927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152400"/>
            <a:ext cx="8686800" cy="715962"/>
          </a:xfrm>
        </p:spPr>
        <p:txBody>
          <a:bodyPr>
            <a:normAutofit fontScale="90000"/>
          </a:bodyPr>
          <a:lstStyle/>
          <a:p>
            <a:r>
              <a:rPr lang="en-US" dirty="0" smtClean="0"/>
              <a:t>Sample Code –7: Updating value using Pointer</a:t>
            </a:r>
            <a:endParaRPr lang="en-US" dirty="0"/>
          </a:p>
        </p:txBody>
      </p:sp>
      <p:sp>
        <p:nvSpPr>
          <p:cNvPr id="7" name="Content Placeholder 6"/>
          <p:cNvSpPr>
            <a:spLocks noGrp="1"/>
          </p:cNvSpPr>
          <p:nvPr>
            <p:ph sz="quarter" idx="1"/>
          </p:nvPr>
        </p:nvSpPr>
        <p:spPr>
          <a:xfrm>
            <a:off x="4952999" y="1031882"/>
            <a:ext cx="4229669" cy="3628030"/>
          </a:xfrm>
        </p:spPr>
        <p:txBody>
          <a:bodyPr>
            <a:normAutofit lnSpcReduction="10000"/>
          </a:bodyPr>
          <a:lstStyle/>
          <a:p>
            <a:pPr marL="0" indent="0">
              <a:buNone/>
            </a:pPr>
            <a:r>
              <a:rPr lang="en-US" dirty="0" smtClean="0"/>
              <a:t>Output:-</a:t>
            </a:r>
          </a:p>
          <a:p>
            <a:pPr marL="0" indent="0">
              <a:buNone/>
            </a:pPr>
            <a:r>
              <a:rPr lang="en-IN" sz="2400" dirty="0"/>
              <a:t>Number using pointer :  10</a:t>
            </a:r>
          </a:p>
          <a:p>
            <a:pPr marL="0" indent="0">
              <a:buNone/>
            </a:pPr>
            <a:r>
              <a:rPr lang="en-IN" sz="2400" dirty="0"/>
              <a:t>Address using Pointer: 0x7fff76d4f8ec</a:t>
            </a:r>
          </a:p>
          <a:p>
            <a:pPr marL="0" indent="0">
              <a:buNone/>
            </a:pPr>
            <a:r>
              <a:rPr lang="en-IN" sz="2400" dirty="0"/>
              <a:t>Decimal value : 2.500000</a:t>
            </a:r>
          </a:p>
          <a:p>
            <a:pPr marL="0" indent="0">
              <a:buNone/>
            </a:pPr>
            <a:r>
              <a:rPr lang="en-IN" sz="2400" dirty="0"/>
              <a:t>Address of y : 0x7fff76d4f8e8</a:t>
            </a:r>
          </a:p>
          <a:p>
            <a:pPr marL="0" indent="0">
              <a:buNone/>
            </a:pPr>
            <a:r>
              <a:rPr lang="en-IN" sz="2400" dirty="0"/>
              <a:t>Updated Number :  11</a:t>
            </a:r>
          </a:p>
          <a:p>
            <a:pPr marL="0" indent="0">
              <a:buNone/>
            </a:pPr>
            <a:r>
              <a:rPr lang="en-IN" sz="2400" dirty="0">
                <a:solidFill>
                  <a:srgbClr val="0070C0"/>
                </a:solidFill>
              </a:rPr>
              <a:t>Updated Number :  55</a:t>
            </a:r>
          </a:p>
          <a:p>
            <a:pPr marL="0" indent="0">
              <a:buNone/>
            </a:pPr>
            <a:r>
              <a:rPr lang="en-IN" sz="2400" dirty="0">
                <a:solidFill>
                  <a:srgbClr val="00B050"/>
                </a:solidFill>
              </a:rPr>
              <a:t>Updated Number :  56</a:t>
            </a:r>
          </a:p>
          <a:p>
            <a:pPr marL="0" indent="0">
              <a:buNone/>
            </a:pPr>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23</a:t>
            </a:fld>
            <a:endParaRPr lang="en-US" dirty="0"/>
          </a:p>
        </p:txBody>
      </p:sp>
      <p:sp>
        <p:nvSpPr>
          <p:cNvPr id="3" name="Footer Placeholder 2"/>
          <p:cNvSpPr>
            <a:spLocks noGrp="1"/>
          </p:cNvSpPr>
          <p:nvPr>
            <p:ph type="ftr" sz="quarter" idx="12"/>
          </p:nvPr>
        </p:nvSpPr>
        <p:spPr/>
        <p:txBody>
          <a:bodyPr/>
          <a:lstStyle/>
          <a:p>
            <a:r>
              <a:rPr lang="en-US" smtClean="0"/>
              <a:t>Department of CSE</a:t>
            </a:r>
            <a:endParaRPr lang="en-US"/>
          </a:p>
        </p:txBody>
      </p:sp>
      <p:sp>
        <p:nvSpPr>
          <p:cNvPr id="5" name="Rectangle 4"/>
          <p:cNvSpPr/>
          <p:nvPr/>
        </p:nvSpPr>
        <p:spPr>
          <a:xfrm>
            <a:off x="381000" y="838200"/>
            <a:ext cx="4572000" cy="5632311"/>
          </a:xfrm>
          <a:prstGeom prst="rect">
            <a:avLst/>
          </a:prstGeom>
        </p:spPr>
        <p:txBody>
          <a:bodyPr>
            <a:spAutoFit/>
          </a:bodyPr>
          <a:lstStyle/>
          <a:p>
            <a:r>
              <a:rPr lang="en-IN" dirty="0"/>
              <a:t>#include&lt;</a:t>
            </a:r>
            <a:r>
              <a:rPr lang="en-IN" dirty="0" err="1"/>
              <a:t>stdio.h</a:t>
            </a:r>
            <a:r>
              <a:rPr lang="en-IN" dirty="0"/>
              <a:t>&gt;</a:t>
            </a:r>
          </a:p>
          <a:p>
            <a:r>
              <a:rPr lang="en-IN" dirty="0" err="1"/>
              <a:t>int</a:t>
            </a:r>
            <a:r>
              <a:rPr lang="en-IN" dirty="0"/>
              <a:t> main()</a:t>
            </a:r>
          </a:p>
          <a:p>
            <a:r>
              <a:rPr lang="en-IN" dirty="0"/>
              <a:t>{</a:t>
            </a:r>
          </a:p>
          <a:p>
            <a:r>
              <a:rPr lang="en-IN" dirty="0" err="1"/>
              <a:t>int</a:t>
            </a:r>
            <a:r>
              <a:rPr lang="en-IN" dirty="0"/>
              <a:t> x=10;</a:t>
            </a:r>
          </a:p>
          <a:p>
            <a:r>
              <a:rPr lang="en-IN" dirty="0" err="1"/>
              <a:t>int</a:t>
            </a:r>
            <a:r>
              <a:rPr lang="en-IN" dirty="0"/>
              <a:t> *</a:t>
            </a:r>
            <a:r>
              <a:rPr lang="en-IN" dirty="0" err="1"/>
              <a:t>ip</a:t>
            </a:r>
            <a:r>
              <a:rPr lang="en-IN" dirty="0"/>
              <a:t>;</a:t>
            </a:r>
          </a:p>
          <a:p>
            <a:r>
              <a:rPr lang="en-IN" dirty="0"/>
              <a:t>float y=2.5, *</a:t>
            </a:r>
            <a:r>
              <a:rPr lang="en-IN" dirty="0" err="1"/>
              <a:t>fp</a:t>
            </a:r>
            <a:r>
              <a:rPr lang="en-IN" dirty="0"/>
              <a:t>;</a:t>
            </a:r>
          </a:p>
          <a:p>
            <a:r>
              <a:rPr lang="en-IN" dirty="0" err="1"/>
              <a:t>fp</a:t>
            </a:r>
            <a:r>
              <a:rPr lang="en-IN" dirty="0"/>
              <a:t> = &amp;y;</a:t>
            </a:r>
          </a:p>
          <a:p>
            <a:r>
              <a:rPr lang="en-IN" dirty="0" err="1"/>
              <a:t>ip</a:t>
            </a:r>
            <a:r>
              <a:rPr lang="en-IN" dirty="0"/>
              <a:t>=&amp;x;</a:t>
            </a:r>
          </a:p>
          <a:p>
            <a:r>
              <a:rPr lang="en-IN" dirty="0" err="1"/>
              <a:t>printf</a:t>
            </a:r>
            <a:r>
              <a:rPr lang="en-IN" dirty="0"/>
              <a:t>("Number using pointer :  %d\n", *</a:t>
            </a:r>
            <a:r>
              <a:rPr lang="en-IN" dirty="0" err="1"/>
              <a:t>ip</a:t>
            </a:r>
            <a:r>
              <a:rPr lang="en-IN" dirty="0"/>
              <a:t>);</a:t>
            </a:r>
          </a:p>
          <a:p>
            <a:r>
              <a:rPr lang="en-IN" dirty="0" err="1"/>
              <a:t>printf</a:t>
            </a:r>
            <a:r>
              <a:rPr lang="en-IN" dirty="0"/>
              <a:t>("Address using Pointer: %p\n",</a:t>
            </a:r>
            <a:r>
              <a:rPr lang="en-IN" dirty="0" err="1"/>
              <a:t>ip</a:t>
            </a:r>
            <a:r>
              <a:rPr lang="en-IN" dirty="0"/>
              <a:t>);</a:t>
            </a:r>
          </a:p>
          <a:p>
            <a:r>
              <a:rPr lang="en-IN" dirty="0" err="1"/>
              <a:t>printf</a:t>
            </a:r>
            <a:r>
              <a:rPr lang="en-IN" dirty="0"/>
              <a:t>("Decimal value : %f\n",*</a:t>
            </a:r>
            <a:r>
              <a:rPr lang="en-IN" dirty="0" err="1"/>
              <a:t>fp</a:t>
            </a:r>
            <a:r>
              <a:rPr lang="en-IN" dirty="0"/>
              <a:t>);</a:t>
            </a:r>
          </a:p>
          <a:p>
            <a:r>
              <a:rPr lang="en-IN" dirty="0" err="1"/>
              <a:t>printf</a:t>
            </a:r>
            <a:r>
              <a:rPr lang="en-IN" dirty="0"/>
              <a:t>("Address of y : %p\n",</a:t>
            </a:r>
            <a:r>
              <a:rPr lang="en-IN" dirty="0" err="1"/>
              <a:t>fp</a:t>
            </a:r>
            <a:r>
              <a:rPr lang="en-IN" dirty="0"/>
              <a:t>);</a:t>
            </a:r>
          </a:p>
          <a:p>
            <a:r>
              <a:rPr lang="en-IN" dirty="0"/>
              <a:t>x+=1;</a:t>
            </a:r>
          </a:p>
          <a:p>
            <a:r>
              <a:rPr lang="en-IN" dirty="0" err="1"/>
              <a:t>printf</a:t>
            </a:r>
            <a:r>
              <a:rPr lang="en-IN" dirty="0"/>
              <a:t>("Updated Number :  %d\n", *</a:t>
            </a:r>
            <a:r>
              <a:rPr lang="en-IN" dirty="0" err="1"/>
              <a:t>ip</a:t>
            </a:r>
            <a:r>
              <a:rPr lang="en-IN" dirty="0"/>
              <a:t>);</a:t>
            </a:r>
          </a:p>
          <a:p>
            <a:r>
              <a:rPr lang="en-IN" b="1" dirty="0">
                <a:solidFill>
                  <a:srgbClr val="0070C0"/>
                </a:solidFill>
              </a:rPr>
              <a:t>*</a:t>
            </a:r>
            <a:r>
              <a:rPr lang="en-IN" b="1" dirty="0" err="1">
                <a:solidFill>
                  <a:srgbClr val="0070C0"/>
                </a:solidFill>
              </a:rPr>
              <a:t>ip</a:t>
            </a:r>
            <a:r>
              <a:rPr lang="en-IN" b="1" dirty="0">
                <a:solidFill>
                  <a:srgbClr val="0070C0"/>
                </a:solidFill>
              </a:rPr>
              <a:t> *=5;</a:t>
            </a:r>
          </a:p>
          <a:p>
            <a:r>
              <a:rPr lang="en-IN" dirty="0" err="1"/>
              <a:t>printf</a:t>
            </a:r>
            <a:r>
              <a:rPr lang="en-IN" dirty="0"/>
              <a:t>("Updated Number :  %d\n", *</a:t>
            </a:r>
            <a:r>
              <a:rPr lang="en-IN" dirty="0" err="1"/>
              <a:t>ip</a:t>
            </a:r>
            <a:r>
              <a:rPr lang="en-IN" dirty="0"/>
              <a:t>);</a:t>
            </a:r>
          </a:p>
          <a:p>
            <a:r>
              <a:rPr lang="en-IN" b="1" dirty="0">
                <a:solidFill>
                  <a:srgbClr val="00B050"/>
                </a:solidFill>
              </a:rPr>
              <a:t>++*</a:t>
            </a:r>
            <a:r>
              <a:rPr lang="en-IN" b="1" dirty="0" err="1">
                <a:solidFill>
                  <a:srgbClr val="00B050"/>
                </a:solidFill>
              </a:rPr>
              <a:t>ip</a:t>
            </a:r>
            <a:r>
              <a:rPr lang="en-IN" b="1" dirty="0">
                <a:solidFill>
                  <a:srgbClr val="00B050"/>
                </a:solidFill>
              </a:rPr>
              <a:t>;</a:t>
            </a:r>
          </a:p>
          <a:p>
            <a:r>
              <a:rPr lang="en-IN" dirty="0" err="1"/>
              <a:t>printf</a:t>
            </a:r>
            <a:r>
              <a:rPr lang="en-IN" dirty="0"/>
              <a:t>("Updated Number :  %d\n", *</a:t>
            </a:r>
            <a:r>
              <a:rPr lang="en-IN" dirty="0" err="1"/>
              <a:t>ip</a:t>
            </a:r>
            <a:r>
              <a:rPr lang="en-IN" dirty="0"/>
              <a:t>);</a:t>
            </a:r>
          </a:p>
          <a:p>
            <a:r>
              <a:rPr lang="en-IN" dirty="0"/>
              <a:t>return 0;</a:t>
            </a:r>
          </a:p>
          <a:p>
            <a:r>
              <a:rPr lang="en-IN" dirty="0"/>
              <a:t>}</a:t>
            </a:r>
          </a:p>
        </p:txBody>
      </p:sp>
    </p:spTree>
    <p:extLst>
      <p:ext uri="{BB962C8B-B14F-4D97-AF65-F5344CB8AC3E}">
        <p14:creationId xmlns:p14="http://schemas.microsoft.com/office/powerpoint/2010/main" val="20208596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152400"/>
            <a:ext cx="8686800" cy="715962"/>
          </a:xfrm>
        </p:spPr>
        <p:txBody>
          <a:bodyPr>
            <a:normAutofit/>
          </a:bodyPr>
          <a:lstStyle/>
          <a:p>
            <a:r>
              <a:rPr lang="en-US" sz="3200" dirty="0" smtClean="0"/>
              <a:t>Sample Code -8 : Adding two numbers using Pointers</a:t>
            </a:r>
            <a:endParaRPr lang="en-US" sz="3200" dirty="0"/>
          </a:p>
        </p:txBody>
      </p:sp>
      <p:sp>
        <p:nvSpPr>
          <p:cNvPr id="7" name="Content Placeholder 6"/>
          <p:cNvSpPr>
            <a:spLocks noGrp="1"/>
          </p:cNvSpPr>
          <p:nvPr>
            <p:ph sz="quarter" idx="1"/>
          </p:nvPr>
        </p:nvSpPr>
        <p:spPr>
          <a:xfrm>
            <a:off x="4952999" y="1096370"/>
            <a:ext cx="4229669" cy="3628030"/>
          </a:xfrm>
        </p:spPr>
        <p:txBody>
          <a:bodyPr>
            <a:normAutofit/>
          </a:bodyPr>
          <a:lstStyle/>
          <a:p>
            <a:pPr marL="0" indent="0">
              <a:buNone/>
            </a:pPr>
            <a:r>
              <a:rPr lang="en-US" dirty="0" smtClean="0"/>
              <a:t>Output:-</a:t>
            </a:r>
          </a:p>
          <a:p>
            <a:pPr marL="0" indent="0">
              <a:buNone/>
            </a:pPr>
            <a:r>
              <a:rPr lang="en-US" dirty="0">
                <a:solidFill>
                  <a:srgbClr val="00B050"/>
                </a:solidFill>
              </a:rPr>
              <a:t>10 + 5 = 15</a:t>
            </a:r>
          </a:p>
          <a:p>
            <a:pPr marL="0" indent="0">
              <a:buNone/>
            </a:pPr>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24</a:t>
            </a:fld>
            <a:endParaRPr lang="en-US" dirty="0"/>
          </a:p>
        </p:txBody>
      </p:sp>
      <p:sp>
        <p:nvSpPr>
          <p:cNvPr id="3" name="Footer Placeholder 2"/>
          <p:cNvSpPr>
            <a:spLocks noGrp="1"/>
          </p:cNvSpPr>
          <p:nvPr>
            <p:ph type="ftr" sz="quarter" idx="12"/>
          </p:nvPr>
        </p:nvSpPr>
        <p:spPr/>
        <p:txBody>
          <a:bodyPr/>
          <a:lstStyle/>
          <a:p>
            <a:r>
              <a:rPr lang="en-US" smtClean="0"/>
              <a:t>Department of CSE</a:t>
            </a:r>
            <a:endParaRPr lang="en-US"/>
          </a:p>
        </p:txBody>
      </p:sp>
      <p:sp>
        <p:nvSpPr>
          <p:cNvPr id="5" name="Rectangle 4"/>
          <p:cNvSpPr/>
          <p:nvPr/>
        </p:nvSpPr>
        <p:spPr>
          <a:xfrm>
            <a:off x="381000" y="1058882"/>
            <a:ext cx="4572000" cy="3970318"/>
          </a:xfrm>
          <a:prstGeom prst="rect">
            <a:avLst/>
          </a:prstGeom>
        </p:spPr>
        <p:txBody>
          <a:bodyPr>
            <a:spAutoFit/>
          </a:bodyPr>
          <a:lstStyle/>
          <a:p>
            <a:r>
              <a:rPr lang="en-IN" dirty="0"/>
              <a:t>#include&lt;</a:t>
            </a:r>
            <a:r>
              <a:rPr lang="en-IN" dirty="0" err="1"/>
              <a:t>stdio.h</a:t>
            </a:r>
            <a:r>
              <a:rPr lang="en-IN" dirty="0"/>
              <a:t>&gt;</a:t>
            </a:r>
          </a:p>
          <a:p>
            <a:r>
              <a:rPr lang="en-IN" dirty="0" err="1"/>
              <a:t>int</a:t>
            </a:r>
            <a:r>
              <a:rPr lang="en-IN" dirty="0"/>
              <a:t> main()</a:t>
            </a:r>
          </a:p>
          <a:p>
            <a:r>
              <a:rPr lang="en-IN" dirty="0"/>
              <a:t>{</a:t>
            </a:r>
          </a:p>
          <a:p>
            <a:r>
              <a:rPr lang="en-IN" dirty="0"/>
              <a:t>  </a:t>
            </a:r>
            <a:r>
              <a:rPr lang="en-IN" dirty="0" err="1"/>
              <a:t>int</a:t>
            </a:r>
            <a:r>
              <a:rPr lang="en-IN" dirty="0"/>
              <a:t> a=10,b=5,c;</a:t>
            </a:r>
          </a:p>
          <a:p>
            <a:r>
              <a:rPr lang="en-IN" dirty="0"/>
              <a:t>  </a:t>
            </a:r>
            <a:r>
              <a:rPr lang="en-IN" dirty="0" err="1"/>
              <a:t>int</a:t>
            </a:r>
            <a:r>
              <a:rPr lang="en-IN" dirty="0"/>
              <a:t> *p1 = &amp;a;</a:t>
            </a:r>
          </a:p>
          <a:p>
            <a:r>
              <a:rPr lang="en-IN" dirty="0"/>
              <a:t>  </a:t>
            </a:r>
            <a:r>
              <a:rPr lang="en-IN" dirty="0" err="1"/>
              <a:t>int</a:t>
            </a:r>
            <a:r>
              <a:rPr lang="en-IN" dirty="0"/>
              <a:t> *p2 = &amp;b;</a:t>
            </a:r>
          </a:p>
          <a:p>
            <a:r>
              <a:rPr lang="en-IN" dirty="0"/>
              <a:t>  </a:t>
            </a:r>
            <a:r>
              <a:rPr lang="en-IN" dirty="0" err="1"/>
              <a:t>int</a:t>
            </a:r>
            <a:r>
              <a:rPr lang="en-IN" dirty="0"/>
              <a:t> *res = &amp;c;</a:t>
            </a:r>
          </a:p>
          <a:p>
            <a:endParaRPr lang="en-IN" dirty="0"/>
          </a:p>
          <a:p>
            <a:r>
              <a:rPr lang="en-IN" b="1" dirty="0">
                <a:solidFill>
                  <a:srgbClr val="C00000"/>
                </a:solidFill>
              </a:rPr>
              <a:t>  *res = *p1 + *p2;</a:t>
            </a:r>
          </a:p>
          <a:p>
            <a:endParaRPr lang="en-IN" dirty="0"/>
          </a:p>
          <a:p>
            <a:r>
              <a:rPr lang="en-IN" dirty="0"/>
              <a:t>  </a:t>
            </a:r>
            <a:r>
              <a:rPr lang="en-IN" dirty="0" err="1">
                <a:solidFill>
                  <a:srgbClr val="00B050"/>
                </a:solidFill>
              </a:rPr>
              <a:t>printf</a:t>
            </a:r>
            <a:r>
              <a:rPr lang="en-IN" dirty="0">
                <a:solidFill>
                  <a:srgbClr val="00B050"/>
                </a:solidFill>
              </a:rPr>
              <a:t>("%d + %d = %d\n",*p1,*p2,c);</a:t>
            </a:r>
          </a:p>
          <a:p>
            <a:endParaRPr lang="en-IN" dirty="0"/>
          </a:p>
          <a:p>
            <a:r>
              <a:rPr lang="en-IN" dirty="0"/>
              <a:t>  return 0;</a:t>
            </a:r>
          </a:p>
          <a:p>
            <a:r>
              <a:rPr lang="en-IN" dirty="0"/>
              <a:t>}</a:t>
            </a:r>
          </a:p>
        </p:txBody>
      </p:sp>
    </p:spTree>
    <p:extLst>
      <p:ext uri="{BB962C8B-B14F-4D97-AF65-F5344CB8AC3E}">
        <p14:creationId xmlns:p14="http://schemas.microsoft.com/office/powerpoint/2010/main" val="42728927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274638"/>
            <a:ext cx="8686800" cy="792162"/>
          </a:xfrm>
        </p:spPr>
        <p:txBody>
          <a:bodyPr>
            <a:normAutofit fontScale="90000"/>
          </a:bodyPr>
          <a:lstStyle/>
          <a:p>
            <a:r>
              <a:rPr lang="en-US" dirty="0" smtClean="0"/>
              <a:t>Pointer to array : Order of placing ‘*’ and ‘++’</a:t>
            </a:r>
            <a:endParaRPr lang="en-US" dirty="0"/>
          </a:p>
        </p:txBody>
      </p:sp>
      <p:sp>
        <p:nvSpPr>
          <p:cNvPr id="7" name="Content Placeholder 6"/>
          <p:cNvSpPr>
            <a:spLocks noGrp="1"/>
          </p:cNvSpPr>
          <p:nvPr>
            <p:ph sz="quarter" idx="1"/>
          </p:nvPr>
        </p:nvSpPr>
        <p:spPr>
          <a:xfrm>
            <a:off x="228600" y="1219200"/>
            <a:ext cx="8686800" cy="5029200"/>
          </a:xfrm>
        </p:spPr>
        <p:txBody>
          <a:bodyPr>
            <a:normAutofit fontScale="62500" lnSpcReduction="20000"/>
          </a:bodyPr>
          <a:lstStyle/>
          <a:p>
            <a:r>
              <a:rPr lang="en-IN" dirty="0" smtClean="0"/>
              <a:t>Assume that z is an </a:t>
            </a:r>
            <a:r>
              <a:rPr lang="en-IN" dirty="0" err="1" smtClean="0"/>
              <a:t>inger</a:t>
            </a:r>
            <a:r>
              <a:rPr lang="en-IN" dirty="0" smtClean="0"/>
              <a:t> array with two values 1 and 3 (</a:t>
            </a:r>
            <a:r>
              <a:rPr lang="en-IN" dirty="0" err="1" smtClean="0"/>
              <a:t>int</a:t>
            </a:r>
            <a:r>
              <a:rPr lang="en-IN" dirty="0" smtClean="0"/>
              <a:t> z[2]={1,3};)</a:t>
            </a:r>
          </a:p>
          <a:p>
            <a:r>
              <a:rPr lang="en-IN" dirty="0" smtClean="0"/>
              <a:t>Let </a:t>
            </a:r>
            <a:r>
              <a:rPr lang="en-IN" dirty="0" err="1" smtClean="0"/>
              <a:t>ip</a:t>
            </a:r>
            <a:r>
              <a:rPr lang="en-IN" dirty="0" smtClean="0"/>
              <a:t> be a pointer to z; (</a:t>
            </a:r>
            <a:r>
              <a:rPr lang="en-IN" dirty="0" err="1" smtClean="0"/>
              <a:t>int</a:t>
            </a:r>
            <a:r>
              <a:rPr lang="en-IN" dirty="0" smtClean="0"/>
              <a:t> *</a:t>
            </a:r>
            <a:r>
              <a:rPr lang="en-IN" dirty="0" err="1" smtClean="0"/>
              <a:t>ip</a:t>
            </a:r>
            <a:r>
              <a:rPr lang="en-IN" dirty="0" smtClean="0"/>
              <a:t> = z;)</a:t>
            </a:r>
          </a:p>
          <a:p>
            <a:pPr marL="0" indent="0">
              <a:buNone/>
            </a:pPr>
            <a:endParaRPr lang="en-IN" dirty="0" smtClean="0"/>
          </a:p>
          <a:p>
            <a:r>
              <a:rPr lang="en-IN" b="1" dirty="0" err="1" smtClean="0"/>
              <a:t>printf</a:t>
            </a:r>
            <a:r>
              <a:rPr lang="en-IN" b="1" dirty="0"/>
              <a:t>("%d\n", ++*</a:t>
            </a:r>
            <a:r>
              <a:rPr lang="en-IN" b="1" dirty="0" err="1"/>
              <a:t>ip</a:t>
            </a:r>
            <a:r>
              <a:rPr lang="en-IN" b="1" dirty="0" smtClean="0"/>
              <a:t>); </a:t>
            </a:r>
          </a:p>
          <a:p>
            <a:pPr lvl="1"/>
            <a:r>
              <a:rPr lang="en-IN" dirty="0" smtClean="0"/>
              <a:t>increments content in the address pointed by </a:t>
            </a:r>
            <a:r>
              <a:rPr lang="en-IN" dirty="0" err="1" smtClean="0"/>
              <a:t>ip</a:t>
            </a:r>
            <a:r>
              <a:rPr lang="en-IN" dirty="0" smtClean="0"/>
              <a:t>. </a:t>
            </a:r>
            <a:endParaRPr lang="en-IN" dirty="0"/>
          </a:p>
          <a:p>
            <a:pPr lvl="1"/>
            <a:r>
              <a:rPr lang="en-IN" dirty="0" smtClean="0"/>
              <a:t>z[0]=1 was taken and incremented by 1. </a:t>
            </a:r>
          </a:p>
          <a:p>
            <a:pPr lvl="1"/>
            <a:r>
              <a:rPr lang="en-IN" dirty="0" smtClean="0"/>
              <a:t>In output the value is 2</a:t>
            </a:r>
          </a:p>
          <a:p>
            <a:pPr lvl="1"/>
            <a:r>
              <a:rPr lang="en-IN" dirty="0" smtClean="0"/>
              <a:t>Z[0]=2 and z[1]=3</a:t>
            </a:r>
          </a:p>
          <a:p>
            <a:pPr marL="320040" lvl="1" indent="0">
              <a:buNone/>
            </a:pPr>
            <a:endParaRPr lang="en-IN" b="1" dirty="0" smtClean="0"/>
          </a:p>
          <a:p>
            <a:r>
              <a:rPr lang="en-IN" b="1" dirty="0" err="1"/>
              <a:t>printf</a:t>
            </a:r>
            <a:r>
              <a:rPr lang="en-IN" b="1" dirty="0"/>
              <a:t>("%d\n", *++</a:t>
            </a:r>
            <a:r>
              <a:rPr lang="en-IN" b="1" dirty="0" err="1"/>
              <a:t>ip</a:t>
            </a:r>
            <a:r>
              <a:rPr lang="en-IN" b="1" dirty="0" smtClean="0"/>
              <a:t>);</a:t>
            </a:r>
          </a:p>
          <a:p>
            <a:pPr lvl="1"/>
            <a:r>
              <a:rPr lang="en-IN" dirty="0"/>
              <a:t>increments </a:t>
            </a:r>
            <a:r>
              <a:rPr lang="en-IN" dirty="0" smtClean="0"/>
              <a:t>the </a:t>
            </a:r>
            <a:r>
              <a:rPr lang="en-IN" dirty="0"/>
              <a:t>address pointed by </a:t>
            </a:r>
            <a:r>
              <a:rPr lang="en-IN" dirty="0" err="1"/>
              <a:t>ip</a:t>
            </a:r>
            <a:r>
              <a:rPr lang="en-IN" dirty="0"/>
              <a:t>. </a:t>
            </a:r>
          </a:p>
          <a:p>
            <a:pPr lvl="1"/>
            <a:r>
              <a:rPr lang="en-IN" dirty="0" err="1" smtClean="0"/>
              <a:t>ip</a:t>
            </a:r>
            <a:r>
              <a:rPr lang="en-IN" dirty="0" smtClean="0"/>
              <a:t> currently points to z[1]=</a:t>
            </a:r>
            <a:r>
              <a:rPr lang="en-IN" dirty="0" smtClean="0">
                <a:solidFill>
                  <a:srgbClr val="FF0000"/>
                </a:solidFill>
              </a:rPr>
              <a:t>3</a:t>
            </a:r>
            <a:r>
              <a:rPr lang="en-IN" dirty="0" smtClean="0"/>
              <a:t> </a:t>
            </a:r>
          </a:p>
          <a:p>
            <a:pPr lvl="1"/>
            <a:r>
              <a:rPr lang="en-IN" dirty="0" smtClean="0"/>
              <a:t>In </a:t>
            </a:r>
            <a:r>
              <a:rPr lang="en-IN" dirty="0"/>
              <a:t>output the value is </a:t>
            </a:r>
            <a:r>
              <a:rPr lang="en-IN" dirty="0" smtClean="0">
                <a:solidFill>
                  <a:srgbClr val="FF0000"/>
                </a:solidFill>
              </a:rPr>
              <a:t>3</a:t>
            </a:r>
          </a:p>
          <a:p>
            <a:pPr lvl="1"/>
            <a:r>
              <a:rPr lang="en-IN" dirty="0" err="1" smtClean="0">
                <a:solidFill>
                  <a:srgbClr val="FF0000"/>
                </a:solidFill>
              </a:rPr>
              <a:t>Ip</a:t>
            </a:r>
            <a:r>
              <a:rPr lang="en-IN" dirty="0" smtClean="0">
                <a:solidFill>
                  <a:srgbClr val="FF0000"/>
                </a:solidFill>
              </a:rPr>
              <a:t> address changed from 1 to 2</a:t>
            </a:r>
          </a:p>
          <a:p>
            <a:pPr lvl="1"/>
            <a:r>
              <a:rPr lang="en-IN" dirty="0" smtClean="0">
                <a:solidFill>
                  <a:srgbClr val="FF0000"/>
                </a:solidFill>
              </a:rPr>
              <a:t>Then the value to be printed</a:t>
            </a:r>
          </a:p>
          <a:p>
            <a:pPr marL="320040" lvl="1" indent="0">
              <a:buNone/>
            </a:pPr>
            <a:endParaRPr lang="en-IN" b="1" dirty="0"/>
          </a:p>
          <a:p>
            <a:r>
              <a:rPr lang="en-IN" b="1" dirty="0" smtClean="0"/>
              <a:t>Order of placing ‘++’ and ‘*’ is crucial</a:t>
            </a:r>
          </a:p>
          <a:p>
            <a:pPr lvl="1"/>
            <a:r>
              <a:rPr lang="en-IN" dirty="0" smtClean="0"/>
              <a:t>++ followed by * </a:t>
            </a:r>
            <a:r>
              <a:rPr lang="en-IN" dirty="0" smtClean="0">
                <a:sym typeface="Wingdings" panose="05000000000000000000" pitchFamily="2" charset="2"/>
              </a:rPr>
              <a:t> Value is incremented.</a:t>
            </a:r>
          </a:p>
          <a:p>
            <a:pPr lvl="1"/>
            <a:r>
              <a:rPr lang="en-IN" dirty="0" smtClean="0">
                <a:sym typeface="Wingdings" panose="05000000000000000000" pitchFamily="2" charset="2"/>
              </a:rPr>
              <a:t>* followed by ++  Address is incremented.</a:t>
            </a:r>
            <a:endParaRPr lang="en-IN" dirty="0"/>
          </a:p>
          <a:p>
            <a:pPr marL="0" indent="0">
              <a:buNone/>
            </a:pPr>
            <a:endParaRPr lang="en-IN" b="1" dirty="0" smtClean="0"/>
          </a:p>
          <a:p>
            <a:endParaRPr lang="en-IN" b="1"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25</a:t>
            </a:fld>
            <a:endParaRPr lang="en-US" dirty="0"/>
          </a:p>
        </p:txBody>
      </p:sp>
      <p:sp>
        <p:nvSpPr>
          <p:cNvPr id="3" name="Footer Placeholder 2"/>
          <p:cNvSpPr>
            <a:spLocks noGrp="1"/>
          </p:cNvSpPr>
          <p:nvPr>
            <p:ph type="ftr" sz="quarter" idx="12"/>
          </p:nvPr>
        </p:nvSpPr>
        <p:spPr/>
        <p:txBody>
          <a:bodyPr/>
          <a:lstStyle/>
          <a:p>
            <a:r>
              <a:rPr lang="en-US" smtClean="0"/>
              <a:t>Department of CSE</a:t>
            </a:r>
            <a:endParaRPr lang="en-US"/>
          </a:p>
        </p:txBody>
      </p:sp>
    </p:spTree>
    <p:extLst>
      <p:ext uri="{BB962C8B-B14F-4D97-AF65-F5344CB8AC3E}">
        <p14:creationId xmlns:p14="http://schemas.microsoft.com/office/powerpoint/2010/main" val="26141486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274638"/>
            <a:ext cx="8686800" cy="715962"/>
          </a:xfrm>
        </p:spPr>
        <p:txBody>
          <a:bodyPr>
            <a:normAutofit fontScale="90000"/>
          </a:bodyPr>
          <a:lstStyle/>
          <a:p>
            <a:r>
              <a:rPr lang="en-US" dirty="0" smtClean="0"/>
              <a:t>Sample Code Snippet - 9a – ++ before *</a:t>
            </a:r>
            <a:endParaRPr lang="en-US" dirty="0"/>
          </a:p>
        </p:txBody>
      </p:sp>
      <p:sp>
        <p:nvSpPr>
          <p:cNvPr id="7" name="Content Placeholder 6"/>
          <p:cNvSpPr>
            <a:spLocks noGrp="1"/>
          </p:cNvSpPr>
          <p:nvPr>
            <p:ph sz="quarter" idx="1"/>
          </p:nvPr>
        </p:nvSpPr>
        <p:spPr>
          <a:xfrm>
            <a:off x="4267200" y="1219200"/>
            <a:ext cx="4114800" cy="2438400"/>
          </a:xfrm>
        </p:spPr>
        <p:txBody>
          <a:bodyPr>
            <a:normAutofit/>
          </a:bodyPr>
          <a:lstStyle/>
          <a:p>
            <a:r>
              <a:rPr lang="en-US" dirty="0" smtClean="0"/>
              <a:t>Sample Output</a:t>
            </a:r>
          </a:p>
          <a:p>
            <a:pPr marL="0" indent="0">
              <a:buNone/>
            </a:pPr>
            <a:r>
              <a:rPr lang="en-US" dirty="0" smtClean="0"/>
              <a:t>0x7fff0fc66d30 </a:t>
            </a:r>
            <a:endParaRPr lang="en-US" dirty="0"/>
          </a:p>
          <a:p>
            <a:pPr marL="0" indent="0">
              <a:buNone/>
            </a:pPr>
            <a:r>
              <a:rPr lang="en-US" dirty="0"/>
              <a:t>1</a:t>
            </a:r>
          </a:p>
          <a:p>
            <a:pPr marL="0" indent="0">
              <a:buNone/>
            </a:pPr>
            <a:r>
              <a:rPr lang="en-US" dirty="0"/>
              <a:t>2</a:t>
            </a:r>
          </a:p>
          <a:p>
            <a:pPr marL="0" indent="0">
              <a:buNone/>
            </a:pPr>
            <a:r>
              <a:rPr lang="en-US" dirty="0"/>
              <a:t>0x7fff0fc66d30</a:t>
            </a:r>
          </a:p>
        </p:txBody>
      </p:sp>
      <p:sp>
        <p:nvSpPr>
          <p:cNvPr id="4" name="Slide Number Placeholder 3"/>
          <p:cNvSpPr>
            <a:spLocks noGrp="1"/>
          </p:cNvSpPr>
          <p:nvPr>
            <p:ph type="sldNum" sz="quarter" idx="11"/>
          </p:nvPr>
        </p:nvSpPr>
        <p:spPr/>
        <p:txBody>
          <a:bodyPr/>
          <a:lstStyle/>
          <a:p>
            <a:fld id="{16B630EB-F987-45A6-8A46-FAB463B7F3A1}" type="slidenum">
              <a:rPr lang="en-US" smtClean="0"/>
              <a:pPr/>
              <a:t>26</a:t>
            </a:fld>
            <a:endParaRPr lang="en-US" dirty="0"/>
          </a:p>
        </p:txBody>
      </p:sp>
      <p:sp>
        <p:nvSpPr>
          <p:cNvPr id="3" name="Footer Placeholder 2"/>
          <p:cNvSpPr>
            <a:spLocks noGrp="1"/>
          </p:cNvSpPr>
          <p:nvPr>
            <p:ph type="ftr" sz="quarter" idx="12"/>
          </p:nvPr>
        </p:nvSpPr>
        <p:spPr/>
        <p:txBody>
          <a:bodyPr/>
          <a:lstStyle/>
          <a:p>
            <a:r>
              <a:rPr lang="en-US" smtClean="0"/>
              <a:t>Department of CSE</a:t>
            </a:r>
            <a:endParaRPr lang="en-US"/>
          </a:p>
        </p:txBody>
      </p:sp>
      <p:sp>
        <p:nvSpPr>
          <p:cNvPr id="5" name="Rectangle 4"/>
          <p:cNvSpPr/>
          <p:nvPr/>
        </p:nvSpPr>
        <p:spPr>
          <a:xfrm>
            <a:off x="592540" y="1204079"/>
            <a:ext cx="3446060" cy="3139321"/>
          </a:xfrm>
          <a:prstGeom prst="rect">
            <a:avLst/>
          </a:prstGeom>
        </p:spPr>
        <p:txBody>
          <a:bodyPr wrap="square">
            <a:spAutoFit/>
          </a:bodyPr>
          <a:lstStyle/>
          <a:p>
            <a:r>
              <a:rPr lang="en-IN" dirty="0"/>
              <a:t>#include&lt;</a:t>
            </a:r>
            <a:r>
              <a:rPr lang="en-IN" dirty="0" err="1"/>
              <a:t>stdio.h</a:t>
            </a:r>
            <a:r>
              <a:rPr lang="en-IN" dirty="0"/>
              <a:t>&gt;</a:t>
            </a:r>
          </a:p>
          <a:p>
            <a:r>
              <a:rPr lang="en-IN" dirty="0"/>
              <a:t>main()</a:t>
            </a:r>
          </a:p>
          <a:p>
            <a:r>
              <a:rPr lang="en-IN" dirty="0"/>
              <a:t>{</a:t>
            </a:r>
          </a:p>
          <a:p>
            <a:r>
              <a:rPr lang="en-IN" dirty="0"/>
              <a:t>  </a:t>
            </a:r>
            <a:r>
              <a:rPr lang="en-IN" dirty="0" err="1"/>
              <a:t>int</a:t>
            </a:r>
            <a:r>
              <a:rPr lang="en-IN" dirty="0"/>
              <a:t> z[2]={1,3};</a:t>
            </a:r>
          </a:p>
          <a:p>
            <a:r>
              <a:rPr lang="en-IN" dirty="0"/>
              <a:t>  </a:t>
            </a:r>
            <a:r>
              <a:rPr lang="en-IN" dirty="0" err="1"/>
              <a:t>int</a:t>
            </a:r>
            <a:r>
              <a:rPr lang="en-IN" dirty="0"/>
              <a:t> * </a:t>
            </a:r>
            <a:r>
              <a:rPr lang="en-IN" dirty="0" err="1"/>
              <a:t>ip</a:t>
            </a:r>
            <a:r>
              <a:rPr lang="en-IN" dirty="0"/>
              <a:t> = z;</a:t>
            </a:r>
          </a:p>
          <a:p>
            <a:r>
              <a:rPr lang="en-IN" dirty="0"/>
              <a:t>  </a:t>
            </a:r>
            <a:r>
              <a:rPr lang="en-IN" dirty="0" err="1"/>
              <a:t>printf</a:t>
            </a:r>
            <a:r>
              <a:rPr lang="en-IN" dirty="0"/>
              <a:t>("%p\n",</a:t>
            </a:r>
            <a:r>
              <a:rPr lang="en-IN" dirty="0" err="1"/>
              <a:t>ip</a:t>
            </a:r>
            <a:r>
              <a:rPr lang="en-IN" dirty="0"/>
              <a:t>);</a:t>
            </a:r>
          </a:p>
          <a:p>
            <a:r>
              <a:rPr lang="en-IN" dirty="0"/>
              <a:t>  </a:t>
            </a:r>
            <a:r>
              <a:rPr lang="en-IN" dirty="0" err="1"/>
              <a:t>printf</a:t>
            </a:r>
            <a:r>
              <a:rPr lang="en-IN" dirty="0"/>
              <a:t>("%d\n", *</a:t>
            </a:r>
            <a:r>
              <a:rPr lang="en-IN" dirty="0" err="1"/>
              <a:t>ip</a:t>
            </a:r>
            <a:r>
              <a:rPr lang="en-IN" dirty="0"/>
              <a:t>);</a:t>
            </a:r>
          </a:p>
          <a:p>
            <a:r>
              <a:rPr lang="en-IN" dirty="0"/>
              <a:t>  </a:t>
            </a:r>
            <a:r>
              <a:rPr lang="en-IN" b="1" dirty="0" err="1"/>
              <a:t>printf</a:t>
            </a:r>
            <a:r>
              <a:rPr lang="en-IN" b="1" dirty="0"/>
              <a:t>("%d\n", ++*</a:t>
            </a:r>
            <a:r>
              <a:rPr lang="en-IN" b="1" dirty="0" err="1"/>
              <a:t>ip</a:t>
            </a:r>
            <a:r>
              <a:rPr lang="en-IN" b="1" dirty="0"/>
              <a:t>);</a:t>
            </a:r>
          </a:p>
          <a:p>
            <a:r>
              <a:rPr lang="en-IN" dirty="0"/>
              <a:t>  </a:t>
            </a:r>
            <a:r>
              <a:rPr lang="en-IN" dirty="0" err="1"/>
              <a:t>printf</a:t>
            </a:r>
            <a:r>
              <a:rPr lang="en-IN" dirty="0"/>
              <a:t>("%p",</a:t>
            </a:r>
            <a:r>
              <a:rPr lang="en-IN" dirty="0" err="1"/>
              <a:t>ip</a:t>
            </a:r>
            <a:r>
              <a:rPr lang="en-IN" dirty="0"/>
              <a:t>);</a:t>
            </a:r>
          </a:p>
          <a:p>
            <a:r>
              <a:rPr lang="en-IN" dirty="0"/>
              <a:t>  return 0;</a:t>
            </a:r>
          </a:p>
          <a:p>
            <a:r>
              <a:rPr lang="en-IN" dirty="0"/>
              <a:t>}</a:t>
            </a:r>
          </a:p>
        </p:txBody>
      </p:sp>
    </p:spTree>
    <p:extLst>
      <p:ext uri="{BB962C8B-B14F-4D97-AF65-F5344CB8AC3E}">
        <p14:creationId xmlns:p14="http://schemas.microsoft.com/office/powerpoint/2010/main" val="10683519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274638"/>
            <a:ext cx="8686800" cy="715962"/>
          </a:xfrm>
        </p:spPr>
        <p:txBody>
          <a:bodyPr>
            <a:normAutofit fontScale="90000"/>
          </a:bodyPr>
          <a:lstStyle/>
          <a:p>
            <a:r>
              <a:rPr lang="en-US" dirty="0" smtClean="0"/>
              <a:t>Sample Code Snippet -9b : * before ++</a:t>
            </a:r>
            <a:endParaRPr lang="en-US" dirty="0"/>
          </a:p>
        </p:txBody>
      </p:sp>
      <p:sp>
        <p:nvSpPr>
          <p:cNvPr id="7" name="Content Placeholder 6"/>
          <p:cNvSpPr>
            <a:spLocks noGrp="1"/>
          </p:cNvSpPr>
          <p:nvPr>
            <p:ph sz="quarter" idx="1"/>
          </p:nvPr>
        </p:nvSpPr>
        <p:spPr>
          <a:xfrm>
            <a:off x="4267200" y="1012209"/>
            <a:ext cx="4114800" cy="2438400"/>
          </a:xfrm>
        </p:spPr>
        <p:txBody>
          <a:bodyPr>
            <a:normAutofit/>
          </a:bodyPr>
          <a:lstStyle/>
          <a:p>
            <a:r>
              <a:rPr lang="en-US" dirty="0" smtClean="0"/>
              <a:t>Sample Output</a:t>
            </a:r>
          </a:p>
          <a:p>
            <a:pPr marL="0" indent="0">
              <a:buNone/>
            </a:pPr>
            <a:r>
              <a:rPr lang="en-US" dirty="0"/>
              <a:t>0x7ffffc801740</a:t>
            </a:r>
          </a:p>
          <a:p>
            <a:pPr marL="0" indent="0">
              <a:buNone/>
            </a:pPr>
            <a:r>
              <a:rPr lang="en-US" dirty="0"/>
              <a:t>1</a:t>
            </a:r>
          </a:p>
          <a:p>
            <a:pPr marL="0" indent="0">
              <a:buNone/>
            </a:pPr>
            <a:r>
              <a:rPr lang="en-US" dirty="0"/>
              <a:t>3</a:t>
            </a:r>
          </a:p>
          <a:p>
            <a:pPr marL="0" indent="0">
              <a:buNone/>
            </a:pPr>
            <a:r>
              <a:rPr lang="en-US" dirty="0"/>
              <a:t>0x7ffffc801744</a:t>
            </a:r>
          </a:p>
        </p:txBody>
      </p:sp>
      <p:sp>
        <p:nvSpPr>
          <p:cNvPr id="4" name="Slide Number Placeholder 3"/>
          <p:cNvSpPr>
            <a:spLocks noGrp="1"/>
          </p:cNvSpPr>
          <p:nvPr>
            <p:ph type="sldNum" sz="quarter" idx="11"/>
          </p:nvPr>
        </p:nvSpPr>
        <p:spPr/>
        <p:txBody>
          <a:bodyPr/>
          <a:lstStyle/>
          <a:p>
            <a:fld id="{16B630EB-F987-45A6-8A46-FAB463B7F3A1}" type="slidenum">
              <a:rPr lang="en-US" smtClean="0"/>
              <a:pPr/>
              <a:t>27</a:t>
            </a:fld>
            <a:endParaRPr lang="en-US" dirty="0"/>
          </a:p>
        </p:txBody>
      </p:sp>
      <p:sp>
        <p:nvSpPr>
          <p:cNvPr id="3" name="Footer Placeholder 2"/>
          <p:cNvSpPr>
            <a:spLocks noGrp="1"/>
          </p:cNvSpPr>
          <p:nvPr>
            <p:ph type="ftr" sz="quarter" idx="12"/>
          </p:nvPr>
        </p:nvSpPr>
        <p:spPr/>
        <p:txBody>
          <a:bodyPr/>
          <a:lstStyle/>
          <a:p>
            <a:r>
              <a:rPr lang="en-US" smtClean="0"/>
              <a:t>Department of CSE</a:t>
            </a:r>
            <a:endParaRPr lang="en-US"/>
          </a:p>
        </p:txBody>
      </p:sp>
      <p:sp>
        <p:nvSpPr>
          <p:cNvPr id="5" name="Rectangle 4"/>
          <p:cNvSpPr/>
          <p:nvPr/>
        </p:nvSpPr>
        <p:spPr>
          <a:xfrm>
            <a:off x="592540" y="990600"/>
            <a:ext cx="3446060" cy="3139321"/>
          </a:xfrm>
          <a:prstGeom prst="rect">
            <a:avLst/>
          </a:prstGeom>
        </p:spPr>
        <p:txBody>
          <a:bodyPr wrap="square">
            <a:spAutoFit/>
          </a:bodyPr>
          <a:lstStyle/>
          <a:p>
            <a:r>
              <a:rPr lang="en-IN" dirty="0"/>
              <a:t>#include&lt;</a:t>
            </a:r>
            <a:r>
              <a:rPr lang="en-IN" dirty="0" err="1"/>
              <a:t>stdio.h</a:t>
            </a:r>
            <a:r>
              <a:rPr lang="en-IN" dirty="0"/>
              <a:t>&gt;</a:t>
            </a:r>
          </a:p>
          <a:p>
            <a:r>
              <a:rPr lang="en-IN" dirty="0"/>
              <a:t>main()</a:t>
            </a:r>
          </a:p>
          <a:p>
            <a:r>
              <a:rPr lang="en-IN" dirty="0"/>
              <a:t>{</a:t>
            </a:r>
          </a:p>
          <a:p>
            <a:r>
              <a:rPr lang="en-IN" dirty="0"/>
              <a:t>  </a:t>
            </a:r>
            <a:r>
              <a:rPr lang="en-IN" dirty="0" err="1"/>
              <a:t>int</a:t>
            </a:r>
            <a:r>
              <a:rPr lang="en-IN" dirty="0"/>
              <a:t> z[2]={1,3};</a:t>
            </a:r>
          </a:p>
          <a:p>
            <a:r>
              <a:rPr lang="en-IN" dirty="0"/>
              <a:t>  </a:t>
            </a:r>
            <a:r>
              <a:rPr lang="en-IN" dirty="0" err="1"/>
              <a:t>int</a:t>
            </a:r>
            <a:r>
              <a:rPr lang="en-IN" dirty="0"/>
              <a:t> * </a:t>
            </a:r>
            <a:r>
              <a:rPr lang="en-IN" dirty="0" err="1"/>
              <a:t>ip</a:t>
            </a:r>
            <a:r>
              <a:rPr lang="en-IN" dirty="0"/>
              <a:t> = z;</a:t>
            </a:r>
          </a:p>
          <a:p>
            <a:r>
              <a:rPr lang="en-IN" dirty="0"/>
              <a:t>  </a:t>
            </a:r>
            <a:r>
              <a:rPr lang="en-IN" dirty="0" err="1"/>
              <a:t>printf</a:t>
            </a:r>
            <a:r>
              <a:rPr lang="en-IN" dirty="0"/>
              <a:t>("%p\n",</a:t>
            </a:r>
            <a:r>
              <a:rPr lang="en-IN" dirty="0" err="1"/>
              <a:t>ip</a:t>
            </a:r>
            <a:r>
              <a:rPr lang="en-IN" dirty="0"/>
              <a:t>);</a:t>
            </a:r>
          </a:p>
          <a:p>
            <a:r>
              <a:rPr lang="en-IN" dirty="0"/>
              <a:t>  </a:t>
            </a:r>
            <a:r>
              <a:rPr lang="en-IN" dirty="0" err="1"/>
              <a:t>printf</a:t>
            </a:r>
            <a:r>
              <a:rPr lang="en-IN" dirty="0"/>
              <a:t>("%d\n", *</a:t>
            </a:r>
            <a:r>
              <a:rPr lang="en-IN" dirty="0" err="1"/>
              <a:t>ip</a:t>
            </a:r>
            <a:r>
              <a:rPr lang="en-IN" dirty="0"/>
              <a:t>);</a:t>
            </a:r>
          </a:p>
          <a:p>
            <a:r>
              <a:rPr lang="en-IN" b="1" dirty="0"/>
              <a:t>  </a:t>
            </a:r>
            <a:r>
              <a:rPr lang="en-IN" b="1" dirty="0" err="1"/>
              <a:t>printf</a:t>
            </a:r>
            <a:r>
              <a:rPr lang="en-IN" b="1" dirty="0"/>
              <a:t>("%d\n", *++</a:t>
            </a:r>
            <a:r>
              <a:rPr lang="en-IN" b="1" dirty="0" err="1"/>
              <a:t>ip</a:t>
            </a:r>
            <a:r>
              <a:rPr lang="en-IN" b="1" dirty="0"/>
              <a:t>);</a:t>
            </a:r>
          </a:p>
          <a:p>
            <a:r>
              <a:rPr lang="en-IN" dirty="0"/>
              <a:t>  </a:t>
            </a:r>
            <a:r>
              <a:rPr lang="en-IN" dirty="0" err="1"/>
              <a:t>printf</a:t>
            </a:r>
            <a:r>
              <a:rPr lang="en-IN" dirty="0"/>
              <a:t>("%p",</a:t>
            </a:r>
            <a:r>
              <a:rPr lang="en-IN" dirty="0" err="1"/>
              <a:t>ip</a:t>
            </a:r>
            <a:r>
              <a:rPr lang="en-IN" dirty="0"/>
              <a:t>);</a:t>
            </a:r>
          </a:p>
          <a:p>
            <a:r>
              <a:rPr lang="en-IN" dirty="0"/>
              <a:t>  return 0;</a:t>
            </a:r>
          </a:p>
          <a:p>
            <a:r>
              <a:rPr lang="en-IN" dirty="0"/>
              <a:t>}</a:t>
            </a:r>
          </a:p>
        </p:txBody>
      </p:sp>
    </p:spTree>
    <p:extLst>
      <p:ext uri="{BB962C8B-B14F-4D97-AF65-F5344CB8AC3E}">
        <p14:creationId xmlns:p14="http://schemas.microsoft.com/office/powerpoint/2010/main" val="10666574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Department of CSE</a:t>
            </a:r>
            <a:endParaRPr lang="en-US"/>
          </a:p>
        </p:txBody>
      </p:sp>
      <p:sp>
        <p:nvSpPr>
          <p:cNvPr id="3" name="Slide Number Placeholder 2"/>
          <p:cNvSpPr>
            <a:spLocks noGrp="1"/>
          </p:cNvSpPr>
          <p:nvPr>
            <p:ph type="sldNum" sz="quarter" idx="12"/>
          </p:nvPr>
        </p:nvSpPr>
        <p:spPr/>
        <p:txBody>
          <a:bodyPr/>
          <a:lstStyle/>
          <a:p>
            <a:fld id="{16B630EB-F987-45A6-8A46-FAB463B7F3A1}" type="slidenum">
              <a:rPr lang="en-US" smtClean="0"/>
              <a:pPr/>
              <a:t>28</a:t>
            </a:fld>
            <a:endParaRPr lang="en-US" dirty="0"/>
          </a:p>
        </p:txBody>
      </p:sp>
      <p:sp>
        <p:nvSpPr>
          <p:cNvPr id="2" name="Title 1"/>
          <p:cNvSpPr>
            <a:spLocks noGrp="1"/>
          </p:cNvSpPr>
          <p:nvPr>
            <p:ph type="ctrTitle"/>
          </p:nvPr>
        </p:nvSpPr>
        <p:spPr/>
        <p:txBody>
          <a:bodyPr>
            <a:noAutofit/>
          </a:bodyPr>
          <a:lstStyle/>
          <a:p>
            <a:r>
              <a:rPr lang="en-US" dirty="0" smtClean="0">
                <a:solidFill>
                  <a:schemeClr val="tx1"/>
                </a:solidFill>
                <a:latin typeface="+mn-lt"/>
              </a:rPr>
              <a:t>Pointer Compatibility </a:t>
            </a:r>
            <a:endParaRPr lang="en-US" sz="4400" dirty="0">
              <a:solidFill>
                <a:schemeClr val="tx1"/>
              </a:solidFill>
              <a:latin typeface="+mn-lt"/>
            </a:endParaRPr>
          </a:p>
        </p:txBody>
      </p:sp>
    </p:spTree>
    <p:extLst>
      <p:ext uri="{BB962C8B-B14F-4D97-AF65-F5344CB8AC3E}">
        <p14:creationId xmlns:p14="http://schemas.microsoft.com/office/powerpoint/2010/main" val="22092756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274638"/>
            <a:ext cx="8686800" cy="792162"/>
          </a:xfrm>
        </p:spPr>
        <p:txBody>
          <a:bodyPr/>
          <a:lstStyle/>
          <a:p>
            <a:r>
              <a:rPr lang="en-IN" dirty="0" smtClean="0"/>
              <a:t>Pointer Compatibility</a:t>
            </a:r>
            <a:endParaRPr lang="en-IN" dirty="0"/>
          </a:p>
        </p:txBody>
      </p:sp>
      <p:sp>
        <p:nvSpPr>
          <p:cNvPr id="7" name="Content Placeholder 6"/>
          <p:cNvSpPr>
            <a:spLocks noGrp="1"/>
          </p:cNvSpPr>
          <p:nvPr>
            <p:ph sz="quarter" idx="1"/>
          </p:nvPr>
        </p:nvSpPr>
        <p:spPr/>
        <p:txBody>
          <a:bodyPr/>
          <a:lstStyle/>
          <a:p>
            <a:r>
              <a:rPr lang="en-IN" dirty="0" smtClean="0"/>
              <a:t>Pointers have a type associated with them </a:t>
            </a:r>
            <a:r>
              <a:rPr lang="en-IN" dirty="0" smtClean="0">
                <a:sym typeface="Wingdings" panose="05000000000000000000" pitchFamily="2" charset="2"/>
              </a:rPr>
              <a:t> They can </a:t>
            </a:r>
            <a:r>
              <a:rPr lang="en-IN" b="1" dirty="0" smtClean="0">
                <a:sym typeface="Wingdings" panose="05000000000000000000" pitchFamily="2" charset="2"/>
              </a:rPr>
              <a:t>point only to specific type.</a:t>
            </a:r>
          </a:p>
          <a:p>
            <a:endParaRPr lang="en-IN" b="1" dirty="0">
              <a:sym typeface="Wingdings" panose="05000000000000000000" pitchFamily="2" charset="2"/>
            </a:endParaRPr>
          </a:p>
          <a:p>
            <a:r>
              <a:rPr lang="en-IN" b="1" dirty="0" smtClean="0">
                <a:sym typeface="Wingdings" panose="05000000000000000000" pitchFamily="2" charset="2"/>
              </a:rPr>
              <a:t>Two types:-</a:t>
            </a:r>
          </a:p>
          <a:p>
            <a:pPr lvl="1"/>
            <a:r>
              <a:rPr lang="en-IN" dirty="0" smtClean="0">
                <a:sym typeface="Wingdings" panose="05000000000000000000" pitchFamily="2" charset="2"/>
              </a:rPr>
              <a:t>Pointer Size Compatibility</a:t>
            </a:r>
          </a:p>
          <a:p>
            <a:pPr lvl="1"/>
            <a:r>
              <a:rPr lang="en-IN" dirty="0" smtClean="0">
                <a:sym typeface="Wingdings" panose="05000000000000000000" pitchFamily="2" charset="2"/>
              </a:rPr>
              <a:t>Pointer Dereferencing compatibility</a:t>
            </a:r>
          </a:p>
        </p:txBody>
      </p:sp>
      <p:sp>
        <p:nvSpPr>
          <p:cNvPr id="4" name="Slide Number Placeholder 3"/>
          <p:cNvSpPr>
            <a:spLocks noGrp="1"/>
          </p:cNvSpPr>
          <p:nvPr>
            <p:ph type="sldNum" sz="quarter" idx="11"/>
          </p:nvPr>
        </p:nvSpPr>
        <p:spPr/>
        <p:txBody>
          <a:bodyPr/>
          <a:lstStyle/>
          <a:p>
            <a:fld id="{16B630EB-F987-45A6-8A46-FAB463B7F3A1}" type="slidenum">
              <a:rPr lang="en-US" smtClean="0"/>
              <a:pPr/>
              <a:t>29</a:t>
            </a:fld>
            <a:endParaRPr lang="en-US" dirty="0"/>
          </a:p>
        </p:txBody>
      </p:sp>
      <p:sp>
        <p:nvSpPr>
          <p:cNvPr id="3" name="Footer Placeholder 2"/>
          <p:cNvSpPr>
            <a:spLocks noGrp="1"/>
          </p:cNvSpPr>
          <p:nvPr>
            <p:ph type="ftr" sz="quarter" idx="12"/>
          </p:nvPr>
        </p:nvSpPr>
        <p:spPr/>
        <p:txBody>
          <a:bodyPr/>
          <a:lstStyle/>
          <a:p>
            <a:r>
              <a:rPr lang="en-US" smtClean="0"/>
              <a:t>Department of CSE</a:t>
            </a:r>
            <a:endParaRPr lang="en-US"/>
          </a:p>
        </p:txBody>
      </p:sp>
    </p:spTree>
    <p:extLst>
      <p:ext uri="{BB962C8B-B14F-4D97-AF65-F5344CB8AC3E}">
        <p14:creationId xmlns:p14="http://schemas.microsoft.com/office/powerpoint/2010/main" val="1551217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7" name="Content Placeholder 6"/>
          <p:cNvSpPr>
            <a:spLocks noGrp="1"/>
          </p:cNvSpPr>
          <p:nvPr>
            <p:ph sz="quarter" idx="1"/>
          </p:nvPr>
        </p:nvSpPr>
        <p:spPr/>
        <p:txBody>
          <a:bodyPr>
            <a:normAutofit fontScale="77500" lnSpcReduction="20000"/>
          </a:bodyPr>
          <a:lstStyle/>
          <a:p>
            <a:r>
              <a:rPr lang="en-US" dirty="0" smtClean="0"/>
              <a:t>Basics of Pointers</a:t>
            </a:r>
            <a:endParaRPr lang="en-US" dirty="0"/>
          </a:p>
          <a:p>
            <a:r>
              <a:rPr lang="en-US" dirty="0" smtClean="0"/>
              <a:t>Declaration and Memory Representation</a:t>
            </a:r>
            <a:endParaRPr lang="en-US" dirty="0"/>
          </a:p>
          <a:p>
            <a:r>
              <a:rPr lang="en-US" dirty="0" smtClean="0"/>
              <a:t>Operators associated with pointers</a:t>
            </a:r>
          </a:p>
          <a:p>
            <a:pPr lvl="1"/>
            <a:r>
              <a:rPr lang="en-US" b="1" dirty="0" smtClean="0"/>
              <a:t>address </a:t>
            </a:r>
            <a:r>
              <a:rPr lang="en-US" b="1" dirty="0"/>
              <a:t>of </a:t>
            </a:r>
            <a:r>
              <a:rPr lang="en-US" dirty="0" smtClean="0"/>
              <a:t>operator</a:t>
            </a:r>
          </a:p>
          <a:p>
            <a:pPr lvl="1"/>
            <a:r>
              <a:rPr lang="en-US" b="1" dirty="0" smtClean="0"/>
              <a:t>dereferencing</a:t>
            </a:r>
            <a:r>
              <a:rPr lang="en-US" dirty="0" smtClean="0"/>
              <a:t> </a:t>
            </a:r>
            <a:r>
              <a:rPr lang="en-US" dirty="0"/>
              <a:t>operator </a:t>
            </a:r>
          </a:p>
          <a:p>
            <a:r>
              <a:rPr lang="en-US" dirty="0" smtClean="0"/>
              <a:t>Arrays </a:t>
            </a:r>
            <a:r>
              <a:rPr lang="en-US" dirty="0"/>
              <a:t>and </a:t>
            </a:r>
            <a:r>
              <a:rPr lang="en-US" dirty="0" smtClean="0"/>
              <a:t>Pointers.</a:t>
            </a:r>
          </a:p>
          <a:p>
            <a:r>
              <a:rPr lang="en-US" dirty="0"/>
              <a:t>Compatibility of pointers </a:t>
            </a:r>
            <a:endParaRPr lang="en-US" dirty="0" smtClean="0"/>
          </a:p>
          <a:p>
            <a:r>
              <a:rPr lang="en-US" dirty="0" smtClean="0"/>
              <a:t>Functions and Pointers</a:t>
            </a:r>
            <a:endParaRPr lang="en-US" dirty="0"/>
          </a:p>
          <a:p>
            <a:r>
              <a:rPr lang="en-US" dirty="0" smtClean="0"/>
              <a:t>Special </a:t>
            </a:r>
            <a:r>
              <a:rPr lang="en-US" dirty="0"/>
              <a:t>types of pointers </a:t>
            </a:r>
          </a:p>
          <a:p>
            <a:pPr lvl="1"/>
            <a:r>
              <a:rPr lang="en-US" dirty="0" smtClean="0"/>
              <a:t>void pointer</a:t>
            </a:r>
          </a:p>
          <a:p>
            <a:pPr lvl="1"/>
            <a:r>
              <a:rPr lang="en-US" dirty="0" smtClean="0"/>
              <a:t>null pointer </a:t>
            </a:r>
          </a:p>
          <a:p>
            <a:pPr lvl="1"/>
            <a:r>
              <a:rPr lang="en-US" dirty="0" smtClean="0"/>
              <a:t>constant pointers</a:t>
            </a:r>
          </a:p>
          <a:p>
            <a:pPr lvl="1"/>
            <a:r>
              <a:rPr lang="en-US" dirty="0" smtClean="0"/>
              <a:t>dangling pointers</a:t>
            </a:r>
          </a:p>
          <a:p>
            <a:pPr lvl="1"/>
            <a:r>
              <a:rPr lang="en-US" dirty="0" smtClean="0"/>
              <a:t>pointer </a:t>
            </a:r>
            <a:r>
              <a:rPr lang="en-US" dirty="0"/>
              <a:t>to </a:t>
            </a:r>
            <a:r>
              <a:rPr lang="en-US" dirty="0" smtClean="0"/>
              <a:t>pointer</a:t>
            </a:r>
            <a:endParaRPr lang="en-IN"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3</a:t>
            </a:fld>
            <a:endParaRPr lang="en-US" dirty="0"/>
          </a:p>
        </p:txBody>
      </p:sp>
      <p:sp>
        <p:nvSpPr>
          <p:cNvPr id="3" name="Footer Placeholder 2"/>
          <p:cNvSpPr>
            <a:spLocks noGrp="1"/>
          </p:cNvSpPr>
          <p:nvPr>
            <p:ph type="ftr" sz="quarter" idx="12"/>
          </p:nvPr>
        </p:nvSpPr>
        <p:spPr/>
        <p:txBody>
          <a:bodyPr/>
          <a:lstStyle/>
          <a:p>
            <a:r>
              <a:rPr lang="en-US" smtClean="0"/>
              <a:t>Department of CSE</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274638"/>
            <a:ext cx="8686800" cy="792162"/>
          </a:xfrm>
        </p:spPr>
        <p:txBody>
          <a:bodyPr/>
          <a:lstStyle/>
          <a:p>
            <a:r>
              <a:rPr lang="en-IN" dirty="0" smtClean="0"/>
              <a:t>Pointer Size Compatibility</a:t>
            </a:r>
            <a:endParaRPr lang="en-IN" dirty="0"/>
          </a:p>
        </p:txBody>
      </p:sp>
      <p:sp>
        <p:nvSpPr>
          <p:cNvPr id="7" name="Content Placeholder 6"/>
          <p:cNvSpPr>
            <a:spLocks noGrp="1"/>
          </p:cNvSpPr>
          <p:nvPr>
            <p:ph sz="quarter" idx="1"/>
          </p:nvPr>
        </p:nvSpPr>
        <p:spPr>
          <a:xfrm>
            <a:off x="228600" y="1143000"/>
            <a:ext cx="8686800" cy="4876800"/>
          </a:xfrm>
        </p:spPr>
        <p:txBody>
          <a:bodyPr/>
          <a:lstStyle/>
          <a:p>
            <a:r>
              <a:rPr lang="en-IN" dirty="0">
                <a:sym typeface="Wingdings" panose="05000000000000000000" pitchFamily="2" charset="2"/>
              </a:rPr>
              <a:t>Size of all pointers is the same; i.e.; every pointer variable holds the address of one memory location. But the size of variable that the pointer points to can be different. </a:t>
            </a:r>
            <a:endParaRPr lang="en-IN" dirty="0" smtClean="0">
              <a:sym typeface="Wingdings" panose="05000000000000000000" pitchFamily="2" charset="2"/>
            </a:endParaRPr>
          </a:p>
          <a:p>
            <a:endParaRPr lang="en-IN" dirty="0">
              <a:sym typeface="Wingdings" panose="05000000000000000000" pitchFamily="2" charset="2"/>
            </a:endParaRPr>
          </a:p>
          <a:p>
            <a:r>
              <a:rPr lang="en-IN" dirty="0" smtClean="0">
                <a:sym typeface="Wingdings" panose="05000000000000000000" pitchFamily="2" charset="2"/>
              </a:rPr>
              <a:t>Size of the type that a pointer points to is same as its data size.</a:t>
            </a:r>
          </a:p>
          <a:p>
            <a:endParaRPr lang="en-IN" dirty="0">
              <a:sym typeface="Wingdings" panose="05000000000000000000" pitchFamily="2" charset="2"/>
            </a:endParaRPr>
          </a:p>
          <a:p>
            <a:r>
              <a:rPr lang="en-IN" dirty="0" smtClean="0">
                <a:sym typeface="Wingdings" panose="05000000000000000000" pitchFamily="2" charset="2"/>
              </a:rPr>
              <a:t>Size is dependent on type; not on the value.</a:t>
            </a:r>
            <a:endParaRPr lang="en-IN" dirty="0"/>
          </a:p>
          <a:p>
            <a:pPr marL="0" indent="0">
              <a:buNone/>
            </a:pPr>
            <a:endParaRPr lang="en-IN"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30</a:t>
            </a:fld>
            <a:endParaRPr lang="en-US" dirty="0"/>
          </a:p>
        </p:txBody>
      </p:sp>
      <p:sp>
        <p:nvSpPr>
          <p:cNvPr id="3" name="Footer Placeholder 2"/>
          <p:cNvSpPr>
            <a:spLocks noGrp="1"/>
          </p:cNvSpPr>
          <p:nvPr>
            <p:ph type="ftr" sz="quarter" idx="12"/>
          </p:nvPr>
        </p:nvSpPr>
        <p:spPr/>
        <p:txBody>
          <a:bodyPr/>
          <a:lstStyle/>
          <a:p>
            <a:r>
              <a:rPr lang="en-US" smtClean="0"/>
              <a:t>Department of CSE</a:t>
            </a:r>
            <a:endParaRPr lang="en-US"/>
          </a:p>
        </p:txBody>
      </p:sp>
    </p:spTree>
    <p:extLst>
      <p:ext uri="{BB962C8B-B14F-4D97-AF65-F5344CB8AC3E}">
        <p14:creationId xmlns:p14="http://schemas.microsoft.com/office/powerpoint/2010/main" val="37012187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80833" y="76200"/>
            <a:ext cx="8686800" cy="668873"/>
          </a:xfrm>
        </p:spPr>
        <p:txBody>
          <a:bodyPr>
            <a:normAutofit fontScale="90000"/>
          </a:bodyPr>
          <a:lstStyle/>
          <a:p>
            <a:r>
              <a:rPr lang="en-US" dirty="0" smtClean="0"/>
              <a:t>Sample Code -10 : Pointer Size Compatibility</a:t>
            </a:r>
            <a:endParaRPr lang="en-US" dirty="0"/>
          </a:p>
        </p:txBody>
      </p:sp>
      <p:sp>
        <p:nvSpPr>
          <p:cNvPr id="7" name="Content Placeholder 6"/>
          <p:cNvSpPr>
            <a:spLocks noGrp="1"/>
          </p:cNvSpPr>
          <p:nvPr>
            <p:ph sz="quarter" idx="1"/>
          </p:nvPr>
        </p:nvSpPr>
        <p:spPr>
          <a:xfrm>
            <a:off x="3962400" y="4114800"/>
            <a:ext cx="5057632" cy="2438400"/>
          </a:xfrm>
          <a:ln>
            <a:solidFill>
              <a:schemeClr val="accent1"/>
            </a:solidFill>
          </a:ln>
        </p:spPr>
        <p:txBody>
          <a:bodyPr>
            <a:normAutofit/>
          </a:bodyPr>
          <a:lstStyle/>
          <a:p>
            <a:pPr marL="0" indent="0">
              <a:buNone/>
            </a:pPr>
            <a:r>
              <a:rPr lang="en-US" b="1" u="sng" dirty="0" smtClean="0"/>
              <a:t>Sample Output</a:t>
            </a:r>
          </a:p>
          <a:p>
            <a:pPr marL="0" indent="0">
              <a:buNone/>
            </a:pPr>
            <a:r>
              <a:rPr lang="en-IN" sz="2200" dirty="0"/>
              <a:t>Size of c :   </a:t>
            </a:r>
            <a:r>
              <a:rPr lang="en-IN" sz="2200" dirty="0" smtClean="0"/>
              <a:t>1  </a:t>
            </a:r>
            <a:r>
              <a:rPr lang="en-IN" sz="2200" dirty="0"/>
              <a:t>| Size of pc :   8 | size of *pc :   1</a:t>
            </a:r>
          </a:p>
          <a:p>
            <a:pPr marL="0" indent="0">
              <a:buNone/>
            </a:pPr>
            <a:r>
              <a:rPr lang="en-IN" sz="2200" dirty="0"/>
              <a:t>Size of a :   4 | Size of pa :   8 | size of *pa :   4</a:t>
            </a:r>
          </a:p>
          <a:p>
            <a:pPr marL="0" indent="0">
              <a:buNone/>
            </a:pPr>
            <a:r>
              <a:rPr lang="en-IN" sz="2200" dirty="0"/>
              <a:t>Size of d :   8 | Size of </a:t>
            </a:r>
            <a:r>
              <a:rPr lang="en-IN" sz="2200" dirty="0" err="1"/>
              <a:t>pd</a:t>
            </a:r>
            <a:r>
              <a:rPr lang="en-IN" sz="2200" dirty="0"/>
              <a:t> :   8 | size of *</a:t>
            </a:r>
            <a:r>
              <a:rPr lang="en-IN" sz="2200" dirty="0" err="1"/>
              <a:t>pd</a:t>
            </a:r>
            <a:r>
              <a:rPr lang="en-IN" sz="2200" dirty="0"/>
              <a:t> :   8</a:t>
            </a:r>
          </a:p>
        </p:txBody>
      </p:sp>
      <p:sp>
        <p:nvSpPr>
          <p:cNvPr id="4" name="Slide Number Placeholder 3"/>
          <p:cNvSpPr>
            <a:spLocks noGrp="1"/>
          </p:cNvSpPr>
          <p:nvPr>
            <p:ph type="sldNum" sz="quarter" idx="11"/>
          </p:nvPr>
        </p:nvSpPr>
        <p:spPr/>
        <p:txBody>
          <a:bodyPr/>
          <a:lstStyle/>
          <a:p>
            <a:fld id="{16B630EB-F987-45A6-8A46-FAB463B7F3A1}" type="slidenum">
              <a:rPr lang="en-US" smtClean="0"/>
              <a:pPr/>
              <a:t>31</a:t>
            </a:fld>
            <a:endParaRPr lang="en-US" dirty="0"/>
          </a:p>
        </p:txBody>
      </p:sp>
      <p:sp>
        <p:nvSpPr>
          <p:cNvPr id="3" name="Footer Placeholder 2"/>
          <p:cNvSpPr>
            <a:spLocks noGrp="1"/>
          </p:cNvSpPr>
          <p:nvPr>
            <p:ph type="ftr" sz="quarter" idx="12"/>
          </p:nvPr>
        </p:nvSpPr>
        <p:spPr/>
        <p:txBody>
          <a:bodyPr/>
          <a:lstStyle/>
          <a:p>
            <a:r>
              <a:rPr lang="en-US" smtClean="0"/>
              <a:t>Department of CSE</a:t>
            </a:r>
            <a:endParaRPr lang="en-US"/>
          </a:p>
        </p:txBody>
      </p:sp>
      <p:sp>
        <p:nvSpPr>
          <p:cNvPr id="5" name="Rectangle 4"/>
          <p:cNvSpPr/>
          <p:nvPr/>
        </p:nvSpPr>
        <p:spPr>
          <a:xfrm>
            <a:off x="457200" y="671691"/>
            <a:ext cx="3446060" cy="6186309"/>
          </a:xfrm>
          <a:prstGeom prst="rect">
            <a:avLst/>
          </a:prstGeom>
        </p:spPr>
        <p:txBody>
          <a:bodyPr wrap="square">
            <a:spAutoFit/>
          </a:bodyPr>
          <a:lstStyle/>
          <a:p>
            <a:r>
              <a:rPr lang="en-IN" dirty="0"/>
              <a:t>#include&lt;</a:t>
            </a:r>
            <a:r>
              <a:rPr lang="en-IN" dirty="0" err="1"/>
              <a:t>stdio.h</a:t>
            </a:r>
            <a:r>
              <a:rPr lang="en-IN" dirty="0"/>
              <a:t>&gt;</a:t>
            </a:r>
          </a:p>
          <a:p>
            <a:r>
              <a:rPr lang="en-IN" dirty="0" err="1"/>
              <a:t>int</a:t>
            </a:r>
            <a:r>
              <a:rPr lang="en-IN" dirty="0"/>
              <a:t> main()</a:t>
            </a:r>
          </a:p>
          <a:p>
            <a:r>
              <a:rPr lang="en-IN" dirty="0"/>
              <a:t>{</a:t>
            </a:r>
          </a:p>
          <a:p>
            <a:r>
              <a:rPr lang="en-IN" dirty="0"/>
              <a:t>  char c;</a:t>
            </a:r>
          </a:p>
          <a:p>
            <a:r>
              <a:rPr lang="en-IN" dirty="0"/>
              <a:t>  char* pc;</a:t>
            </a:r>
          </a:p>
          <a:p>
            <a:r>
              <a:rPr lang="en-IN" dirty="0"/>
              <a:t>  </a:t>
            </a:r>
            <a:r>
              <a:rPr lang="en-IN" dirty="0" err="1"/>
              <a:t>int</a:t>
            </a:r>
            <a:r>
              <a:rPr lang="en-IN" dirty="0"/>
              <a:t> </a:t>
            </a:r>
            <a:r>
              <a:rPr lang="en-IN" dirty="0" err="1"/>
              <a:t>sizeofc</a:t>
            </a:r>
            <a:r>
              <a:rPr lang="en-IN" dirty="0"/>
              <a:t> = </a:t>
            </a:r>
            <a:r>
              <a:rPr lang="en-IN" dirty="0" err="1"/>
              <a:t>sizeof</a:t>
            </a:r>
            <a:r>
              <a:rPr lang="en-IN" dirty="0"/>
              <a:t>(c);</a:t>
            </a:r>
          </a:p>
          <a:p>
            <a:r>
              <a:rPr lang="en-IN" dirty="0"/>
              <a:t>  </a:t>
            </a:r>
            <a:r>
              <a:rPr lang="en-IN" dirty="0" err="1"/>
              <a:t>int</a:t>
            </a:r>
            <a:r>
              <a:rPr lang="en-IN" dirty="0"/>
              <a:t> </a:t>
            </a:r>
            <a:r>
              <a:rPr lang="en-IN" dirty="0" err="1"/>
              <a:t>sizeofpc</a:t>
            </a:r>
            <a:r>
              <a:rPr lang="en-IN" dirty="0"/>
              <a:t> = </a:t>
            </a:r>
            <a:r>
              <a:rPr lang="en-IN" dirty="0" err="1"/>
              <a:t>sizeof</a:t>
            </a:r>
            <a:r>
              <a:rPr lang="en-IN" dirty="0"/>
              <a:t>(pc);</a:t>
            </a:r>
          </a:p>
          <a:p>
            <a:r>
              <a:rPr lang="en-IN" dirty="0"/>
              <a:t>  </a:t>
            </a:r>
            <a:r>
              <a:rPr lang="en-IN" dirty="0" err="1"/>
              <a:t>int</a:t>
            </a:r>
            <a:r>
              <a:rPr lang="en-IN" dirty="0"/>
              <a:t> </a:t>
            </a:r>
            <a:r>
              <a:rPr lang="en-IN" dirty="0" err="1"/>
              <a:t>sizeofstarpc</a:t>
            </a:r>
            <a:r>
              <a:rPr lang="en-IN" dirty="0"/>
              <a:t> = </a:t>
            </a:r>
            <a:r>
              <a:rPr lang="en-IN" dirty="0" err="1"/>
              <a:t>sizeof</a:t>
            </a:r>
            <a:r>
              <a:rPr lang="en-IN" dirty="0"/>
              <a:t>(*pc</a:t>
            </a:r>
            <a:r>
              <a:rPr lang="en-IN" dirty="0" smtClean="0"/>
              <a:t>);</a:t>
            </a:r>
          </a:p>
          <a:p>
            <a:endParaRPr lang="en-IN" dirty="0"/>
          </a:p>
          <a:p>
            <a:r>
              <a:rPr lang="en-IN" dirty="0"/>
              <a:t>  </a:t>
            </a:r>
            <a:r>
              <a:rPr lang="en-IN" dirty="0" err="1"/>
              <a:t>int</a:t>
            </a:r>
            <a:r>
              <a:rPr lang="en-IN" dirty="0"/>
              <a:t> a;</a:t>
            </a:r>
          </a:p>
          <a:p>
            <a:r>
              <a:rPr lang="en-IN" dirty="0"/>
              <a:t>  </a:t>
            </a:r>
            <a:r>
              <a:rPr lang="en-IN" dirty="0" err="1"/>
              <a:t>int</a:t>
            </a:r>
            <a:r>
              <a:rPr lang="en-IN" dirty="0"/>
              <a:t>* pa;</a:t>
            </a:r>
          </a:p>
          <a:p>
            <a:r>
              <a:rPr lang="en-IN" dirty="0"/>
              <a:t>  </a:t>
            </a:r>
            <a:r>
              <a:rPr lang="en-IN" dirty="0" err="1"/>
              <a:t>int</a:t>
            </a:r>
            <a:r>
              <a:rPr lang="en-IN" dirty="0"/>
              <a:t> </a:t>
            </a:r>
            <a:r>
              <a:rPr lang="en-IN" dirty="0" err="1"/>
              <a:t>sizeofa</a:t>
            </a:r>
            <a:r>
              <a:rPr lang="en-IN" dirty="0"/>
              <a:t> = </a:t>
            </a:r>
            <a:r>
              <a:rPr lang="en-IN" dirty="0" err="1"/>
              <a:t>sizeof</a:t>
            </a:r>
            <a:r>
              <a:rPr lang="en-IN" dirty="0"/>
              <a:t>(a);</a:t>
            </a:r>
          </a:p>
          <a:p>
            <a:r>
              <a:rPr lang="en-IN" dirty="0"/>
              <a:t>  </a:t>
            </a:r>
            <a:r>
              <a:rPr lang="en-IN" dirty="0" err="1"/>
              <a:t>int</a:t>
            </a:r>
            <a:r>
              <a:rPr lang="en-IN" dirty="0"/>
              <a:t> </a:t>
            </a:r>
            <a:r>
              <a:rPr lang="en-IN" dirty="0" err="1"/>
              <a:t>sizeofpa</a:t>
            </a:r>
            <a:r>
              <a:rPr lang="en-IN" dirty="0"/>
              <a:t> = </a:t>
            </a:r>
            <a:r>
              <a:rPr lang="en-IN" dirty="0" err="1"/>
              <a:t>sizeof</a:t>
            </a:r>
            <a:r>
              <a:rPr lang="en-IN" dirty="0"/>
              <a:t>(pa);</a:t>
            </a:r>
          </a:p>
          <a:p>
            <a:r>
              <a:rPr lang="en-IN" dirty="0"/>
              <a:t>  </a:t>
            </a:r>
            <a:r>
              <a:rPr lang="en-IN" dirty="0" err="1"/>
              <a:t>int</a:t>
            </a:r>
            <a:r>
              <a:rPr lang="en-IN" dirty="0"/>
              <a:t> </a:t>
            </a:r>
            <a:r>
              <a:rPr lang="en-IN" dirty="0" err="1"/>
              <a:t>sizeofstarpa</a:t>
            </a:r>
            <a:r>
              <a:rPr lang="en-IN" dirty="0"/>
              <a:t> = </a:t>
            </a:r>
            <a:r>
              <a:rPr lang="en-IN" dirty="0" err="1"/>
              <a:t>sizeof</a:t>
            </a:r>
            <a:r>
              <a:rPr lang="en-IN" dirty="0"/>
              <a:t>(*pa</a:t>
            </a:r>
            <a:r>
              <a:rPr lang="en-IN" dirty="0" smtClean="0"/>
              <a:t>);</a:t>
            </a:r>
          </a:p>
          <a:p>
            <a:endParaRPr lang="en-IN" dirty="0"/>
          </a:p>
          <a:p>
            <a:r>
              <a:rPr lang="en-IN" dirty="0"/>
              <a:t>  double d;</a:t>
            </a:r>
          </a:p>
          <a:p>
            <a:r>
              <a:rPr lang="en-IN" dirty="0"/>
              <a:t>  double* </a:t>
            </a:r>
            <a:r>
              <a:rPr lang="en-IN" dirty="0" err="1"/>
              <a:t>pd</a:t>
            </a:r>
            <a:r>
              <a:rPr lang="en-IN" dirty="0"/>
              <a:t>;</a:t>
            </a:r>
          </a:p>
          <a:p>
            <a:r>
              <a:rPr lang="en-IN" dirty="0"/>
              <a:t>  </a:t>
            </a:r>
            <a:r>
              <a:rPr lang="en-IN" dirty="0" err="1"/>
              <a:t>int</a:t>
            </a:r>
            <a:r>
              <a:rPr lang="en-IN" dirty="0"/>
              <a:t> </a:t>
            </a:r>
            <a:r>
              <a:rPr lang="en-IN" dirty="0" err="1"/>
              <a:t>sizeofd</a:t>
            </a:r>
            <a:r>
              <a:rPr lang="en-IN" dirty="0"/>
              <a:t> = </a:t>
            </a:r>
            <a:r>
              <a:rPr lang="en-IN" dirty="0" err="1"/>
              <a:t>sizeof</a:t>
            </a:r>
            <a:r>
              <a:rPr lang="en-IN" dirty="0"/>
              <a:t>(d);</a:t>
            </a:r>
          </a:p>
          <a:p>
            <a:r>
              <a:rPr lang="en-IN" dirty="0"/>
              <a:t>  </a:t>
            </a:r>
            <a:r>
              <a:rPr lang="en-IN" dirty="0" err="1"/>
              <a:t>int</a:t>
            </a:r>
            <a:r>
              <a:rPr lang="en-IN" dirty="0"/>
              <a:t> </a:t>
            </a:r>
            <a:r>
              <a:rPr lang="en-IN" dirty="0" err="1"/>
              <a:t>sizeofpd</a:t>
            </a:r>
            <a:r>
              <a:rPr lang="en-IN" dirty="0"/>
              <a:t> = </a:t>
            </a:r>
            <a:r>
              <a:rPr lang="en-IN" dirty="0" err="1"/>
              <a:t>sizeof</a:t>
            </a:r>
            <a:r>
              <a:rPr lang="en-IN" dirty="0"/>
              <a:t>(</a:t>
            </a:r>
            <a:r>
              <a:rPr lang="en-IN" dirty="0" err="1"/>
              <a:t>pd</a:t>
            </a:r>
            <a:r>
              <a:rPr lang="en-IN" dirty="0"/>
              <a:t>);</a:t>
            </a:r>
          </a:p>
          <a:p>
            <a:r>
              <a:rPr lang="en-IN" dirty="0"/>
              <a:t>  </a:t>
            </a:r>
            <a:r>
              <a:rPr lang="en-IN" dirty="0" err="1"/>
              <a:t>int</a:t>
            </a:r>
            <a:r>
              <a:rPr lang="en-IN" dirty="0"/>
              <a:t> </a:t>
            </a:r>
            <a:r>
              <a:rPr lang="en-IN" dirty="0" err="1"/>
              <a:t>sizeofstarpd</a:t>
            </a:r>
            <a:r>
              <a:rPr lang="en-IN" dirty="0"/>
              <a:t> = </a:t>
            </a:r>
            <a:r>
              <a:rPr lang="en-IN" dirty="0" err="1"/>
              <a:t>sizeof</a:t>
            </a:r>
            <a:r>
              <a:rPr lang="en-IN" dirty="0"/>
              <a:t>(*</a:t>
            </a:r>
            <a:r>
              <a:rPr lang="en-IN" dirty="0" err="1"/>
              <a:t>pd</a:t>
            </a:r>
            <a:r>
              <a:rPr lang="en-IN" dirty="0"/>
              <a:t>);</a:t>
            </a:r>
          </a:p>
          <a:p>
            <a:endParaRPr lang="en-IN" dirty="0"/>
          </a:p>
          <a:p>
            <a:r>
              <a:rPr lang="en-IN" dirty="0"/>
              <a:t>  </a:t>
            </a:r>
          </a:p>
        </p:txBody>
      </p:sp>
      <p:sp>
        <p:nvSpPr>
          <p:cNvPr id="2" name="Rectangle 1"/>
          <p:cNvSpPr/>
          <p:nvPr/>
        </p:nvSpPr>
        <p:spPr>
          <a:xfrm>
            <a:off x="4049974" y="837740"/>
            <a:ext cx="4572000" cy="3139321"/>
          </a:xfrm>
          <a:prstGeom prst="rect">
            <a:avLst/>
          </a:prstGeom>
        </p:spPr>
        <p:txBody>
          <a:bodyPr>
            <a:spAutoFit/>
          </a:bodyPr>
          <a:lstStyle/>
          <a:p>
            <a:r>
              <a:rPr lang="en-IN" dirty="0" err="1"/>
              <a:t>printf</a:t>
            </a:r>
            <a:r>
              <a:rPr lang="en-IN" dirty="0"/>
              <a:t>("Size of c : %3d | ",</a:t>
            </a:r>
            <a:r>
              <a:rPr lang="en-IN" dirty="0" err="1"/>
              <a:t>sizeofc</a:t>
            </a:r>
            <a:r>
              <a:rPr lang="en-IN" dirty="0"/>
              <a:t>);</a:t>
            </a:r>
          </a:p>
          <a:p>
            <a:r>
              <a:rPr lang="en-IN" dirty="0"/>
              <a:t>  </a:t>
            </a:r>
            <a:r>
              <a:rPr lang="en-IN" dirty="0" err="1"/>
              <a:t>printf</a:t>
            </a:r>
            <a:r>
              <a:rPr lang="en-IN" dirty="0"/>
              <a:t>("Size of pc : %3d | ",</a:t>
            </a:r>
            <a:r>
              <a:rPr lang="en-IN" dirty="0" err="1"/>
              <a:t>sizeofpc</a:t>
            </a:r>
            <a:r>
              <a:rPr lang="en-IN" dirty="0"/>
              <a:t>);</a:t>
            </a:r>
          </a:p>
          <a:p>
            <a:r>
              <a:rPr lang="en-IN" dirty="0"/>
              <a:t>  </a:t>
            </a:r>
            <a:r>
              <a:rPr lang="en-IN" dirty="0" err="1"/>
              <a:t>printf</a:t>
            </a:r>
            <a:r>
              <a:rPr lang="en-IN" dirty="0"/>
              <a:t>("size of *pc : %3d\n",</a:t>
            </a:r>
            <a:r>
              <a:rPr lang="en-IN" dirty="0" err="1"/>
              <a:t>sizeofstarpc</a:t>
            </a:r>
            <a:r>
              <a:rPr lang="en-IN" dirty="0" smtClean="0"/>
              <a:t>);</a:t>
            </a:r>
            <a:endParaRPr lang="en-IN" dirty="0"/>
          </a:p>
          <a:p>
            <a:r>
              <a:rPr lang="en-IN" dirty="0"/>
              <a:t>  </a:t>
            </a:r>
            <a:r>
              <a:rPr lang="en-IN" dirty="0" err="1"/>
              <a:t>printf</a:t>
            </a:r>
            <a:r>
              <a:rPr lang="en-IN" dirty="0"/>
              <a:t>("Size of a : %3d | ",</a:t>
            </a:r>
            <a:r>
              <a:rPr lang="en-IN" dirty="0" err="1"/>
              <a:t>sizeofa</a:t>
            </a:r>
            <a:r>
              <a:rPr lang="en-IN" dirty="0"/>
              <a:t>);</a:t>
            </a:r>
          </a:p>
          <a:p>
            <a:r>
              <a:rPr lang="en-IN" dirty="0"/>
              <a:t>  </a:t>
            </a:r>
            <a:r>
              <a:rPr lang="en-IN" dirty="0" err="1"/>
              <a:t>printf</a:t>
            </a:r>
            <a:r>
              <a:rPr lang="en-IN" dirty="0"/>
              <a:t>("Size of pa : %3d | ",</a:t>
            </a:r>
            <a:r>
              <a:rPr lang="en-IN" dirty="0" err="1"/>
              <a:t>sizeofpa</a:t>
            </a:r>
            <a:r>
              <a:rPr lang="en-IN" dirty="0"/>
              <a:t>);</a:t>
            </a:r>
          </a:p>
          <a:p>
            <a:r>
              <a:rPr lang="en-IN" dirty="0"/>
              <a:t>  </a:t>
            </a:r>
            <a:r>
              <a:rPr lang="en-IN" dirty="0" err="1"/>
              <a:t>printf</a:t>
            </a:r>
            <a:r>
              <a:rPr lang="en-IN" dirty="0"/>
              <a:t>("size of *pa : %3d\n",</a:t>
            </a:r>
            <a:r>
              <a:rPr lang="en-IN" dirty="0" err="1"/>
              <a:t>sizeofstarpa</a:t>
            </a:r>
            <a:r>
              <a:rPr lang="en-IN" dirty="0" smtClean="0"/>
              <a:t>);</a:t>
            </a:r>
            <a:endParaRPr lang="en-IN" dirty="0"/>
          </a:p>
          <a:p>
            <a:r>
              <a:rPr lang="en-IN" dirty="0"/>
              <a:t>  </a:t>
            </a:r>
            <a:r>
              <a:rPr lang="en-IN" dirty="0" err="1"/>
              <a:t>printf</a:t>
            </a:r>
            <a:r>
              <a:rPr lang="en-IN" dirty="0"/>
              <a:t>("Size of d : %3d | ",</a:t>
            </a:r>
            <a:r>
              <a:rPr lang="en-IN" dirty="0" err="1"/>
              <a:t>sizeofd</a:t>
            </a:r>
            <a:r>
              <a:rPr lang="en-IN" dirty="0"/>
              <a:t>);</a:t>
            </a:r>
          </a:p>
          <a:p>
            <a:r>
              <a:rPr lang="en-IN" dirty="0"/>
              <a:t>  </a:t>
            </a:r>
            <a:r>
              <a:rPr lang="en-IN" dirty="0" err="1"/>
              <a:t>printf</a:t>
            </a:r>
            <a:r>
              <a:rPr lang="en-IN" dirty="0"/>
              <a:t>("Size of </a:t>
            </a:r>
            <a:r>
              <a:rPr lang="en-IN" dirty="0" err="1"/>
              <a:t>pd</a:t>
            </a:r>
            <a:r>
              <a:rPr lang="en-IN" dirty="0"/>
              <a:t> : %3d | ",</a:t>
            </a:r>
            <a:r>
              <a:rPr lang="en-IN" dirty="0" err="1"/>
              <a:t>sizeofpd</a:t>
            </a:r>
            <a:r>
              <a:rPr lang="en-IN" dirty="0"/>
              <a:t>);</a:t>
            </a:r>
          </a:p>
          <a:p>
            <a:r>
              <a:rPr lang="en-IN" dirty="0"/>
              <a:t>  </a:t>
            </a:r>
            <a:r>
              <a:rPr lang="en-IN" dirty="0" err="1"/>
              <a:t>printf</a:t>
            </a:r>
            <a:r>
              <a:rPr lang="en-IN" dirty="0"/>
              <a:t>("size of *</a:t>
            </a:r>
            <a:r>
              <a:rPr lang="en-IN" dirty="0" err="1"/>
              <a:t>pd</a:t>
            </a:r>
            <a:r>
              <a:rPr lang="en-IN" dirty="0"/>
              <a:t> : %3d\n",</a:t>
            </a:r>
            <a:r>
              <a:rPr lang="en-IN" dirty="0" err="1"/>
              <a:t>sizeofstarpd</a:t>
            </a:r>
            <a:r>
              <a:rPr lang="en-IN" dirty="0" smtClean="0"/>
              <a:t>);</a:t>
            </a:r>
            <a:endParaRPr lang="en-IN" dirty="0"/>
          </a:p>
          <a:p>
            <a:r>
              <a:rPr lang="en-IN" dirty="0"/>
              <a:t>  return 0</a:t>
            </a:r>
            <a:r>
              <a:rPr lang="en-IN" dirty="0" smtClean="0"/>
              <a:t>;</a:t>
            </a:r>
            <a:endParaRPr lang="en-IN" dirty="0"/>
          </a:p>
          <a:p>
            <a:r>
              <a:rPr lang="en-IN" dirty="0"/>
              <a:t>}</a:t>
            </a:r>
          </a:p>
        </p:txBody>
      </p:sp>
    </p:spTree>
    <p:extLst>
      <p:ext uri="{BB962C8B-B14F-4D97-AF65-F5344CB8AC3E}">
        <p14:creationId xmlns:p14="http://schemas.microsoft.com/office/powerpoint/2010/main" val="22898512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274638"/>
            <a:ext cx="8686800" cy="792162"/>
          </a:xfrm>
        </p:spPr>
        <p:txBody>
          <a:bodyPr/>
          <a:lstStyle/>
          <a:p>
            <a:r>
              <a:rPr lang="en-IN" dirty="0" smtClean="0"/>
              <a:t>Dereferencing Compatibility</a:t>
            </a:r>
            <a:endParaRPr lang="en-IN" dirty="0"/>
          </a:p>
        </p:txBody>
      </p:sp>
      <p:sp>
        <p:nvSpPr>
          <p:cNvPr id="7" name="Content Placeholder 6"/>
          <p:cNvSpPr>
            <a:spLocks noGrp="1"/>
          </p:cNvSpPr>
          <p:nvPr>
            <p:ph sz="quarter" idx="1"/>
          </p:nvPr>
        </p:nvSpPr>
        <p:spPr>
          <a:xfrm>
            <a:off x="228600" y="1066800"/>
            <a:ext cx="8686800" cy="4953000"/>
          </a:xfrm>
        </p:spPr>
        <p:txBody>
          <a:bodyPr/>
          <a:lstStyle/>
          <a:p>
            <a:r>
              <a:rPr lang="en-IN" dirty="0" smtClean="0"/>
              <a:t>Dereference type is the type of variable that the pointer is referencing.</a:t>
            </a:r>
          </a:p>
          <a:p>
            <a:endParaRPr lang="en-IN" dirty="0"/>
          </a:p>
          <a:p>
            <a:r>
              <a:rPr lang="en-IN" dirty="0" smtClean="0"/>
              <a:t>It is usually invalid to assign a pointer of one type to address of a variable of another type.</a:t>
            </a:r>
          </a:p>
          <a:p>
            <a:pPr marL="0" indent="0">
              <a:buNone/>
            </a:pPr>
            <a:endParaRPr lang="en-IN" dirty="0" smtClean="0"/>
          </a:p>
          <a:p>
            <a:r>
              <a:rPr lang="en-IN" dirty="0"/>
              <a:t>It is </a:t>
            </a:r>
            <a:r>
              <a:rPr lang="en-IN" dirty="0" smtClean="0"/>
              <a:t>also </a:t>
            </a:r>
            <a:r>
              <a:rPr lang="en-IN" dirty="0"/>
              <a:t>invalid to assign a pointer of one type to </a:t>
            </a:r>
            <a:r>
              <a:rPr lang="en-IN" dirty="0" smtClean="0"/>
              <a:t>pointer of another </a:t>
            </a:r>
            <a:r>
              <a:rPr lang="en-IN" dirty="0"/>
              <a:t>type.</a:t>
            </a:r>
          </a:p>
          <a:p>
            <a:endParaRPr lang="en-IN" dirty="0" smtClean="0"/>
          </a:p>
          <a:p>
            <a:r>
              <a:rPr lang="en-IN" dirty="0" smtClean="0">
                <a:solidFill>
                  <a:srgbClr val="FF0000"/>
                </a:solidFill>
              </a:rPr>
              <a:t>Exception :  pointer to void (Will be discussed later.)</a:t>
            </a:r>
            <a:endParaRPr lang="en-IN" dirty="0">
              <a:solidFill>
                <a:srgbClr val="FF0000"/>
              </a:solidFill>
            </a:endParaRPr>
          </a:p>
          <a:p>
            <a:endParaRPr lang="en-IN"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32</a:t>
            </a:fld>
            <a:endParaRPr lang="en-US" dirty="0"/>
          </a:p>
        </p:txBody>
      </p:sp>
      <p:sp>
        <p:nvSpPr>
          <p:cNvPr id="3" name="Footer Placeholder 2"/>
          <p:cNvSpPr>
            <a:spLocks noGrp="1"/>
          </p:cNvSpPr>
          <p:nvPr>
            <p:ph type="ftr" sz="quarter" idx="12"/>
          </p:nvPr>
        </p:nvSpPr>
        <p:spPr/>
        <p:txBody>
          <a:bodyPr/>
          <a:lstStyle/>
          <a:p>
            <a:r>
              <a:rPr lang="en-US" smtClean="0"/>
              <a:t>Department of CSE</a:t>
            </a:r>
            <a:endParaRPr lang="en-US"/>
          </a:p>
        </p:txBody>
      </p:sp>
    </p:spTree>
    <p:extLst>
      <p:ext uri="{BB962C8B-B14F-4D97-AF65-F5344CB8AC3E}">
        <p14:creationId xmlns:p14="http://schemas.microsoft.com/office/powerpoint/2010/main" val="18051216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152400"/>
            <a:ext cx="8686800" cy="715962"/>
          </a:xfrm>
        </p:spPr>
        <p:txBody>
          <a:bodyPr>
            <a:normAutofit/>
          </a:bodyPr>
          <a:lstStyle/>
          <a:p>
            <a:r>
              <a:rPr lang="en-US" sz="3200" dirty="0" smtClean="0"/>
              <a:t>Sample Code 11: Pointer Dereferencing Incompatibility</a:t>
            </a:r>
            <a:endParaRPr lang="en-US" sz="3200" dirty="0"/>
          </a:p>
        </p:txBody>
      </p:sp>
      <p:sp>
        <p:nvSpPr>
          <p:cNvPr id="7" name="Content Placeholder 6"/>
          <p:cNvSpPr>
            <a:spLocks noGrp="1"/>
          </p:cNvSpPr>
          <p:nvPr>
            <p:ph sz="quarter" idx="1"/>
          </p:nvPr>
        </p:nvSpPr>
        <p:spPr>
          <a:xfrm>
            <a:off x="4544704" y="1132692"/>
            <a:ext cx="4572000" cy="4533813"/>
          </a:xfrm>
        </p:spPr>
        <p:txBody>
          <a:bodyPr>
            <a:normAutofit/>
          </a:bodyPr>
          <a:lstStyle/>
          <a:p>
            <a:pPr marL="0" indent="0">
              <a:buNone/>
            </a:pPr>
            <a:r>
              <a:rPr lang="en-IN" sz="2000" dirty="0">
                <a:solidFill>
                  <a:srgbClr val="FF0000"/>
                </a:solidFill>
                <a:latin typeface="Times New Roman" panose="02020603050405020304" pitchFamily="18" charset="0"/>
                <a:cs typeface="Times New Roman" panose="02020603050405020304" pitchFamily="18" charset="0"/>
              </a:rPr>
              <a:t>ptrcompat.c: In function ‘main’:</a:t>
            </a:r>
          </a:p>
          <a:p>
            <a:pPr marL="0" indent="0">
              <a:buNone/>
            </a:pPr>
            <a:r>
              <a:rPr lang="en-IN" sz="2000" dirty="0">
                <a:solidFill>
                  <a:srgbClr val="FF0000"/>
                </a:solidFill>
                <a:latin typeface="Times New Roman" panose="02020603050405020304" pitchFamily="18" charset="0"/>
                <a:cs typeface="Times New Roman" panose="02020603050405020304" pitchFamily="18" charset="0"/>
              </a:rPr>
              <a:t>ptrcompat.c:13: warning: assignment from incompatible pointer type</a:t>
            </a:r>
          </a:p>
          <a:p>
            <a:pPr marL="0" indent="0">
              <a:buNone/>
            </a:pPr>
            <a:endParaRPr lang="en-US" dirty="0" smtClean="0"/>
          </a:p>
          <a:p>
            <a:pPr marL="0" indent="0">
              <a:buNone/>
            </a:pPr>
            <a:r>
              <a:rPr lang="en-US" dirty="0" smtClean="0"/>
              <a:t>Output:-</a:t>
            </a:r>
          </a:p>
          <a:p>
            <a:pPr marL="0" indent="0">
              <a:buNone/>
            </a:pPr>
            <a:r>
              <a:rPr lang="en-IN" sz="2400" dirty="0"/>
              <a:t>Number using pointer :  10</a:t>
            </a:r>
          </a:p>
          <a:p>
            <a:pPr marL="0" indent="0">
              <a:buNone/>
            </a:pPr>
            <a:r>
              <a:rPr lang="en-IN" sz="2400" dirty="0"/>
              <a:t>Address using Pointer: 0x7fffda19b6ec</a:t>
            </a:r>
          </a:p>
          <a:p>
            <a:pPr marL="0" indent="0">
              <a:buNone/>
            </a:pPr>
            <a:r>
              <a:rPr lang="en-IN" sz="2400" dirty="0"/>
              <a:t>Decimal value : 2.500000</a:t>
            </a:r>
          </a:p>
          <a:p>
            <a:pPr marL="0" indent="0">
              <a:buNone/>
            </a:pPr>
            <a:r>
              <a:rPr lang="en-IN" sz="2400" dirty="0"/>
              <a:t>Address of y : 0x7fffda19b6e8</a:t>
            </a:r>
          </a:p>
          <a:p>
            <a:pPr marL="0" indent="0">
              <a:buNone/>
            </a:pPr>
            <a:r>
              <a:rPr lang="en-IN" sz="2400" dirty="0"/>
              <a:t>New value pointed by </a:t>
            </a:r>
            <a:r>
              <a:rPr lang="en-IN" sz="2400" dirty="0" err="1"/>
              <a:t>fp</a:t>
            </a:r>
            <a:r>
              <a:rPr lang="en-IN" sz="2400" dirty="0"/>
              <a:t> = 0.000000</a:t>
            </a:r>
          </a:p>
          <a:p>
            <a:pPr marL="0" indent="0">
              <a:buNone/>
            </a:pPr>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33</a:t>
            </a:fld>
            <a:endParaRPr lang="en-US" dirty="0"/>
          </a:p>
        </p:txBody>
      </p:sp>
      <p:sp>
        <p:nvSpPr>
          <p:cNvPr id="3" name="Footer Placeholder 2"/>
          <p:cNvSpPr>
            <a:spLocks noGrp="1"/>
          </p:cNvSpPr>
          <p:nvPr>
            <p:ph type="ftr" sz="quarter" idx="12"/>
          </p:nvPr>
        </p:nvSpPr>
        <p:spPr/>
        <p:txBody>
          <a:bodyPr/>
          <a:lstStyle/>
          <a:p>
            <a:r>
              <a:rPr lang="en-US" smtClean="0"/>
              <a:t>Department of CSE</a:t>
            </a:r>
            <a:endParaRPr lang="en-US"/>
          </a:p>
        </p:txBody>
      </p:sp>
      <p:sp>
        <p:nvSpPr>
          <p:cNvPr id="5" name="Rectangle 4"/>
          <p:cNvSpPr/>
          <p:nvPr/>
        </p:nvSpPr>
        <p:spPr>
          <a:xfrm>
            <a:off x="345743" y="1041380"/>
            <a:ext cx="4198961" cy="4524315"/>
          </a:xfrm>
          <a:prstGeom prst="rect">
            <a:avLst/>
          </a:prstGeom>
        </p:spPr>
        <p:txBody>
          <a:bodyPr wrap="square">
            <a:spAutoFit/>
          </a:bodyPr>
          <a:lstStyle/>
          <a:p>
            <a:r>
              <a:rPr lang="en-IN" dirty="0"/>
              <a:t>#include&lt;</a:t>
            </a:r>
            <a:r>
              <a:rPr lang="en-IN" dirty="0" err="1"/>
              <a:t>stdio.h</a:t>
            </a:r>
            <a:r>
              <a:rPr lang="en-IN" dirty="0"/>
              <a:t>&gt;</a:t>
            </a:r>
          </a:p>
          <a:p>
            <a:r>
              <a:rPr lang="en-IN" dirty="0" err="1"/>
              <a:t>int</a:t>
            </a:r>
            <a:r>
              <a:rPr lang="en-IN" dirty="0"/>
              <a:t> main()</a:t>
            </a:r>
          </a:p>
          <a:p>
            <a:r>
              <a:rPr lang="en-IN" dirty="0"/>
              <a:t>{</a:t>
            </a:r>
          </a:p>
          <a:p>
            <a:r>
              <a:rPr lang="en-IN" dirty="0" err="1"/>
              <a:t>int</a:t>
            </a:r>
            <a:r>
              <a:rPr lang="en-IN" dirty="0"/>
              <a:t> x=10;</a:t>
            </a:r>
          </a:p>
          <a:p>
            <a:r>
              <a:rPr lang="en-IN" dirty="0" err="1"/>
              <a:t>int</a:t>
            </a:r>
            <a:r>
              <a:rPr lang="en-IN" dirty="0"/>
              <a:t> *</a:t>
            </a:r>
            <a:r>
              <a:rPr lang="en-IN" dirty="0" err="1"/>
              <a:t>ip</a:t>
            </a:r>
            <a:r>
              <a:rPr lang="en-IN" dirty="0"/>
              <a:t>;</a:t>
            </a:r>
          </a:p>
          <a:p>
            <a:r>
              <a:rPr lang="en-IN" dirty="0"/>
              <a:t>float y=2.5, *</a:t>
            </a:r>
            <a:r>
              <a:rPr lang="en-IN" dirty="0" err="1"/>
              <a:t>fp</a:t>
            </a:r>
            <a:r>
              <a:rPr lang="en-IN" dirty="0"/>
              <a:t>;</a:t>
            </a:r>
          </a:p>
          <a:p>
            <a:r>
              <a:rPr lang="en-IN" dirty="0" err="1"/>
              <a:t>fp</a:t>
            </a:r>
            <a:r>
              <a:rPr lang="en-IN" dirty="0"/>
              <a:t> = &amp;y;</a:t>
            </a:r>
          </a:p>
          <a:p>
            <a:r>
              <a:rPr lang="en-IN" dirty="0" err="1"/>
              <a:t>ip</a:t>
            </a:r>
            <a:r>
              <a:rPr lang="en-IN" dirty="0"/>
              <a:t>=&amp;x;</a:t>
            </a:r>
          </a:p>
          <a:p>
            <a:r>
              <a:rPr lang="en-IN" dirty="0" err="1"/>
              <a:t>printf</a:t>
            </a:r>
            <a:r>
              <a:rPr lang="en-IN" dirty="0"/>
              <a:t>("Number using pointer :  %d\n", *</a:t>
            </a:r>
            <a:r>
              <a:rPr lang="en-IN" dirty="0" err="1"/>
              <a:t>ip</a:t>
            </a:r>
            <a:r>
              <a:rPr lang="en-IN" dirty="0"/>
              <a:t>);</a:t>
            </a:r>
          </a:p>
          <a:p>
            <a:r>
              <a:rPr lang="en-IN" dirty="0" err="1"/>
              <a:t>printf</a:t>
            </a:r>
            <a:r>
              <a:rPr lang="en-IN" dirty="0"/>
              <a:t>("Address using Pointer: %p\n",</a:t>
            </a:r>
            <a:r>
              <a:rPr lang="en-IN" dirty="0" err="1"/>
              <a:t>ip</a:t>
            </a:r>
            <a:r>
              <a:rPr lang="en-IN" dirty="0"/>
              <a:t>);</a:t>
            </a:r>
          </a:p>
          <a:p>
            <a:r>
              <a:rPr lang="en-IN" dirty="0" err="1"/>
              <a:t>printf</a:t>
            </a:r>
            <a:r>
              <a:rPr lang="en-IN" dirty="0"/>
              <a:t>("Decimal value : %f\n",*</a:t>
            </a:r>
            <a:r>
              <a:rPr lang="en-IN" dirty="0" err="1"/>
              <a:t>fp</a:t>
            </a:r>
            <a:r>
              <a:rPr lang="en-IN" dirty="0"/>
              <a:t>);</a:t>
            </a:r>
          </a:p>
          <a:p>
            <a:r>
              <a:rPr lang="en-IN" dirty="0" err="1"/>
              <a:t>printf</a:t>
            </a:r>
            <a:r>
              <a:rPr lang="en-IN" dirty="0"/>
              <a:t>("Address of y : %p\n",</a:t>
            </a:r>
            <a:r>
              <a:rPr lang="en-IN" dirty="0" err="1"/>
              <a:t>fp</a:t>
            </a:r>
            <a:r>
              <a:rPr lang="en-IN" dirty="0"/>
              <a:t>);</a:t>
            </a:r>
          </a:p>
          <a:p>
            <a:r>
              <a:rPr lang="en-IN" b="1" dirty="0" err="1">
                <a:solidFill>
                  <a:srgbClr val="0070C0"/>
                </a:solidFill>
              </a:rPr>
              <a:t>fp</a:t>
            </a:r>
            <a:r>
              <a:rPr lang="en-IN" b="1" dirty="0">
                <a:solidFill>
                  <a:srgbClr val="0070C0"/>
                </a:solidFill>
              </a:rPr>
              <a:t> = &amp;x;</a:t>
            </a:r>
          </a:p>
          <a:p>
            <a:r>
              <a:rPr lang="en-IN" dirty="0" err="1"/>
              <a:t>printf</a:t>
            </a:r>
            <a:r>
              <a:rPr lang="en-IN" dirty="0"/>
              <a:t>("New value pointed by </a:t>
            </a:r>
            <a:r>
              <a:rPr lang="en-IN" dirty="0" err="1"/>
              <a:t>fp</a:t>
            </a:r>
            <a:r>
              <a:rPr lang="en-IN" dirty="0"/>
              <a:t> = %f\n",*</a:t>
            </a:r>
            <a:r>
              <a:rPr lang="en-IN" dirty="0" err="1"/>
              <a:t>fp</a:t>
            </a:r>
            <a:r>
              <a:rPr lang="en-IN" dirty="0"/>
              <a:t>);</a:t>
            </a:r>
          </a:p>
          <a:p>
            <a:r>
              <a:rPr lang="en-IN" dirty="0"/>
              <a:t>return 0;</a:t>
            </a:r>
          </a:p>
          <a:p>
            <a:r>
              <a:rPr lang="en-IN" dirty="0"/>
              <a:t>}</a:t>
            </a:r>
          </a:p>
        </p:txBody>
      </p:sp>
    </p:spTree>
    <p:extLst>
      <p:ext uri="{BB962C8B-B14F-4D97-AF65-F5344CB8AC3E}">
        <p14:creationId xmlns:p14="http://schemas.microsoft.com/office/powerpoint/2010/main" val="4402889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Department of CSE</a:t>
            </a:r>
            <a:endParaRPr lang="en-US"/>
          </a:p>
        </p:txBody>
      </p:sp>
      <p:sp>
        <p:nvSpPr>
          <p:cNvPr id="3" name="Slide Number Placeholder 2"/>
          <p:cNvSpPr>
            <a:spLocks noGrp="1"/>
          </p:cNvSpPr>
          <p:nvPr>
            <p:ph type="sldNum" sz="quarter" idx="12"/>
          </p:nvPr>
        </p:nvSpPr>
        <p:spPr/>
        <p:txBody>
          <a:bodyPr/>
          <a:lstStyle/>
          <a:p>
            <a:fld id="{16B630EB-F987-45A6-8A46-FAB463B7F3A1}" type="slidenum">
              <a:rPr lang="en-US" smtClean="0"/>
              <a:pPr/>
              <a:t>34</a:t>
            </a:fld>
            <a:endParaRPr lang="en-US" dirty="0"/>
          </a:p>
        </p:txBody>
      </p:sp>
      <p:sp>
        <p:nvSpPr>
          <p:cNvPr id="2" name="Title 1"/>
          <p:cNvSpPr>
            <a:spLocks noGrp="1"/>
          </p:cNvSpPr>
          <p:nvPr>
            <p:ph type="ctrTitle"/>
          </p:nvPr>
        </p:nvSpPr>
        <p:spPr/>
        <p:txBody>
          <a:bodyPr>
            <a:noAutofit/>
          </a:bodyPr>
          <a:lstStyle/>
          <a:p>
            <a:r>
              <a:rPr lang="en-US" dirty="0" smtClean="0">
                <a:solidFill>
                  <a:schemeClr val="tx1"/>
                </a:solidFill>
                <a:latin typeface="+mn-lt"/>
              </a:rPr>
              <a:t>Pointers and Functions</a:t>
            </a:r>
            <a:endParaRPr lang="en-US" sz="4400" dirty="0">
              <a:solidFill>
                <a:schemeClr val="tx1"/>
              </a:solidFill>
              <a:latin typeface="+mn-lt"/>
            </a:endParaRPr>
          </a:p>
        </p:txBody>
      </p:sp>
    </p:spTree>
    <p:extLst>
      <p:ext uri="{BB962C8B-B14F-4D97-AF65-F5344CB8AC3E}">
        <p14:creationId xmlns:p14="http://schemas.microsoft.com/office/powerpoint/2010/main" val="27518147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76200"/>
            <a:ext cx="8686800" cy="609600"/>
          </a:xfrm>
        </p:spPr>
        <p:txBody>
          <a:bodyPr>
            <a:normAutofit fontScale="90000"/>
          </a:bodyPr>
          <a:lstStyle/>
          <a:p>
            <a:r>
              <a:rPr lang="en-US" dirty="0" smtClean="0"/>
              <a:t>How to swap two numbers using function?</a:t>
            </a:r>
            <a:endParaRPr lang="en-US" dirty="0"/>
          </a:p>
        </p:txBody>
      </p:sp>
      <p:sp>
        <p:nvSpPr>
          <p:cNvPr id="7" name="Content Placeholder 6"/>
          <p:cNvSpPr>
            <a:spLocks noGrp="1"/>
          </p:cNvSpPr>
          <p:nvPr>
            <p:ph sz="quarter" idx="1"/>
          </p:nvPr>
        </p:nvSpPr>
        <p:spPr>
          <a:xfrm>
            <a:off x="5257800" y="914781"/>
            <a:ext cx="3657600" cy="2133599"/>
          </a:xfrm>
          <a:solidFill>
            <a:schemeClr val="bg1"/>
          </a:solidFill>
          <a:ln>
            <a:solidFill>
              <a:schemeClr val="accent1"/>
            </a:solidFill>
          </a:ln>
        </p:spPr>
        <p:txBody>
          <a:bodyPr>
            <a:normAutofit fontScale="70000" lnSpcReduction="20000"/>
          </a:bodyPr>
          <a:lstStyle/>
          <a:p>
            <a:pPr marL="0" indent="0">
              <a:buNone/>
            </a:pPr>
            <a:r>
              <a:rPr lang="en-US" b="1" dirty="0" smtClean="0"/>
              <a:t>Output:-</a:t>
            </a:r>
          </a:p>
          <a:p>
            <a:pPr marL="0" indent="0">
              <a:buNone/>
            </a:pPr>
            <a:r>
              <a:rPr lang="en-IN" dirty="0" smtClean="0"/>
              <a:t>Enter </a:t>
            </a:r>
            <a:r>
              <a:rPr lang="en-IN" dirty="0"/>
              <a:t>first number : 5</a:t>
            </a:r>
          </a:p>
          <a:p>
            <a:pPr marL="0" indent="0">
              <a:buNone/>
            </a:pPr>
            <a:r>
              <a:rPr lang="en-IN" dirty="0"/>
              <a:t>Enter second number: 10</a:t>
            </a:r>
          </a:p>
          <a:p>
            <a:pPr marL="0" indent="0">
              <a:buNone/>
            </a:pPr>
            <a:r>
              <a:rPr lang="en-IN" dirty="0"/>
              <a:t>Numbers before function call: 5 10</a:t>
            </a:r>
          </a:p>
          <a:p>
            <a:pPr marL="0" indent="0">
              <a:buNone/>
            </a:pPr>
            <a:r>
              <a:rPr lang="en-IN" dirty="0"/>
              <a:t>Numbers before swapping : 5     10</a:t>
            </a:r>
          </a:p>
          <a:p>
            <a:pPr marL="0" indent="0">
              <a:buNone/>
            </a:pPr>
            <a:r>
              <a:rPr lang="en-IN" dirty="0"/>
              <a:t>Numbers after swapping  : 10    5</a:t>
            </a:r>
          </a:p>
          <a:p>
            <a:pPr marL="0" indent="0">
              <a:buNone/>
            </a:pPr>
            <a:r>
              <a:rPr lang="en-IN" dirty="0"/>
              <a:t>Numbers after function call : 5 10</a:t>
            </a:r>
          </a:p>
          <a:p>
            <a:pPr marL="0" indent="0">
              <a:buNone/>
            </a:pPr>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35</a:t>
            </a:fld>
            <a:endParaRPr lang="en-US" dirty="0"/>
          </a:p>
        </p:txBody>
      </p:sp>
      <p:sp>
        <p:nvSpPr>
          <p:cNvPr id="3" name="Footer Placeholder 2"/>
          <p:cNvSpPr>
            <a:spLocks noGrp="1"/>
          </p:cNvSpPr>
          <p:nvPr>
            <p:ph type="ftr" sz="quarter" idx="12"/>
          </p:nvPr>
        </p:nvSpPr>
        <p:spPr/>
        <p:txBody>
          <a:bodyPr/>
          <a:lstStyle/>
          <a:p>
            <a:r>
              <a:rPr lang="en-US" smtClean="0"/>
              <a:t>Department of CSE</a:t>
            </a:r>
            <a:endParaRPr lang="en-US"/>
          </a:p>
        </p:txBody>
      </p:sp>
      <p:sp>
        <p:nvSpPr>
          <p:cNvPr id="8" name="Rectangle 7"/>
          <p:cNvSpPr/>
          <p:nvPr/>
        </p:nvSpPr>
        <p:spPr>
          <a:xfrm>
            <a:off x="304800" y="525482"/>
            <a:ext cx="4988257" cy="3970318"/>
          </a:xfrm>
          <a:prstGeom prst="rect">
            <a:avLst/>
          </a:prstGeom>
        </p:spPr>
        <p:txBody>
          <a:bodyPr wrap="square">
            <a:spAutoFit/>
          </a:bodyPr>
          <a:lstStyle/>
          <a:p>
            <a:r>
              <a:rPr lang="en-IN" dirty="0"/>
              <a:t>#include&lt;</a:t>
            </a:r>
            <a:r>
              <a:rPr lang="en-IN" dirty="0" err="1"/>
              <a:t>stdio.h</a:t>
            </a:r>
            <a:r>
              <a:rPr lang="en-IN" dirty="0"/>
              <a:t>&gt;</a:t>
            </a:r>
          </a:p>
          <a:p>
            <a:r>
              <a:rPr lang="en-IN" dirty="0" err="1"/>
              <a:t>int</a:t>
            </a:r>
            <a:r>
              <a:rPr lang="en-IN" dirty="0"/>
              <a:t> main()</a:t>
            </a:r>
          </a:p>
          <a:p>
            <a:r>
              <a:rPr lang="en-IN" dirty="0"/>
              <a:t>{</a:t>
            </a:r>
          </a:p>
          <a:p>
            <a:r>
              <a:rPr lang="en-IN" dirty="0"/>
              <a:t>  </a:t>
            </a:r>
            <a:r>
              <a:rPr lang="en-IN" dirty="0" err="1"/>
              <a:t>int</a:t>
            </a:r>
            <a:r>
              <a:rPr lang="en-IN" dirty="0"/>
              <a:t> </a:t>
            </a:r>
            <a:r>
              <a:rPr lang="en-IN" dirty="0" err="1"/>
              <a:t>a,b</a:t>
            </a:r>
            <a:r>
              <a:rPr lang="en-IN" dirty="0"/>
              <a:t>;</a:t>
            </a:r>
          </a:p>
          <a:p>
            <a:r>
              <a:rPr lang="en-IN" dirty="0"/>
              <a:t>  void swap(</a:t>
            </a:r>
            <a:r>
              <a:rPr lang="en-IN" dirty="0" err="1"/>
              <a:t>int</a:t>
            </a:r>
            <a:r>
              <a:rPr lang="en-IN" dirty="0"/>
              <a:t> </a:t>
            </a:r>
            <a:r>
              <a:rPr lang="en-IN" dirty="0" smtClean="0"/>
              <a:t>,</a:t>
            </a:r>
            <a:r>
              <a:rPr lang="en-IN" dirty="0" err="1"/>
              <a:t>int</a:t>
            </a:r>
            <a:r>
              <a:rPr lang="en-IN" dirty="0"/>
              <a:t> </a:t>
            </a:r>
            <a:r>
              <a:rPr lang="en-IN" dirty="0" smtClean="0"/>
              <a:t>);</a:t>
            </a:r>
            <a:endParaRPr lang="en-IN" dirty="0"/>
          </a:p>
          <a:p>
            <a:r>
              <a:rPr lang="en-IN" dirty="0"/>
              <a:t>  </a:t>
            </a:r>
            <a:r>
              <a:rPr lang="en-IN" dirty="0" err="1"/>
              <a:t>printf</a:t>
            </a:r>
            <a:r>
              <a:rPr lang="en-IN" dirty="0"/>
              <a:t>("Enter first number : " );</a:t>
            </a:r>
          </a:p>
          <a:p>
            <a:r>
              <a:rPr lang="en-IN" dirty="0"/>
              <a:t>  </a:t>
            </a:r>
            <a:r>
              <a:rPr lang="en-IN" dirty="0" err="1"/>
              <a:t>scanf</a:t>
            </a:r>
            <a:r>
              <a:rPr lang="en-IN" dirty="0"/>
              <a:t>("%</a:t>
            </a:r>
            <a:r>
              <a:rPr lang="en-IN" dirty="0" err="1"/>
              <a:t>d",&amp;a</a:t>
            </a:r>
            <a:r>
              <a:rPr lang="en-IN" dirty="0"/>
              <a:t>);</a:t>
            </a:r>
          </a:p>
          <a:p>
            <a:r>
              <a:rPr lang="en-IN" dirty="0"/>
              <a:t>  </a:t>
            </a:r>
            <a:r>
              <a:rPr lang="en-IN" dirty="0" err="1"/>
              <a:t>printf</a:t>
            </a:r>
            <a:r>
              <a:rPr lang="en-IN" dirty="0"/>
              <a:t>("Enter second number: ");</a:t>
            </a:r>
          </a:p>
          <a:p>
            <a:r>
              <a:rPr lang="en-IN" dirty="0"/>
              <a:t>  </a:t>
            </a:r>
            <a:r>
              <a:rPr lang="en-IN" dirty="0" err="1"/>
              <a:t>scanf</a:t>
            </a:r>
            <a:r>
              <a:rPr lang="en-IN" dirty="0"/>
              <a:t>("%</a:t>
            </a:r>
            <a:r>
              <a:rPr lang="en-IN" dirty="0" err="1"/>
              <a:t>d",&amp;b</a:t>
            </a:r>
            <a:r>
              <a:rPr lang="en-IN" dirty="0"/>
              <a:t>);</a:t>
            </a:r>
          </a:p>
          <a:p>
            <a:r>
              <a:rPr lang="en-IN" dirty="0"/>
              <a:t>  </a:t>
            </a:r>
            <a:r>
              <a:rPr lang="en-IN" dirty="0" err="1"/>
              <a:t>printf</a:t>
            </a:r>
            <a:r>
              <a:rPr lang="en-IN" dirty="0"/>
              <a:t>("Numbers before function call: %d\</a:t>
            </a:r>
            <a:r>
              <a:rPr lang="en-IN" dirty="0" err="1"/>
              <a:t>t%d</a:t>
            </a:r>
            <a:r>
              <a:rPr lang="en-IN" dirty="0"/>
              <a:t>\n",</a:t>
            </a:r>
            <a:r>
              <a:rPr lang="en-IN" dirty="0" err="1"/>
              <a:t>a,b</a:t>
            </a:r>
            <a:r>
              <a:rPr lang="en-IN" dirty="0"/>
              <a:t>);</a:t>
            </a:r>
          </a:p>
          <a:p>
            <a:r>
              <a:rPr lang="en-IN" dirty="0"/>
              <a:t>  </a:t>
            </a:r>
            <a:r>
              <a:rPr lang="en-IN" dirty="0" smtClean="0"/>
              <a:t>swap(</a:t>
            </a:r>
            <a:r>
              <a:rPr lang="en-IN" dirty="0" err="1" smtClean="0"/>
              <a:t>a,b</a:t>
            </a:r>
            <a:r>
              <a:rPr lang="en-IN" dirty="0"/>
              <a:t>);</a:t>
            </a:r>
          </a:p>
          <a:p>
            <a:r>
              <a:rPr lang="en-IN" dirty="0"/>
              <a:t>  </a:t>
            </a:r>
            <a:r>
              <a:rPr lang="en-IN" dirty="0" err="1"/>
              <a:t>printf</a:t>
            </a:r>
            <a:r>
              <a:rPr lang="en-IN" dirty="0"/>
              <a:t>("Numbers after function call : %d\</a:t>
            </a:r>
            <a:r>
              <a:rPr lang="en-IN" dirty="0" err="1"/>
              <a:t>t%d</a:t>
            </a:r>
            <a:r>
              <a:rPr lang="en-IN" dirty="0"/>
              <a:t>\n",</a:t>
            </a:r>
            <a:r>
              <a:rPr lang="en-IN" dirty="0" err="1"/>
              <a:t>a,b</a:t>
            </a:r>
            <a:r>
              <a:rPr lang="en-IN" dirty="0"/>
              <a:t>);</a:t>
            </a:r>
          </a:p>
          <a:p>
            <a:r>
              <a:rPr lang="en-IN" dirty="0"/>
              <a:t>  return 0;</a:t>
            </a:r>
          </a:p>
          <a:p>
            <a:r>
              <a:rPr lang="en-IN" dirty="0"/>
              <a:t>}</a:t>
            </a:r>
          </a:p>
        </p:txBody>
      </p:sp>
      <p:sp>
        <p:nvSpPr>
          <p:cNvPr id="2" name="Rectangle 1"/>
          <p:cNvSpPr/>
          <p:nvPr/>
        </p:nvSpPr>
        <p:spPr>
          <a:xfrm>
            <a:off x="2209800" y="4193739"/>
            <a:ext cx="5029200" cy="2585323"/>
          </a:xfrm>
          <a:prstGeom prst="rect">
            <a:avLst/>
          </a:prstGeom>
          <a:ln>
            <a:solidFill>
              <a:schemeClr val="accent1"/>
            </a:solidFill>
          </a:ln>
        </p:spPr>
        <p:txBody>
          <a:bodyPr wrap="square">
            <a:spAutoFit/>
          </a:bodyPr>
          <a:lstStyle/>
          <a:p>
            <a:r>
              <a:rPr lang="en-IN" dirty="0"/>
              <a:t>void swap(</a:t>
            </a:r>
            <a:r>
              <a:rPr lang="en-IN" dirty="0" err="1"/>
              <a:t>int</a:t>
            </a:r>
            <a:r>
              <a:rPr lang="en-IN" dirty="0"/>
              <a:t> a, </a:t>
            </a:r>
            <a:r>
              <a:rPr lang="en-IN" dirty="0" err="1"/>
              <a:t>int</a:t>
            </a:r>
            <a:r>
              <a:rPr lang="en-IN" dirty="0"/>
              <a:t> b)</a:t>
            </a:r>
          </a:p>
          <a:p>
            <a:r>
              <a:rPr lang="en-IN" dirty="0"/>
              <a:t>{</a:t>
            </a:r>
          </a:p>
          <a:p>
            <a:r>
              <a:rPr lang="en-IN" dirty="0"/>
              <a:t>  </a:t>
            </a:r>
            <a:r>
              <a:rPr lang="en-IN" dirty="0" err="1"/>
              <a:t>int</a:t>
            </a:r>
            <a:r>
              <a:rPr lang="en-IN" dirty="0"/>
              <a:t> t;</a:t>
            </a:r>
          </a:p>
          <a:p>
            <a:r>
              <a:rPr lang="en-IN" dirty="0"/>
              <a:t>  </a:t>
            </a:r>
            <a:r>
              <a:rPr lang="en-IN" dirty="0" err="1"/>
              <a:t>printf</a:t>
            </a:r>
            <a:r>
              <a:rPr lang="en-IN" dirty="0"/>
              <a:t>("Numbers before swapping : %d\</a:t>
            </a:r>
            <a:r>
              <a:rPr lang="en-IN" dirty="0" err="1"/>
              <a:t>t%d</a:t>
            </a:r>
            <a:r>
              <a:rPr lang="en-IN" dirty="0"/>
              <a:t>\n",</a:t>
            </a:r>
            <a:r>
              <a:rPr lang="en-IN" dirty="0" err="1"/>
              <a:t>a,b</a:t>
            </a:r>
            <a:r>
              <a:rPr lang="en-IN" dirty="0"/>
              <a:t>);</a:t>
            </a:r>
          </a:p>
          <a:p>
            <a:r>
              <a:rPr lang="en-IN" dirty="0"/>
              <a:t>  t = a;</a:t>
            </a:r>
          </a:p>
          <a:p>
            <a:r>
              <a:rPr lang="en-IN" dirty="0"/>
              <a:t>  a = b;</a:t>
            </a:r>
          </a:p>
          <a:p>
            <a:r>
              <a:rPr lang="en-IN" dirty="0"/>
              <a:t>  b = t;</a:t>
            </a:r>
          </a:p>
          <a:p>
            <a:r>
              <a:rPr lang="en-IN" dirty="0"/>
              <a:t>  </a:t>
            </a:r>
            <a:r>
              <a:rPr lang="en-IN" dirty="0" err="1"/>
              <a:t>printf</a:t>
            </a:r>
            <a:r>
              <a:rPr lang="en-IN" dirty="0"/>
              <a:t>("Numbers after swapping  : %d\</a:t>
            </a:r>
            <a:r>
              <a:rPr lang="en-IN" dirty="0" err="1"/>
              <a:t>t%d</a:t>
            </a:r>
            <a:r>
              <a:rPr lang="en-IN" dirty="0"/>
              <a:t>\n",</a:t>
            </a:r>
            <a:r>
              <a:rPr lang="en-IN" dirty="0" err="1"/>
              <a:t>a,b</a:t>
            </a:r>
            <a:r>
              <a:rPr lang="en-IN" dirty="0"/>
              <a:t>);</a:t>
            </a:r>
          </a:p>
          <a:p>
            <a:r>
              <a:rPr lang="en-IN" dirty="0"/>
              <a:t>}</a:t>
            </a:r>
          </a:p>
        </p:txBody>
      </p:sp>
    </p:spTree>
    <p:extLst>
      <p:ext uri="{BB962C8B-B14F-4D97-AF65-F5344CB8AC3E}">
        <p14:creationId xmlns:p14="http://schemas.microsoft.com/office/powerpoint/2010/main" val="37978764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274638"/>
            <a:ext cx="8686800" cy="792162"/>
          </a:xfrm>
        </p:spPr>
        <p:txBody>
          <a:bodyPr>
            <a:normAutofit/>
          </a:bodyPr>
          <a:lstStyle/>
          <a:p>
            <a:r>
              <a:rPr lang="en-US" dirty="0"/>
              <a:t>How to swap two numbers using function?</a:t>
            </a:r>
            <a:endParaRPr lang="en-IN" dirty="0"/>
          </a:p>
        </p:txBody>
      </p:sp>
      <p:sp>
        <p:nvSpPr>
          <p:cNvPr id="7" name="Content Placeholder 6"/>
          <p:cNvSpPr>
            <a:spLocks noGrp="1"/>
          </p:cNvSpPr>
          <p:nvPr>
            <p:ph sz="quarter" idx="1"/>
          </p:nvPr>
        </p:nvSpPr>
        <p:spPr>
          <a:xfrm>
            <a:off x="228600" y="1066800"/>
            <a:ext cx="8686800" cy="4953000"/>
          </a:xfrm>
        </p:spPr>
        <p:txBody>
          <a:bodyPr/>
          <a:lstStyle/>
          <a:p>
            <a:r>
              <a:rPr lang="en-IN" dirty="0" smtClean="0"/>
              <a:t>Values are getting interchanged inside the function. But that is not getting reflected in main.</a:t>
            </a:r>
          </a:p>
          <a:p>
            <a:endParaRPr lang="en-IN" dirty="0"/>
          </a:p>
          <a:p>
            <a:r>
              <a:rPr lang="en-IN" dirty="0" smtClean="0"/>
              <a:t>Call-by-value will not interchange numbers.</a:t>
            </a:r>
          </a:p>
          <a:p>
            <a:pPr marL="0" indent="0">
              <a:buNone/>
            </a:pPr>
            <a:endParaRPr lang="en-IN" dirty="0" smtClean="0"/>
          </a:p>
          <a:p>
            <a:r>
              <a:rPr lang="en-IN" dirty="0" smtClean="0"/>
              <a:t>If you want to modify the actual parameters, you require ‘Call-by-Reference’.</a:t>
            </a:r>
          </a:p>
          <a:p>
            <a:endParaRPr lang="en-IN" dirty="0"/>
          </a:p>
          <a:p>
            <a:r>
              <a:rPr lang="en-IN" dirty="0" smtClean="0"/>
              <a:t>This type of function requires pointers.</a:t>
            </a:r>
            <a:endParaRPr lang="en-IN"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36</a:t>
            </a:fld>
            <a:endParaRPr lang="en-US" dirty="0"/>
          </a:p>
        </p:txBody>
      </p:sp>
      <p:sp>
        <p:nvSpPr>
          <p:cNvPr id="3" name="Footer Placeholder 2"/>
          <p:cNvSpPr>
            <a:spLocks noGrp="1"/>
          </p:cNvSpPr>
          <p:nvPr>
            <p:ph type="ftr" sz="quarter" idx="12"/>
          </p:nvPr>
        </p:nvSpPr>
        <p:spPr/>
        <p:txBody>
          <a:bodyPr/>
          <a:lstStyle/>
          <a:p>
            <a:r>
              <a:rPr lang="en-US" smtClean="0"/>
              <a:t>Department of CSE</a:t>
            </a:r>
            <a:endParaRPr lang="en-US"/>
          </a:p>
        </p:txBody>
      </p:sp>
    </p:spTree>
    <p:extLst>
      <p:ext uri="{BB962C8B-B14F-4D97-AF65-F5344CB8AC3E}">
        <p14:creationId xmlns:p14="http://schemas.microsoft.com/office/powerpoint/2010/main" val="15874373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76200"/>
            <a:ext cx="8686800" cy="609600"/>
          </a:xfrm>
        </p:spPr>
        <p:txBody>
          <a:bodyPr>
            <a:normAutofit fontScale="90000"/>
          </a:bodyPr>
          <a:lstStyle/>
          <a:p>
            <a:r>
              <a:rPr lang="en-US" dirty="0" smtClean="0"/>
              <a:t>How to swap two numbers using function?</a:t>
            </a:r>
            <a:endParaRPr lang="en-US" dirty="0"/>
          </a:p>
        </p:txBody>
      </p:sp>
      <p:sp>
        <p:nvSpPr>
          <p:cNvPr id="7" name="Content Placeholder 6"/>
          <p:cNvSpPr>
            <a:spLocks noGrp="1"/>
          </p:cNvSpPr>
          <p:nvPr>
            <p:ph sz="quarter" idx="1"/>
          </p:nvPr>
        </p:nvSpPr>
        <p:spPr>
          <a:xfrm>
            <a:off x="5257800" y="914781"/>
            <a:ext cx="3657600" cy="2133219"/>
          </a:xfrm>
          <a:solidFill>
            <a:schemeClr val="bg1"/>
          </a:solidFill>
          <a:ln>
            <a:solidFill>
              <a:schemeClr val="accent1"/>
            </a:solidFill>
          </a:ln>
        </p:spPr>
        <p:txBody>
          <a:bodyPr>
            <a:normAutofit fontScale="70000" lnSpcReduction="20000"/>
          </a:bodyPr>
          <a:lstStyle/>
          <a:p>
            <a:pPr marL="0" indent="0">
              <a:buNone/>
            </a:pPr>
            <a:r>
              <a:rPr lang="en-US" b="1" dirty="0" smtClean="0"/>
              <a:t>Output:-</a:t>
            </a:r>
          </a:p>
          <a:p>
            <a:pPr marL="0" indent="0">
              <a:buNone/>
            </a:pPr>
            <a:r>
              <a:rPr lang="en-IN" dirty="0"/>
              <a:t>Enter first number : 5</a:t>
            </a:r>
          </a:p>
          <a:p>
            <a:pPr marL="0" indent="0">
              <a:buNone/>
            </a:pPr>
            <a:r>
              <a:rPr lang="en-IN" dirty="0"/>
              <a:t>Enter second number: 10</a:t>
            </a:r>
          </a:p>
          <a:p>
            <a:pPr marL="0" indent="0">
              <a:buNone/>
            </a:pPr>
            <a:r>
              <a:rPr lang="en-IN" dirty="0"/>
              <a:t>Numbers before function call: 5 10</a:t>
            </a:r>
          </a:p>
          <a:p>
            <a:pPr marL="0" indent="0">
              <a:buNone/>
            </a:pPr>
            <a:r>
              <a:rPr lang="en-IN" dirty="0"/>
              <a:t>Numbers before swapping : 5     10</a:t>
            </a:r>
          </a:p>
          <a:p>
            <a:pPr marL="0" indent="0">
              <a:buNone/>
            </a:pPr>
            <a:r>
              <a:rPr lang="en-IN" dirty="0"/>
              <a:t>Numbers after swapping  : 10    5</a:t>
            </a:r>
          </a:p>
          <a:p>
            <a:pPr marL="0" indent="0">
              <a:buNone/>
            </a:pPr>
            <a:r>
              <a:rPr lang="en-IN" dirty="0"/>
              <a:t>Numbers after function call : 10   5</a:t>
            </a:r>
          </a:p>
          <a:p>
            <a:pPr marL="0" indent="0">
              <a:buNone/>
            </a:pPr>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37</a:t>
            </a:fld>
            <a:endParaRPr lang="en-US" dirty="0"/>
          </a:p>
        </p:txBody>
      </p:sp>
      <p:sp>
        <p:nvSpPr>
          <p:cNvPr id="3" name="Footer Placeholder 2"/>
          <p:cNvSpPr>
            <a:spLocks noGrp="1"/>
          </p:cNvSpPr>
          <p:nvPr>
            <p:ph type="ftr" sz="quarter" idx="12"/>
          </p:nvPr>
        </p:nvSpPr>
        <p:spPr/>
        <p:txBody>
          <a:bodyPr/>
          <a:lstStyle/>
          <a:p>
            <a:r>
              <a:rPr lang="en-US" smtClean="0"/>
              <a:t>Department of CSE</a:t>
            </a:r>
            <a:endParaRPr lang="en-US"/>
          </a:p>
        </p:txBody>
      </p:sp>
      <p:sp>
        <p:nvSpPr>
          <p:cNvPr id="8" name="Rectangle 7"/>
          <p:cNvSpPr/>
          <p:nvPr/>
        </p:nvSpPr>
        <p:spPr>
          <a:xfrm>
            <a:off x="304800" y="525482"/>
            <a:ext cx="4988257" cy="3970318"/>
          </a:xfrm>
          <a:prstGeom prst="rect">
            <a:avLst/>
          </a:prstGeom>
        </p:spPr>
        <p:txBody>
          <a:bodyPr wrap="square">
            <a:spAutoFit/>
          </a:bodyPr>
          <a:lstStyle/>
          <a:p>
            <a:r>
              <a:rPr lang="en-IN" dirty="0"/>
              <a:t>#include&lt;</a:t>
            </a:r>
            <a:r>
              <a:rPr lang="en-IN" dirty="0" err="1"/>
              <a:t>stdio.h</a:t>
            </a:r>
            <a:r>
              <a:rPr lang="en-IN" dirty="0"/>
              <a:t>&gt;</a:t>
            </a:r>
          </a:p>
          <a:p>
            <a:r>
              <a:rPr lang="en-IN" dirty="0" err="1"/>
              <a:t>int</a:t>
            </a:r>
            <a:r>
              <a:rPr lang="en-IN" dirty="0"/>
              <a:t> main()</a:t>
            </a:r>
          </a:p>
          <a:p>
            <a:r>
              <a:rPr lang="en-IN" dirty="0"/>
              <a:t>{</a:t>
            </a:r>
          </a:p>
          <a:p>
            <a:r>
              <a:rPr lang="en-IN" dirty="0"/>
              <a:t>  </a:t>
            </a:r>
            <a:r>
              <a:rPr lang="en-IN" dirty="0" err="1"/>
              <a:t>int</a:t>
            </a:r>
            <a:r>
              <a:rPr lang="en-IN" dirty="0"/>
              <a:t> </a:t>
            </a:r>
            <a:r>
              <a:rPr lang="en-IN" dirty="0" err="1"/>
              <a:t>a,b</a:t>
            </a:r>
            <a:r>
              <a:rPr lang="en-IN" dirty="0"/>
              <a:t>;</a:t>
            </a:r>
          </a:p>
          <a:p>
            <a:r>
              <a:rPr lang="en-IN" dirty="0"/>
              <a:t>  void swap(</a:t>
            </a:r>
            <a:r>
              <a:rPr lang="en-IN" dirty="0" err="1"/>
              <a:t>int</a:t>
            </a:r>
            <a:r>
              <a:rPr lang="en-IN" dirty="0"/>
              <a:t> *,</a:t>
            </a:r>
            <a:r>
              <a:rPr lang="en-IN" dirty="0" err="1"/>
              <a:t>int</a:t>
            </a:r>
            <a:r>
              <a:rPr lang="en-IN" dirty="0"/>
              <a:t> *);</a:t>
            </a:r>
          </a:p>
          <a:p>
            <a:r>
              <a:rPr lang="en-IN" dirty="0"/>
              <a:t>  </a:t>
            </a:r>
            <a:r>
              <a:rPr lang="en-IN" dirty="0" err="1"/>
              <a:t>printf</a:t>
            </a:r>
            <a:r>
              <a:rPr lang="en-IN" dirty="0"/>
              <a:t>("Enter first number : " );</a:t>
            </a:r>
          </a:p>
          <a:p>
            <a:r>
              <a:rPr lang="en-IN" dirty="0"/>
              <a:t>  </a:t>
            </a:r>
            <a:r>
              <a:rPr lang="en-IN" dirty="0" err="1"/>
              <a:t>scanf</a:t>
            </a:r>
            <a:r>
              <a:rPr lang="en-IN" dirty="0"/>
              <a:t>("%</a:t>
            </a:r>
            <a:r>
              <a:rPr lang="en-IN" dirty="0" err="1"/>
              <a:t>d",&amp;a</a:t>
            </a:r>
            <a:r>
              <a:rPr lang="en-IN" dirty="0"/>
              <a:t>);</a:t>
            </a:r>
          </a:p>
          <a:p>
            <a:r>
              <a:rPr lang="en-IN" dirty="0"/>
              <a:t>  </a:t>
            </a:r>
            <a:r>
              <a:rPr lang="en-IN" dirty="0" err="1"/>
              <a:t>printf</a:t>
            </a:r>
            <a:r>
              <a:rPr lang="en-IN" dirty="0"/>
              <a:t>("Enter second number: ");</a:t>
            </a:r>
          </a:p>
          <a:p>
            <a:r>
              <a:rPr lang="en-IN" dirty="0"/>
              <a:t>  </a:t>
            </a:r>
            <a:r>
              <a:rPr lang="en-IN" dirty="0" err="1"/>
              <a:t>scanf</a:t>
            </a:r>
            <a:r>
              <a:rPr lang="en-IN" dirty="0"/>
              <a:t>("%</a:t>
            </a:r>
            <a:r>
              <a:rPr lang="en-IN" dirty="0" err="1"/>
              <a:t>d",&amp;b</a:t>
            </a:r>
            <a:r>
              <a:rPr lang="en-IN" dirty="0"/>
              <a:t>);</a:t>
            </a:r>
          </a:p>
          <a:p>
            <a:r>
              <a:rPr lang="en-IN" dirty="0"/>
              <a:t>  </a:t>
            </a:r>
            <a:r>
              <a:rPr lang="en-IN" dirty="0" err="1"/>
              <a:t>printf</a:t>
            </a:r>
            <a:r>
              <a:rPr lang="en-IN" dirty="0"/>
              <a:t>("Numbers before function call: %d\</a:t>
            </a:r>
            <a:r>
              <a:rPr lang="en-IN" dirty="0" err="1"/>
              <a:t>t%d</a:t>
            </a:r>
            <a:r>
              <a:rPr lang="en-IN" dirty="0"/>
              <a:t>\n",</a:t>
            </a:r>
            <a:r>
              <a:rPr lang="en-IN" dirty="0" err="1"/>
              <a:t>a,b</a:t>
            </a:r>
            <a:r>
              <a:rPr lang="en-IN" dirty="0"/>
              <a:t>);</a:t>
            </a:r>
          </a:p>
          <a:p>
            <a:r>
              <a:rPr lang="en-IN" dirty="0"/>
              <a:t>  swap(&amp;</a:t>
            </a:r>
            <a:r>
              <a:rPr lang="en-IN" dirty="0" err="1"/>
              <a:t>a,&amp;b</a:t>
            </a:r>
            <a:r>
              <a:rPr lang="en-IN" dirty="0"/>
              <a:t>);</a:t>
            </a:r>
          </a:p>
          <a:p>
            <a:r>
              <a:rPr lang="en-IN" dirty="0"/>
              <a:t>  </a:t>
            </a:r>
            <a:r>
              <a:rPr lang="en-IN" dirty="0" err="1"/>
              <a:t>printf</a:t>
            </a:r>
            <a:r>
              <a:rPr lang="en-IN" dirty="0"/>
              <a:t>("Numbers after function call : %d\</a:t>
            </a:r>
            <a:r>
              <a:rPr lang="en-IN" dirty="0" err="1"/>
              <a:t>t%d</a:t>
            </a:r>
            <a:r>
              <a:rPr lang="en-IN" dirty="0"/>
              <a:t>\n",</a:t>
            </a:r>
            <a:r>
              <a:rPr lang="en-IN" dirty="0" err="1"/>
              <a:t>a,b</a:t>
            </a:r>
            <a:r>
              <a:rPr lang="en-IN" dirty="0"/>
              <a:t>);</a:t>
            </a:r>
          </a:p>
          <a:p>
            <a:r>
              <a:rPr lang="en-IN" dirty="0"/>
              <a:t>  return 0;</a:t>
            </a:r>
          </a:p>
          <a:p>
            <a:r>
              <a:rPr lang="en-IN" dirty="0"/>
              <a:t>}</a:t>
            </a:r>
          </a:p>
        </p:txBody>
      </p:sp>
      <p:sp>
        <p:nvSpPr>
          <p:cNvPr id="2" name="Rectangle 1"/>
          <p:cNvSpPr/>
          <p:nvPr/>
        </p:nvSpPr>
        <p:spPr>
          <a:xfrm>
            <a:off x="2209800" y="4193739"/>
            <a:ext cx="5029200" cy="2585323"/>
          </a:xfrm>
          <a:prstGeom prst="rect">
            <a:avLst/>
          </a:prstGeom>
          <a:ln>
            <a:solidFill>
              <a:schemeClr val="accent1"/>
            </a:solidFill>
          </a:ln>
        </p:spPr>
        <p:txBody>
          <a:bodyPr wrap="square">
            <a:spAutoFit/>
          </a:bodyPr>
          <a:lstStyle/>
          <a:p>
            <a:r>
              <a:rPr lang="en-IN" dirty="0"/>
              <a:t>void swap(</a:t>
            </a:r>
            <a:r>
              <a:rPr lang="en-IN" dirty="0" err="1"/>
              <a:t>int</a:t>
            </a:r>
            <a:r>
              <a:rPr lang="en-IN" dirty="0"/>
              <a:t> </a:t>
            </a:r>
            <a:r>
              <a:rPr lang="en-IN" dirty="0" smtClean="0"/>
              <a:t>*x, </a:t>
            </a:r>
            <a:r>
              <a:rPr lang="en-IN" dirty="0" err="1"/>
              <a:t>int</a:t>
            </a:r>
            <a:r>
              <a:rPr lang="en-IN" dirty="0"/>
              <a:t> </a:t>
            </a:r>
            <a:r>
              <a:rPr lang="en-IN" dirty="0" smtClean="0"/>
              <a:t>*y)</a:t>
            </a:r>
            <a:endParaRPr lang="en-IN" dirty="0"/>
          </a:p>
          <a:p>
            <a:r>
              <a:rPr lang="en-IN" dirty="0"/>
              <a:t>{</a:t>
            </a:r>
          </a:p>
          <a:p>
            <a:r>
              <a:rPr lang="en-IN" dirty="0"/>
              <a:t>  </a:t>
            </a:r>
            <a:r>
              <a:rPr lang="en-IN" dirty="0" err="1"/>
              <a:t>int</a:t>
            </a:r>
            <a:r>
              <a:rPr lang="en-IN" dirty="0"/>
              <a:t> t;</a:t>
            </a:r>
          </a:p>
          <a:p>
            <a:r>
              <a:rPr lang="en-IN" dirty="0"/>
              <a:t>  </a:t>
            </a:r>
            <a:r>
              <a:rPr lang="en-IN" dirty="0" err="1"/>
              <a:t>printf</a:t>
            </a:r>
            <a:r>
              <a:rPr lang="en-IN" dirty="0"/>
              <a:t>("Numbers before swapping : %d\</a:t>
            </a:r>
            <a:r>
              <a:rPr lang="en-IN" dirty="0" err="1"/>
              <a:t>t%d</a:t>
            </a:r>
            <a:r>
              <a:rPr lang="en-IN" dirty="0"/>
              <a:t>\n</a:t>
            </a:r>
            <a:r>
              <a:rPr lang="en-IN" dirty="0" smtClean="0"/>
              <a:t>",*x,*</a:t>
            </a:r>
            <a:r>
              <a:rPr lang="en-IN" dirty="0"/>
              <a:t>y</a:t>
            </a:r>
            <a:r>
              <a:rPr lang="en-IN" dirty="0" smtClean="0"/>
              <a:t>);</a:t>
            </a:r>
            <a:endParaRPr lang="en-IN" dirty="0"/>
          </a:p>
          <a:p>
            <a:r>
              <a:rPr lang="en-IN" dirty="0"/>
              <a:t>  t = </a:t>
            </a:r>
            <a:r>
              <a:rPr lang="en-IN" dirty="0" smtClean="0"/>
              <a:t>*x;</a:t>
            </a:r>
            <a:endParaRPr lang="en-IN" dirty="0"/>
          </a:p>
          <a:p>
            <a:r>
              <a:rPr lang="en-IN" dirty="0"/>
              <a:t>  </a:t>
            </a:r>
            <a:r>
              <a:rPr lang="en-IN" dirty="0" smtClean="0"/>
              <a:t>*x </a:t>
            </a:r>
            <a:r>
              <a:rPr lang="en-IN" dirty="0"/>
              <a:t>= </a:t>
            </a:r>
            <a:r>
              <a:rPr lang="en-IN" dirty="0" smtClean="0"/>
              <a:t>*y;</a:t>
            </a:r>
            <a:endParaRPr lang="en-IN" dirty="0"/>
          </a:p>
          <a:p>
            <a:r>
              <a:rPr lang="en-IN" dirty="0"/>
              <a:t>  </a:t>
            </a:r>
            <a:r>
              <a:rPr lang="en-IN" dirty="0" smtClean="0"/>
              <a:t>*y </a:t>
            </a:r>
            <a:r>
              <a:rPr lang="en-IN" dirty="0"/>
              <a:t>= t;</a:t>
            </a:r>
          </a:p>
          <a:p>
            <a:r>
              <a:rPr lang="en-IN" dirty="0"/>
              <a:t>  </a:t>
            </a:r>
            <a:r>
              <a:rPr lang="en-IN" dirty="0" err="1"/>
              <a:t>printf</a:t>
            </a:r>
            <a:r>
              <a:rPr lang="en-IN" dirty="0"/>
              <a:t>("Numbers after swapping  : %d\</a:t>
            </a:r>
            <a:r>
              <a:rPr lang="en-IN" dirty="0" err="1"/>
              <a:t>t%d</a:t>
            </a:r>
            <a:r>
              <a:rPr lang="en-IN" dirty="0"/>
              <a:t>\n</a:t>
            </a:r>
            <a:r>
              <a:rPr lang="en-IN" dirty="0" smtClean="0"/>
              <a:t>",*x,*</a:t>
            </a:r>
            <a:r>
              <a:rPr lang="en-IN" dirty="0"/>
              <a:t>y</a:t>
            </a:r>
            <a:r>
              <a:rPr lang="en-IN" dirty="0" smtClean="0"/>
              <a:t>);</a:t>
            </a:r>
            <a:endParaRPr lang="en-IN" dirty="0"/>
          </a:p>
          <a:p>
            <a:r>
              <a:rPr lang="en-IN" dirty="0"/>
              <a:t>}</a:t>
            </a:r>
          </a:p>
        </p:txBody>
      </p:sp>
    </p:spTree>
    <p:extLst>
      <p:ext uri="{BB962C8B-B14F-4D97-AF65-F5344CB8AC3E}">
        <p14:creationId xmlns:p14="http://schemas.microsoft.com/office/powerpoint/2010/main" val="15109780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274638"/>
            <a:ext cx="8686800" cy="792162"/>
          </a:xfrm>
        </p:spPr>
        <p:txBody>
          <a:bodyPr>
            <a:normAutofit fontScale="90000"/>
          </a:bodyPr>
          <a:lstStyle/>
          <a:p>
            <a:r>
              <a:rPr lang="en-US" dirty="0" smtClean="0"/>
              <a:t>Points to be noted while using Call-by-Reference</a:t>
            </a:r>
            <a:endParaRPr lang="en-IN" dirty="0"/>
          </a:p>
        </p:txBody>
      </p:sp>
      <p:sp>
        <p:nvSpPr>
          <p:cNvPr id="7" name="Content Placeholder 6"/>
          <p:cNvSpPr>
            <a:spLocks noGrp="1"/>
          </p:cNvSpPr>
          <p:nvPr>
            <p:ph sz="quarter" idx="1"/>
          </p:nvPr>
        </p:nvSpPr>
        <p:spPr>
          <a:xfrm>
            <a:off x="228600" y="3352800"/>
            <a:ext cx="8686800" cy="2667000"/>
          </a:xfrm>
        </p:spPr>
        <p:txBody>
          <a:bodyPr/>
          <a:lstStyle/>
          <a:p>
            <a:r>
              <a:rPr lang="en-IN" dirty="0" smtClean="0"/>
              <a:t>Requires ‘*’ operator along with data type of arguments – in declaration as well as Function header.</a:t>
            </a:r>
          </a:p>
          <a:p>
            <a:r>
              <a:rPr lang="en-IN" dirty="0" smtClean="0"/>
              <a:t>Requires ‘&amp;’ along with actual arguments in Function call.</a:t>
            </a:r>
          </a:p>
          <a:p>
            <a:r>
              <a:rPr lang="en-IN" dirty="0" smtClean="0"/>
              <a:t>Requires ‘*’ operator inside function body.</a:t>
            </a:r>
            <a:endParaRPr lang="en-IN"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38</a:t>
            </a:fld>
            <a:endParaRPr lang="en-US" dirty="0"/>
          </a:p>
        </p:txBody>
      </p:sp>
      <p:sp>
        <p:nvSpPr>
          <p:cNvPr id="3" name="Footer Placeholder 2"/>
          <p:cNvSpPr>
            <a:spLocks noGrp="1"/>
          </p:cNvSpPr>
          <p:nvPr>
            <p:ph type="ftr" sz="quarter" idx="12"/>
          </p:nvPr>
        </p:nvSpPr>
        <p:spPr/>
        <p:txBody>
          <a:bodyPr/>
          <a:lstStyle/>
          <a:p>
            <a:r>
              <a:rPr lang="en-US" smtClean="0"/>
              <a:t>Department of CSE</a:t>
            </a: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973460187"/>
              </p:ext>
            </p:extLst>
          </p:nvPr>
        </p:nvGraphicFramePr>
        <p:xfrm>
          <a:off x="1295400" y="1397000"/>
          <a:ext cx="6934200" cy="1483360"/>
        </p:xfrm>
        <a:graphic>
          <a:graphicData uri="http://schemas.openxmlformats.org/drawingml/2006/table">
            <a:tbl>
              <a:tblPr firstRow="1" bandRow="1">
                <a:tableStyleId>{5C22544A-7EE6-4342-B048-85BDC9FD1C3A}</a:tableStyleId>
              </a:tblPr>
              <a:tblGrid>
                <a:gridCol w="1981200"/>
                <a:gridCol w="2641600"/>
                <a:gridCol w="2311400"/>
              </a:tblGrid>
              <a:tr h="370840">
                <a:tc>
                  <a:txBody>
                    <a:bodyPr/>
                    <a:lstStyle/>
                    <a:p>
                      <a:endParaRPr lang="en-IN" dirty="0"/>
                    </a:p>
                  </a:txBody>
                  <a:tcPr/>
                </a:tc>
                <a:tc>
                  <a:txBody>
                    <a:bodyPr/>
                    <a:lstStyle/>
                    <a:p>
                      <a:r>
                        <a:rPr lang="en-IN" dirty="0" smtClean="0"/>
                        <a:t>Call-by-Value</a:t>
                      </a:r>
                      <a:endParaRPr lang="en-IN" dirty="0"/>
                    </a:p>
                  </a:txBody>
                  <a:tcPr/>
                </a:tc>
                <a:tc>
                  <a:txBody>
                    <a:bodyPr/>
                    <a:lstStyle/>
                    <a:p>
                      <a:r>
                        <a:rPr lang="en-IN" dirty="0" smtClean="0"/>
                        <a:t>Call-by-Reference</a:t>
                      </a:r>
                      <a:endParaRPr lang="en-IN" dirty="0"/>
                    </a:p>
                  </a:txBody>
                  <a:tcPr/>
                </a:tc>
              </a:tr>
              <a:tr h="370840">
                <a:tc>
                  <a:txBody>
                    <a:bodyPr/>
                    <a:lstStyle/>
                    <a:p>
                      <a:r>
                        <a:rPr lang="en-IN" dirty="0" smtClean="0"/>
                        <a:t>Function Declaration</a:t>
                      </a:r>
                      <a:endParaRPr lang="en-IN" dirty="0"/>
                    </a:p>
                  </a:txBody>
                  <a:tcPr/>
                </a:tc>
                <a:tc>
                  <a:txBody>
                    <a:bodyPr/>
                    <a:lstStyle/>
                    <a:p>
                      <a:r>
                        <a:rPr lang="en-IN" dirty="0" smtClean="0"/>
                        <a:t> void swap(</a:t>
                      </a:r>
                      <a:r>
                        <a:rPr lang="en-IN" dirty="0" err="1" smtClean="0"/>
                        <a:t>int</a:t>
                      </a:r>
                      <a:r>
                        <a:rPr lang="en-IN" dirty="0" smtClean="0"/>
                        <a:t> ,</a:t>
                      </a:r>
                      <a:r>
                        <a:rPr lang="en-IN" dirty="0" err="1" smtClean="0"/>
                        <a:t>int</a:t>
                      </a:r>
                      <a:r>
                        <a:rPr lang="en-IN" dirty="0" smtClean="0"/>
                        <a:t> );</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void swap(</a:t>
                      </a:r>
                      <a:r>
                        <a:rPr lang="en-IN" dirty="0" err="1" smtClean="0"/>
                        <a:t>int</a:t>
                      </a:r>
                      <a:r>
                        <a:rPr lang="en-IN" dirty="0" smtClean="0"/>
                        <a:t> *,</a:t>
                      </a:r>
                      <a:r>
                        <a:rPr lang="en-IN" dirty="0" err="1" smtClean="0"/>
                        <a:t>int</a:t>
                      </a:r>
                      <a:r>
                        <a:rPr lang="en-IN" dirty="0" smtClean="0"/>
                        <a:t> *);</a:t>
                      </a:r>
                    </a:p>
                  </a:txBody>
                  <a:tcPr/>
                </a:tc>
              </a:tr>
              <a:tr h="370840">
                <a:tc>
                  <a:txBody>
                    <a:bodyPr/>
                    <a:lstStyle/>
                    <a:p>
                      <a:r>
                        <a:rPr lang="en-IN" dirty="0" smtClean="0"/>
                        <a:t>Function</a:t>
                      </a:r>
                      <a:r>
                        <a:rPr lang="en-IN" baseline="0" dirty="0" smtClean="0"/>
                        <a:t> Header</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void swap(</a:t>
                      </a:r>
                      <a:r>
                        <a:rPr lang="en-IN" dirty="0" err="1" smtClean="0"/>
                        <a:t>int</a:t>
                      </a:r>
                      <a:r>
                        <a:rPr lang="en-IN" dirty="0" smtClean="0"/>
                        <a:t> a, </a:t>
                      </a:r>
                      <a:r>
                        <a:rPr lang="en-IN" dirty="0" err="1" smtClean="0"/>
                        <a:t>int</a:t>
                      </a:r>
                      <a:r>
                        <a:rPr lang="en-IN" dirty="0" smtClean="0"/>
                        <a:t> 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void swap(</a:t>
                      </a:r>
                      <a:r>
                        <a:rPr lang="en-IN" dirty="0" err="1" smtClean="0"/>
                        <a:t>int</a:t>
                      </a:r>
                      <a:r>
                        <a:rPr lang="en-IN" dirty="0" smtClean="0"/>
                        <a:t> *a, </a:t>
                      </a:r>
                      <a:r>
                        <a:rPr lang="en-IN" dirty="0" err="1" smtClean="0"/>
                        <a:t>int</a:t>
                      </a:r>
                      <a:r>
                        <a:rPr lang="en-IN" dirty="0" smtClean="0"/>
                        <a:t> *b)</a:t>
                      </a:r>
                    </a:p>
                  </a:txBody>
                  <a:tcPr/>
                </a:tc>
              </a:tr>
              <a:tr h="370840">
                <a:tc>
                  <a:txBody>
                    <a:bodyPr/>
                    <a:lstStyle/>
                    <a:p>
                      <a:r>
                        <a:rPr lang="en-IN" dirty="0" smtClean="0"/>
                        <a:t>Function Call</a:t>
                      </a:r>
                      <a:endParaRPr lang="en-IN" dirty="0"/>
                    </a:p>
                  </a:txBody>
                  <a:tcPr/>
                </a:tc>
                <a:tc>
                  <a:txBody>
                    <a:bodyPr/>
                    <a:lstStyle/>
                    <a:p>
                      <a:r>
                        <a:rPr lang="en-IN" dirty="0" smtClean="0"/>
                        <a:t> swap(</a:t>
                      </a:r>
                      <a:r>
                        <a:rPr lang="en-IN" dirty="0" err="1" smtClean="0"/>
                        <a:t>a,b</a:t>
                      </a:r>
                      <a:r>
                        <a:rPr lang="en-IN" dirty="0" smtClean="0"/>
                        <a:t>);</a:t>
                      </a:r>
                      <a:endParaRPr lang="en-IN" dirty="0"/>
                    </a:p>
                  </a:txBody>
                  <a:tcPr/>
                </a:tc>
                <a:tc>
                  <a:txBody>
                    <a:bodyPr/>
                    <a:lstStyle/>
                    <a:p>
                      <a:r>
                        <a:rPr lang="en-IN" dirty="0" smtClean="0"/>
                        <a:t> swap(&amp;</a:t>
                      </a:r>
                      <a:r>
                        <a:rPr lang="en-IN" dirty="0" err="1" smtClean="0"/>
                        <a:t>a,&amp;b</a:t>
                      </a:r>
                      <a:r>
                        <a:rPr lang="en-IN" dirty="0" smtClean="0"/>
                        <a:t>);</a:t>
                      </a:r>
                      <a:endParaRPr lang="en-IN" dirty="0"/>
                    </a:p>
                  </a:txBody>
                  <a:tcPr/>
                </a:tc>
              </a:tr>
            </a:tbl>
          </a:graphicData>
        </a:graphic>
      </p:graphicFrame>
    </p:spTree>
    <p:extLst>
      <p:ext uri="{BB962C8B-B14F-4D97-AF65-F5344CB8AC3E}">
        <p14:creationId xmlns:p14="http://schemas.microsoft.com/office/powerpoint/2010/main" val="41257414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When do you need pointers in functions?</a:t>
            </a:r>
            <a:endParaRPr lang="en-IN" dirty="0"/>
          </a:p>
        </p:txBody>
      </p:sp>
      <p:sp>
        <p:nvSpPr>
          <p:cNvPr id="3" name="Content Placeholder 2"/>
          <p:cNvSpPr>
            <a:spLocks noGrp="1"/>
          </p:cNvSpPr>
          <p:nvPr>
            <p:ph sz="quarter" idx="1"/>
          </p:nvPr>
        </p:nvSpPr>
        <p:spPr/>
        <p:txBody>
          <a:bodyPr/>
          <a:lstStyle/>
          <a:p>
            <a:r>
              <a:rPr lang="en-IN" dirty="0" smtClean="0"/>
              <a:t>First scenario – In Call-by-Reference.</a:t>
            </a:r>
          </a:p>
          <a:p>
            <a:pPr lvl="1"/>
            <a:r>
              <a:rPr lang="en-IN" dirty="0" smtClean="0"/>
              <a:t>There is a requirement to modify the values of actual arguments. </a:t>
            </a:r>
          </a:p>
          <a:p>
            <a:pPr marL="320040" lvl="1" indent="0">
              <a:buNone/>
            </a:pPr>
            <a:endParaRPr lang="en-IN" dirty="0" smtClean="0"/>
          </a:p>
          <a:p>
            <a:r>
              <a:rPr lang="en-IN" dirty="0" smtClean="0"/>
              <a:t>Second scenario – While passing array as an argument to a function.</a:t>
            </a:r>
          </a:p>
          <a:p>
            <a:pPr marL="0" indent="0">
              <a:buNone/>
            </a:pPr>
            <a:endParaRPr lang="en-IN" dirty="0" smtClean="0"/>
          </a:p>
          <a:p>
            <a:r>
              <a:rPr lang="en-IN" dirty="0" smtClean="0"/>
              <a:t>Third Scenario - If you need to return multiple values from a function.</a:t>
            </a:r>
            <a:endParaRPr lang="en-IN"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39</a:t>
            </a:fld>
            <a:endParaRPr lang="en-US"/>
          </a:p>
        </p:txBody>
      </p:sp>
      <p:sp>
        <p:nvSpPr>
          <p:cNvPr id="5" name="Footer Placeholder 4"/>
          <p:cNvSpPr>
            <a:spLocks noGrp="1"/>
          </p:cNvSpPr>
          <p:nvPr>
            <p:ph type="ftr" sz="quarter" idx="12"/>
          </p:nvPr>
        </p:nvSpPr>
        <p:spPr/>
        <p:txBody>
          <a:bodyPr/>
          <a:lstStyle/>
          <a:p>
            <a:r>
              <a:rPr lang="en-US" smtClean="0"/>
              <a:t>Department of CSE</a:t>
            </a:r>
            <a:endParaRPr lang="en-US"/>
          </a:p>
        </p:txBody>
      </p:sp>
    </p:spTree>
    <p:extLst>
      <p:ext uri="{BB962C8B-B14F-4D97-AF65-F5344CB8AC3E}">
        <p14:creationId xmlns:p14="http://schemas.microsoft.com/office/powerpoint/2010/main" val="34684423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274638"/>
            <a:ext cx="8686800" cy="1020762"/>
          </a:xfrm>
        </p:spPr>
        <p:txBody>
          <a:bodyPr/>
          <a:lstStyle/>
          <a:p>
            <a:r>
              <a:rPr lang="en-US" dirty="0" smtClean="0"/>
              <a:t>Introduction </a:t>
            </a:r>
            <a:endParaRPr lang="en-US" dirty="0"/>
          </a:p>
        </p:txBody>
      </p:sp>
      <p:sp>
        <p:nvSpPr>
          <p:cNvPr id="7" name="Content Placeholder 6"/>
          <p:cNvSpPr>
            <a:spLocks noGrp="1"/>
          </p:cNvSpPr>
          <p:nvPr>
            <p:ph sz="quarter" idx="1"/>
          </p:nvPr>
        </p:nvSpPr>
        <p:spPr>
          <a:xfrm>
            <a:off x="228600" y="1981200"/>
            <a:ext cx="8686800" cy="1828800"/>
          </a:xfrm>
        </p:spPr>
        <p:txBody>
          <a:bodyPr>
            <a:normAutofit/>
          </a:bodyPr>
          <a:lstStyle/>
          <a:p>
            <a:r>
              <a:rPr lang="en-IN" dirty="0"/>
              <a:t>A </a:t>
            </a:r>
            <a:r>
              <a:rPr lang="en-IN" b="1" dirty="0"/>
              <a:t>pointer</a:t>
            </a:r>
            <a:r>
              <a:rPr lang="en-IN" dirty="0"/>
              <a:t> is </a:t>
            </a:r>
            <a:r>
              <a:rPr lang="en-IN" dirty="0" smtClean="0"/>
              <a:t>defined as a  </a:t>
            </a:r>
            <a:r>
              <a:rPr lang="en-IN" dirty="0"/>
              <a:t>variable whose value is the address of another </a:t>
            </a:r>
            <a:r>
              <a:rPr lang="en-IN" dirty="0" smtClean="0"/>
              <a:t>variable.</a:t>
            </a:r>
          </a:p>
          <a:p>
            <a:r>
              <a:rPr lang="en-IN" dirty="0" smtClean="0"/>
              <a:t>It is mandatory to </a:t>
            </a:r>
            <a:r>
              <a:rPr lang="en-IN" dirty="0"/>
              <a:t>declare a pointer before using it to store any variable </a:t>
            </a:r>
            <a:r>
              <a:rPr lang="en-IN" dirty="0" smtClean="0"/>
              <a:t>address.</a:t>
            </a:r>
          </a:p>
          <a:p>
            <a:pPr marL="0" indent="0">
              <a:buNone/>
            </a:pPr>
            <a:endParaRPr lang="en-IN" dirty="0" smtClean="0"/>
          </a:p>
        </p:txBody>
      </p:sp>
      <p:sp>
        <p:nvSpPr>
          <p:cNvPr id="4" name="Slide Number Placeholder 3"/>
          <p:cNvSpPr>
            <a:spLocks noGrp="1"/>
          </p:cNvSpPr>
          <p:nvPr>
            <p:ph type="sldNum" sz="quarter" idx="11"/>
          </p:nvPr>
        </p:nvSpPr>
        <p:spPr/>
        <p:txBody>
          <a:bodyPr/>
          <a:lstStyle/>
          <a:p>
            <a:fld id="{16B630EB-F987-45A6-8A46-FAB463B7F3A1}" type="slidenum">
              <a:rPr lang="en-US" smtClean="0"/>
              <a:pPr/>
              <a:t>4</a:t>
            </a:fld>
            <a:endParaRPr lang="en-US" dirty="0"/>
          </a:p>
        </p:txBody>
      </p:sp>
      <p:sp>
        <p:nvSpPr>
          <p:cNvPr id="3" name="Footer Placeholder 2"/>
          <p:cNvSpPr>
            <a:spLocks noGrp="1"/>
          </p:cNvSpPr>
          <p:nvPr>
            <p:ph type="ftr" sz="quarter" idx="12"/>
          </p:nvPr>
        </p:nvSpPr>
        <p:spPr/>
        <p:txBody>
          <a:bodyPr/>
          <a:lstStyle/>
          <a:p>
            <a:r>
              <a:rPr lang="en-US" dirty="0" smtClean="0"/>
              <a:t>Department of CSE</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3733800"/>
            <a:ext cx="4008461" cy="28956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200025"/>
            <a:ext cx="2247900" cy="188595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0" y="4272072"/>
            <a:ext cx="3809581" cy="985728"/>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914400"/>
          </a:xfrm>
        </p:spPr>
        <p:txBody>
          <a:bodyPr/>
          <a:lstStyle/>
          <a:p>
            <a:r>
              <a:rPr lang="en-IN" dirty="0" smtClean="0"/>
              <a:t>Passing array as an argument to a function</a:t>
            </a:r>
            <a:endParaRPr lang="en-IN" dirty="0"/>
          </a:p>
        </p:txBody>
      </p:sp>
      <p:sp>
        <p:nvSpPr>
          <p:cNvPr id="3" name="Content Placeholder 2"/>
          <p:cNvSpPr>
            <a:spLocks noGrp="1"/>
          </p:cNvSpPr>
          <p:nvPr>
            <p:ph sz="quarter" idx="1"/>
          </p:nvPr>
        </p:nvSpPr>
        <p:spPr>
          <a:xfrm>
            <a:off x="228600" y="990600"/>
            <a:ext cx="8686800" cy="5029200"/>
          </a:xfrm>
        </p:spPr>
        <p:txBody>
          <a:bodyPr/>
          <a:lstStyle/>
          <a:p>
            <a:r>
              <a:rPr lang="en-IN" dirty="0" smtClean="0"/>
              <a:t>When an array is passed as an argument to a function, it is actually passed as reference.</a:t>
            </a:r>
          </a:p>
          <a:p>
            <a:endParaRPr lang="en-IN" dirty="0"/>
          </a:p>
          <a:p>
            <a:r>
              <a:rPr lang="en-IN" dirty="0" smtClean="0"/>
              <a:t>If any modification of array elements is done inside the function, it actually changes the original value stored in the array.</a:t>
            </a:r>
          </a:p>
          <a:p>
            <a:endParaRPr lang="en-IN" dirty="0"/>
          </a:p>
          <a:p>
            <a:r>
              <a:rPr lang="en-IN" dirty="0" smtClean="0"/>
              <a:t>Since modifications affect actual values, array need not be returned from the function.</a:t>
            </a:r>
            <a:endParaRPr lang="en-IN"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40</a:t>
            </a:fld>
            <a:endParaRPr lang="en-US"/>
          </a:p>
        </p:txBody>
      </p:sp>
      <p:sp>
        <p:nvSpPr>
          <p:cNvPr id="5" name="Footer Placeholder 4"/>
          <p:cNvSpPr>
            <a:spLocks noGrp="1"/>
          </p:cNvSpPr>
          <p:nvPr>
            <p:ph type="ftr" sz="quarter" idx="12"/>
          </p:nvPr>
        </p:nvSpPr>
        <p:spPr/>
        <p:txBody>
          <a:bodyPr/>
          <a:lstStyle/>
          <a:p>
            <a:r>
              <a:rPr lang="en-US" smtClean="0"/>
              <a:t>Department of CSE</a:t>
            </a:r>
            <a:endParaRPr lang="en-US"/>
          </a:p>
        </p:txBody>
      </p:sp>
    </p:spTree>
    <p:extLst>
      <p:ext uri="{BB962C8B-B14F-4D97-AF65-F5344CB8AC3E}">
        <p14:creationId xmlns:p14="http://schemas.microsoft.com/office/powerpoint/2010/main" val="9994356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76200"/>
            <a:ext cx="8686800" cy="609600"/>
          </a:xfrm>
        </p:spPr>
        <p:txBody>
          <a:bodyPr>
            <a:normAutofit/>
          </a:bodyPr>
          <a:lstStyle/>
          <a:p>
            <a:r>
              <a:rPr lang="en-US" sz="2800" dirty="0" smtClean="0"/>
              <a:t>Sample Code 12 :  Passing an array to a function</a:t>
            </a:r>
            <a:endParaRPr lang="en-US" sz="2800" dirty="0"/>
          </a:p>
        </p:txBody>
      </p:sp>
      <p:sp>
        <p:nvSpPr>
          <p:cNvPr id="7" name="Content Placeholder 6"/>
          <p:cNvSpPr>
            <a:spLocks noGrp="1"/>
          </p:cNvSpPr>
          <p:nvPr>
            <p:ph sz="quarter" idx="1"/>
          </p:nvPr>
        </p:nvSpPr>
        <p:spPr>
          <a:xfrm>
            <a:off x="5334000" y="3810000"/>
            <a:ext cx="3657600" cy="2133219"/>
          </a:xfrm>
          <a:solidFill>
            <a:schemeClr val="bg1"/>
          </a:solidFill>
          <a:ln>
            <a:solidFill>
              <a:schemeClr val="accent1"/>
            </a:solidFill>
          </a:ln>
        </p:spPr>
        <p:txBody>
          <a:bodyPr>
            <a:normAutofit fontScale="92500" lnSpcReduction="10000"/>
          </a:bodyPr>
          <a:lstStyle/>
          <a:p>
            <a:pPr marL="0" indent="0">
              <a:buNone/>
            </a:pPr>
            <a:r>
              <a:rPr lang="en-US" b="1" dirty="0" smtClean="0"/>
              <a:t>Output:-</a:t>
            </a:r>
          </a:p>
          <a:p>
            <a:pPr marL="0" indent="0">
              <a:buNone/>
            </a:pPr>
            <a:r>
              <a:rPr lang="en-IN" dirty="0"/>
              <a:t>Array before modification:-</a:t>
            </a:r>
          </a:p>
          <a:p>
            <a:pPr marL="0" indent="0">
              <a:buNone/>
            </a:pPr>
            <a:r>
              <a:rPr lang="en-IN" dirty="0"/>
              <a:t>1       2       3       4       5</a:t>
            </a:r>
          </a:p>
          <a:p>
            <a:pPr marL="0" indent="0">
              <a:buNone/>
            </a:pPr>
            <a:r>
              <a:rPr lang="en-IN" dirty="0"/>
              <a:t>Array after  modification:-</a:t>
            </a:r>
          </a:p>
          <a:p>
            <a:pPr marL="0" indent="0">
              <a:buNone/>
            </a:pPr>
            <a:r>
              <a:rPr lang="en-IN" dirty="0"/>
              <a:t>1       4       9       16      25</a:t>
            </a:r>
          </a:p>
        </p:txBody>
      </p:sp>
      <p:sp>
        <p:nvSpPr>
          <p:cNvPr id="4" name="Slide Number Placeholder 3"/>
          <p:cNvSpPr>
            <a:spLocks noGrp="1"/>
          </p:cNvSpPr>
          <p:nvPr>
            <p:ph type="sldNum" sz="quarter" idx="11"/>
          </p:nvPr>
        </p:nvSpPr>
        <p:spPr/>
        <p:txBody>
          <a:bodyPr/>
          <a:lstStyle/>
          <a:p>
            <a:fld id="{16B630EB-F987-45A6-8A46-FAB463B7F3A1}" type="slidenum">
              <a:rPr lang="en-US" smtClean="0"/>
              <a:pPr/>
              <a:t>41</a:t>
            </a:fld>
            <a:endParaRPr lang="en-US" dirty="0"/>
          </a:p>
        </p:txBody>
      </p:sp>
      <p:sp>
        <p:nvSpPr>
          <p:cNvPr id="3" name="Footer Placeholder 2"/>
          <p:cNvSpPr>
            <a:spLocks noGrp="1"/>
          </p:cNvSpPr>
          <p:nvPr>
            <p:ph type="ftr" sz="quarter" idx="12"/>
          </p:nvPr>
        </p:nvSpPr>
        <p:spPr/>
        <p:txBody>
          <a:bodyPr/>
          <a:lstStyle/>
          <a:p>
            <a:r>
              <a:rPr lang="en-US" smtClean="0"/>
              <a:t>Department of CSE</a:t>
            </a:r>
            <a:endParaRPr lang="en-US"/>
          </a:p>
        </p:txBody>
      </p:sp>
      <p:sp>
        <p:nvSpPr>
          <p:cNvPr id="8" name="Rectangle 7"/>
          <p:cNvSpPr/>
          <p:nvPr/>
        </p:nvSpPr>
        <p:spPr>
          <a:xfrm>
            <a:off x="117143" y="664488"/>
            <a:ext cx="5064457" cy="4801314"/>
          </a:xfrm>
          <a:prstGeom prst="rect">
            <a:avLst/>
          </a:prstGeom>
        </p:spPr>
        <p:txBody>
          <a:bodyPr wrap="square">
            <a:spAutoFit/>
          </a:bodyPr>
          <a:lstStyle/>
          <a:p>
            <a:r>
              <a:rPr lang="en-IN" dirty="0"/>
              <a:t>#include&lt;</a:t>
            </a:r>
            <a:r>
              <a:rPr lang="en-IN" dirty="0" err="1"/>
              <a:t>stdio.h</a:t>
            </a:r>
            <a:r>
              <a:rPr lang="en-IN" dirty="0"/>
              <a:t>&gt;</a:t>
            </a:r>
          </a:p>
          <a:p>
            <a:r>
              <a:rPr lang="en-IN" dirty="0" err="1"/>
              <a:t>int</a:t>
            </a:r>
            <a:r>
              <a:rPr lang="en-IN" dirty="0"/>
              <a:t> main()</a:t>
            </a:r>
          </a:p>
          <a:p>
            <a:r>
              <a:rPr lang="en-IN" dirty="0"/>
              <a:t>{</a:t>
            </a:r>
          </a:p>
          <a:p>
            <a:r>
              <a:rPr lang="en-IN" dirty="0"/>
              <a:t>  </a:t>
            </a:r>
            <a:r>
              <a:rPr lang="en-IN" dirty="0" err="1"/>
              <a:t>int</a:t>
            </a:r>
            <a:r>
              <a:rPr lang="en-IN" dirty="0"/>
              <a:t> a[5]={1,2,3,4,5};</a:t>
            </a:r>
          </a:p>
          <a:p>
            <a:r>
              <a:rPr lang="en-IN" dirty="0"/>
              <a:t>  </a:t>
            </a:r>
            <a:r>
              <a:rPr lang="en-IN" dirty="0" err="1"/>
              <a:t>int</a:t>
            </a:r>
            <a:r>
              <a:rPr lang="en-IN" dirty="0"/>
              <a:t> </a:t>
            </a:r>
            <a:r>
              <a:rPr lang="en-IN" dirty="0" err="1"/>
              <a:t>i</a:t>
            </a:r>
            <a:r>
              <a:rPr lang="en-IN" dirty="0" smtClean="0"/>
              <a:t>;</a:t>
            </a:r>
          </a:p>
          <a:p>
            <a:r>
              <a:rPr lang="en-IN" dirty="0"/>
              <a:t>//First </a:t>
            </a:r>
            <a:r>
              <a:rPr lang="en-IN" dirty="0" err="1"/>
              <a:t>argumnt</a:t>
            </a:r>
            <a:r>
              <a:rPr lang="en-IN" dirty="0"/>
              <a:t> is an array and second argument is its </a:t>
            </a:r>
            <a:r>
              <a:rPr lang="en-IN" dirty="0" smtClean="0"/>
              <a:t>size</a:t>
            </a:r>
            <a:endParaRPr lang="en-IN" dirty="0"/>
          </a:p>
          <a:p>
            <a:r>
              <a:rPr lang="en-IN" dirty="0"/>
              <a:t>  void square(</a:t>
            </a:r>
            <a:r>
              <a:rPr lang="en-IN" dirty="0" err="1"/>
              <a:t>int</a:t>
            </a:r>
            <a:r>
              <a:rPr lang="en-IN" dirty="0"/>
              <a:t> *,</a:t>
            </a:r>
            <a:r>
              <a:rPr lang="en-IN" dirty="0" err="1"/>
              <a:t>int</a:t>
            </a:r>
            <a:r>
              <a:rPr lang="en-IN" dirty="0" smtClean="0"/>
              <a:t>); </a:t>
            </a:r>
          </a:p>
          <a:p>
            <a:r>
              <a:rPr lang="en-IN" dirty="0"/>
              <a:t> </a:t>
            </a:r>
            <a:r>
              <a:rPr lang="en-IN" dirty="0" smtClean="0"/>
              <a:t> </a:t>
            </a:r>
            <a:r>
              <a:rPr lang="en-IN" dirty="0" err="1" smtClean="0"/>
              <a:t>printf</a:t>
            </a:r>
            <a:r>
              <a:rPr lang="en-IN" dirty="0"/>
              <a:t>("Array before modification:-\n");</a:t>
            </a:r>
          </a:p>
          <a:p>
            <a:r>
              <a:rPr lang="en-IN" dirty="0"/>
              <a:t>  for(</a:t>
            </a:r>
            <a:r>
              <a:rPr lang="en-IN" dirty="0" err="1"/>
              <a:t>i</a:t>
            </a:r>
            <a:r>
              <a:rPr lang="en-IN" dirty="0"/>
              <a:t>=0;i&lt;5;i++)</a:t>
            </a:r>
          </a:p>
          <a:p>
            <a:r>
              <a:rPr lang="en-IN" dirty="0"/>
              <a:t>     </a:t>
            </a:r>
            <a:r>
              <a:rPr lang="en-IN" dirty="0" err="1"/>
              <a:t>printf</a:t>
            </a:r>
            <a:r>
              <a:rPr lang="en-IN" dirty="0"/>
              <a:t>("%d\</a:t>
            </a:r>
            <a:r>
              <a:rPr lang="en-IN" dirty="0" err="1"/>
              <a:t>t",a</a:t>
            </a:r>
            <a:r>
              <a:rPr lang="en-IN" dirty="0"/>
              <a:t>[</a:t>
            </a:r>
            <a:r>
              <a:rPr lang="en-IN" dirty="0" err="1"/>
              <a:t>i</a:t>
            </a:r>
            <a:r>
              <a:rPr lang="en-IN" dirty="0"/>
              <a:t>]);</a:t>
            </a:r>
          </a:p>
          <a:p>
            <a:r>
              <a:rPr lang="en-IN" dirty="0"/>
              <a:t>  </a:t>
            </a:r>
            <a:r>
              <a:rPr lang="en-IN" dirty="0">
                <a:solidFill>
                  <a:srgbClr val="FF0000"/>
                </a:solidFill>
              </a:rPr>
              <a:t>square(a,5);</a:t>
            </a:r>
          </a:p>
          <a:p>
            <a:r>
              <a:rPr lang="en-IN" dirty="0"/>
              <a:t>  </a:t>
            </a:r>
            <a:r>
              <a:rPr lang="en-IN" dirty="0" err="1"/>
              <a:t>printf</a:t>
            </a:r>
            <a:r>
              <a:rPr lang="en-IN" dirty="0"/>
              <a:t>("\</a:t>
            </a:r>
            <a:r>
              <a:rPr lang="en-IN" dirty="0" err="1"/>
              <a:t>nArray</a:t>
            </a:r>
            <a:r>
              <a:rPr lang="en-IN" dirty="0"/>
              <a:t> after  modification:-\n");</a:t>
            </a:r>
          </a:p>
          <a:p>
            <a:r>
              <a:rPr lang="en-IN" dirty="0"/>
              <a:t>  for(</a:t>
            </a:r>
            <a:r>
              <a:rPr lang="en-IN" dirty="0" err="1"/>
              <a:t>i</a:t>
            </a:r>
            <a:r>
              <a:rPr lang="en-IN" dirty="0"/>
              <a:t>=0;i&lt;5;i++)</a:t>
            </a:r>
          </a:p>
          <a:p>
            <a:r>
              <a:rPr lang="en-IN" dirty="0"/>
              <a:t>     </a:t>
            </a:r>
            <a:r>
              <a:rPr lang="en-IN" dirty="0" err="1"/>
              <a:t>printf</a:t>
            </a:r>
            <a:r>
              <a:rPr lang="en-IN" dirty="0"/>
              <a:t>("%d\</a:t>
            </a:r>
            <a:r>
              <a:rPr lang="en-IN" dirty="0" err="1"/>
              <a:t>t",a</a:t>
            </a:r>
            <a:r>
              <a:rPr lang="en-IN" dirty="0"/>
              <a:t>[</a:t>
            </a:r>
            <a:r>
              <a:rPr lang="en-IN" dirty="0" err="1"/>
              <a:t>i</a:t>
            </a:r>
            <a:r>
              <a:rPr lang="en-IN" dirty="0"/>
              <a:t>]);</a:t>
            </a:r>
          </a:p>
          <a:p>
            <a:r>
              <a:rPr lang="en-IN" dirty="0"/>
              <a:t>  </a:t>
            </a:r>
            <a:r>
              <a:rPr lang="en-IN" dirty="0" err="1"/>
              <a:t>printf</a:t>
            </a:r>
            <a:r>
              <a:rPr lang="en-IN" dirty="0"/>
              <a:t>("\n");</a:t>
            </a:r>
          </a:p>
          <a:p>
            <a:r>
              <a:rPr lang="en-IN" dirty="0"/>
              <a:t>  return 0;</a:t>
            </a:r>
          </a:p>
          <a:p>
            <a:r>
              <a:rPr lang="en-IN" dirty="0" smtClean="0"/>
              <a:t>}</a:t>
            </a:r>
            <a:endParaRPr lang="en-IN" dirty="0"/>
          </a:p>
        </p:txBody>
      </p:sp>
      <p:sp>
        <p:nvSpPr>
          <p:cNvPr id="2" name="Rectangle 1"/>
          <p:cNvSpPr/>
          <p:nvPr/>
        </p:nvSpPr>
        <p:spPr>
          <a:xfrm>
            <a:off x="5745707" y="838200"/>
            <a:ext cx="2743200" cy="1754326"/>
          </a:xfrm>
          <a:prstGeom prst="rect">
            <a:avLst/>
          </a:prstGeom>
          <a:ln>
            <a:noFill/>
          </a:ln>
        </p:spPr>
        <p:txBody>
          <a:bodyPr wrap="square">
            <a:spAutoFit/>
          </a:bodyPr>
          <a:lstStyle/>
          <a:p>
            <a:r>
              <a:rPr lang="en-IN" dirty="0">
                <a:solidFill>
                  <a:srgbClr val="FF0000"/>
                </a:solidFill>
              </a:rPr>
              <a:t>void square(</a:t>
            </a:r>
            <a:r>
              <a:rPr lang="en-IN" dirty="0" err="1">
                <a:solidFill>
                  <a:srgbClr val="FF0000"/>
                </a:solidFill>
              </a:rPr>
              <a:t>int</a:t>
            </a:r>
            <a:r>
              <a:rPr lang="en-IN" dirty="0">
                <a:solidFill>
                  <a:srgbClr val="FF0000"/>
                </a:solidFill>
              </a:rPr>
              <a:t> *</a:t>
            </a:r>
            <a:r>
              <a:rPr lang="en-IN" dirty="0" err="1">
                <a:solidFill>
                  <a:srgbClr val="FF0000"/>
                </a:solidFill>
              </a:rPr>
              <a:t>a,int</a:t>
            </a:r>
            <a:r>
              <a:rPr lang="en-IN" dirty="0">
                <a:solidFill>
                  <a:srgbClr val="FF0000"/>
                </a:solidFill>
              </a:rPr>
              <a:t> n)</a:t>
            </a:r>
          </a:p>
          <a:p>
            <a:r>
              <a:rPr lang="en-IN" dirty="0"/>
              <a:t>{</a:t>
            </a:r>
          </a:p>
          <a:p>
            <a:r>
              <a:rPr lang="en-IN" dirty="0"/>
              <a:t>  </a:t>
            </a:r>
            <a:r>
              <a:rPr lang="en-IN" dirty="0" err="1"/>
              <a:t>int</a:t>
            </a:r>
            <a:r>
              <a:rPr lang="en-IN" dirty="0"/>
              <a:t> </a:t>
            </a:r>
            <a:r>
              <a:rPr lang="en-IN" dirty="0" err="1"/>
              <a:t>i</a:t>
            </a:r>
            <a:r>
              <a:rPr lang="en-IN" dirty="0"/>
              <a:t>;</a:t>
            </a:r>
          </a:p>
          <a:p>
            <a:r>
              <a:rPr lang="en-IN" dirty="0"/>
              <a:t>  for(</a:t>
            </a:r>
            <a:r>
              <a:rPr lang="en-IN" dirty="0" err="1"/>
              <a:t>i</a:t>
            </a:r>
            <a:r>
              <a:rPr lang="en-IN" dirty="0"/>
              <a:t>=0;i&lt;</a:t>
            </a:r>
            <a:r>
              <a:rPr lang="en-IN" dirty="0" err="1"/>
              <a:t>n;i</a:t>
            </a:r>
            <a:r>
              <a:rPr lang="en-IN" dirty="0"/>
              <a:t>++)</a:t>
            </a:r>
          </a:p>
          <a:p>
            <a:r>
              <a:rPr lang="en-IN" dirty="0"/>
              <a:t>     a[</a:t>
            </a:r>
            <a:r>
              <a:rPr lang="en-IN" dirty="0" err="1"/>
              <a:t>i</a:t>
            </a:r>
            <a:r>
              <a:rPr lang="en-IN" dirty="0"/>
              <a:t>] *= a[</a:t>
            </a:r>
            <a:r>
              <a:rPr lang="en-IN" dirty="0" err="1"/>
              <a:t>i</a:t>
            </a:r>
            <a:r>
              <a:rPr lang="en-IN" dirty="0"/>
              <a:t>];</a:t>
            </a:r>
          </a:p>
          <a:p>
            <a:r>
              <a:rPr lang="en-IN" dirty="0"/>
              <a:t>}</a:t>
            </a:r>
          </a:p>
        </p:txBody>
      </p:sp>
    </p:spTree>
    <p:extLst>
      <p:ext uri="{BB962C8B-B14F-4D97-AF65-F5344CB8AC3E}">
        <p14:creationId xmlns:p14="http://schemas.microsoft.com/office/powerpoint/2010/main" val="42362259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914400"/>
          </a:xfrm>
        </p:spPr>
        <p:txBody>
          <a:bodyPr/>
          <a:lstStyle/>
          <a:p>
            <a:r>
              <a:rPr lang="en-IN" dirty="0" smtClean="0"/>
              <a:t>Returning Multiple values from a function</a:t>
            </a:r>
            <a:endParaRPr lang="en-IN" dirty="0"/>
          </a:p>
        </p:txBody>
      </p:sp>
      <p:sp>
        <p:nvSpPr>
          <p:cNvPr id="3" name="Content Placeholder 2"/>
          <p:cNvSpPr>
            <a:spLocks noGrp="1"/>
          </p:cNvSpPr>
          <p:nvPr>
            <p:ph sz="quarter" idx="1"/>
          </p:nvPr>
        </p:nvSpPr>
        <p:spPr>
          <a:xfrm>
            <a:off x="228600" y="990600"/>
            <a:ext cx="8686800" cy="5029200"/>
          </a:xfrm>
        </p:spPr>
        <p:txBody>
          <a:bodyPr/>
          <a:lstStyle/>
          <a:p>
            <a:r>
              <a:rPr lang="en-IN" dirty="0" smtClean="0"/>
              <a:t>Normally, a function can return only a single value from it, using ‘return’.</a:t>
            </a:r>
          </a:p>
          <a:p>
            <a:endParaRPr lang="en-IN" dirty="0"/>
          </a:p>
          <a:p>
            <a:r>
              <a:rPr lang="en-IN" dirty="0" smtClean="0"/>
              <a:t>What if, you have to return two or more values from a function?</a:t>
            </a:r>
          </a:p>
          <a:p>
            <a:endParaRPr lang="en-IN" dirty="0"/>
          </a:p>
          <a:p>
            <a:r>
              <a:rPr lang="en-IN" dirty="0" smtClean="0"/>
              <a:t>You can make use of pointers to return multiple values.</a:t>
            </a:r>
          </a:p>
          <a:p>
            <a:pPr lvl="1"/>
            <a:r>
              <a:rPr lang="en-IN" dirty="0" smtClean="0"/>
              <a:t>Use one or more additional pointer variables as arguments</a:t>
            </a:r>
            <a:endParaRPr lang="en-IN"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42</a:t>
            </a:fld>
            <a:endParaRPr lang="en-US"/>
          </a:p>
        </p:txBody>
      </p:sp>
      <p:sp>
        <p:nvSpPr>
          <p:cNvPr id="5" name="Footer Placeholder 4"/>
          <p:cNvSpPr>
            <a:spLocks noGrp="1"/>
          </p:cNvSpPr>
          <p:nvPr>
            <p:ph type="ftr" sz="quarter" idx="12"/>
          </p:nvPr>
        </p:nvSpPr>
        <p:spPr/>
        <p:txBody>
          <a:bodyPr/>
          <a:lstStyle/>
          <a:p>
            <a:r>
              <a:rPr lang="en-US" smtClean="0"/>
              <a:t>Department of CSE</a:t>
            </a:r>
            <a:endParaRPr lang="en-US"/>
          </a:p>
        </p:txBody>
      </p:sp>
    </p:spTree>
    <p:extLst>
      <p:ext uri="{BB962C8B-B14F-4D97-AF65-F5344CB8AC3E}">
        <p14:creationId xmlns:p14="http://schemas.microsoft.com/office/powerpoint/2010/main" val="41970451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76200"/>
            <a:ext cx="8686800" cy="609600"/>
          </a:xfrm>
        </p:spPr>
        <p:txBody>
          <a:bodyPr>
            <a:normAutofit fontScale="90000"/>
          </a:bodyPr>
          <a:lstStyle/>
          <a:p>
            <a:r>
              <a:rPr lang="en-US" dirty="0" smtClean="0"/>
              <a:t>Sample Code 13 :  Returning Multiple Values</a:t>
            </a:r>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43</a:t>
            </a:fld>
            <a:endParaRPr lang="en-US" dirty="0"/>
          </a:p>
        </p:txBody>
      </p:sp>
      <p:sp>
        <p:nvSpPr>
          <p:cNvPr id="3" name="Footer Placeholder 2"/>
          <p:cNvSpPr>
            <a:spLocks noGrp="1"/>
          </p:cNvSpPr>
          <p:nvPr>
            <p:ph type="ftr" sz="quarter" idx="12"/>
          </p:nvPr>
        </p:nvSpPr>
        <p:spPr/>
        <p:txBody>
          <a:bodyPr/>
          <a:lstStyle/>
          <a:p>
            <a:r>
              <a:rPr lang="en-US" smtClean="0"/>
              <a:t>Department of CSE</a:t>
            </a:r>
            <a:endParaRPr lang="en-US"/>
          </a:p>
        </p:txBody>
      </p:sp>
      <p:sp>
        <p:nvSpPr>
          <p:cNvPr id="8" name="Rectangle 7"/>
          <p:cNvSpPr/>
          <p:nvPr/>
        </p:nvSpPr>
        <p:spPr>
          <a:xfrm>
            <a:off x="117143" y="1038285"/>
            <a:ext cx="5750257" cy="4524315"/>
          </a:xfrm>
          <a:prstGeom prst="rect">
            <a:avLst/>
          </a:prstGeom>
        </p:spPr>
        <p:txBody>
          <a:bodyPr wrap="square">
            <a:spAutoFit/>
          </a:bodyPr>
          <a:lstStyle/>
          <a:p>
            <a:r>
              <a:rPr lang="en-IN" dirty="0"/>
              <a:t>#include&lt;</a:t>
            </a:r>
            <a:r>
              <a:rPr lang="en-IN" dirty="0" err="1"/>
              <a:t>stdio.h</a:t>
            </a:r>
            <a:r>
              <a:rPr lang="en-IN" dirty="0"/>
              <a:t>&gt;</a:t>
            </a:r>
          </a:p>
          <a:p>
            <a:r>
              <a:rPr lang="en-IN" dirty="0" err="1"/>
              <a:t>int</a:t>
            </a:r>
            <a:r>
              <a:rPr lang="en-IN" dirty="0"/>
              <a:t> main()</a:t>
            </a:r>
          </a:p>
          <a:p>
            <a:r>
              <a:rPr lang="en-IN" dirty="0"/>
              <a:t>{</a:t>
            </a:r>
          </a:p>
          <a:p>
            <a:r>
              <a:rPr lang="en-IN" dirty="0"/>
              <a:t>   </a:t>
            </a:r>
            <a:r>
              <a:rPr lang="en-IN" dirty="0" err="1"/>
              <a:t>int</a:t>
            </a:r>
            <a:r>
              <a:rPr lang="en-IN" dirty="0"/>
              <a:t> a[5];</a:t>
            </a:r>
          </a:p>
          <a:p>
            <a:r>
              <a:rPr lang="en-IN" dirty="0"/>
              <a:t>   void </a:t>
            </a:r>
            <a:r>
              <a:rPr lang="en-IN" dirty="0" err="1"/>
              <a:t>MinMax</a:t>
            </a:r>
            <a:r>
              <a:rPr lang="en-IN" dirty="0"/>
              <a:t>(</a:t>
            </a:r>
            <a:r>
              <a:rPr lang="en-IN" dirty="0" err="1"/>
              <a:t>int</a:t>
            </a:r>
            <a:r>
              <a:rPr lang="en-IN" dirty="0"/>
              <a:t> *,</a:t>
            </a:r>
            <a:r>
              <a:rPr lang="en-IN" dirty="0" err="1"/>
              <a:t>int,int</a:t>
            </a:r>
            <a:r>
              <a:rPr lang="en-IN" dirty="0"/>
              <a:t>*,</a:t>
            </a:r>
            <a:r>
              <a:rPr lang="en-IN" dirty="0" err="1"/>
              <a:t>int</a:t>
            </a:r>
            <a:r>
              <a:rPr lang="en-IN" dirty="0"/>
              <a:t>*);</a:t>
            </a:r>
          </a:p>
          <a:p>
            <a:r>
              <a:rPr lang="en-IN" dirty="0"/>
              <a:t>   </a:t>
            </a:r>
            <a:r>
              <a:rPr lang="en-IN" dirty="0" err="1"/>
              <a:t>int</a:t>
            </a:r>
            <a:r>
              <a:rPr lang="en-IN" dirty="0"/>
              <a:t> </a:t>
            </a:r>
            <a:r>
              <a:rPr lang="en-IN" dirty="0" err="1"/>
              <a:t>i,min,max</a:t>
            </a:r>
            <a:r>
              <a:rPr lang="en-IN" dirty="0"/>
              <a:t>;</a:t>
            </a:r>
          </a:p>
          <a:p>
            <a:r>
              <a:rPr lang="en-IN" dirty="0"/>
              <a:t>   for(</a:t>
            </a:r>
            <a:r>
              <a:rPr lang="en-IN" dirty="0" err="1"/>
              <a:t>i</a:t>
            </a:r>
            <a:r>
              <a:rPr lang="en-IN" dirty="0"/>
              <a:t>=0;i&lt;5;i++)</a:t>
            </a:r>
          </a:p>
          <a:p>
            <a:r>
              <a:rPr lang="en-IN" dirty="0"/>
              <a:t>   {</a:t>
            </a:r>
          </a:p>
          <a:p>
            <a:r>
              <a:rPr lang="en-IN" dirty="0"/>
              <a:t>        </a:t>
            </a:r>
            <a:r>
              <a:rPr lang="en-IN" dirty="0" err="1"/>
              <a:t>printf</a:t>
            </a:r>
            <a:r>
              <a:rPr lang="en-IN" dirty="0"/>
              <a:t>("Number %d : ",(i+1));</a:t>
            </a:r>
          </a:p>
          <a:p>
            <a:r>
              <a:rPr lang="en-IN" dirty="0"/>
              <a:t>        </a:t>
            </a:r>
            <a:r>
              <a:rPr lang="en-IN" dirty="0" err="1"/>
              <a:t>scanf</a:t>
            </a:r>
            <a:r>
              <a:rPr lang="en-IN" dirty="0"/>
              <a:t>("%</a:t>
            </a:r>
            <a:r>
              <a:rPr lang="en-IN" dirty="0" err="1"/>
              <a:t>d",&amp;a</a:t>
            </a:r>
            <a:r>
              <a:rPr lang="en-IN" dirty="0"/>
              <a:t>[</a:t>
            </a:r>
            <a:r>
              <a:rPr lang="en-IN" dirty="0" err="1"/>
              <a:t>i</a:t>
            </a:r>
            <a:r>
              <a:rPr lang="en-IN" dirty="0"/>
              <a:t>]);</a:t>
            </a:r>
          </a:p>
          <a:p>
            <a:r>
              <a:rPr lang="en-IN" dirty="0"/>
              <a:t>   }</a:t>
            </a:r>
          </a:p>
          <a:p>
            <a:r>
              <a:rPr lang="en-IN" dirty="0">
                <a:solidFill>
                  <a:srgbClr val="FF0000"/>
                </a:solidFill>
              </a:rPr>
              <a:t>   </a:t>
            </a:r>
            <a:r>
              <a:rPr lang="en-IN" dirty="0" err="1">
                <a:solidFill>
                  <a:srgbClr val="FF0000"/>
                </a:solidFill>
              </a:rPr>
              <a:t>MinMax</a:t>
            </a:r>
            <a:r>
              <a:rPr lang="en-IN" dirty="0">
                <a:solidFill>
                  <a:srgbClr val="FF0000"/>
                </a:solidFill>
              </a:rPr>
              <a:t>(a,5,&amp;min,&amp;max);</a:t>
            </a:r>
          </a:p>
          <a:p>
            <a:r>
              <a:rPr lang="en-IN" dirty="0"/>
              <a:t>   </a:t>
            </a:r>
            <a:r>
              <a:rPr lang="en-IN" dirty="0" err="1"/>
              <a:t>printf</a:t>
            </a:r>
            <a:r>
              <a:rPr lang="en-IN" dirty="0"/>
              <a:t>("Minimum element entered : %d\</a:t>
            </a:r>
            <a:r>
              <a:rPr lang="en-IN" dirty="0" err="1"/>
              <a:t>n",min</a:t>
            </a:r>
            <a:r>
              <a:rPr lang="en-IN" dirty="0"/>
              <a:t>);</a:t>
            </a:r>
          </a:p>
          <a:p>
            <a:r>
              <a:rPr lang="en-IN" dirty="0"/>
              <a:t>   </a:t>
            </a:r>
            <a:r>
              <a:rPr lang="en-IN" dirty="0" err="1"/>
              <a:t>printf</a:t>
            </a:r>
            <a:r>
              <a:rPr lang="en-IN" dirty="0"/>
              <a:t>("Maximum element entered : %d\</a:t>
            </a:r>
            <a:r>
              <a:rPr lang="en-IN" dirty="0" err="1"/>
              <a:t>n",max</a:t>
            </a:r>
            <a:r>
              <a:rPr lang="en-IN" dirty="0"/>
              <a:t>);</a:t>
            </a:r>
          </a:p>
          <a:p>
            <a:r>
              <a:rPr lang="en-IN" dirty="0"/>
              <a:t>   return 0;</a:t>
            </a:r>
          </a:p>
          <a:p>
            <a:r>
              <a:rPr lang="en-IN" dirty="0"/>
              <a:t>}</a:t>
            </a:r>
          </a:p>
        </p:txBody>
      </p:sp>
      <p:sp>
        <p:nvSpPr>
          <p:cNvPr id="2" name="Rectangle 1"/>
          <p:cNvSpPr/>
          <p:nvPr/>
        </p:nvSpPr>
        <p:spPr>
          <a:xfrm>
            <a:off x="4800600" y="1010483"/>
            <a:ext cx="4267200" cy="4247317"/>
          </a:xfrm>
          <a:prstGeom prst="rect">
            <a:avLst/>
          </a:prstGeom>
          <a:ln>
            <a:noFill/>
          </a:ln>
        </p:spPr>
        <p:txBody>
          <a:bodyPr wrap="square">
            <a:spAutoFit/>
          </a:bodyPr>
          <a:lstStyle/>
          <a:p>
            <a:r>
              <a:rPr lang="en-IN" dirty="0">
                <a:solidFill>
                  <a:srgbClr val="FF0000"/>
                </a:solidFill>
              </a:rPr>
              <a:t>void </a:t>
            </a:r>
            <a:r>
              <a:rPr lang="en-IN" dirty="0" err="1">
                <a:solidFill>
                  <a:srgbClr val="FF0000"/>
                </a:solidFill>
              </a:rPr>
              <a:t>MinMax</a:t>
            </a:r>
            <a:r>
              <a:rPr lang="en-IN" dirty="0">
                <a:solidFill>
                  <a:srgbClr val="FF0000"/>
                </a:solidFill>
              </a:rPr>
              <a:t>(</a:t>
            </a:r>
            <a:r>
              <a:rPr lang="en-IN" dirty="0" err="1">
                <a:solidFill>
                  <a:srgbClr val="FF0000"/>
                </a:solidFill>
              </a:rPr>
              <a:t>int</a:t>
            </a:r>
            <a:r>
              <a:rPr lang="en-IN" dirty="0">
                <a:solidFill>
                  <a:srgbClr val="FF0000"/>
                </a:solidFill>
              </a:rPr>
              <a:t> *a, </a:t>
            </a:r>
            <a:r>
              <a:rPr lang="en-IN" dirty="0" err="1">
                <a:solidFill>
                  <a:srgbClr val="FF0000"/>
                </a:solidFill>
              </a:rPr>
              <a:t>int</a:t>
            </a:r>
            <a:r>
              <a:rPr lang="en-IN" dirty="0">
                <a:solidFill>
                  <a:srgbClr val="FF0000"/>
                </a:solidFill>
              </a:rPr>
              <a:t> n, </a:t>
            </a:r>
            <a:r>
              <a:rPr lang="en-IN" dirty="0" err="1">
                <a:solidFill>
                  <a:srgbClr val="FF0000"/>
                </a:solidFill>
              </a:rPr>
              <a:t>int</a:t>
            </a:r>
            <a:r>
              <a:rPr lang="en-IN" dirty="0">
                <a:solidFill>
                  <a:srgbClr val="FF0000"/>
                </a:solidFill>
              </a:rPr>
              <a:t> *</a:t>
            </a:r>
            <a:r>
              <a:rPr lang="en-IN" dirty="0" err="1">
                <a:solidFill>
                  <a:srgbClr val="FF0000"/>
                </a:solidFill>
              </a:rPr>
              <a:t>min,int</a:t>
            </a:r>
            <a:r>
              <a:rPr lang="en-IN" dirty="0">
                <a:solidFill>
                  <a:srgbClr val="FF0000"/>
                </a:solidFill>
              </a:rPr>
              <a:t> *max)</a:t>
            </a:r>
          </a:p>
          <a:p>
            <a:r>
              <a:rPr lang="en-IN" dirty="0"/>
              <a:t>{</a:t>
            </a:r>
          </a:p>
          <a:p>
            <a:r>
              <a:rPr lang="en-IN" dirty="0"/>
              <a:t>   </a:t>
            </a:r>
            <a:r>
              <a:rPr lang="en-IN" dirty="0" err="1"/>
              <a:t>int</a:t>
            </a:r>
            <a:r>
              <a:rPr lang="en-IN" dirty="0"/>
              <a:t> </a:t>
            </a:r>
            <a:r>
              <a:rPr lang="en-IN" dirty="0" err="1"/>
              <a:t>i</a:t>
            </a:r>
            <a:r>
              <a:rPr lang="en-IN" dirty="0"/>
              <a:t>;</a:t>
            </a:r>
          </a:p>
          <a:p>
            <a:r>
              <a:rPr lang="en-IN" dirty="0"/>
              <a:t>   *min = *max = a[0];</a:t>
            </a:r>
          </a:p>
          <a:p>
            <a:r>
              <a:rPr lang="en-IN" dirty="0"/>
              <a:t>   for(</a:t>
            </a:r>
            <a:r>
              <a:rPr lang="en-IN" dirty="0" err="1"/>
              <a:t>i</a:t>
            </a:r>
            <a:r>
              <a:rPr lang="en-IN" dirty="0"/>
              <a:t>=1;i&lt;</a:t>
            </a:r>
            <a:r>
              <a:rPr lang="en-IN" dirty="0" err="1"/>
              <a:t>n;i</a:t>
            </a:r>
            <a:r>
              <a:rPr lang="en-IN" dirty="0"/>
              <a:t>++)</a:t>
            </a:r>
          </a:p>
          <a:p>
            <a:r>
              <a:rPr lang="en-IN" dirty="0"/>
              <a:t>   {</a:t>
            </a:r>
          </a:p>
          <a:p>
            <a:r>
              <a:rPr lang="en-IN" dirty="0"/>
              <a:t>      if(a[</a:t>
            </a:r>
            <a:r>
              <a:rPr lang="en-IN" dirty="0" err="1"/>
              <a:t>i</a:t>
            </a:r>
            <a:r>
              <a:rPr lang="en-IN" dirty="0"/>
              <a:t>] &lt; (*min))</a:t>
            </a:r>
          </a:p>
          <a:p>
            <a:r>
              <a:rPr lang="en-IN" dirty="0"/>
              <a:t>         *min = a[</a:t>
            </a:r>
            <a:r>
              <a:rPr lang="en-IN" dirty="0" err="1"/>
              <a:t>i</a:t>
            </a:r>
            <a:r>
              <a:rPr lang="en-IN" dirty="0"/>
              <a:t>];</a:t>
            </a:r>
          </a:p>
          <a:p>
            <a:r>
              <a:rPr lang="en-IN" dirty="0"/>
              <a:t>   }</a:t>
            </a:r>
          </a:p>
          <a:p>
            <a:r>
              <a:rPr lang="en-IN" dirty="0"/>
              <a:t>   for(</a:t>
            </a:r>
            <a:r>
              <a:rPr lang="en-IN" dirty="0" err="1"/>
              <a:t>i</a:t>
            </a:r>
            <a:r>
              <a:rPr lang="en-IN" dirty="0"/>
              <a:t>=1;i&lt;</a:t>
            </a:r>
            <a:r>
              <a:rPr lang="en-IN" dirty="0" err="1"/>
              <a:t>n;i</a:t>
            </a:r>
            <a:r>
              <a:rPr lang="en-IN" dirty="0"/>
              <a:t>++)</a:t>
            </a:r>
          </a:p>
          <a:p>
            <a:r>
              <a:rPr lang="en-IN" dirty="0"/>
              <a:t>   {</a:t>
            </a:r>
          </a:p>
          <a:p>
            <a:r>
              <a:rPr lang="en-IN" dirty="0"/>
              <a:t>      if(a[</a:t>
            </a:r>
            <a:r>
              <a:rPr lang="en-IN" dirty="0" err="1"/>
              <a:t>i</a:t>
            </a:r>
            <a:r>
              <a:rPr lang="en-IN" dirty="0"/>
              <a:t>] &gt; (*max))</a:t>
            </a:r>
          </a:p>
          <a:p>
            <a:r>
              <a:rPr lang="en-IN" dirty="0"/>
              <a:t>         *max = a[</a:t>
            </a:r>
            <a:r>
              <a:rPr lang="en-IN" dirty="0" err="1"/>
              <a:t>i</a:t>
            </a:r>
            <a:r>
              <a:rPr lang="en-IN" dirty="0"/>
              <a:t>];</a:t>
            </a:r>
          </a:p>
          <a:p>
            <a:r>
              <a:rPr lang="en-IN" dirty="0"/>
              <a:t>   }</a:t>
            </a:r>
          </a:p>
          <a:p>
            <a:r>
              <a:rPr lang="en-IN" dirty="0"/>
              <a:t>}</a:t>
            </a:r>
          </a:p>
        </p:txBody>
      </p:sp>
    </p:spTree>
    <p:extLst>
      <p:ext uri="{BB962C8B-B14F-4D97-AF65-F5344CB8AC3E}">
        <p14:creationId xmlns:p14="http://schemas.microsoft.com/office/powerpoint/2010/main" val="753882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76200"/>
            <a:ext cx="8686800" cy="609600"/>
          </a:xfrm>
        </p:spPr>
        <p:txBody>
          <a:bodyPr>
            <a:noAutofit/>
          </a:bodyPr>
          <a:lstStyle/>
          <a:p>
            <a:r>
              <a:rPr lang="en-US" sz="3200" dirty="0"/>
              <a:t>Sample Code </a:t>
            </a:r>
            <a:r>
              <a:rPr lang="en-US" sz="3200" dirty="0" smtClean="0"/>
              <a:t>13 </a:t>
            </a:r>
            <a:r>
              <a:rPr lang="en-US" sz="3200" dirty="0"/>
              <a:t>:  Returning Multiple </a:t>
            </a:r>
            <a:r>
              <a:rPr lang="en-US" sz="3200" dirty="0" smtClean="0"/>
              <a:t>Values - Output</a:t>
            </a:r>
            <a:endParaRPr lang="en-US" sz="3200" dirty="0"/>
          </a:p>
        </p:txBody>
      </p:sp>
      <p:sp>
        <p:nvSpPr>
          <p:cNvPr id="7" name="Content Placeholder 6"/>
          <p:cNvSpPr>
            <a:spLocks noGrp="1"/>
          </p:cNvSpPr>
          <p:nvPr>
            <p:ph sz="quarter" idx="1"/>
          </p:nvPr>
        </p:nvSpPr>
        <p:spPr>
          <a:xfrm>
            <a:off x="1371600" y="1143000"/>
            <a:ext cx="5181600" cy="3352800"/>
          </a:xfrm>
          <a:solidFill>
            <a:schemeClr val="bg1"/>
          </a:solidFill>
          <a:ln>
            <a:noFill/>
          </a:ln>
        </p:spPr>
        <p:txBody>
          <a:bodyPr>
            <a:normAutofit fontScale="92500" lnSpcReduction="10000"/>
          </a:bodyPr>
          <a:lstStyle/>
          <a:p>
            <a:pPr marL="0" indent="0">
              <a:buNone/>
            </a:pPr>
            <a:r>
              <a:rPr lang="en-US" b="1" dirty="0" smtClean="0"/>
              <a:t>Output:-</a:t>
            </a:r>
          </a:p>
          <a:p>
            <a:pPr marL="0" indent="0">
              <a:buNone/>
            </a:pPr>
            <a:r>
              <a:rPr lang="en-IN" dirty="0"/>
              <a:t>Number 1 : 2</a:t>
            </a:r>
          </a:p>
          <a:p>
            <a:pPr marL="0" indent="0">
              <a:buNone/>
            </a:pPr>
            <a:r>
              <a:rPr lang="en-IN" dirty="0"/>
              <a:t>Number 2 : 1</a:t>
            </a:r>
          </a:p>
          <a:p>
            <a:pPr marL="0" indent="0">
              <a:buNone/>
            </a:pPr>
            <a:r>
              <a:rPr lang="en-IN" dirty="0"/>
              <a:t>Number 3 : 3</a:t>
            </a:r>
          </a:p>
          <a:p>
            <a:pPr marL="0" indent="0">
              <a:buNone/>
            </a:pPr>
            <a:r>
              <a:rPr lang="en-IN" dirty="0"/>
              <a:t>Number 4 : 5</a:t>
            </a:r>
          </a:p>
          <a:p>
            <a:pPr marL="0" indent="0">
              <a:buNone/>
            </a:pPr>
            <a:r>
              <a:rPr lang="en-IN" dirty="0"/>
              <a:t>Number 5 : 4</a:t>
            </a:r>
          </a:p>
          <a:p>
            <a:pPr marL="0" indent="0">
              <a:buNone/>
            </a:pPr>
            <a:r>
              <a:rPr lang="en-IN" dirty="0"/>
              <a:t>Minimum element entered : 1</a:t>
            </a:r>
          </a:p>
          <a:p>
            <a:pPr marL="0" indent="0">
              <a:buNone/>
            </a:pPr>
            <a:r>
              <a:rPr lang="en-IN" dirty="0"/>
              <a:t>Maximum element entered : 5</a:t>
            </a:r>
          </a:p>
        </p:txBody>
      </p:sp>
      <p:sp>
        <p:nvSpPr>
          <p:cNvPr id="4" name="Slide Number Placeholder 3"/>
          <p:cNvSpPr>
            <a:spLocks noGrp="1"/>
          </p:cNvSpPr>
          <p:nvPr>
            <p:ph type="sldNum" sz="quarter" idx="11"/>
          </p:nvPr>
        </p:nvSpPr>
        <p:spPr/>
        <p:txBody>
          <a:bodyPr/>
          <a:lstStyle/>
          <a:p>
            <a:fld id="{16B630EB-F987-45A6-8A46-FAB463B7F3A1}" type="slidenum">
              <a:rPr lang="en-US" smtClean="0"/>
              <a:pPr/>
              <a:t>44</a:t>
            </a:fld>
            <a:endParaRPr lang="en-US" dirty="0"/>
          </a:p>
        </p:txBody>
      </p:sp>
      <p:sp>
        <p:nvSpPr>
          <p:cNvPr id="3" name="Footer Placeholder 2"/>
          <p:cNvSpPr>
            <a:spLocks noGrp="1"/>
          </p:cNvSpPr>
          <p:nvPr>
            <p:ph type="ftr" sz="quarter" idx="12"/>
          </p:nvPr>
        </p:nvSpPr>
        <p:spPr/>
        <p:txBody>
          <a:bodyPr/>
          <a:lstStyle/>
          <a:p>
            <a:r>
              <a:rPr lang="en-US" smtClean="0"/>
              <a:t>Department of CSE</a:t>
            </a:r>
            <a:endParaRPr lang="en-US"/>
          </a:p>
        </p:txBody>
      </p:sp>
    </p:spTree>
    <p:extLst>
      <p:ext uri="{BB962C8B-B14F-4D97-AF65-F5344CB8AC3E}">
        <p14:creationId xmlns:p14="http://schemas.microsoft.com/office/powerpoint/2010/main" val="24263034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Department of CSE</a:t>
            </a:r>
            <a:endParaRPr lang="en-US"/>
          </a:p>
        </p:txBody>
      </p:sp>
      <p:sp>
        <p:nvSpPr>
          <p:cNvPr id="3" name="Slide Number Placeholder 2"/>
          <p:cNvSpPr>
            <a:spLocks noGrp="1"/>
          </p:cNvSpPr>
          <p:nvPr>
            <p:ph type="sldNum" sz="quarter" idx="12"/>
          </p:nvPr>
        </p:nvSpPr>
        <p:spPr/>
        <p:txBody>
          <a:bodyPr/>
          <a:lstStyle/>
          <a:p>
            <a:fld id="{16B630EB-F987-45A6-8A46-FAB463B7F3A1}" type="slidenum">
              <a:rPr lang="en-US" smtClean="0"/>
              <a:pPr/>
              <a:t>45</a:t>
            </a:fld>
            <a:endParaRPr lang="en-US" dirty="0"/>
          </a:p>
        </p:txBody>
      </p:sp>
      <p:sp>
        <p:nvSpPr>
          <p:cNvPr id="2" name="Title 1"/>
          <p:cNvSpPr>
            <a:spLocks noGrp="1"/>
          </p:cNvSpPr>
          <p:nvPr>
            <p:ph type="ctrTitle"/>
          </p:nvPr>
        </p:nvSpPr>
        <p:spPr/>
        <p:txBody>
          <a:bodyPr>
            <a:noAutofit/>
          </a:bodyPr>
          <a:lstStyle/>
          <a:p>
            <a:r>
              <a:rPr lang="en-US" dirty="0" smtClean="0">
                <a:solidFill>
                  <a:schemeClr val="tx1"/>
                </a:solidFill>
                <a:latin typeface="+mn-lt"/>
              </a:rPr>
              <a:t>Special Pointers</a:t>
            </a:r>
            <a:endParaRPr lang="en-US" sz="4400" dirty="0">
              <a:solidFill>
                <a:schemeClr val="tx1"/>
              </a:solidFill>
              <a:latin typeface="+mn-lt"/>
            </a:endParaRPr>
          </a:p>
        </p:txBody>
      </p:sp>
    </p:spTree>
    <p:extLst>
      <p:ext uri="{BB962C8B-B14F-4D97-AF65-F5344CB8AC3E}">
        <p14:creationId xmlns:p14="http://schemas.microsoft.com/office/powerpoint/2010/main" val="20604491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914400"/>
          </a:xfrm>
        </p:spPr>
        <p:txBody>
          <a:bodyPr/>
          <a:lstStyle/>
          <a:p>
            <a:r>
              <a:rPr lang="en-IN" dirty="0" smtClean="0"/>
              <a:t>Void Pointer</a:t>
            </a:r>
            <a:endParaRPr lang="en-IN" dirty="0"/>
          </a:p>
        </p:txBody>
      </p:sp>
      <p:sp>
        <p:nvSpPr>
          <p:cNvPr id="3" name="Content Placeholder 2"/>
          <p:cNvSpPr>
            <a:spLocks noGrp="1"/>
          </p:cNvSpPr>
          <p:nvPr>
            <p:ph sz="quarter" idx="1"/>
          </p:nvPr>
        </p:nvSpPr>
        <p:spPr>
          <a:xfrm>
            <a:off x="228600" y="990600"/>
            <a:ext cx="8686800" cy="5257800"/>
          </a:xfrm>
        </p:spPr>
        <p:txBody>
          <a:bodyPr/>
          <a:lstStyle/>
          <a:p>
            <a:r>
              <a:rPr lang="en-IN" dirty="0" smtClean="0"/>
              <a:t>A generic type that is not associated with a reference type.</a:t>
            </a:r>
          </a:p>
          <a:p>
            <a:r>
              <a:rPr lang="en-IN" dirty="0" smtClean="0"/>
              <a:t>It is not the address of a particular data type.</a:t>
            </a:r>
          </a:p>
          <a:p>
            <a:r>
              <a:rPr lang="en-IN" dirty="0" smtClean="0"/>
              <a:t>A pointer with no reference type that can store only address of any variable.</a:t>
            </a:r>
          </a:p>
          <a:p>
            <a:r>
              <a:rPr lang="en-IN" dirty="0" smtClean="0"/>
              <a:t>Compatible for assignment purposes only with all other types of pointers.</a:t>
            </a:r>
          </a:p>
          <a:p>
            <a:r>
              <a:rPr lang="en-IN" dirty="0" smtClean="0"/>
              <a:t>A pointer of any reference can be assigned to void type and vice verse.</a:t>
            </a:r>
          </a:p>
          <a:p>
            <a:r>
              <a:rPr lang="en-IN" dirty="0" smtClean="0">
                <a:solidFill>
                  <a:srgbClr val="FF0000"/>
                </a:solidFill>
              </a:rPr>
              <a:t>Restriction : It can not be dereferenced unless it is cast.</a:t>
            </a:r>
          </a:p>
          <a:p>
            <a:r>
              <a:rPr lang="en-IN" dirty="0" smtClean="0"/>
              <a:t>Declaration:- void* </a:t>
            </a:r>
            <a:r>
              <a:rPr lang="en-IN" dirty="0" err="1" smtClean="0"/>
              <a:t>pvoid</a:t>
            </a:r>
            <a:r>
              <a:rPr lang="en-IN" dirty="0" smtClean="0"/>
              <a:t>;</a:t>
            </a:r>
          </a:p>
          <a:p>
            <a:r>
              <a:rPr lang="en-IN" dirty="0" smtClean="0"/>
              <a:t>General Casting:- </a:t>
            </a:r>
            <a:r>
              <a:rPr lang="en-IN" dirty="0" err="1" smtClean="0"/>
              <a:t>dest_ptr</a:t>
            </a:r>
            <a:r>
              <a:rPr lang="en-IN" dirty="0" smtClean="0"/>
              <a:t> = (</a:t>
            </a:r>
            <a:r>
              <a:rPr lang="en-IN" dirty="0" err="1" smtClean="0"/>
              <a:t>dest_ptr_type</a:t>
            </a:r>
            <a:r>
              <a:rPr lang="en-IN" dirty="0" smtClean="0"/>
              <a:t> *) </a:t>
            </a:r>
            <a:r>
              <a:rPr lang="en-IN" dirty="0" err="1" smtClean="0"/>
              <a:t>source_ptr_name</a:t>
            </a:r>
            <a:r>
              <a:rPr lang="en-IN" dirty="0" smtClean="0"/>
              <a:t>;</a:t>
            </a:r>
            <a:endParaRPr lang="en-IN"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46</a:t>
            </a:fld>
            <a:endParaRPr lang="en-US"/>
          </a:p>
        </p:txBody>
      </p:sp>
      <p:sp>
        <p:nvSpPr>
          <p:cNvPr id="5" name="Footer Placeholder 4"/>
          <p:cNvSpPr>
            <a:spLocks noGrp="1"/>
          </p:cNvSpPr>
          <p:nvPr>
            <p:ph type="ftr" sz="quarter" idx="12"/>
          </p:nvPr>
        </p:nvSpPr>
        <p:spPr/>
        <p:txBody>
          <a:bodyPr/>
          <a:lstStyle/>
          <a:p>
            <a:r>
              <a:rPr lang="en-US" smtClean="0"/>
              <a:t>Department of CSE</a:t>
            </a:r>
            <a:endParaRPr lang="en-US"/>
          </a:p>
        </p:txBody>
      </p:sp>
    </p:spTree>
    <p:extLst>
      <p:ext uri="{BB962C8B-B14F-4D97-AF65-F5344CB8AC3E}">
        <p14:creationId xmlns:p14="http://schemas.microsoft.com/office/powerpoint/2010/main" val="13195805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914400"/>
          </a:xfrm>
        </p:spPr>
        <p:txBody>
          <a:bodyPr/>
          <a:lstStyle/>
          <a:p>
            <a:r>
              <a:rPr lang="en-IN" dirty="0" smtClean="0"/>
              <a:t>NULL Pointer</a:t>
            </a:r>
            <a:endParaRPr lang="en-IN" dirty="0"/>
          </a:p>
        </p:txBody>
      </p:sp>
      <p:sp>
        <p:nvSpPr>
          <p:cNvPr id="3" name="Content Placeholder 2"/>
          <p:cNvSpPr>
            <a:spLocks noGrp="1"/>
          </p:cNvSpPr>
          <p:nvPr>
            <p:ph sz="quarter" idx="1"/>
          </p:nvPr>
        </p:nvSpPr>
        <p:spPr>
          <a:xfrm>
            <a:off x="228600" y="990600"/>
            <a:ext cx="8686800" cy="5029200"/>
          </a:xfrm>
        </p:spPr>
        <p:txBody>
          <a:bodyPr/>
          <a:lstStyle/>
          <a:p>
            <a:r>
              <a:rPr lang="en-IN" dirty="0" smtClean="0"/>
              <a:t>A pointer of any type that is assigned the constant NULL</a:t>
            </a:r>
          </a:p>
          <a:p>
            <a:r>
              <a:rPr lang="en-IN" dirty="0" smtClean="0"/>
              <a:t>The reference type of pointer will not change by the assignment of NULL</a:t>
            </a:r>
          </a:p>
          <a:p>
            <a:r>
              <a:rPr lang="en-IN" dirty="0" err="1" smtClean="0"/>
              <a:t>Eg</a:t>
            </a:r>
            <a:r>
              <a:rPr lang="en-IN" dirty="0" smtClean="0"/>
              <a:t>:-</a:t>
            </a:r>
          </a:p>
          <a:p>
            <a:pPr marL="320040" lvl="1" indent="0">
              <a:buNone/>
            </a:pPr>
            <a:r>
              <a:rPr lang="en-IN" dirty="0" err="1" smtClean="0"/>
              <a:t>int</a:t>
            </a:r>
            <a:r>
              <a:rPr lang="en-IN" dirty="0" smtClean="0"/>
              <a:t>* </a:t>
            </a:r>
            <a:r>
              <a:rPr lang="en-IN" dirty="0" err="1" smtClean="0"/>
              <a:t>iptr</a:t>
            </a:r>
            <a:r>
              <a:rPr lang="en-IN" dirty="0" smtClean="0"/>
              <a:t> = NULL; //NULL pointer of type ‘</a:t>
            </a:r>
            <a:r>
              <a:rPr lang="en-IN" dirty="0" err="1" smtClean="0"/>
              <a:t>int</a:t>
            </a:r>
            <a:r>
              <a:rPr lang="en-IN" dirty="0" smtClean="0"/>
              <a:t>’</a:t>
            </a:r>
          </a:p>
          <a:p>
            <a:pPr marL="320040" lvl="1" indent="0">
              <a:buNone/>
            </a:pPr>
            <a:r>
              <a:rPr lang="en-IN" dirty="0" smtClean="0"/>
              <a:t>Char* </a:t>
            </a:r>
            <a:r>
              <a:rPr lang="en-IN" dirty="0" err="1" smtClean="0"/>
              <a:t>cptr</a:t>
            </a:r>
            <a:r>
              <a:rPr lang="en-IN" dirty="0" smtClean="0"/>
              <a:t> = NULL; //NULL pointer of type ‘char’</a:t>
            </a:r>
            <a:endParaRPr lang="en-IN"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47</a:t>
            </a:fld>
            <a:endParaRPr lang="en-US"/>
          </a:p>
        </p:txBody>
      </p:sp>
      <p:sp>
        <p:nvSpPr>
          <p:cNvPr id="5" name="Footer Placeholder 4"/>
          <p:cNvSpPr>
            <a:spLocks noGrp="1"/>
          </p:cNvSpPr>
          <p:nvPr>
            <p:ph type="ftr" sz="quarter" idx="12"/>
          </p:nvPr>
        </p:nvSpPr>
        <p:spPr/>
        <p:txBody>
          <a:bodyPr/>
          <a:lstStyle/>
          <a:p>
            <a:r>
              <a:rPr lang="en-US" smtClean="0"/>
              <a:t>Department of CSE</a:t>
            </a:r>
            <a:endParaRPr lang="en-US"/>
          </a:p>
        </p:txBody>
      </p:sp>
      <p:sp>
        <p:nvSpPr>
          <p:cNvPr id="6" name="Rounded Rectangle 5"/>
          <p:cNvSpPr/>
          <p:nvPr/>
        </p:nvSpPr>
        <p:spPr>
          <a:xfrm>
            <a:off x="990600" y="4572000"/>
            <a:ext cx="72390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null pointer is a </a:t>
            </a:r>
            <a:r>
              <a:rPr lang="en-US" sz="2800" i="1" dirty="0" smtClean="0"/>
              <a:t>value</a:t>
            </a:r>
            <a:r>
              <a:rPr lang="en-US" sz="2800" dirty="0" smtClean="0"/>
              <a:t>, while void pointer is a </a:t>
            </a:r>
            <a:r>
              <a:rPr lang="en-US" sz="2800" i="1" dirty="0" smtClean="0"/>
              <a:t>type</a:t>
            </a:r>
            <a:endParaRPr lang="en-US" sz="2800" i="1" dirty="0"/>
          </a:p>
        </p:txBody>
      </p:sp>
    </p:spTree>
    <p:extLst>
      <p:ext uri="{BB962C8B-B14F-4D97-AF65-F5344CB8AC3E}">
        <p14:creationId xmlns:p14="http://schemas.microsoft.com/office/powerpoint/2010/main" val="18385923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914400"/>
          </a:xfrm>
        </p:spPr>
        <p:txBody>
          <a:bodyPr/>
          <a:lstStyle/>
          <a:p>
            <a:r>
              <a:rPr lang="en-IN" dirty="0" smtClean="0"/>
              <a:t>Dangling Pointer</a:t>
            </a:r>
            <a:endParaRPr lang="en-IN" dirty="0"/>
          </a:p>
        </p:txBody>
      </p:sp>
      <p:sp>
        <p:nvSpPr>
          <p:cNvPr id="3" name="Content Placeholder 2"/>
          <p:cNvSpPr>
            <a:spLocks noGrp="1"/>
          </p:cNvSpPr>
          <p:nvPr>
            <p:ph sz="quarter" idx="1"/>
          </p:nvPr>
        </p:nvSpPr>
        <p:spPr>
          <a:xfrm>
            <a:off x="228600" y="990600"/>
            <a:ext cx="8686800" cy="5867400"/>
          </a:xfrm>
        </p:spPr>
        <p:txBody>
          <a:bodyPr>
            <a:normAutofit fontScale="70000" lnSpcReduction="20000"/>
          </a:bodyPr>
          <a:lstStyle/>
          <a:p>
            <a:r>
              <a:rPr lang="en-IN" dirty="0" smtClean="0"/>
              <a:t>Arises </a:t>
            </a:r>
            <a:r>
              <a:rPr lang="en-IN" dirty="0"/>
              <a:t>during object destruction, when an object that has an incoming reference is deleted or deallocated, without modifying the value of the pointer, so that the pointer still points to the memory location of the deallocated memory</a:t>
            </a:r>
            <a:r>
              <a:rPr lang="en-IN" dirty="0" smtClean="0"/>
              <a:t>.</a:t>
            </a:r>
          </a:p>
          <a:p>
            <a:r>
              <a:rPr lang="en-IN" dirty="0" smtClean="0"/>
              <a:t>Example of creating Dangling pointer</a:t>
            </a:r>
          </a:p>
          <a:p>
            <a:pPr marL="0" indent="0">
              <a:buNone/>
            </a:pPr>
            <a:r>
              <a:rPr lang="en-IN" dirty="0" smtClean="0"/>
              <a:t>	  </a:t>
            </a:r>
            <a:r>
              <a:rPr lang="en-IN" dirty="0" err="1" smtClean="0"/>
              <a:t>int</a:t>
            </a:r>
            <a:r>
              <a:rPr lang="en-IN" dirty="0" smtClean="0"/>
              <a:t> </a:t>
            </a:r>
            <a:r>
              <a:rPr lang="en-IN" dirty="0"/>
              <a:t>main()</a:t>
            </a:r>
          </a:p>
          <a:p>
            <a:pPr marL="1097280" lvl="4" indent="0">
              <a:buNone/>
            </a:pPr>
            <a:r>
              <a:rPr lang="en-IN" dirty="0"/>
              <a:t>{</a:t>
            </a:r>
          </a:p>
          <a:p>
            <a:pPr marL="1097280" lvl="4" indent="0">
              <a:buNone/>
            </a:pPr>
            <a:r>
              <a:rPr lang="en-IN" dirty="0"/>
              <a:t>   char *</a:t>
            </a:r>
            <a:r>
              <a:rPr lang="en-IN" dirty="0" err="1"/>
              <a:t>ptr</a:t>
            </a:r>
            <a:r>
              <a:rPr lang="en-IN" dirty="0"/>
              <a:t>=NULL;</a:t>
            </a:r>
          </a:p>
          <a:p>
            <a:pPr marL="1097280" lvl="4" indent="0">
              <a:buNone/>
            </a:pPr>
            <a:r>
              <a:rPr lang="en-IN" dirty="0"/>
              <a:t>   {</a:t>
            </a:r>
          </a:p>
          <a:p>
            <a:pPr marL="1097280" lvl="4" indent="0">
              <a:buNone/>
            </a:pPr>
            <a:r>
              <a:rPr lang="en-IN" dirty="0"/>
              <a:t>         char c;</a:t>
            </a:r>
          </a:p>
          <a:p>
            <a:pPr marL="1097280" lvl="4" indent="0">
              <a:buNone/>
            </a:pPr>
            <a:r>
              <a:rPr lang="en-IN" dirty="0"/>
              <a:t>         </a:t>
            </a:r>
            <a:r>
              <a:rPr lang="en-IN" dirty="0" err="1"/>
              <a:t>ptr</a:t>
            </a:r>
            <a:r>
              <a:rPr lang="en-IN" dirty="0"/>
              <a:t> = &amp;c;</a:t>
            </a:r>
          </a:p>
          <a:p>
            <a:pPr marL="1097280" lvl="4" indent="0">
              <a:buNone/>
            </a:pPr>
            <a:r>
              <a:rPr lang="en-IN" dirty="0"/>
              <a:t>   }</a:t>
            </a:r>
          </a:p>
          <a:p>
            <a:pPr marL="1097280" lvl="4" indent="0">
              <a:buNone/>
            </a:pPr>
            <a:r>
              <a:rPr lang="en-IN" dirty="0"/>
              <a:t>}</a:t>
            </a:r>
          </a:p>
          <a:p>
            <a:pPr marL="0" indent="0">
              <a:buNone/>
            </a:pPr>
            <a:endParaRPr lang="en-IN" dirty="0"/>
          </a:p>
          <a:p>
            <a:r>
              <a:rPr lang="en-IN" dirty="0"/>
              <a:t>c</a:t>
            </a:r>
            <a:r>
              <a:rPr lang="en-IN" dirty="0" smtClean="0"/>
              <a:t> falls out of scope after the inner block making </a:t>
            </a:r>
            <a:r>
              <a:rPr lang="en-IN" dirty="0" err="1" smtClean="0"/>
              <a:t>ptr</a:t>
            </a:r>
            <a:r>
              <a:rPr lang="en-IN" dirty="0" smtClean="0"/>
              <a:t> a dangling pointer</a:t>
            </a:r>
          </a:p>
          <a:p>
            <a:endParaRPr lang="en-IN" dirty="0" smtClean="0"/>
          </a:p>
          <a:p>
            <a:r>
              <a:rPr lang="en-IN" b="1" dirty="0" smtClean="0"/>
              <a:t>Dangling Pointers:</a:t>
            </a:r>
          </a:p>
          <a:p>
            <a:r>
              <a:rPr lang="en-US" dirty="0" smtClean="0"/>
              <a:t>Dangling pointers arise when an object is </a:t>
            </a:r>
            <a:r>
              <a:rPr lang="en-US" b="1" dirty="0" smtClean="0"/>
              <a:t>deleted or de-allocated</a:t>
            </a:r>
            <a:r>
              <a:rPr lang="en-US" dirty="0" smtClean="0"/>
              <a:t>, without </a:t>
            </a:r>
            <a:r>
              <a:rPr lang="en-US" b="1" dirty="0" smtClean="0"/>
              <a:t>modifying the value of the pointer</a:t>
            </a:r>
            <a:r>
              <a:rPr lang="en-US" dirty="0" smtClean="0"/>
              <a:t>, so that the pointer still points to the </a:t>
            </a:r>
            <a:r>
              <a:rPr lang="en-US" b="1" dirty="0" smtClean="0"/>
              <a:t>memory location of the de-allocated memory.</a:t>
            </a:r>
          </a:p>
          <a:p>
            <a:r>
              <a:rPr lang="en-US" dirty="0" smtClean="0"/>
              <a:t>In </a:t>
            </a:r>
            <a:r>
              <a:rPr lang="en-US" b="1" dirty="0" smtClean="0"/>
              <a:t>short pointer pointing to non-existing memory location </a:t>
            </a:r>
            <a:r>
              <a:rPr lang="en-US" dirty="0" smtClean="0"/>
              <a:t>is called  dangling pointer.</a:t>
            </a:r>
          </a:p>
          <a:p>
            <a:endParaRPr lang="en-IN" dirty="0" smtClean="0"/>
          </a:p>
        </p:txBody>
      </p:sp>
      <p:sp>
        <p:nvSpPr>
          <p:cNvPr id="4" name="Slide Number Placeholder 3"/>
          <p:cNvSpPr>
            <a:spLocks noGrp="1"/>
          </p:cNvSpPr>
          <p:nvPr>
            <p:ph type="sldNum" sz="quarter" idx="11"/>
          </p:nvPr>
        </p:nvSpPr>
        <p:spPr/>
        <p:txBody>
          <a:bodyPr/>
          <a:lstStyle/>
          <a:p>
            <a:fld id="{16B630EB-F987-45A6-8A46-FAB463B7F3A1}" type="slidenum">
              <a:rPr lang="en-US" smtClean="0"/>
              <a:pPr/>
              <a:t>48</a:t>
            </a:fld>
            <a:endParaRPr lang="en-US"/>
          </a:p>
        </p:txBody>
      </p:sp>
      <p:sp>
        <p:nvSpPr>
          <p:cNvPr id="5" name="Footer Placeholder 4"/>
          <p:cNvSpPr>
            <a:spLocks noGrp="1"/>
          </p:cNvSpPr>
          <p:nvPr>
            <p:ph type="ftr" sz="quarter" idx="12"/>
          </p:nvPr>
        </p:nvSpPr>
        <p:spPr/>
        <p:txBody>
          <a:bodyPr/>
          <a:lstStyle/>
          <a:p>
            <a:r>
              <a:rPr lang="en-US" smtClean="0"/>
              <a:t>Department of CSE</a:t>
            </a: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9654" y="1828800"/>
            <a:ext cx="486161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21430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914400"/>
          </a:xfrm>
        </p:spPr>
        <p:txBody>
          <a:bodyPr/>
          <a:lstStyle/>
          <a:p>
            <a:r>
              <a:rPr lang="en-IN" dirty="0" smtClean="0"/>
              <a:t>Constant pointer</a:t>
            </a:r>
            <a:endParaRPr lang="en-IN" dirty="0"/>
          </a:p>
        </p:txBody>
      </p:sp>
      <p:sp>
        <p:nvSpPr>
          <p:cNvPr id="3" name="Content Placeholder 2"/>
          <p:cNvSpPr>
            <a:spLocks noGrp="1"/>
          </p:cNvSpPr>
          <p:nvPr>
            <p:ph sz="quarter" idx="1"/>
          </p:nvPr>
        </p:nvSpPr>
        <p:spPr>
          <a:xfrm>
            <a:off x="228600" y="990600"/>
            <a:ext cx="8686800" cy="5029200"/>
          </a:xfrm>
        </p:spPr>
        <p:txBody>
          <a:bodyPr>
            <a:normAutofit fontScale="77500" lnSpcReduction="20000"/>
          </a:bodyPr>
          <a:lstStyle/>
          <a:p>
            <a:r>
              <a:rPr lang="en-IN" dirty="0" smtClean="0"/>
              <a:t>A </a:t>
            </a:r>
            <a:r>
              <a:rPr lang="en-IN" b="1" dirty="0"/>
              <a:t>pointer</a:t>
            </a:r>
            <a:r>
              <a:rPr lang="en-IN" dirty="0"/>
              <a:t> that cannot change the address its holding</a:t>
            </a:r>
            <a:r>
              <a:rPr lang="en-IN" dirty="0" smtClean="0"/>
              <a:t>.</a:t>
            </a:r>
          </a:p>
          <a:p>
            <a:r>
              <a:rPr lang="en-IN" dirty="0" smtClean="0"/>
              <a:t>Once </a:t>
            </a:r>
            <a:r>
              <a:rPr lang="en-IN" dirty="0"/>
              <a:t>a constant pointer points to a variable then it cannot point to any other variable</a:t>
            </a:r>
            <a:r>
              <a:rPr lang="en-IN" dirty="0" smtClean="0"/>
              <a:t>.</a:t>
            </a:r>
          </a:p>
          <a:p>
            <a:pPr lvl="0"/>
            <a:r>
              <a:rPr lang="en-IN" dirty="0" smtClean="0"/>
              <a:t>Declaration:- </a:t>
            </a:r>
            <a:r>
              <a:rPr lang="en-US" sz="1600" dirty="0">
                <a:latin typeface="Arial Unicode MS" panose="020B0604020202020204" pitchFamily="34" charset="-128"/>
              </a:rPr>
              <a:t>&lt;type of pointer&gt; * </a:t>
            </a:r>
            <a:r>
              <a:rPr lang="en-US" sz="1600" dirty="0" err="1">
                <a:latin typeface="Arial Unicode MS" panose="020B0604020202020204" pitchFamily="34" charset="-128"/>
              </a:rPr>
              <a:t>const</a:t>
            </a:r>
            <a:r>
              <a:rPr lang="en-US" sz="1600" dirty="0">
                <a:latin typeface="Arial Unicode MS" panose="020B0604020202020204" pitchFamily="34" charset="-128"/>
              </a:rPr>
              <a:t> &lt;name of pointer&gt;</a:t>
            </a:r>
            <a:r>
              <a:rPr lang="en-US" sz="1600" dirty="0"/>
              <a:t> </a:t>
            </a:r>
            <a:endParaRPr lang="en-US" sz="1600" dirty="0">
              <a:latin typeface="Arial" panose="020B0604020202020204" pitchFamily="34" charset="0"/>
            </a:endParaRPr>
          </a:p>
          <a:p>
            <a:r>
              <a:rPr lang="en-IN" dirty="0" smtClean="0"/>
              <a:t>Example:- </a:t>
            </a:r>
            <a:r>
              <a:rPr lang="en-IN" dirty="0" err="1" smtClean="0"/>
              <a:t>int</a:t>
            </a:r>
            <a:r>
              <a:rPr lang="en-IN" dirty="0" smtClean="0"/>
              <a:t>* </a:t>
            </a:r>
            <a:r>
              <a:rPr lang="en-IN" dirty="0" err="1" smtClean="0"/>
              <a:t>const</a:t>
            </a:r>
            <a:r>
              <a:rPr lang="en-IN" dirty="0" smtClean="0"/>
              <a:t> </a:t>
            </a:r>
            <a:r>
              <a:rPr lang="en-IN" dirty="0" err="1" smtClean="0"/>
              <a:t>ptr</a:t>
            </a:r>
            <a:r>
              <a:rPr lang="en-IN" dirty="0" smtClean="0"/>
              <a:t>;</a:t>
            </a:r>
          </a:p>
          <a:p>
            <a:r>
              <a:rPr lang="en-IN" dirty="0" smtClean="0"/>
              <a:t>Sample Code : Will give </a:t>
            </a:r>
            <a:r>
              <a:rPr lang="en-IN" dirty="0"/>
              <a:t>the error </a:t>
            </a:r>
            <a:r>
              <a:rPr lang="en-IN" dirty="0" smtClean="0">
                <a:solidFill>
                  <a:srgbClr val="FF0000"/>
                </a:solidFill>
              </a:rPr>
              <a:t>7</a:t>
            </a:r>
            <a:r>
              <a:rPr lang="en-IN" dirty="0">
                <a:solidFill>
                  <a:srgbClr val="FF0000"/>
                </a:solidFill>
              </a:rPr>
              <a:t>: error: assignment of read-only variable ‘</a:t>
            </a:r>
            <a:r>
              <a:rPr lang="en-IN" dirty="0" err="1">
                <a:solidFill>
                  <a:srgbClr val="FF0000"/>
                </a:solidFill>
              </a:rPr>
              <a:t>ptr</a:t>
            </a:r>
            <a:r>
              <a:rPr lang="en-IN" dirty="0">
                <a:solidFill>
                  <a:srgbClr val="FF0000"/>
                </a:solidFill>
              </a:rPr>
              <a:t>’</a:t>
            </a:r>
            <a:endParaRPr lang="en-IN" dirty="0" smtClean="0">
              <a:solidFill>
                <a:srgbClr val="FF0000"/>
              </a:solidFill>
            </a:endParaRPr>
          </a:p>
          <a:p>
            <a:endParaRPr lang="en-IN" dirty="0"/>
          </a:p>
          <a:p>
            <a:pPr marL="0" indent="0">
              <a:buNone/>
            </a:pPr>
            <a:r>
              <a:rPr lang="en-IN" dirty="0"/>
              <a:t>#include&lt;</a:t>
            </a:r>
            <a:r>
              <a:rPr lang="en-IN" dirty="0" err="1"/>
              <a:t>stdio.h</a:t>
            </a:r>
            <a:r>
              <a:rPr lang="en-IN" dirty="0" smtClean="0"/>
              <a:t>&gt;</a:t>
            </a:r>
            <a:endParaRPr lang="en-IN" dirty="0"/>
          </a:p>
          <a:p>
            <a:pPr marL="0" indent="0">
              <a:buNone/>
            </a:pPr>
            <a:r>
              <a:rPr lang="en-IN" dirty="0" err="1"/>
              <a:t>int</a:t>
            </a:r>
            <a:r>
              <a:rPr lang="en-IN" dirty="0"/>
              <a:t> main(void)</a:t>
            </a:r>
          </a:p>
          <a:p>
            <a:pPr marL="0" indent="0">
              <a:buNone/>
            </a:pPr>
            <a:r>
              <a:rPr lang="en-IN" dirty="0"/>
              <a:t>{</a:t>
            </a:r>
          </a:p>
          <a:p>
            <a:pPr marL="0" indent="0">
              <a:buNone/>
            </a:pPr>
            <a:r>
              <a:rPr lang="en-IN" dirty="0"/>
              <a:t>    </a:t>
            </a:r>
            <a:r>
              <a:rPr lang="en-IN" dirty="0" err="1"/>
              <a:t>int</a:t>
            </a:r>
            <a:r>
              <a:rPr lang="en-IN" dirty="0"/>
              <a:t> var1 = 0, var2 = 0;</a:t>
            </a:r>
          </a:p>
          <a:p>
            <a:pPr marL="0" indent="0">
              <a:buNone/>
            </a:pPr>
            <a:r>
              <a:rPr lang="en-IN" dirty="0"/>
              <a:t>    </a:t>
            </a:r>
            <a:r>
              <a:rPr lang="en-IN" dirty="0" err="1"/>
              <a:t>int</a:t>
            </a:r>
            <a:r>
              <a:rPr lang="en-IN" dirty="0"/>
              <a:t> *</a:t>
            </a:r>
            <a:r>
              <a:rPr lang="en-IN" dirty="0" err="1"/>
              <a:t>const</a:t>
            </a:r>
            <a:r>
              <a:rPr lang="en-IN" dirty="0"/>
              <a:t> </a:t>
            </a:r>
            <a:r>
              <a:rPr lang="en-IN" dirty="0" err="1"/>
              <a:t>ptr</a:t>
            </a:r>
            <a:r>
              <a:rPr lang="en-IN" dirty="0"/>
              <a:t> = &amp;var1;</a:t>
            </a:r>
          </a:p>
          <a:p>
            <a:pPr marL="0" indent="0">
              <a:buNone/>
            </a:pPr>
            <a:r>
              <a:rPr lang="en-IN" dirty="0"/>
              <a:t>    </a:t>
            </a:r>
            <a:r>
              <a:rPr lang="en-IN" dirty="0" err="1"/>
              <a:t>ptr</a:t>
            </a:r>
            <a:r>
              <a:rPr lang="en-IN" dirty="0"/>
              <a:t> = &amp;var2;</a:t>
            </a:r>
          </a:p>
          <a:p>
            <a:pPr marL="0" indent="0">
              <a:buNone/>
            </a:pPr>
            <a:r>
              <a:rPr lang="en-IN" dirty="0"/>
              <a:t>    </a:t>
            </a:r>
            <a:r>
              <a:rPr lang="en-IN" dirty="0" err="1"/>
              <a:t>printf</a:t>
            </a:r>
            <a:r>
              <a:rPr lang="en-IN" dirty="0"/>
              <a:t>("%d\n", *</a:t>
            </a:r>
            <a:r>
              <a:rPr lang="en-IN" dirty="0" err="1"/>
              <a:t>ptr</a:t>
            </a:r>
            <a:r>
              <a:rPr lang="en-IN" dirty="0" smtClean="0"/>
              <a:t>);</a:t>
            </a:r>
            <a:endParaRPr lang="en-IN" dirty="0"/>
          </a:p>
          <a:p>
            <a:pPr marL="0" indent="0">
              <a:buNone/>
            </a:pPr>
            <a:r>
              <a:rPr lang="en-IN" dirty="0"/>
              <a:t>    return 0;</a:t>
            </a:r>
          </a:p>
          <a:p>
            <a:pPr marL="0" indent="0">
              <a:buNone/>
            </a:pPr>
            <a:r>
              <a:rPr lang="en-IN" dirty="0"/>
              <a:t>}</a:t>
            </a:r>
          </a:p>
          <a:p>
            <a:endParaRPr lang="en-IN"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49</a:t>
            </a:fld>
            <a:endParaRPr lang="en-US"/>
          </a:p>
        </p:txBody>
      </p:sp>
      <p:sp>
        <p:nvSpPr>
          <p:cNvPr id="5" name="Footer Placeholder 4"/>
          <p:cNvSpPr>
            <a:spLocks noGrp="1"/>
          </p:cNvSpPr>
          <p:nvPr>
            <p:ph type="ftr" sz="quarter" idx="12"/>
          </p:nvPr>
        </p:nvSpPr>
        <p:spPr/>
        <p:txBody>
          <a:bodyPr/>
          <a:lstStyle/>
          <a:p>
            <a:r>
              <a:rPr lang="en-US" smtClean="0"/>
              <a:t>Department of CSE</a:t>
            </a:r>
            <a:endParaRPr lang="en-US"/>
          </a:p>
        </p:txBody>
      </p:sp>
    </p:spTree>
    <p:extLst>
      <p:ext uri="{BB962C8B-B14F-4D97-AF65-F5344CB8AC3E}">
        <p14:creationId xmlns:p14="http://schemas.microsoft.com/office/powerpoint/2010/main" val="2862957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Pointer Declaration</a:t>
            </a:r>
            <a:endParaRPr lang="en-IN" dirty="0"/>
          </a:p>
        </p:txBody>
      </p:sp>
      <p:sp>
        <p:nvSpPr>
          <p:cNvPr id="3" name="Content Placeholder 2"/>
          <p:cNvSpPr>
            <a:spLocks noGrp="1"/>
          </p:cNvSpPr>
          <p:nvPr>
            <p:ph sz="quarter" idx="1"/>
          </p:nvPr>
        </p:nvSpPr>
        <p:spPr/>
        <p:txBody>
          <a:bodyPr>
            <a:normAutofit/>
          </a:bodyPr>
          <a:lstStyle/>
          <a:p>
            <a:r>
              <a:rPr lang="en-IN" dirty="0"/>
              <a:t>General form of a pointer variable declaration:-</a:t>
            </a:r>
          </a:p>
          <a:p>
            <a:pPr marL="0" indent="0" algn="ctr">
              <a:buNone/>
            </a:pPr>
            <a:r>
              <a:rPr lang="en-IN" b="1" dirty="0" err="1"/>
              <a:t>datatype</a:t>
            </a:r>
            <a:r>
              <a:rPr lang="en-IN" b="1" dirty="0"/>
              <a:t> *</a:t>
            </a:r>
            <a:r>
              <a:rPr lang="en-IN" b="1" dirty="0" err="1"/>
              <a:t>ptrname</a:t>
            </a:r>
            <a:r>
              <a:rPr lang="en-IN" b="1" dirty="0" smtClean="0"/>
              <a:t>;</a:t>
            </a:r>
          </a:p>
          <a:p>
            <a:pPr marL="0" indent="0" algn="ctr">
              <a:buNone/>
            </a:pPr>
            <a:endParaRPr lang="en-IN" b="1" dirty="0"/>
          </a:p>
          <a:p>
            <a:r>
              <a:rPr lang="en-IN" b="1" dirty="0" err="1"/>
              <a:t>Eg</a:t>
            </a:r>
            <a:r>
              <a:rPr lang="en-IN" b="1" dirty="0"/>
              <a:t>:- </a:t>
            </a:r>
          </a:p>
          <a:p>
            <a:pPr lvl="1"/>
            <a:r>
              <a:rPr lang="en-IN" b="1" dirty="0" err="1"/>
              <a:t>int</a:t>
            </a:r>
            <a:r>
              <a:rPr lang="en-IN" b="1" dirty="0"/>
              <a:t> *p; 	</a:t>
            </a:r>
            <a:r>
              <a:rPr lang="en-IN" b="1" dirty="0" smtClean="0"/>
              <a:t>   </a:t>
            </a:r>
            <a:r>
              <a:rPr lang="en-IN" dirty="0" smtClean="0"/>
              <a:t>(</a:t>
            </a:r>
            <a:r>
              <a:rPr lang="en-IN" dirty="0"/>
              <a:t>p is a pointer that can point only integer variables)</a:t>
            </a:r>
          </a:p>
          <a:p>
            <a:pPr lvl="1"/>
            <a:r>
              <a:rPr lang="en-US" b="1" dirty="0"/>
              <a:t>float *</a:t>
            </a:r>
            <a:r>
              <a:rPr lang="en-US" b="1" dirty="0" err="1"/>
              <a:t>fp</a:t>
            </a:r>
            <a:r>
              <a:rPr lang="en-US" b="1" dirty="0"/>
              <a:t>; </a:t>
            </a:r>
            <a:r>
              <a:rPr lang="en-US" b="1" dirty="0" smtClean="0"/>
              <a:t>   </a:t>
            </a:r>
            <a:r>
              <a:rPr lang="en-US" dirty="0" smtClean="0"/>
              <a:t>(</a:t>
            </a:r>
            <a:r>
              <a:rPr lang="en-US" dirty="0" err="1"/>
              <a:t>fp</a:t>
            </a:r>
            <a:r>
              <a:rPr lang="en-US" dirty="0"/>
              <a:t> can point only floating-point variables</a:t>
            </a:r>
            <a:r>
              <a:rPr lang="en-US" dirty="0" smtClean="0"/>
              <a:t>)</a:t>
            </a:r>
          </a:p>
          <a:p>
            <a:pPr lvl="1"/>
            <a:endParaRPr lang="en-US" b="1" dirty="0"/>
          </a:p>
          <a:p>
            <a:r>
              <a:rPr lang="en-US" dirty="0"/>
              <a:t>Actual</a:t>
            </a:r>
            <a:r>
              <a:rPr lang="en-IN" dirty="0"/>
              <a:t> data type of the value of all pointers is  a long hexadecimal number that represents a memory address</a:t>
            </a:r>
          </a:p>
        </p:txBody>
      </p:sp>
      <p:sp>
        <p:nvSpPr>
          <p:cNvPr id="4" name="Slide Number Placeholder 3"/>
          <p:cNvSpPr>
            <a:spLocks noGrp="1"/>
          </p:cNvSpPr>
          <p:nvPr>
            <p:ph type="sldNum" sz="quarter" idx="11"/>
          </p:nvPr>
        </p:nvSpPr>
        <p:spPr/>
        <p:txBody>
          <a:bodyPr/>
          <a:lstStyle/>
          <a:p>
            <a:fld id="{16B630EB-F987-45A6-8A46-FAB463B7F3A1}" type="slidenum">
              <a:rPr lang="en-US" smtClean="0"/>
              <a:pPr/>
              <a:t>5</a:t>
            </a:fld>
            <a:endParaRPr lang="en-US"/>
          </a:p>
        </p:txBody>
      </p:sp>
      <p:sp>
        <p:nvSpPr>
          <p:cNvPr id="5" name="Footer Placeholder 4"/>
          <p:cNvSpPr>
            <a:spLocks noGrp="1"/>
          </p:cNvSpPr>
          <p:nvPr>
            <p:ph type="ftr" sz="quarter" idx="12"/>
          </p:nvPr>
        </p:nvSpPr>
        <p:spPr/>
        <p:txBody>
          <a:bodyPr/>
          <a:lstStyle/>
          <a:p>
            <a:r>
              <a:rPr lang="en-US" smtClean="0"/>
              <a:t>Department of CSE</a:t>
            </a:r>
            <a:endParaRPr lang="en-US"/>
          </a:p>
        </p:txBody>
      </p:sp>
    </p:spTree>
    <p:extLst>
      <p:ext uri="{BB962C8B-B14F-4D97-AF65-F5344CB8AC3E}">
        <p14:creationId xmlns:p14="http://schemas.microsoft.com/office/powerpoint/2010/main" val="36297728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914400"/>
          </a:xfrm>
        </p:spPr>
        <p:txBody>
          <a:bodyPr/>
          <a:lstStyle/>
          <a:p>
            <a:r>
              <a:rPr lang="en-IN" dirty="0" smtClean="0"/>
              <a:t>Pointer to a Pointer</a:t>
            </a:r>
            <a:endParaRPr lang="en-IN" dirty="0"/>
          </a:p>
        </p:txBody>
      </p:sp>
      <p:sp>
        <p:nvSpPr>
          <p:cNvPr id="3" name="Content Placeholder 2"/>
          <p:cNvSpPr>
            <a:spLocks noGrp="1"/>
          </p:cNvSpPr>
          <p:nvPr>
            <p:ph sz="quarter" idx="1"/>
          </p:nvPr>
        </p:nvSpPr>
        <p:spPr>
          <a:xfrm>
            <a:off x="228600" y="990600"/>
            <a:ext cx="8686800" cy="5410200"/>
          </a:xfrm>
        </p:spPr>
        <p:txBody>
          <a:bodyPr>
            <a:normAutofit fontScale="85000" lnSpcReduction="20000"/>
          </a:bodyPr>
          <a:lstStyle/>
          <a:p>
            <a:r>
              <a:rPr lang="en-IN" dirty="0" smtClean="0"/>
              <a:t>A </a:t>
            </a:r>
            <a:r>
              <a:rPr lang="en-IN" b="1" dirty="0"/>
              <a:t>pointer</a:t>
            </a:r>
            <a:r>
              <a:rPr lang="en-IN" dirty="0"/>
              <a:t> points to an address of another </a:t>
            </a:r>
            <a:r>
              <a:rPr lang="en-IN" b="1" dirty="0" smtClean="0"/>
              <a:t>pointer.</a:t>
            </a:r>
          </a:p>
          <a:p>
            <a:r>
              <a:rPr lang="en-IN" dirty="0" smtClean="0"/>
              <a:t>Also called Double Pointer.</a:t>
            </a:r>
          </a:p>
          <a:p>
            <a:r>
              <a:rPr lang="en-IN" dirty="0" smtClean="0"/>
              <a:t>Declaration:- type **</a:t>
            </a:r>
            <a:r>
              <a:rPr lang="en-IN" dirty="0" err="1" smtClean="0"/>
              <a:t>ptr_name</a:t>
            </a:r>
            <a:r>
              <a:rPr lang="en-IN" dirty="0" smtClean="0"/>
              <a:t>;</a:t>
            </a:r>
          </a:p>
          <a:p>
            <a:r>
              <a:rPr lang="en-IN" dirty="0" smtClean="0"/>
              <a:t>Example:- </a:t>
            </a:r>
            <a:r>
              <a:rPr lang="en-IN" dirty="0" err="1" smtClean="0"/>
              <a:t>int</a:t>
            </a:r>
            <a:r>
              <a:rPr lang="en-IN" dirty="0" smtClean="0"/>
              <a:t> **p;</a:t>
            </a:r>
          </a:p>
          <a:p>
            <a:r>
              <a:rPr lang="en-IN" dirty="0" smtClean="0"/>
              <a:t>Sample:-</a:t>
            </a:r>
          </a:p>
          <a:p>
            <a:pPr marL="0" indent="0">
              <a:buNone/>
            </a:pPr>
            <a:r>
              <a:rPr lang="en-IN" dirty="0" err="1" smtClean="0"/>
              <a:t>int</a:t>
            </a:r>
            <a:r>
              <a:rPr lang="en-IN" dirty="0" smtClean="0"/>
              <a:t> main()</a:t>
            </a:r>
          </a:p>
          <a:p>
            <a:pPr marL="0" indent="0">
              <a:buNone/>
            </a:pPr>
            <a:r>
              <a:rPr lang="en-IN" dirty="0" smtClean="0"/>
              <a:t>{</a:t>
            </a:r>
          </a:p>
          <a:p>
            <a:pPr marL="0" indent="0">
              <a:buNone/>
            </a:pPr>
            <a:r>
              <a:rPr lang="en-IN" dirty="0"/>
              <a:t> </a:t>
            </a:r>
            <a:r>
              <a:rPr lang="en-IN" dirty="0" smtClean="0"/>
              <a:t>   </a:t>
            </a:r>
            <a:r>
              <a:rPr lang="en-IN" dirty="0" err="1" smtClean="0"/>
              <a:t>int</a:t>
            </a:r>
            <a:r>
              <a:rPr lang="en-IN" dirty="0" smtClean="0"/>
              <a:t> p=5;</a:t>
            </a:r>
          </a:p>
          <a:p>
            <a:pPr marL="0" indent="0">
              <a:buNone/>
            </a:pPr>
            <a:r>
              <a:rPr lang="en-IN" dirty="0"/>
              <a:t> </a:t>
            </a:r>
            <a:r>
              <a:rPr lang="en-IN" dirty="0" smtClean="0"/>
              <a:t>   </a:t>
            </a:r>
            <a:r>
              <a:rPr lang="en-IN" dirty="0" err="1" smtClean="0"/>
              <a:t>int</a:t>
            </a:r>
            <a:r>
              <a:rPr lang="en-IN" dirty="0" smtClean="0"/>
              <a:t> *p1 = &amp;p;</a:t>
            </a:r>
          </a:p>
          <a:p>
            <a:pPr marL="0" indent="0">
              <a:buNone/>
            </a:pPr>
            <a:r>
              <a:rPr lang="en-IN" dirty="0"/>
              <a:t> </a:t>
            </a:r>
            <a:r>
              <a:rPr lang="en-IN" dirty="0" smtClean="0"/>
              <a:t>   </a:t>
            </a:r>
            <a:r>
              <a:rPr lang="en-IN" dirty="0" err="1" smtClean="0"/>
              <a:t>int</a:t>
            </a:r>
            <a:r>
              <a:rPr lang="en-IN" dirty="0" smtClean="0"/>
              <a:t> **</a:t>
            </a:r>
            <a:r>
              <a:rPr lang="en-IN" dirty="0" err="1" smtClean="0"/>
              <a:t>pp</a:t>
            </a:r>
            <a:r>
              <a:rPr lang="en-IN" dirty="0" smtClean="0"/>
              <a:t>;</a:t>
            </a:r>
          </a:p>
          <a:p>
            <a:pPr marL="0" indent="0">
              <a:buNone/>
            </a:pPr>
            <a:r>
              <a:rPr lang="en-IN" dirty="0"/>
              <a:t> </a:t>
            </a:r>
            <a:r>
              <a:rPr lang="en-IN" dirty="0" smtClean="0"/>
              <a:t>   </a:t>
            </a:r>
            <a:r>
              <a:rPr lang="en-IN" dirty="0" err="1" smtClean="0"/>
              <a:t>pp</a:t>
            </a:r>
            <a:r>
              <a:rPr lang="en-IN" dirty="0" smtClean="0"/>
              <a:t> = &amp;p1;</a:t>
            </a:r>
          </a:p>
          <a:p>
            <a:pPr marL="0" indent="0">
              <a:buNone/>
            </a:pPr>
            <a:r>
              <a:rPr lang="en-IN" dirty="0"/>
              <a:t> </a:t>
            </a:r>
            <a:r>
              <a:rPr lang="en-IN" dirty="0" smtClean="0"/>
              <a:t>   </a:t>
            </a:r>
            <a:r>
              <a:rPr lang="en-IN" dirty="0" err="1" smtClean="0"/>
              <a:t>printf</a:t>
            </a:r>
            <a:r>
              <a:rPr lang="en-IN" dirty="0" smtClean="0"/>
              <a:t>(“Value of P : %d\n”,**</a:t>
            </a:r>
            <a:r>
              <a:rPr lang="en-IN" dirty="0" err="1" smtClean="0"/>
              <a:t>pp</a:t>
            </a:r>
            <a:r>
              <a:rPr lang="en-IN" dirty="0" smtClean="0"/>
              <a:t>);</a:t>
            </a:r>
          </a:p>
          <a:p>
            <a:pPr marL="0" indent="0">
              <a:buNone/>
            </a:pPr>
            <a:r>
              <a:rPr lang="en-IN" dirty="0"/>
              <a:t> </a:t>
            </a:r>
            <a:r>
              <a:rPr lang="en-IN" dirty="0" smtClean="0"/>
              <a:t>   return 0;</a:t>
            </a:r>
          </a:p>
          <a:p>
            <a:pPr marL="0" indent="0">
              <a:buNone/>
            </a:pPr>
            <a:r>
              <a:rPr lang="en-IN" dirty="0" smtClean="0"/>
              <a:t>}</a:t>
            </a:r>
          </a:p>
          <a:p>
            <a:pPr marL="0" indent="0">
              <a:buNone/>
            </a:pPr>
            <a:r>
              <a:rPr lang="en-IN" dirty="0"/>
              <a:t>Output : Value of P : 5</a:t>
            </a:r>
          </a:p>
          <a:p>
            <a:pPr marL="0" indent="0">
              <a:buNone/>
            </a:pPr>
            <a:endParaRPr lang="en-IN" dirty="0" smtClean="0"/>
          </a:p>
        </p:txBody>
      </p:sp>
      <p:sp>
        <p:nvSpPr>
          <p:cNvPr id="4" name="Slide Number Placeholder 3"/>
          <p:cNvSpPr>
            <a:spLocks noGrp="1"/>
          </p:cNvSpPr>
          <p:nvPr>
            <p:ph type="sldNum" sz="quarter" idx="11"/>
          </p:nvPr>
        </p:nvSpPr>
        <p:spPr/>
        <p:txBody>
          <a:bodyPr/>
          <a:lstStyle/>
          <a:p>
            <a:fld id="{16B630EB-F987-45A6-8A46-FAB463B7F3A1}" type="slidenum">
              <a:rPr lang="en-US" smtClean="0"/>
              <a:pPr/>
              <a:t>50</a:t>
            </a:fld>
            <a:endParaRPr lang="en-US"/>
          </a:p>
        </p:txBody>
      </p:sp>
      <p:sp>
        <p:nvSpPr>
          <p:cNvPr id="5" name="Footer Placeholder 4"/>
          <p:cNvSpPr>
            <a:spLocks noGrp="1"/>
          </p:cNvSpPr>
          <p:nvPr>
            <p:ph type="ftr" sz="quarter" idx="12"/>
          </p:nvPr>
        </p:nvSpPr>
        <p:spPr/>
        <p:txBody>
          <a:bodyPr/>
          <a:lstStyle/>
          <a:p>
            <a:r>
              <a:rPr lang="en-US" smtClean="0"/>
              <a:t>Department of CSE</a:t>
            </a:r>
            <a:endParaRPr lang="en-US"/>
          </a:p>
        </p:txBody>
      </p:sp>
    </p:spTree>
    <p:extLst>
      <p:ext uri="{BB962C8B-B14F-4D97-AF65-F5344CB8AC3E}">
        <p14:creationId xmlns:p14="http://schemas.microsoft.com/office/powerpoint/2010/main" val="35954694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334962"/>
          </a:xfrm>
        </p:spPr>
        <p:txBody>
          <a:bodyPr>
            <a:normAutofit fontScale="90000"/>
          </a:bodyPr>
          <a:lstStyle/>
          <a:p>
            <a:r>
              <a:rPr lang="en-US" dirty="0" smtClean="0"/>
              <a:t>Example-Double Pointer</a:t>
            </a:r>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51</a:t>
            </a:fld>
            <a:endParaRPr lang="en-US"/>
          </a:p>
        </p:txBody>
      </p:sp>
      <p:sp>
        <p:nvSpPr>
          <p:cNvPr id="5" name="Footer Placeholder 4"/>
          <p:cNvSpPr>
            <a:spLocks noGrp="1"/>
          </p:cNvSpPr>
          <p:nvPr>
            <p:ph type="ftr" sz="quarter" idx="12"/>
          </p:nvPr>
        </p:nvSpPr>
        <p:spPr/>
        <p:txBody>
          <a:bodyPr/>
          <a:lstStyle/>
          <a:p>
            <a:r>
              <a:rPr lang="en-US" smtClean="0"/>
              <a:t>Department of CSE</a:t>
            </a:r>
            <a:endParaRPr lang="en-US"/>
          </a:p>
        </p:txBody>
      </p:sp>
      <p:pic>
        <p:nvPicPr>
          <p:cNvPr id="1026" name="Picture 2"/>
          <p:cNvPicPr>
            <a:picLocks noGrp="1" noChangeAspect="1" noChangeArrowheads="1"/>
          </p:cNvPicPr>
          <p:nvPr>
            <p:ph sz="quarter" idx="1"/>
          </p:nvPr>
        </p:nvPicPr>
        <p:blipFill>
          <a:blip r:embed="rId2"/>
          <a:srcRect/>
          <a:stretch>
            <a:fillRect/>
          </a:stretch>
        </p:blipFill>
        <p:spPr bwMode="auto">
          <a:xfrm>
            <a:off x="4648200" y="609600"/>
            <a:ext cx="4133850" cy="6096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0" y="838200"/>
            <a:ext cx="441960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Summary</a:t>
            </a:r>
            <a:endParaRPr lang="en-US" dirty="0"/>
          </a:p>
        </p:txBody>
      </p:sp>
      <p:sp>
        <p:nvSpPr>
          <p:cNvPr id="7" name="Content Placeholder 6"/>
          <p:cNvSpPr>
            <a:spLocks noGrp="1"/>
          </p:cNvSpPr>
          <p:nvPr>
            <p:ph sz="quarter" idx="1"/>
          </p:nvPr>
        </p:nvSpPr>
        <p:spPr/>
        <p:txBody>
          <a:bodyPr/>
          <a:lstStyle/>
          <a:p>
            <a:r>
              <a:rPr lang="en-US" dirty="0" smtClean="0"/>
              <a:t>Discussed about Pointer and its importance.</a:t>
            </a:r>
          </a:p>
          <a:p>
            <a:r>
              <a:rPr lang="en-US" dirty="0" smtClean="0"/>
              <a:t>Discussed relationship between array and pointer</a:t>
            </a:r>
          </a:p>
          <a:p>
            <a:r>
              <a:rPr lang="en-US" dirty="0" smtClean="0"/>
              <a:t>Discussed about Call-by-Reference and other places where pointers are needed for functions.</a:t>
            </a:r>
          </a:p>
          <a:p>
            <a:r>
              <a:rPr lang="en-US" dirty="0" smtClean="0"/>
              <a:t>Discussed </a:t>
            </a:r>
            <a:r>
              <a:rPr lang="en-US" smtClean="0"/>
              <a:t>special pointers.</a:t>
            </a:r>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52</a:t>
            </a:fld>
            <a:endParaRPr lang="en-US" dirty="0"/>
          </a:p>
        </p:txBody>
      </p:sp>
      <p:sp>
        <p:nvSpPr>
          <p:cNvPr id="3" name="Footer Placeholder 2"/>
          <p:cNvSpPr>
            <a:spLocks noGrp="1"/>
          </p:cNvSpPr>
          <p:nvPr>
            <p:ph type="ftr" sz="quarter" idx="12"/>
          </p:nvPr>
        </p:nvSpPr>
        <p:spPr/>
        <p:txBody>
          <a:bodyPr/>
          <a:lstStyle/>
          <a:p>
            <a:r>
              <a:rPr lang="en-US" smtClean="0"/>
              <a:t>Department of CSE</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sz="quarter" idx="1"/>
          </p:nvPr>
        </p:nvSpPr>
        <p:spPr>
          <a:xfrm>
            <a:off x="228600" y="1447800"/>
            <a:ext cx="8686800" cy="4572000"/>
          </a:xfrm>
        </p:spPr>
        <p:txBody>
          <a:bodyPr/>
          <a:lstStyle/>
          <a:p>
            <a:r>
              <a:rPr lang="en-IN" dirty="0" smtClean="0"/>
              <a:t>Books/Materials</a:t>
            </a:r>
          </a:p>
          <a:p>
            <a:pPr marL="514350" indent="-514350">
              <a:buFont typeface="+mj-lt"/>
              <a:buAutoNum type="arabicPeriod"/>
            </a:pPr>
            <a:r>
              <a:rPr lang="en-IN" dirty="0" smtClean="0"/>
              <a:t>C Programming Course – Compiled HTML Help File</a:t>
            </a:r>
          </a:p>
          <a:p>
            <a:pPr marL="514350" indent="-514350">
              <a:buFont typeface="+mj-lt"/>
              <a:buAutoNum type="arabicPeriod"/>
            </a:pPr>
            <a:r>
              <a:rPr lang="en-IN" dirty="0" smtClean="0"/>
              <a:t>Brian W Kernighan, Dennis M Ritchie, “The C Programming Language”, 2</a:t>
            </a:r>
            <a:r>
              <a:rPr lang="en-IN" baseline="30000" dirty="0" smtClean="0"/>
              <a:t>nd</a:t>
            </a:r>
            <a:r>
              <a:rPr lang="en-IN" dirty="0" smtClean="0"/>
              <a:t> Edition, PHI</a:t>
            </a:r>
          </a:p>
          <a:p>
            <a:r>
              <a:rPr lang="en-IN" dirty="0" smtClean="0"/>
              <a:t>Web</a:t>
            </a:r>
          </a:p>
          <a:p>
            <a:pPr marL="560070" indent="-514350">
              <a:buFont typeface="+mj-lt"/>
              <a:buAutoNum type="arabicPeriod"/>
            </a:pPr>
            <a:r>
              <a:rPr lang="en-IN" dirty="0">
                <a:hlinkClick r:id="rId2"/>
              </a:rPr>
              <a:t>http://</a:t>
            </a:r>
            <a:r>
              <a:rPr lang="en-IN" dirty="0" smtClean="0">
                <a:hlinkClick r:id="rId2"/>
              </a:rPr>
              <a:t>www.tutorialspoint.com/cprogramming/c_pointers.htm</a:t>
            </a:r>
            <a:endParaRPr lang="en-IN" dirty="0" smtClean="0"/>
          </a:p>
          <a:p>
            <a:pPr marL="560070" indent="-514350">
              <a:buFont typeface="+mj-lt"/>
              <a:buAutoNum type="arabicPeriod"/>
            </a:pPr>
            <a:r>
              <a:rPr lang="en-IN" dirty="0"/>
              <a:t>http://www.cprogramming.com/tutorial/c/lesson6.html</a:t>
            </a:r>
          </a:p>
        </p:txBody>
      </p:sp>
      <p:sp>
        <p:nvSpPr>
          <p:cNvPr id="4" name="Slide Number Placeholder 3"/>
          <p:cNvSpPr>
            <a:spLocks noGrp="1"/>
          </p:cNvSpPr>
          <p:nvPr>
            <p:ph type="sldNum" sz="quarter" idx="11"/>
          </p:nvPr>
        </p:nvSpPr>
        <p:spPr/>
        <p:txBody>
          <a:bodyPr/>
          <a:lstStyle/>
          <a:p>
            <a:fld id="{16B630EB-F987-45A6-8A46-FAB463B7F3A1}" type="slidenum">
              <a:rPr lang="en-US" smtClean="0"/>
              <a:pPr/>
              <a:t>53</a:t>
            </a:fld>
            <a:endParaRPr lang="en-US"/>
          </a:p>
        </p:txBody>
      </p:sp>
      <p:sp>
        <p:nvSpPr>
          <p:cNvPr id="5" name="Footer Placeholder 4"/>
          <p:cNvSpPr>
            <a:spLocks noGrp="1"/>
          </p:cNvSpPr>
          <p:nvPr>
            <p:ph type="ftr" sz="quarter" idx="12"/>
          </p:nvPr>
        </p:nvSpPr>
        <p:spPr/>
        <p:txBody>
          <a:bodyPr/>
          <a:lstStyle/>
          <a:p>
            <a:r>
              <a:rPr lang="en-US" smtClean="0"/>
              <a:t>Department of CSE</a:t>
            </a:r>
            <a:endParaRPr lang="en-US"/>
          </a:p>
        </p:txBody>
      </p:sp>
    </p:spTree>
    <p:extLst>
      <p:ext uri="{BB962C8B-B14F-4D97-AF65-F5344CB8AC3E}">
        <p14:creationId xmlns:p14="http://schemas.microsoft.com/office/powerpoint/2010/main" val="2045680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792162"/>
          </a:xfrm>
        </p:spPr>
        <p:txBody>
          <a:bodyPr/>
          <a:lstStyle/>
          <a:p>
            <a:r>
              <a:rPr lang="en-IN" dirty="0" smtClean="0"/>
              <a:t>Initialization of Pointer Variable</a:t>
            </a:r>
            <a:endParaRPr lang="en-IN" dirty="0"/>
          </a:p>
        </p:txBody>
      </p:sp>
      <p:sp>
        <p:nvSpPr>
          <p:cNvPr id="3" name="Content Placeholder 2"/>
          <p:cNvSpPr>
            <a:spLocks noGrp="1"/>
          </p:cNvSpPr>
          <p:nvPr>
            <p:ph sz="quarter" idx="1"/>
          </p:nvPr>
        </p:nvSpPr>
        <p:spPr>
          <a:xfrm>
            <a:off x="228600" y="1219200"/>
            <a:ext cx="8686800" cy="4800600"/>
          </a:xfrm>
        </p:spPr>
        <p:txBody>
          <a:bodyPr>
            <a:normAutofit fontScale="92500" lnSpcReduction="10000"/>
          </a:bodyPr>
          <a:lstStyle/>
          <a:p>
            <a:r>
              <a:rPr lang="en-IN" dirty="0" smtClean="0"/>
              <a:t>Uninitialized pointers will have some unknown memory address in them.</a:t>
            </a:r>
          </a:p>
          <a:p>
            <a:endParaRPr lang="en-IN" dirty="0"/>
          </a:p>
          <a:p>
            <a:r>
              <a:rPr lang="en-IN" dirty="0" smtClean="0"/>
              <a:t>Initialize/ Assign a valid memory address to the pointer.</a:t>
            </a:r>
          </a:p>
          <a:p>
            <a:endParaRPr lang="en-IN" dirty="0"/>
          </a:p>
          <a:p>
            <a:endParaRPr lang="en-IN" dirty="0" smtClean="0"/>
          </a:p>
          <a:p>
            <a:endParaRPr lang="en-IN" dirty="0"/>
          </a:p>
          <a:p>
            <a:endParaRPr lang="en-IN" dirty="0" smtClean="0"/>
          </a:p>
          <a:p>
            <a:r>
              <a:rPr lang="en-IN" dirty="0" smtClean="0"/>
              <a:t>The variable should be defined before pointer.</a:t>
            </a:r>
          </a:p>
          <a:p>
            <a:endParaRPr lang="en-IN" dirty="0"/>
          </a:p>
          <a:p>
            <a:r>
              <a:rPr lang="en-IN" dirty="0" smtClean="0"/>
              <a:t>Initializing pointer to NULL</a:t>
            </a:r>
          </a:p>
          <a:p>
            <a:pPr marL="0" indent="0">
              <a:buNone/>
            </a:pPr>
            <a:r>
              <a:rPr lang="en-IN" dirty="0"/>
              <a:t>	</a:t>
            </a:r>
            <a:r>
              <a:rPr lang="en-IN" b="1" dirty="0" err="1" smtClean="0"/>
              <a:t>int</a:t>
            </a:r>
            <a:r>
              <a:rPr lang="en-IN" b="1" dirty="0" smtClean="0"/>
              <a:t> *p = NULL;</a:t>
            </a:r>
          </a:p>
          <a:p>
            <a:pPr marL="320040" lvl="1" indent="0">
              <a:buNone/>
            </a:pPr>
            <a:endParaRPr lang="en-IN"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6</a:t>
            </a:fld>
            <a:endParaRPr lang="en-US"/>
          </a:p>
        </p:txBody>
      </p:sp>
      <p:sp>
        <p:nvSpPr>
          <p:cNvPr id="5" name="Footer Placeholder 4"/>
          <p:cNvSpPr>
            <a:spLocks noGrp="1"/>
          </p:cNvSpPr>
          <p:nvPr>
            <p:ph type="ftr" sz="quarter" idx="12"/>
          </p:nvPr>
        </p:nvSpPr>
        <p:spPr/>
        <p:txBody>
          <a:bodyPr/>
          <a:lstStyle/>
          <a:p>
            <a:r>
              <a:rPr lang="en-US" smtClean="0"/>
              <a:t>Department of CSE</a:t>
            </a: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35309677"/>
              </p:ext>
            </p:extLst>
          </p:nvPr>
        </p:nvGraphicFramePr>
        <p:xfrm>
          <a:off x="685800" y="2514600"/>
          <a:ext cx="6096000" cy="128524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IN" dirty="0" smtClean="0"/>
                        <a:t>Initialization</a:t>
                      </a:r>
                      <a:endParaRPr lang="en-IN" dirty="0"/>
                    </a:p>
                  </a:txBody>
                  <a:tcPr/>
                </a:tc>
                <a:tc>
                  <a:txBody>
                    <a:bodyPr/>
                    <a:lstStyle/>
                    <a:p>
                      <a:pPr algn="ctr"/>
                      <a:r>
                        <a:rPr lang="en-IN" dirty="0" smtClean="0"/>
                        <a:t>Assignment</a:t>
                      </a:r>
                      <a:endParaRPr lang="en-IN" dirty="0"/>
                    </a:p>
                  </a:txBody>
                  <a:tcPr/>
                </a:tc>
              </a:tr>
              <a:tr h="370840">
                <a:tc>
                  <a:txBody>
                    <a:bodyPr/>
                    <a:lstStyle/>
                    <a:p>
                      <a:r>
                        <a:rPr lang="en-IN" dirty="0" err="1" smtClean="0"/>
                        <a:t>int</a:t>
                      </a:r>
                      <a:r>
                        <a:rPr lang="en-IN" dirty="0" smtClean="0"/>
                        <a:t> a;</a:t>
                      </a:r>
                    </a:p>
                    <a:p>
                      <a:r>
                        <a:rPr lang="en-IN" dirty="0" err="1" smtClean="0"/>
                        <a:t>int</a:t>
                      </a:r>
                      <a:r>
                        <a:rPr lang="en-IN" dirty="0" smtClean="0"/>
                        <a:t> *p = &amp;a;</a:t>
                      </a:r>
                      <a:endParaRPr lang="en-IN" dirty="0"/>
                    </a:p>
                  </a:txBody>
                  <a:tcPr/>
                </a:tc>
                <a:tc>
                  <a:txBody>
                    <a:bodyPr/>
                    <a:lstStyle/>
                    <a:p>
                      <a:r>
                        <a:rPr lang="en-IN" dirty="0" err="1" smtClean="0"/>
                        <a:t>int</a:t>
                      </a:r>
                      <a:r>
                        <a:rPr lang="en-IN" dirty="0" smtClean="0"/>
                        <a:t> a;</a:t>
                      </a:r>
                    </a:p>
                    <a:p>
                      <a:r>
                        <a:rPr lang="en-IN" dirty="0" err="1" smtClean="0"/>
                        <a:t>int</a:t>
                      </a:r>
                      <a:r>
                        <a:rPr lang="en-IN" baseline="0" dirty="0" smtClean="0"/>
                        <a:t> *p;</a:t>
                      </a:r>
                    </a:p>
                    <a:p>
                      <a:r>
                        <a:rPr lang="en-IN" baseline="0" dirty="0" smtClean="0"/>
                        <a:t>p = &amp;a;</a:t>
                      </a:r>
                      <a:endParaRPr lang="en-IN" dirty="0"/>
                    </a:p>
                  </a:txBody>
                  <a:tcPr/>
                </a:tc>
              </a:tr>
            </a:tbl>
          </a:graphicData>
        </a:graphic>
      </p:graphicFrame>
    </p:spTree>
    <p:extLst>
      <p:ext uri="{BB962C8B-B14F-4D97-AF65-F5344CB8AC3E}">
        <p14:creationId xmlns:p14="http://schemas.microsoft.com/office/powerpoint/2010/main" val="14793389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274638"/>
            <a:ext cx="8686800" cy="1020762"/>
          </a:xfrm>
        </p:spPr>
        <p:txBody>
          <a:bodyPr/>
          <a:lstStyle/>
          <a:p>
            <a:r>
              <a:rPr lang="en-US" dirty="0" smtClean="0"/>
              <a:t>Why Pointers? </a:t>
            </a:r>
            <a:endParaRPr lang="en-US" dirty="0"/>
          </a:p>
        </p:txBody>
      </p:sp>
      <p:sp>
        <p:nvSpPr>
          <p:cNvPr id="7" name="Content Placeholder 6"/>
          <p:cNvSpPr>
            <a:spLocks noGrp="1"/>
          </p:cNvSpPr>
          <p:nvPr>
            <p:ph sz="quarter" idx="1"/>
          </p:nvPr>
        </p:nvSpPr>
        <p:spPr>
          <a:xfrm>
            <a:off x="228600" y="1295400"/>
            <a:ext cx="8686800" cy="5029200"/>
          </a:xfrm>
        </p:spPr>
        <p:txBody>
          <a:bodyPr>
            <a:normAutofit/>
          </a:bodyPr>
          <a:lstStyle/>
          <a:p>
            <a:r>
              <a:rPr lang="en-IN" dirty="0" smtClean="0"/>
              <a:t>Manages memory more efficiently.</a:t>
            </a:r>
          </a:p>
          <a:p>
            <a:pPr marL="0" indent="0">
              <a:buNone/>
            </a:pPr>
            <a:endParaRPr lang="en-IN" dirty="0" smtClean="0"/>
          </a:p>
          <a:p>
            <a:r>
              <a:rPr lang="en-IN" dirty="0" smtClean="0"/>
              <a:t>Leads </a:t>
            </a:r>
            <a:r>
              <a:rPr lang="en-IN" dirty="0"/>
              <a:t>to more compact and efficient code than </a:t>
            </a:r>
            <a:r>
              <a:rPr lang="en-IN" dirty="0" smtClean="0"/>
              <a:t>that can </a:t>
            </a:r>
            <a:r>
              <a:rPr lang="en-IN" dirty="0"/>
              <a:t>be obtained in other </a:t>
            </a:r>
            <a:r>
              <a:rPr lang="en-IN" dirty="0" smtClean="0"/>
              <a:t>ways</a:t>
            </a:r>
          </a:p>
          <a:p>
            <a:pPr marL="0" indent="0">
              <a:buNone/>
            </a:pPr>
            <a:endParaRPr lang="en-IN" dirty="0" smtClean="0"/>
          </a:p>
          <a:p>
            <a:r>
              <a:rPr lang="en-IN" dirty="0" smtClean="0"/>
              <a:t>One </a:t>
            </a:r>
            <a:r>
              <a:rPr lang="en-IN" dirty="0"/>
              <a:t>way to have a function modify </a:t>
            </a:r>
            <a:r>
              <a:rPr lang="en-IN" dirty="0" smtClean="0"/>
              <a:t>the actual value of a  </a:t>
            </a:r>
            <a:r>
              <a:rPr lang="en-IN" dirty="0"/>
              <a:t>variable passed to it. </a:t>
            </a:r>
            <a:endParaRPr lang="en-IN" dirty="0" smtClean="0"/>
          </a:p>
          <a:p>
            <a:pPr marL="0" indent="0">
              <a:buNone/>
            </a:pPr>
            <a:endParaRPr lang="en-IN" dirty="0" smtClean="0"/>
          </a:p>
          <a:p>
            <a:r>
              <a:rPr lang="en-IN" dirty="0" smtClean="0"/>
              <a:t>Helps to </a:t>
            </a:r>
            <a:r>
              <a:rPr lang="en-IN" dirty="0"/>
              <a:t>dynamically allocate </a:t>
            </a:r>
            <a:r>
              <a:rPr lang="en-IN" dirty="0" smtClean="0"/>
              <a:t>memory</a:t>
            </a:r>
            <a:r>
              <a:rPr lang="en-IN" dirty="0"/>
              <a:t> </a:t>
            </a:r>
            <a:r>
              <a:rPr lang="en-IN" dirty="0" smtClean="0"/>
              <a:t>when the exact amount of memory required is not known in the beginning.</a:t>
            </a:r>
          </a:p>
        </p:txBody>
      </p:sp>
      <p:sp>
        <p:nvSpPr>
          <p:cNvPr id="4" name="Slide Number Placeholder 3"/>
          <p:cNvSpPr>
            <a:spLocks noGrp="1"/>
          </p:cNvSpPr>
          <p:nvPr>
            <p:ph type="sldNum" sz="quarter" idx="11"/>
          </p:nvPr>
        </p:nvSpPr>
        <p:spPr/>
        <p:txBody>
          <a:bodyPr/>
          <a:lstStyle/>
          <a:p>
            <a:fld id="{16B630EB-F987-45A6-8A46-FAB463B7F3A1}" type="slidenum">
              <a:rPr lang="en-US" smtClean="0"/>
              <a:pPr/>
              <a:t>7</a:t>
            </a:fld>
            <a:endParaRPr lang="en-US" dirty="0"/>
          </a:p>
        </p:txBody>
      </p:sp>
      <p:sp>
        <p:nvSpPr>
          <p:cNvPr id="3" name="Footer Placeholder 2"/>
          <p:cNvSpPr>
            <a:spLocks noGrp="1"/>
          </p:cNvSpPr>
          <p:nvPr>
            <p:ph type="ftr" sz="quarter" idx="12"/>
          </p:nvPr>
        </p:nvSpPr>
        <p:spPr/>
        <p:txBody>
          <a:bodyPr/>
          <a:lstStyle/>
          <a:p>
            <a:r>
              <a:rPr lang="en-US" dirty="0" smtClean="0"/>
              <a:t>Department of CSE</a:t>
            </a:r>
            <a:endParaRPr lang="en-US" dirty="0"/>
          </a:p>
        </p:txBody>
      </p:sp>
    </p:spTree>
    <p:extLst>
      <p:ext uri="{BB962C8B-B14F-4D97-AF65-F5344CB8AC3E}">
        <p14:creationId xmlns:p14="http://schemas.microsoft.com/office/powerpoint/2010/main" val="3792288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Referencing/ “Address of” operator</a:t>
            </a:r>
            <a:endParaRPr lang="en-US" dirty="0"/>
          </a:p>
        </p:txBody>
      </p:sp>
      <p:sp>
        <p:nvSpPr>
          <p:cNvPr id="7" name="Content Placeholder 6"/>
          <p:cNvSpPr>
            <a:spLocks noGrp="1"/>
          </p:cNvSpPr>
          <p:nvPr>
            <p:ph sz="quarter" idx="1"/>
          </p:nvPr>
        </p:nvSpPr>
        <p:spPr/>
        <p:txBody>
          <a:bodyPr>
            <a:normAutofit lnSpcReduction="10000"/>
          </a:bodyPr>
          <a:lstStyle/>
          <a:p>
            <a:r>
              <a:rPr lang="en-IN" dirty="0" smtClean="0"/>
              <a:t>To make a </a:t>
            </a:r>
            <a:r>
              <a:rPr lang="en-IN" dirty="0"/>
              <a:t>pointer </a:t>
            </a:r>
            <a:r>
              <a:rPr lang="en-IN" dirty="0" smtClean="0"/>
              <a:t>point </a:t>
            </a:r>
            <a:r>
              <a:rPr lang="en-IN" dirty="0"/>
              <a:t>to another </a:t>
            </a:r>
            <a:r>
              <a:rPr lang="en-IN" dirty="0" smtClean="0"/>
              <a:t>variable, </a:t>
            </a:r>
            <a:r>
              <a:rPr lang="en-IN" dirty="0"/>
              <a:t>it is necessary to </a:t>
            </a:r>
            <a:r>
              <a:rPr lang="en-IN" dirty="0" smtClean="0"/>
              <a:t>obtain the </a:t>
            </a:r>
            <a:r>
              <a:rPr lang="en-IN" dirty="0"/>
              <a:t>memory address of that </a:t>
            </a:r>
            <a:r>
              <a:rPr lang="en-IN" dirty="0" smtClean="0"/>
              <a:t>variable.</a:t>
            </a:r>
          </a:p>
          <a:p>
            <a:pPr marL="0" indent="0">
              <a:buNone/>
            </a:pPr>
            <a:r>
              <a:rPr lang="en-IN" dirty="0" smtClean="0"/>
              <a:t> </a:t>
            </a:r>
          </a:p>
          <a:p>
            <a:r>
              <a:rPr lang="en-IN" dirty="0" smtClean="0"/>
              <a:t>To </a:t>
            </a:r>
            <a:r>
              <a:rPr lang="en-IN" dirty="0"/>
              <a:t>get the memory address of a variable (its location in memory), put the </a:t>
            </a:r>
            <a:r>
              <a:rPr lang="en-IN" b="1" dirty="0"/>
              <a:t>&amp;</a:t>
            </a:r>
            <a:r>
              <a:rPr lang="en-IN" dirty="0"/>
              <a:t> sign in front of the variable name. </a:t>
            </a:r>
            <a:endParaRPr lang="en-IN" dirty="0" smtClean="0"/>
          </a:p>
          <a:p>
            <a:pPr marL="0" indent="0">
              <a:buNone/>
            </a:pPr>
            <a:endParaRPr lang="en-IN" dirty="0" smtClean="0"/>
          </a:p>
          <a:p>
            <a:r>
              <a:rPr lang="en-IN" b="1" dirty="0" smtClean="0"/>
              <a:t>&amp;</a:t>
            </a:r>
            <a:r>
              <a:rPr lang="en-IN" dirty="0" smtClean="0"/>
              <a:t> </a:t>
            </a:r>
            <a:r>
              <a:rPr lang="en-IN" dirty="0"/>
              <a:t>is called the </a:t>
            </a:r>
            <a:r>
              <a:rPr lang="en-IN" b="1" dirty="0"/>
              <a:t>address-of</a:t>
            </a:r>
            <a:r>
              <a:rPr lang="en-IN" dirty="0"/>
              <a:t> operator, because it returns the memory </a:t>
            </a:r>
            <a:r>
              <a:rPr lang="en-IN" dirty="0" smtClean="0"/>
              <a:t>address. It’s a unary operator.</a:t>
            </a:r>
          </a:p>
          <a:p>
            <a:endParaRPr lang="en-IN" dirty="0"/>
          </a:p>
          <a:p>
            <a:r>
              <a:rPr lang="en-IN" dirty="0" smtClean="0"/>
              <a:t>It is also known as Referencing operator as it refers/points to another variable of same data type.</a:t>
            </a:r>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8</a:t>
            </a:fld>
            <a:endParaRPr lang="en-US" dirty="0"/>
          </a:p>
        </p:txBody>
      </p:sp>
      <p:sp>
        <p:nvSpPr>
          <p:cNvPr id="3" name="Footer Placeholder 2"/>
          <p:cNvSpPr>
            <a:spLocks noGrp="1"/>
          </p:cNvSpPr>
          <p:nvPr>
            <p:ph type="ftr" sz="quarter" idx="12"/>
          </p:nvPr>
        </p:nvSpPr>
        <p:spPr/>
        <p:txBody>
          <a:bodyPr/>
          <a:lstStyle/>
          <a:p>
            <a:r>
              <a:rPr lang="en-US" smtClean="0"/>
              <a:t>Department of CSE</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274638"/>
            <a:ext cx="8686800" cy="944562"/>
          </a:xfrm>
        </p:spPr>
        <p:txBody>
          <a:bodyPr>
            <a:normAutofit/>
          </a:bodyPr>
          <a:lstStyle/>
          <a:p>
            <a:r>
              <a:rPr lang="en-US" dirty="0" smtClean="0"/>
              <a:t>Dereferencing/Indirection </a:t>
            </a:r>
            <a:r>
              <a:rPr lang="en-US" dirty="0"/>
              <a:t>Operator</a:t>
            </a:r>
          </a:p>
        </p:txBody>
      </p:sp>
      <p:sp>
        <p:nvSpPr>
          <p:cNvPr id="7" name="Content Placeholder 6"/>
          <p:cNvSpPr>
            <a:spLocks noGrp="1"/>
          </p:cNvSpPr>
          <p:nvPr>
            <p:ph sz="quarter" idx="1"/>
          </p:nvPr>
        </p:nvSpPr>
        <p:spPr/>
        <p:txBody>
          <a:bodyPr>
            <a:normAutofit/>
          </a:bodyPr>
          <a:lstStyle/>
          <a:p>
            <a:r>
              <a:rPr lang="en-IN" dirty="0" smtClean="0"/>
              <a:t>It’s a unary operator - * </a:t>
            </a:r>
          </a:p>
          <a:p>
            <a:pPr marL="0" indent="0">
              <a:buNone/>
            </a:pPr>
            <a:endParaRPr lang="en-IN" dirty="0" smtClean="0"/>
          </a:p>
          <a:p>
            <a:r>
              <a:rPr lang="en-IN" dirty="0" smtClean="0"/>
              <a:t>‘*’ is followed by the pointer name, say p ; i.e.; *p.</a:t>
            </a:r>
          </a:p>
          <a:p>
            <a:pPr marL="0" indent="0">
              <a:buNone/>
            </a:pPr>
            <a:endParaRPr lang="en-IN" dirty="0" smtClean="0"/>
          </a:p>
          <a:p>
            <a:r>
              <a:rPr lang="en-IN" dirty="0" smtClean="0"/>
              <a:t>It </a:t>
            </a:r>
            <a:r>
              <a:rPr lang="en-IN" dirty="0"/>
              <a:t>looks at the address stored in p, and goes to that address and returns the value. </a:t>
            </a:r>
            <a:endParaRPr lang="en-IN" dirty="0" smtClean="0"/>
          </a:p>
          <a:p>
            <a:endParaRPr lang="en-IN" dirty="0"/>
          </a:p>
          <a:p>
            <a:r>
              <a:rPr lang="en-IN" dirty="0" smtClean="0"/>
              <a:t>This </a:t>
            </a:r>
            <a:r>
              <a:rPr lang="en-IN" dirty="0"/>
              <a:t>is akin to looking inside a safety deposit box only to find the number of (and, presumably, the key to ) another box, which you then open. </a:t>
            </a:r>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9</a:t>
            </a:fld>
            <a:endParaRPr lang="en-US" dirty="0"/>
          </a:p>
        </p:txBody>
      </p:sp>
      <p:sp>
        <p:nvSpPr>
          <p:cNvPr id="3" name="Footer Placeholder 2"/>
          <p:cNvSpPr>
            <a:spLocks noGrp="1"/>
          </p:cNvSpPr>
          <p:nvPr>
            <p:ph type="ftr" sz="quarter" idx="12"/>
          </p:nvPr>
        </p:nvSpPr>
        <p:spPr/>
        <p:txBody>
          <a:bodyPr/>
          <a:lstStyle/>
          <a:p>
            <a:r>
              <a:rPr lang="en-US" smtClean="0"/>
              <a:t>Department of CSE</a:t>
            </a:r>
            <a:endParaRPr lang="en-US"/>
          </a:p>
        </p:txBody>
      </p:sp>
    </p:spTree>
    <p:extLst>
      <p:ext uri="{BB962C8B-B14F-4D97-AF65-F5344CB8AC3E}">
        <p14:creationId xmlns:p14="http://schemas.microsoft.com/office/powerpoint/2010/main" val="37040732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TPSFont">
      <a:majorFont>
        <a:latin typeface="Perpetua"/>
        <a:ea typeface=""/>
        <a:cs typeface=""/>
      </a:majorFont>
      <a:minorFont>
        <a:latin typeface="Perpetua"/>
        <a:ea typeface=""/>
        <a:cs typeface=""/>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3308</TotalTime>
  <Words>4138</Words>
  <Application>Microsoft Office PowerPoint</Application>
  <PresentationFormat>On-screen Show (4:3)</PresentationFormat>
  <Paragraphs>773</Paragraphs>
  <Slides>53</Slides>
  <Notes>1</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Equity</vt:lpstr>
      <vt:lpstr>2.2 Pointers </vt:lpstr>
      <vt:lpstr>Objectives</vt:lpstr>
      <vt:lpstr>Agenda</vt:lpstr>
      <vt:lpstr>Introduction </vt:lpstr>
      <vt:lpstr>Pointer Declaration</vt:lpstr>
      <vt:lpstr>Initialization of Pointer Variable</vt:lpstr>
      <vt:lpstr>Why Pointers? </vt:lpstr>
      <vt:lpstr>Referencing/ “Address of” operator</vt:lpstr>
      <vt:lpstr>Dereferencing/Indirection Operator</vt:lpstr>
      <vt:lpstr>Referencing &amp; Dereferencing Operators</vt:lpstr>
      <vt:lpstr>Sample Code -1 : Simple Pointer</vt:lpstr>
      <vt:lpstr>Sample Code -2 : Pointers to different types</vt:lpstr>
      <vt:lpstr>Sample Code -3 : Same pointer to multiple variables</vt:lpstr>
      <vt:lpstr>Sample Code -4 : Multiple Pointers to same variable</vt:lpstr>
      <vt:lpstr>Pointer and 1D Array </vt:lpstr>
      <vt:lpstr>Relationship between array and pointer</vt:lpstr>
      <vt:lpstr>Sample Program 5 : Pointer and Array I</vt:lpstr>
      <vt:lpstr>Sample Program 6 : Pointer and Array II</vt:lpstr>
      <vt:lpstr>Pointer Arithmetic and 1D Arrays</vt:lpstr>
      <vt:lpstr>Pointer arithmetic on different data types</vt:lpstr>
      <vt:lpstr>Modifying values using pointers</vt:lpstr>
      <vt:lpstr>Modifying value using pointer</vt:lpstr>
      <vt:lpstr>Sample Code –7: Updating value using Pointer</vt:lpstr>
      <vt:lpstr>Sample Code -8 : Adding two numbers using Pointers</vt:lpstr>
      <vt:lpstr>Pointer to array : Order of placing ‘*’ and ‘++’</vt:lpstr>
      <vt:lpstr>Sample Code Snippet - 9a – ++ before *</vt:lpstr>
      <vt:lpstr>Sample Code Snippet -9b : * before ++</vt:lpstr>
      <vt:lpstr>Pointer Compatibility </vt:lpstr>
      <vt:lpstr>Pointer Compatibility</vt:lpstr>
      <vt:lpstr>Pointer Size Compatibility</vt:lpstr>
      <vt:lpstr>Sample Code -10 : Pointer Size Compatibility</vt:lpstr>
      <vt:lpstr>Dereferencing Compatibility</vt:lpstr>
      <vt:lpstr>Sample Code 11: Pointer Dereferencing Incompatibility</vt:lpstr>
      <vt:lpstr>Pointers and Functions</vt:lpstr>
      <vt:lpstr>How to swap two numbers using function?</vt:lpstr>
      <vt:lpstr>How to swap two numbers using function?</vt:lpstr>
      <vt:lpstr>How to swap two numbers using function?</vt:lpstr>
      <vt:lpstr>Points to be noted while using Call-by-Reference</vt:lpstr>
      <vt:lpstr>When do you need pointers in functions?</vt:lpstr>
      <vt:lpstr>Passing array as an argument to a function</vt:lpstr>
      <vt:lpstr>Sample Code 12 :  Passing an array to a function</vt:lpstr>
      <vt:lpstr>Returning Multiple values from a function</vt:lpstr>
      <vt:lpstr>Sample Code 13 :  Returning Multiple Values</vt:lpstr>
      <vt:lpstr>Sample Code 13 :  Returning Multiple Values - Output</vt:lpstr>
      <vt:lpstr>Special Pointers</vt:lpstr>
      <vt:lpstr>Void Pointer</vt:lpstr>
      <vt:lpstr>NULL Pointer</vt:lpstr>
      <vt:lpstr>Dangling Pointer</vt:lpstr>
      <vt:lpstr>Constant pointer</vt:lpstr>
      <vt:lpstr>Pointer to a Pointer</vt:lpstr>
      <vt:lpstr>Example-Double Pointer</vt:lpstr>
      <vt:lpstr>Summary</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Repetition</dc:title>
  <dc:creator>admins</dc:creator>
  <cp:lastModifiedBy>sinik</cp:lastModifiedBy>
  <cp:revision>545</cp:revision>
  <dcterms:created xsi:type="dcterms:W3CDTF">2015-04-25T09:38:03Z</dcterms:created>
  <dcterms:modified xsi:type="dcterms:W3CDTF">2020-02-25T08:56:07Z</dcterms:modified>
</cp:coreProperties>
</file>