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74" r:id="rId7"/>
    <p:sldId id="271" r:id="rId8"/>
    <p:sldId id="277" r:id="rId9"/>
    <p:sldId id="266" r:id="rId10"/>
    <p:sldId id="267" r:id="rId11"/>
    <p:sldId id="275" r:id="rId12"/>
    <p:sldId id="268" r:id="rId13"/>
    <p:sldId id="269" r:id="rId14"/>
    <p:sldId id="276" r:id="rId15"/>
    <p:sldId id="272" r:id="rId16"/>
    <p:sldId id="273" r:id="rId17"/>
    <p:sldId id="281" r:id="rId18"/>
    <p:sldId id="279" r:id="rId19"/>
    <p:sldId id="263" r:id="rId20"/>
    <p:sldId id="27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8DB2-E31D-47A5-8C4E-AFFB9DF269AF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0088-A43A-4AA9-A959-41B1D6CE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0088-A43A-4AA9-A959-41B1D6CE57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Output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distance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feet: 12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inch: 6.8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distance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feet: 5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inch: 7.5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of distances = 18'-2.3“</a:t>
            </a:r>
          </a:p>
          <a:p>
            <a:endParaRPr lang="en-I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</a:t>
            </a:r>
          </a:p>
          <a:p>
            <a:pPr fontAlgn="base"/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program, structure variables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dist1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dist2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passed by value (because value of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dist1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dist2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need to be displayed in main function) and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dist3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passed by reference ,</a:t>
            </a:r>
            <a:r>
              <a:rPr lang="en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address of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dist3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(&amp;dist3) is passed as an argument. Thus, the structure pointer variable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points to the address of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dist3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any change is made in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variable, effect of it is seed in </a:t>
            </a:r>
            <a:r>
              <a:rPr lang="en-I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dist3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variable in main function.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0088-A43A-4AA9-A959-41B1D6CE57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Answer</a:t>
            </a:r>
            <a:r>
              <a:rPr lang="en-IN" dirty="0" smtClean="0"/>
              <a:t>:</a:t>
            </a:r>
          </a:p>
          <a:p>
            <a:r>
              <a:rPr lang="en-IN" dirty="0" err="1" smtClean="0"/>
              <a:t>print_student</a:t>
            </a:r>
            <a:r>
              <a:rPr lang="en-IN" dirty="0" smtClean="0"/>
              <a:t> (student1);</a:t>
            </a:r>
          </a:p>
          <a:p>
            <a:r>
              <a:rPr lang="en-IN" dirty="0" err="1" smtClean="0"/>
              <a:t>read_student_p</a:t>
            </a:r>
            <a:r>
              <a:rPr lang="en-IN" dirty="0" smtClean="0"/>
              <a:t>(student1);</a:t>
            </a:r>
          </a:p>
          <a:p>
            <a:r>
              <a:rPr lang="en-IN" dirty="0" err="1" smtClean="0"/>
              <a:t>print_student</a:t>
            </a:r>
            <a:r>
              <a:rPr lang="en-IN" dirty="0" smtClean="0"/>
              <a:t>(student1);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0088-A43A-4AA9-A959-41B1D6CE57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457200" cy="26670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8763000" cy="685800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What has been described?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810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7400" y="5257800"/>
            <a:ext cx="312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50" b="1" i="1" dirty="0" smtClean="0"/>
              <a:t>Credits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Ref1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Ref2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  <a:endParaRPr lang="en-US" sz="1050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33400" cy="6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066800"/>
            <a:ext cx="8763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219200" cy="9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267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029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19049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19200"/>
            <a:ext cx="87630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3505200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Note/Remember</a:t>
            </a:r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" cy="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37338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38600" y="556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400" i="1" dirty="0" smtClean="0"/>
              <a:t>Comments / interactive</a:t>
            </a:r>
            <a:r>
              <a:rPr lang="en-US" sz="2400" i="1" baseline="0" dirty="0" smtClean="0"/>
              <a:t> query</a:t>
            </a:r>
            <a:endParaRPr lang="en-US" sz="2400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96240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343400" y="1447800"/>
            <a:ext cx="433959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457200" cy="3429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977A0-4F64-4993-AE65-2CC71A205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9" r:id="rId3"/>
    <p:sldLayoutId id="2147483700" r:id="rId4"/>
    <p:sldLayoutId id="2147483701" r:id="rId5"/>
    <p:sldLayoutId id="2147483686" r:id="rId6"/>
    <p:sldLayoutId id="2147483696" r:id="rId7"/>
    <p:sldLayoutId id="2147483688" r:id="rId8"/>
    <p:sldLayoutId id="2147483690" r:id="rId9"/>
    <p:sldLayoutId id="2147483691" r:id="rId10"/>
    <p:sldLayoutId id="214748369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tx1"/>
        </a:buClr>
        <a:buSzPct val="80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tx1"/>
        </a:buClr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4400" smtClean="0">
                <a:solidFill>
                  <a:schemeClr val="tx1"/>
                </a:solidFill>
                <a:latin typeface="+mn-lt"/>
              </a:rPr>
              <a:t>3.4 Advances Structures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86800" cy="1143000"/>
          </a:xfrm>
        </p:spPr>
        <p:txBody>
          <a:bodyPr/>
          <a:lstStyle/>
          <a:p>
            <a:r>
              <a:rPr lang="en-IN" dirty="0" smtClean="0"/>
              <a:t>Sending the Whole Structure</a:t>
            </a:r>
            <a:endParaRPr lang="en-IN" dirty="0"/>
          </a:p>
        </p:txBody>
      </p:sp>
      <p:pic>
        <p:nvPicPr>
          <p:cNvPr id="6" name="Content Placeholder 5" descr="c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6652" y="2561700"/>
            <a:ext cx="7825348" cy="3762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60198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7620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Fig 2 shows the previous example of multiplying two fractional numbers by passing the entire structure.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same structure </a:t>
            </a:r>
            <a:r>
              <a:rPr lang="en-IN" sz="2400" dirty="0" err="1" smtClean="0"/>
              <a:t>FractionNumber</a:t>
            </a:r>
            <a:r>
              <a:rPr lang="en-IN" sz="2400" dirty="0" smtClean="0"/>
              <a:t>  used in the previous example is considered.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figure below illustrates how call by value is functioned here.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7038"/>
            <a:ext cx="8686800" cy="334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6" descr="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43000"/>
            <a:ext cx="2438400" cy="1524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5057775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590800" y="38100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048000" y="44958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35814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Function Call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419100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smtClean="0">
                <a:solidFill>
                  <a:schemeClr val="accent2"/>
                </a:solidFill>
              </a:rPr>
              <a:t>Function Definition</a:t>
            </a:r>
            <a:endParaRPr lang="en-IN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Structures through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is more efficient to pass structures through pointers especially when the structures are large and the function is frequently used.</a:t>
            </a:r>
          </a:p>
          <a:p>
            <a:r>
              <a:rPr lang="en-IN" dirty="0" smtClean="0"/>
              <a:t>Also it is common to pass structure through pointers when the structure is in dynamic memory.</a:t>
            </a:r>
          </a:p>
          <a:p>
            <a:r>
              <a:rPr lang="en-IN" dirty="0" smtClean="0"/>
              <a:t>We modify the multiply fractions example once more to pass the structures using pointers. </a:t>
            </a:r>
          </a:p>
          <a:p>
            <a:r>
              <a:rPr lang="en-IN" dirty="0" smtClean="0"/>
              <a:t>The modified memory flow diagram is shown in Fig.3 in the next slide.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86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Passing Structures through Pointers</a:t>
            </a:r>
            <a:endParaRPr lang="en-IN" dirty="0"/>
          </a:p>
        </p:txBody>
      </p:sp>
      <p:pic>
        <p:nvPicPr>
          <p:cNvPr id="6" name="Content Placeholder 5" descr="c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6652" y="1852350"/>
            <a:ext cx="7215748" cy="3938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76600" y="33528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276600" y="2514600"/>
            <a:ext cx="2743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6210300" y="33147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58674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3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2362200"/>
            <a:ext cx="137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i="1" dirty="0" smtClean="0">
                <a:solidFill>
                  <a:schemeClr val="accent2"/>
                </a:solidFill>
              </a:rPr>
              <a:t>pFr1, pFr2 and </a:t>
            </a:r>
            <a:r>
              <a:rPr lang="en-IN" sz="2400" i="1" dirty="0" err="1" smtClean="0">
                <a:solidFill>
                  <a:schemeClr val="accent2"/>
                </a:solidFill>
              </a:rPr>
              <a:t>pRes</a:t>
            </a:r>
            <a:r>
              <a:rPr lang="en-IN" sz="2400" i="1" dirty="0" smtClean="0">
                <a:solidFill>
                  <a:schemeClr val="accent2"/>
                </a:solidFill>
              </a:rPr>
              <a:t> are pointers to fr1,fr2 and res</a:t>
            </a:r>
            <a:endParaRPr lang="en-IN" sz="2400" i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914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same structure </a:t>
            </a:r>
            <a:r>
              <a:rPr lang="en-IN" sz="2400" dirty="0" err="1" smtClean="0"/>
              <a:t>FractionNumber</a:t>
            </a:r>
            <a:r>
              <a:rPr lang="en-IN" sz="2400" dirty="0" smtClean="0"/>
              <a:t> is considered in this example.</a:t>
            </a:r>
            <a:endParaRPr lang="en-IN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10000" y="5181600"/>
            <a:ext cx="2209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5867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solidFill>
                  <a:schemeClr val="accent2"/>
                </a:solidFill>
              </a:rPr>
              <a:t>Function definition</a:t>
            </a:r>
            <a:endParaRPr lang="en-IN" sz="20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6" descr="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533400"/>
            <a:ext cx="2971800" cy="142800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52863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318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pass an array of structures?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Assume a structure as follows:</a:t>
            </a:r>
          </a:p>
          <a:p>
            <a:pPr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Items </a:t>
            </a:r>
          </a:p>
          <a:p>
            <a:pPr>
              <a:buNone/>
            </a:pPr>
            <a:r>
              <a:rPr lang="en-IN" dirty="0" smtClean="0"/>
              <a:t>		{ char code[10]; </a:t>
            </a:r>
          </a:p>
          <a:p>
            <a:pPr>
              <a:buNone/>
            </a:pPr>
            <a:r>
              <a:rPr lang="en-IN" dirty="0" smtClean="0"/>
              <a:t>		   char description[30]; </a:t>
            </a:r>
          </a:p>
          <a:p>
            <a:pPr>
              <a:buNone/>
            </a:pPr>
            <a:r>
              <a:rPr lang="en-IN" dirty="0" smtClean="0"/>
              <a:t>		   </a:t>
            </a:r>
            <a:r>
              <a:rPr lang="en-IN" dirty="0" err="1" smtClean="0"/>
              <a:t>int</a:t>
            </a:r>
            <a:r>
              <a:rPr lang="en-IN" dirty="0" smtClean="0"/>
              <a:t> stock; }; </a:t>
            </a:r>
          </a:p>
          <a:p>
            <a:pPr>
              <a:buNone/>
            </a:pPr>
            <a:r>
              <a:rPr lang="en-IN" dirty="0" smtClean="0"/>
              <a:t>   	  </a:t>
            </a:r>
            <a:r>
              <a:rPr lang="en-IN" dirty="0" err="1" smtClean="0"/>
              <a:t>struct</a:t>
            </a:r>
            <a:r>
              <a:rPr lang="en-IN" dirty="0" smtClean="0"/>
              <a:t> Items </a:t>
            </a:r>
            <a:r>
              <a:rPr lang="en-IN" dirty="0" err="1" smtClean="0"/>
              <a:t>MyItems</a:t>
            </a:r>
            <a:r>
              <a:rPr lang="en-IN" dirty="0" smtClean="0"/>
              <a:t>[10]; </a:t>
            </a:r>
          </a:p>
          <a:p>
            <a:pPr>
              <a:buNone/>
            </a:pPr>
            <a:r>
              <a:rPr lang="en-IN" b="1" dirty="0" smtClean="0"/>
              <a:t>Option 1: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main(void) </a:t>
            </a:r>
          </a:p>
          <a:p>
            <a:pPr>
              <a:buNone/>
            </a:pPr>
            <a:r>
              <a:rPr lang="en-IN" dirty="0" smtClean="0"/>
              <a:t>{ 	</a:t>
            </a:r>
            <a:r>
              <a:rPr lang="en-IN" dirty="0" err="1" smtClean="0"/>
              <a:t>struct</a:t>
            </a:r>
            <a:r>
              <a:rPr lang="en-IN" dirty="0" smtClean="0"/>
              <a:t> Items </a:t>
            </a:r>
            <a:r>
              <a:rPr lang="en-IN" dirty="0" err="1" smtClean="0"/>
              <a:t>MyItems</a:t>
            </a:r>
            <a:r>
              <a:rPr lang="en-IN" dirty="0" smtClean="0"/>
              <a:t>[10];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ReadFile</a:t>
            </a:r>
            <a:r>
              <a:rPr lang="en-IN" dirty="0" smtClean="0"/>
              <a:t>(</a:t>
            </a:r>
            <a:r>
              <a:rPr lang="en-IN" dirty="0" err="1" smtClean="0"/>
              <a:t>MyItems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is generally not used as it is dangerous of course since </a:t>
            </a:r>
            <a:r>
              <a:rPr lang="en-IN" dirty="0" err="1" smtClean="0"/>
              <a:t>ReadFile</a:t>
            </a:r>
            <a:r>
              <a:rPr lang="en-IN" dirty="0" smtClean="0"/>
              <a:t> has no idea how big the array is (arrays are </a:t>
            </a:r>
            <a:r>
              <a:rPr lang="en-IN" i="1" dirty="0" err="1" smtClean="0"/>
              <a:t>always</a:t>
            </a:r>
            <a:r>
              <a:rPr lang="en-IN" dirty="0" err="1" smtClean="0"/>
              <a:t>passed</a:t>
            </a:r>
            <a:r>
              <a:rPr lang="en-IN" dirty="0" smtClean="0"/>
              <a:t> by decay-to-pointer). So you would typically add this information:</a:t>
            </a:r>
          </a:p>
          <a:p>
            <a:pPr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IN" dirty="0" smtClean="0"/>
              <a:t>How to pass an array of structures?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Option 2:</a:t>
            </a:r>
          </a:p>
          <a:p>
            <a:pPr>
              <a:buNone/>
            </a:pPr>
            <a:r>
              <a:rPr lang="en-IN" dirty="0" smtClean="0"/>
              <a:t>You pretty much have to use pointers for this. </a:t>
            </a:r>
          </a:p>
          <a:p>
            <a:pPr>
              <a:buNone/>
            </a:pPr>
            <a:r>
              <a:rPr lang="en-IN" dirty="0" smtClean="0"/>
              <a:t>Your function would look like this: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i="1" dirty="0" smtClean="0"/>
              <a:t>void </a:t>
            </a:r>
            <a:r>
              <a:rPr lang="en-IN" i="1" dirty="0" err="1" smtClean="0"/>
              <a:t>ReadFile</a:t>
            </a:r>
            <a:r>
              <a:rPr lang="en-IN" i="1" dirty="0" smtClean="0"/>
              <a:t>(Items * </a:t>
            </a:r>
            <a:r>
              <a:rPr lang="en-IN" i="1" dirty="0" err="1" smtClean="0"/>
              <a:t>MyItems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numberOfItems</a:t>
            </a:r>
            <a:r>
              <a:rPr lang="en-IN" i="1" dirty="0" smtClean="0"/>
              <a:t>) </a:t>
            </a:r>
          </a:p>
          <a:p>
            <a:pPr>
              <a:buNone/>
            </a:pPr>
            <a:endParaRPr lang="en-IN" i="1" dirty="0" smtClean="0"/>
          </a:p>
          <a:p>
            <a:r>
              <a:rPr lang="en-IN" dirty="0" smtClean="0"/>
              <a:t>You need to use pointer to array, after that it is easy to access its members</a:t>
            </a:r>
          </a:p>
          <a:p>
            <a:pPr>
              <a:buNone/>
            </a:pP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686800" cy="1143000"/>
          </a:xfrm>
        </p:spPr>
        <p:txBody>
          <a:bodyPr/>
          <a:lstStyle/>
          <a:p>
            <a:r>
              <a:rPr lang="en-IN" dirty="0" smtClean="0"/>
              <a:t>An Example for Option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46482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81600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676400"/>
            <a:ext cx="2114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0" y="121920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318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Example  for Option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14400"/>
            <a:ext cx="411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334000"/>
            <a:ext cx="4191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867150"/>
            <a:ext cx="2114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239000" y="35930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572000" y="14478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0800" y="1371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solidFill>
                  <a:schemeClr val="accent2"/>
                </a:solidFill>
              </a:rPr>
              <a:t>Instead of </a:t>
            </a:r>
            <a:r>
              <a:rPr lang="en-IN" sz="2400" i="1" dirty="0" smtClean="0">
                <a:solidFill>
                  <a:srgbClr val="0070C0"/>
                </a:solidFill>
              </a:rPr>
              <a:t>‘*</a:t>
            </a:r>
            <a:r>
              <a:rPr lang="en-IN" sz="2400" i="1" dirty="0" err="1" smtClean="0">
                <a:solidFill>
                  <a:srgbClr val="0070C0"/>
                </a:solidFill>
              </a:rPr>
              <a:t>sptr</a:t>
            </a:r>
            <a:r>
              <a:rPr lang="en-IN" sz="2400" i="1" dirty="0" smtClean="0">
                <a:solidFill>
                  <a:schemeClr val="accent2"/>
                </a:solidFill>
              </a:rPr>
              <a:t>’</a:t>
            </a:r>
            <a:r>
              <a:rPr lang="en-IN" sz="2400" i="1" dirty="0" smtClean="0">
                <a:solidFill>
                  <a:srgbClr val="0070C0"/>
                </a:solidFill>
              </a:rPr>
              <a:t> </a:t>
            </a:r>
            <a:r>
              <a:rPr lang="en-IN" sz="2400" i="1" dirty="0" smtClean="0">
                <a:solidFill>
                  <a:schemeClr val="accent2"/>
                </a:solidFill>
              </a:rPr>
              <a:t>,</a:t>
            </a:r>
            <a:r>
              <a:rPr lang="en-IN" sz="2400" i="1" dirty="0" smtClean="0">
                <a:solidFill>
                  <a:srgbClr val="0070C0"/>
                </a:solidFill>
              </a:rPr>
              <a:t> ‘</a:t>
            </a:r>
            <a:r>
              <a:rPr lang="en-IN" sz="2400" i="1" dirty="0" err="1" smtClean="0">
                <a:solidFill>
                  <a:srgbClr val="0070C0"/>
                </a:solidFill>
              </a:rPr>
              <a:t>sptr</a:t>
            </a:r>
            <a:r>
              <a:rPr lang="en-IN" sz="2400" i="1" dirty="0" smtClean="0">
                <a:solidFill>
                  <a:srgbClr val="0070C0"/>
                </a:solidFill>
              </a:rPr>
              <a:t>[]’ </a:t>
            </a:r>
            <a:r>
              <a:rPr lang="en-IN" sz="2400" i="1" dirty="0" smtClean="0">
                <a:solidFill>
                  <a:schemeClr val="accent2"/>
                </a:solidFill>
              </a:rPr>
              <a:t>can also be used</a:t>
            </a:r>
            <a:endParaRPr lang="en-IN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structure </a:t>
            </a:r>
            <a:r>
              <a:rPr lang="en-US" i="1" dirty="0" smtClean="0"/>
              <a:t>marks</a:t>
            </a:r>
            <a:r>
              <a:rPr lang="en-US" dirty="0" smtClean="0"/>
              <a:t> contain marks of 3 subjects. Use a function average to calculate the average marks of students. Assume the number of students to be 3. Write a program to implement this using the following techniques: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Sending individual members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Sending the whole structure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Passing structures through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572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how structures can be used within functions</a:t>
            </a:r>
          </a:p>
          <a:p>
            <a:r>
              <a:rPr lang="en-US" dirty="0" smtClean="0"/>
              <a:t>Learn to pass and return structures </a:t>
            </a:r>
          </a:p>
          <a:p>
            <a:r>
              <a:rPr lang="en-US" dirty="0" smtClean="0"/>
              <a:t>Learn to pass structures using pointers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794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Predict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572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685800"/>
            <a:ext cx="5943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r>
              <a:rPr lang="en-IN" dirty="0" smtClean="0"/>
              <a:t>Predict the error</a:t>
            </a:r>
            <a:endParaRPr lang="en-IN" dirty="0"/>
          </a:p>
        </p:txBody>
      </p:sp>
      <p:pic>
        <p:nvPicPr>
          <p:cNvPr id="7" name="Content Placeholder 6" descr="f2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63167" y="914400"/>
            <a:ext cx="5675833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228600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Sending individual members of structures in a function</a:t>
            </a:r>
          </a:p>
          <a:p>
            <a:r>
              <a:rPr lang="en-US" dirty="0" smtClean="0"/>
              <a:t>Sending the whole structure in a function</a:t>
            </a:r>
          </a:p>
          <a:p>
            <a:r>
              <a:rPr lang="en-US" dirty="0" smtClean="0"/>
              <a:t>Passing structures through pointers in a function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and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structures to be fully useful, we must be able to pass them to functions and return them.</a:t>
            </a:r>
          </a:p>
          <a:p>
            <a:r>
              <a:rPr lang="en-US" dirty="0" smtClean="0"/>
              <a:t>Function can access the members of a structure in 3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members can be passed to the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whole structure can be passed and the function can access the members using pass by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address of a structure or a member can be passed and the function can access the members through indirection and selection operators ( pass by address)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838200"/>
          </a:xfrm>
        </p:spPr>
        <p:txBody>
          <a:bodyPr/>
          <a:lstStyle/>
          <a:p>
            <a:r>
              <a:rPr lang="en-IN" dirty="0" smtClean="0"/>
              <a:t>Sending Individual Members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828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We can pass the individual members in a structure through functions the same way we pass normal parameters.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only difference is you must use the member operator to refer to the individual members for the actual parameters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r>
              <a:rPr lang="en-IN" sz="2400" dirty="0" smtClean="0"/>
              <a:t>	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Sending Individual Members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Let us learn how to pass structures using an example.</a:t>
            </a:r>
          </a:p>
          <a:p>
            <a:endParaRPr lang="en-IN" sz="2800" dirty="0" smtClean="0"/>
          </a:p>
          <a:p>
            <a:r>
              <a:rPr lang="en-IN" sz="2800" dirty="0" smtClean="0"/>
              <a:t>Consider a structure as shown below: </a:t>
            </a:r>
          </a:p>
          <a:p>
            <a:r>
              <a:rPr lang="en-IN" sz="2800" dirty="0" smtClean="0"/>
              <a:t>Our aim is to pass the </a:t>
            </a:r>
            <a:r>
              <a:rPr lang="en-IN" sz="2800" i="1" dirty="0" smtClean="0"/>
              <a:t>numerator</a:t>
            </a:r>
            <a:r>
              <a:rPr lang="en-IN" sz="2800" dirty="0" smtClean="0"/>
              <a:t> and </a:t>
            </a:r>
            <a:r>
              <a:rPr lang="en-IN" sz="2800" i="1" dirty="0" smtClean="0"/>
              <a:t>denominator</a:t>
            </a:r>
            <a:r>
              <a:rPr lang="en-IN" sz="2800" dirty="0" smtClean="0"/>
              <a:t> as arguments in a function called </a:t>
            </a:r>
            <a:r>
              <a:rPr lang="en-IN" sz="2800" i="1" dirty="0" err="1" smtClean="0"/>
              <a:t>multFr</a:t>
            </a:r>
            <a:r>
              <a:rPr lang="en-IN" sz="2800" i="1" dirty="0" smtClean="0"/>
              <a:t> </a:t>
            </a:r>
            <a:r>
              <a:rPr lang="en-IN" sz="2800" dirty="0" smtClean="0"/>
              <a:t>which multiplies the </a:t>
            </a:r>
            <a:r>
              <a:rPr lang="en-IN" sz="2800" dirty="0" err="1" smtClean="0"/>
              <a:t>corresponsding</a:t>
            </a:r>
            <a:r>
              <a:rPr lang="en-IN" sz="2800" dirty="0" smtClean="0"/>
              <a:t> </a:t>
            </a:r>
            <a:r>
              <a:rPr lang="en-IN" sz="2800" i="1" dirty="0" smtClean="0"/>
              <a:t>numerators </a:t>
            </a:r>
            <a:r>
              <a:rPr lang="en-IN" sz="2800" dirty="0" smtClean="0"/>
              <a:t>and</a:t>
            </a:r>
            <a:r>
              <a:rPr lang="en-IN" sz="2800" i="1" dirty="0" smtClean="0"/>
              <a:t> denominators, </a:t>
            </a:r>
            <a:r>
              <a:rPr lang="en-IN" sz="2800" dirty="0" err="1" smtClean="0"/>
              <a:t>ie</a:t>
            </a:r>
            <a:r>
              <a:rPr lang="en-IN" sz="2800" dirty="0" smtClean="0"/>
              <a:t>, multiply fractions</a:t>
            </a:r>
            <a:r>
              <a:rPr lang="en-IN" sz="2800" i="1" dirty="0" smtClean="0"/>
              <a:t>.</a:t>
            </a:r>
          </a:p>
          <a:p>
            <a:pPr>
              <a:buNone/>
            </a:pPr>
            <a:r>
              <a:rPr lang="en-IN" sz="2800" i="1" dirty="0" smtClean="0">
                <a:solidFill>
                  <a:schemeClr val="accent2"/>
                </a:solidFill>
              </a:rPr>
              <a:t>  </a:t>
            </a:r>
            <a:r>
              <a:rPr lang="en-IN" sz="2800" i="1" dirty="0" err="1" smtClean="0">
                <a:solidFill>
                  <a:schemeClr val="accent2"/>
                </a:solidFill>
              </a:rPr>
              <a:t>struct</a:t>
            </a:r>
            <a:r>
              <a:rPr lang="en-IN" sz="2800" i="1" dirty="0" smtClean="0">
                <a:solidFill>
                  <a:schemeClr val="accent2"/>
                </a:solidFill>
              </a:rPr>
              <a:t> </a:t>
            </a:r>
            <a:r>
              <a:rPr lang="en-IN" sz="2800" i="1" dirty="0" err="1" smtClean="0">
                <a:solidFill>
                  <a:schemeClr val="accent2"/>
                </a:solidFill>
              </a:rPr>
              <a:t>FractionNumber</a:t>
            </a:r>
            <a:endParaRPr lang="en-IN" sz="2800" i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IN" sz="2800" i="1" dirty="0" smtClean="0">
                <a:solidFill>
                  <a:schemeClr val="accent2"/>
                </a:solidFill>
              </a:rPr>
              <a:t>     { </a:t>
            </a:r>
          </a:p>
          <a:p>
            <a:pPr>
              <a:buNone/>
            </a:pPr>
            <a:r>
              <a:rPr lang="en-IN" sz="2800" i="1" dirty="0" smtClean="0">
                <a:solidFill>
                  <a:schemeClr val="accent2"/>
                </a:solidFill>
              </a:rPr>
              <a:t>         	</a:t>
            </a:r>
            <a:r>
              <a:rPr lang="en-IN" sz="2800" i="1" dirty="0" err="1" smtClean="0">
                <a:solidFill>
                  <a:schemeClr val="accent2"/>
                </a:solidFill>
              </a:rPr>
              <a:t>int</a:t>
            </a:r>
            <a:r>
              <a:rPr lang="en-IN" sz="2800" i="1" dirty="0" smtClean="0">
                <a:solidFill>
                  <a:schemeClr val="accent2"/>
                </a:solidFill>
              </a:rPr>
              <a:t> numerator;</a:t>
            </a:r>
          </a:p>
          <a:p>
            <a:pPr>
              <a:buNone/>
            </a:pPr>
            <a:r>
              <a:rPr lang="en-IN" sz="2800" i="1" dirty="0" smtClean="0">
                <a:solidFill>
                  <a:schemeClr val="accent2"/>
                </a:solidFill>
              </a:rPr>
              <a:t>		</a:t>
            </a:r>
            <a:r>
              <a:rPr lang="en-IN" sz="2800" i="1" dirty="0" err="1" smtClean="0">
                <a:solidFill>
                  <a:schemeClr val="accent2"/>
                </a:solidFill>
              </a:rPr>
              <a:t>int</a:t>
            </a:r>
            <a:r>
              <a:rPr lang="en-IN" sz="2800" i="1" dirty="0" smtClean="0">
                <a:solidFill>
                  <a:schemeClr val="accent2"/>
                </a:solidFill>
              </a:rPr>
              <a:t> denominator;</a:t>
            </a:r>
          </a:p>
          <a:p>
            <a:pPr>
              <a:buNone/>
            </a:pPr>
            <a:r>
              <a:rPr lang="en-IN" sz="2800" i="1" dirty="0" smtClean="0">
                <a:solidFill>
                  <a:schemeClr val="accent2"/>
                </a:solidFill>
              </a:rPr>
              <a:t>      }fr1,fr2;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r>
              <a:rPr lang="en-IN" dirty="0" smtClean="0"/>
              <a:t>Sending Individual Members</a:t>
            </a:r>
            <a:endParaRPr lang="en-IN" dirty="0"/>
          </a:p>
        </p:txBody>
      </p:sp>
      <p:pic>
        <p:nvPicPr>
          <p:cNvPr id="6" name="Content Placeholder 5" descr="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057400"/>
            <a:ext cx="7010400" cy="40301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Sending individual members to a function is no different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Below fig.1 is a simple example to multiply two fractions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structure mentioned in the previous slide is considered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9436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 1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971800" y="2362200"/>
            <a:ext cx="3810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057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Passing </a:t>
            </a:r>
            <a:r>
              <a:rPr lang="en-IN" i="1" dirty="0" smtClean="0">
                <a:solidFill>
                  <a:schemeClr val="accent2"/>
                </a:solidFill>
              </a:rPr>
              <a:t>numerator</a:t>
            </a:r>
            <a:r>
              <a:rPr lang="en-IN" dirty="0" smtClean="0">
                <a:solidFill>
                  <a:schemeClr val="accent2"/>
                </a:solidFill>
              </a:rPr>
              <a:t> and </a:t>
            </a:r>
            <a:r>
              <a:rPr lang="en-IN" i="1" dirty="0" smtClean="0">
                <a:solidFill>
                  <a:schemeClr val="accent2"/>
                </a:solidFill>
              </a:rPr>
              <a:t>denominator</a:t>
            </a:r>
            <a:r>
              <a:rPr lang="en-IN" dirty="0" smtClean="0">
                <a:solidFill>
                  <a:schemeClr val="accent2"/>
                </a:solidFill>
              </a:rPr>
              <a:t> in the function </a:t>
            </a:r>
            <a:r>
              <a:rPr lang="en-IN" i="1" dirty="0" err="1" smtClean="0">
                <a:solidFill>
                  <a:schemeClr val="accent2"/>
                </a:solidFill>
              </a:rPr>
              <a:t>multFr</a:t>
            </a:r>
            <a:endParaRPr lang="en-IN" i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2743201" y="5562601"/>
            <a:ext cx="83819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624840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Function </a:t>
            </a:r>
            <a:r>
              <a:rPr lang="en-IN" i="1" dirty="0" err="1" smtClean="0">
                <a:solidFill>
                  <a:schemeClr val="accent2"/>
                </a:solidFill>
              </a:rPr>
              <a:t>multFr</a:t>
            </a:r>
            <a:r>
              <a:rPr lang="en-IN" i="1" dirty="0" smtClean="0">
                <a:solidFill>
                  <a:schemeClr val="accent2"/>
                </a:solidFill>
              </a:rPr>
              <a:t> </a:t>
            </a:r>
            <a:r>
              <a:rPr lang="en-IN" dirty="0" smtClean="0">
                <a:solidFill>
                  <a:schemeClr val="accent2"/>
                </a:solidFill>
              </a:rPr>
              <a:t>definition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125" y="838200"/>
            <a:ext cx="5162550" cy="479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7" name="Picture 6" descr="f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609600"/>
            <a:ext cx="2362200" cy="125456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5257800" y="3048001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4343400" y="4038600"/>
            <a:ext cx="2362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274320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Function pass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8100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Function Definition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IN" dirty="0" smtClean="0"/>
              <a:t>Sending the Whole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144000" cy="4876800"/>
          </a:xfrm>
        </p:spPr>
        <p:txBody>
          <a:bodyPr>
            <a:normAutofit fontScale="77500" lnSpcReduction="20000"/>
          </a:bodyPr>
          <a:lstStyle/>
          <a:p>
            <a:r>
              <a:rPr lang="en-IN" sz="3100" dirty="0" smtClean="0"/>
              <a:t>Pass entire structure and let </a:t>
            </a:r>
            <a:r>
              <a:rPr lang="en-IN" sz="3100" i="1" dirty="0" err="1" smtClean="0"/>
              <a:t>multFr</a:t>
            </a:r>
            <a:r>
              <a:rPr lang="en-IN" sz="3100" dirty="0" smtClean="0"/>
              <a:t> complete its job in one call.</a:t>
            </a:r>
          </a:p>
          <a:p>
            <a:r>
              <a:rPr lang="en-IN" sz="3100" dirty="0" smtClean="0"/>
              <a:t>While passing a structure, specify the </a:t>
            </a:r>
            <a:r>
              <a:rPr lang="en-IN" sz="3100" i="1" dirty="0" smtClean="0"/>
              <a:t>type</a:t>
            </a:r>
            <a:r>
              <a:rPr lang="en-IN" sz="3100" dirty="0" smtClean="0"/>
              <a:t> in the formal parameters of the called function.</a:t>
            </a:r>
          </a:p>
          <a:p>
            <a:r>
              <a:rPr lang="en-IN" sz="3100" dirty="0" smtClean="0"/>
              <a:t>While returning a structure, specify the structure as the return type in the called function.</a:t>
            </a:r>
          </a:p>
          <a:p>
            <a:r>
              <a:rPr lang="en-IN" sz="3100" dirty="0" smtClean="0"/>
              <a:t>Pass by value is used.</a:t>
            </a:r>
          </a:p>
          <a:p>
            <a:r>
              <a:rPr lang="en-IN" sz="3100" dirty="0" smtClean="0"/>
              <a:t>This may lead to some inefficiencies when large structures are used since when we pass a structure to a function, C will copy the values to the local structure just as it does for variables.</a:t>
            </a:r>
          </a:p>
          <a:p>
            <a:endParaRPr lang="en-IN" sz="3100" dirty="0" smtClean="0"/>
          </a:p>
          <a:p>
            <a:r>
              <a:rPr lang="en-IN" sz="3100" dirty="0" smtClean="0"/>
              <a:t>The function call will be as </a:t>
            </a:r>
            <a:r>
              <a:rPr lang="en-IN" sz="3100" i="1" dirty="0" err="1" smtClean="0">
                <a:solidFill>
                  <a:schemeClr val="accent2"/>
                </a:solidFill>
              </a:rPr>
              <a:t>multFr</a:t>
            </a:r>
            <a:r>
              <a:rPr lang="en-IN" sz="3100" i="1" dirty="0" smtClean="0">
                <a:solidFill>
                  <a:schemeClr val="accent2"/>
                </a:solidFill>
              </a:rPr>
              <a:t>(fr1,fr2)</a:t>
            </a:r>
          </a:p>
          <a:p>
            <a:endParaRPr lang="en-IN" sz="3100" i="1" dirty="0" smtClean="0">
              <a:solidFill>
                <a:schemeClr val="accent2"/>
              </a:solidFill>
            </a:endParaRPr>
          </a:p>
          <a:p>
            <a:r>
              <a:rPr lang="en-IN" sz="3100" i="1" dirty="0" smtClean="0"/>
              <a:t>The function </a:t>
            </a:r>
            <a:r>
              <a:rPr lang="en-IN" sz="3100" i="1" dirty="0" err="1" smtClean="0"/>
              <a:t>declarqtion</a:t>
            </a:r>
            <a:r>
              <a:rPr lang="en-IN" sz="3100" i="1" dirty="0" smtClean="0"/>
              <a:t> will be as</a:t>
            </a:r>
          </a:p>
          <a:p>
            <a:pPr>
              <a:buNone/>
            </a:pPr>
            <a:r>
              <a:rPr lang="en-IN" sz="3100" i="1" dirty="0" smtClean="0">
                <a:solidFill>
                  <a:schemeClr val="accent2"/>
                </a:solidFill>
              </a:rPr>
              <a:t>      </a:t>
            </a:r>
            <a:r>
              <a:rPr lang="en-IN" sz="3100" i="1" dirty="0" err="1" smtClean="0">
                <a:solidFill>
                  <a:schemeClr val="accent2"/>
                </a:solidFill>
              </a:rPr>
              <a:t>multFr</a:t>
            </a:r>
            <a:r>
              <a:rPr lang="en-IN" sz="3100" i="1" dirty="0" smtClean="0">
                <a:solidFill>
                  <a:schemeClr val="accent2"/>
                </a:solidFill>
              </a:rPr>
              <a:t>(</a:t>
            </a:r>
            <a:r>
              <a:rPr lang="en-IN" sz="3100" i="1" dirty="0" err="1" smtClean="0">
                <a:solidFill>
                  <a:schemeClr val="accent2"/>
                </a:solidFill>
              </a:rPr>
              <a:t>struct</a:t>
            </a:r>
            <a:r>
              <a:rPr lang="en-IN" sz="3100" i="1" dirty="0" smtClean="0">
                <a:solidFill>
                  <a:schemeClr val="accent2"/>
                </a:solidFill>
              </a:rPr>
              <a:t>  </a:t>
            </a:r>
            <a:r>
              <a:rPr lang="en-IN" sz="3100" i="1" dirty="0" err="1" smtClean="0">
                <a:solidFill>
                  <a:schemeClr val="accent2"/>
                </a:solidFill>
              </a:rPr>
              <a:t>FractionNumber</a:t>
            </a:r>
            <a:r>
              <a:rPr lang="en-IN" sz="3100" i="1" dirty="0" smtClean="0">
                <a:solidFill>
                  <a:schemeClr val="accent2"/>
                </a:solidFill>
              </a:rPr>
              <a:t> f1, </a:t>
            </a:r>
            <a:r>
              <a:rPr lang="en-IN" sz="3100" i="1" dirty="0" err="1" smtClean="0">
                <a:solidFill>
                  <a:schemeClr val="accent2"/>
                </a:solidFill>
              </a:rPr>
              <a:t>struct</a:t>
            </a:r>
            <a:r>
              <a:rPr lang="en-IN" sz="3100" i="1" dirty="0" smtClean="0">
                <a:solidFill>
                  <a:schemeClr val="accent2"/>
                </a:solidFill>
              </a:rPr>
              <a:t> </a:t>
            </a:r>
            <a:r>
              <a:rPr lang="en-IN" sz="3100" i="1" dirty="0" err="1" smtClean="0">
                <a:solidFill>
                  <a:schemeClr val="accent2"/>
                </a:solidFill>
              </a:rPr>
              <a:t>FractionNumber</a:t>
            </a:r>
            <a:r>
              <a:rPr lang="en-IN" sz="3100" i="1" dirty="0" smtClean="0">
                <a:solidFill>
                  <a:schemeClr val="accent2"/>
                </a:solidFill>
              </a:rPr>
              <a:t> f2);</a:t>
            </a:r>
          </a:p>
          <a:p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TPSFont">
      <a:majorFont>
        <a:latin typeface="Perpetua"/>
        <a:ea typeface=""/>
        <a:cs typeface=""/>
      </a:majorFont>
      <a:minorFont>
        <a:latin typeface="Perpetu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2542</TotalTime>
  <Words>825</Words>
  <Application>Microsoft Office PowerPoint</Application>
  <PresentationFormat>On-screen Show (4:3)</PresentationFormat>
  <Paragraphs>170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3.4 Advances Structures </vt:lpstr>
      <vt:lpstr>Objectives</vt:lpstr>
      <vt:lpstr>Agenda</vt:lpstr>
      <vt:lpstr>Structures and Functions</vt:lpstr>
      <vt:lpstr>Sending Individual Members</vt:lpstr>
      <vt:lpstr>Sending Individual Members Contd..</vt:lpstr>
      <vt:lpstr>Sending Individual Members</vt:lpstr>
      <vt:lpstr>Another Example</vt:lpstr>
      <vt:lpstr>Sending the Whole Structure</vt:lpstr>
      <vt:lpstr>Sending the Whole Structure</vt:lpstr>
      <vt:lpstr>Another Example</vt:lpstr>
      <vt:lpstr>Passing Structures through Pointers</vt:lpstr>
      <vt:lpstr>Passing Structures through Pointers</vt:lpstr>
      <vt:lpstr>Another Example</vt:lpstr>
      <vt:lpstr>How to pass an array of structures?</vt:lpstr>
      <vt:lpstr>How to pass an array of structures? (Contd..)</vt:lpstr>
      <vt:lpstr>An Example for Option 1</vt:lpstr>
      <vt:lpstr>An Example  for Option 2</vt:lpstr>
      <vt:lpstr>Try it Yourself</vt:lpstr>
      <vt:lpstr>Predict the output</vt:lpstr>
      <vt:lpstr>Predict the error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admins</dc:creator>
  <cp:lastModifiedBy>Sini</cp:lastModifiedBy>
  <cp:revision>492</cp:revision>
  <dcterms:created xsi:type="dcterms:W3CDTF">2015-04-25T09:38:03Z</dcterms:created>
  <dcterms:modified xsi:type="dcterms:W3CDTF">2016-04-17T15:55:34Z</dcterms:modified>
</cp:coreProperties>
</file>