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69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08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58DB2-E31D-47A5-8C4E-AFFB9DF269AF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50088-A43A-4AA9-A959-41B1D6CE57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700336-C1A2-4092-897E-D00377345095}" type="slidenum">
              <a:rPr lang="en-IN"/>
              <a:pPr/>
              <a:t>4</a:t>
            </a:fld>
            <a:endParaRPr lang="en-IN"/>
          </a:p>
        </p:txBody>
      </p:sp>
      <p:sp>
        <p:nvSpPr>
          <p:cNvPr id="81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9862238-7919-4678-B45A-FAE3E7804017}" type="slidenum">
              <a:rPr lang="en-IN"/>
              <a:pPr/>
              <a:t>5</a:t>
            </a:fld>
            <a:endParaRPr lang="en-IN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70CB83C-8CD4-4A10-8431-20A8D55A41FE}" type="slidenum">
              <a:rPr lang="en-IN"/>
              <a:pPr/>
              <a:t>6</a:t>
            </a:fld>
            <a:endParaRPr lang="en-IN"/>
          </a:p>
        </p:txBody>
      </p:sp>
      <p:sp>
        <p:nvSpPr>
          <p:cNvPr id="10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37B897D-2618-42C6-BAF6-3042AF4B51EA}" type="slidenum">
              <a:rPr lang="en-IN"/>
              <a:pPr/>
              <a:t>7</a:t>
            </a:fld>
            <a:endParaRPr lang="en-IN"/>
          </a:p>
        </p:txBody>
      </p:sp>
      <p:sp>
        <p:nvSpPr>
          <p:cNvPr id="112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ED9DFFF-D903-4A23-83E3-E92E7B70B52F}" type="slidenum">
              <a:rPr lang="en-IN"/>
              <a:pPr/>
              <a:t>8</a:t>
            </a:fld>
            <a:endParaRPr lang="en-IN"/>
          </a:p>
        </p:txBody>
      </p:sp>
      <p:sp>
        <p:nvSpPr>
          <p:cNvPr id="122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52400" y="6477000"/>
            <a:ext cx="457200" cy="266700"/>
          </a:xfrm>
          <a:solidFill>
            <a:schemeClr val="bg1"/>
          </a:solidFill>
        </p:spPr>
        <p:txBody>
          <a:bodyPr lIns="0" tIns="0" rIns="0" bIns="0">
            <a:noAutofit/>
          </a:bodyPr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fld id="{16B630EB-F987-45A6-8A46-FAB463B7F3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>
            <a:normAutofit/>
          </a:bodyPr>
          <a:lstStyle>
            <a:lvl1pPr algn="ctr">
              <a:defRPr lang="en-US" sz="4400" baseline="0" dirty="0">
                <a:solidFill>
                  <a:srgbClr val="FFFFFF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762000"/>
            <a:ext cx="8763000" cy="685800"/>
          </a:xfrm>
        </p:spPr>
        <p:txBody>
          <a:bodyPr/>
          <a:lstStyle>
            <a:lvl1pPr>
              <a:defRPr i="1"/>
            </a:lvl1pPr>
          </a:lstStyle>
          <a:p>
            <a:r>
              <a:rPr lang="en-US" dirty="0" smtClean="0"/>
              <a:t>What has been described?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8763000" cy="3810000"/>
          </a:xfrm>
        </p:spPr>
        <p:txBody>
          <a:bodyPr vert="horz"/>
          <a:lstStyle>
            <a:lvl1pPr>
              <a:buClrTx/>
              <a:buFont typeface="Arial" pitchFamily="34" charset="0"/>
              <a:buChar char="•"/>
              <a:defRPr sz="2600" baseline="0"/>
            </a:lvl1pPr>
            <a:lvl2pPr>
              <a:buClrTx/>
              <a:buFont typeface="Arial" pitchFamily="34" charset="0"/>
              <a:buChar char="•"/>
              <a:defRPr sz="2600" baseline="0"/>
            </a:lvl2pPr>
            <a:lvl3pPr>
              <a:buClrTx/>
              <a:buFont typeface="Arial" pitchFamily="34" charset="0"/>
              <a:buChar char="•"/>
              <a:defRPr sz="2600" baseline="0"/>
            </a:lvl3pPr>
            <a:lvl4pPr>
              <a:buClrTx/>
              <a:buFont typeface="Arial" pitchFamily="34" charset="0"/>
              <a:buChar char="•"/>
              <a:defRPr sz="2600" baseline="0"/>
            </a:lvl4pPr>
            <a:lvl5pPr>
              <a:buClrTx/>
              <a:buFont typeface="Arial" pitchFamily="34" charset="0"/>
              <a:buChar char="•"/>
              <a:defRPr sz="2600" baseline="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867400" y="5257800"/>
            <a:ext cx="31242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050" b="1" i="1" dirty="0" smtClean="0"/>
              <a:t>Credits</a:t>
            </a:r>
          </a:p>
          <a:p>
            <a:pPr>
              <a:buFont typeface="Wingdings" pitchFamily="2" charset="2"/>
              <a:buChar char="§"/>
            </a:pPr>
            <a:r>
              <a:rPr lang="en-US" sz="1050" i="1" dirty="0" smtClean="0"/>
              <a:t>Ref1</a:t>
            </a:r>
          </a:p>
          <a:p>
            <a:pPr>
              <a:buFont typeface="Wingdings" pitchFamily="2" charset="2"/>
              <a:buChar char="§"/>
            </a:pPr>
            <a:r>
              <a:rPr lang="en-US" sz="1050" i="1" dirty="0" smtClean="0"/>
              <a:t>Ref2</a:t>
            </a:r>
          </a:p>
          <a:p>
            <a:pPr>
              <a:buFont typeface="Wingdings" pitchFamily="2" charset="2"/>
              <a:buChar char="§"/>
            </a:pPr>
            <a:r>
              <a:rPr lang="en-US" sz="1050" i="1" dirty="0" smtClean="0"/>
              <a:t>D</a:t>
            </a:r>
          </a:p>
          <a:p>
            <a:pPr>
              <a:buFont typeface="Wingdings" pitchFamily="2" charset="2"/>
              <a:buChar char="§"/>
            </a:pPr>
            <a:r>
              <a:rPr lang="en-US" sz="1050" i="1" dirty="0" smtClean="0"/>
              <a:t>D</a:t>
            </a:r>
          </a:p>
          <a:p>
            <a:pPr>
              <a:buFont typeface="Wingdings" pitchFamily="2" charset="2"/>
              <a:buChar char="§"/>
            </a:pPr>
            <a:r>
              <a:rPr lang="en-US" sz="1050" i="1" dirty="0" smtClean="0"/>
              <a:t>d</a:t>
            </a:r>
            <a:endParaRPr lang="en-US" sz="1050" i="1" dirty="0"/>
          </a:p>
        </p:txBody>
      </p:sp>
      <p:pic>
        <p:nvPicPr>
          <p:cNvPr id="9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8600"/>
            <a:ext cx="533400" cy="615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 lIns="82945" tIns="41473" rIns="829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456481" y="6247376"/>
            <a:ext cx="2128320" cy="470930"/>
          </a:xfrm>
          <a:prstGeom prst="rect">
            <a:avLst/>
          </a:prstGeom>
        </p:spPr>
        <p:txBody>
          <a:bodyPr lIns="82945" tIns="41473" rIns="82945" bIns="41473"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7680" y="6247376"/>
            <a:ext cx="2897280" cy="470930"/>
          </a:xfrm>
        </p:spPr>
        <p:txBody>
          <a:bodyPr lIns="82945" tIns="41473" rIns="82945" bIns="41473"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6554880" y="6247376"/>
            <a:ext cx="2128320" cy="470930"/>
          </a:xfrm>
        </p:spPr>
        <p:txBody>
          <a:bodyPr/>
          <a:lstStyle>
            <a:lvl1pPr>
              <a:defRPr/>
            </a:lvl1pPr>
          </a:lstStyle>
          <a:p>
            <a:fld id="{850B1515-632E-45A3-87C2-B79C9578C6D9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1066800"/>
            <a:ext cx="8763000" cy="685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"/>
            <a:ext cx="1219200" cy="900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752600"/>
            <a:ext cx="8763000" cy="4267200"/>
          </a:xfrm>
        </p:spPr>
        <p:txBody>
          <a:bodyPr vert="horz"/>
          <a:lstStyle>
            <a:lvl1pPr>
              <a:buClrTx/>
              <a:buFont typeface="Arial" pitchFamily="34" charset="0"/>
              <a:buChar char="•"/>
              <a:defRPr sz="2600" baseline="0"/>
            </a:lvl1pPr>
            <a:lvl2pPr>
              <a:buClrTx/>
              <a:buFont typeface="Arial" pitchFamily="34" charset="0"/>
              <a:buChar char="•"/>
              <a:defRPr sz="2600" baseline="0"/>
            </a:lvl2pPr>
            <a:lvl3pPr>
              <a:buClrTx/>
              <a:buFont typeface="Arial" pitchFamily="34" charset="0"/>
              <a:buChar char="•"/>
              <a:defRPr sz="2600" baseline="0"/>
            </a:lvl3pPr>
            <a:lvl4pPr>
              <a:buClrTx/>
              <a:buFont typeface="Arial" pitchFamily="34" charset="0"/>
              <a:buChar char="•"/>
              <a:defRPr sz="2600" baseline="0"/>
            </a:lvl4pPr>
            <a:lvl5pPr>
              <a:buClrTx/>
              <a:buFont typeface="Arial" pitchFamily="34" charset="0"/>
              <a:buChar char="•"/>
              <a:defRPr sz="2600" baseline="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/h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763000" cy="5029200"/>
          </a:xfrm>
        </p:spPr>
        <p:txBody>
          <a:bodyPr vert="horz"/>
          <a:lstStyle>
            <a:lvl1pPr>
              <a:buClrTx/>
              <a:buFont typeface="Arial" pitchFamily="34" charset="0"/>
              <a:buChar char="•"/>
              <a:defRPr sz="2600" baseline="0"/>
            </a:lvl1pPr>
            <a:lvl2pPr>
              <a:buClrTx/>
              <a:buFont typeface="Arial" pitchFamily="34" charset="0"/>
              <a:buChar char="•"/>
              <a:defRPr sz="2600" baseline="0"/>
            </a:lvl2pPr>
            <a:lvl3pPr>
              <a:buClrTx/>
              <a:buFont typeface="Arial" pitchFamily="34" charset="0"/>
              <a:buChar char="•"/>
              <a:defRPr sz="2600" baseline="0"/>
            </a:lvl3pPr>
            <a:lvl4pPr>
              <a:buClrTx/>
              <a:buFont typeface="Arial" pitchFamily="34" charset="0"/>
              <a:buChar char="•"/>
              <a:defRPr sz="2600" baseline="0"/>
            </a:lvl4pPr>
            <a:lvl5pPr>
              <a:buClrTx/>
              <a:buFont typeface="Arial" pitchFamily="34" charset="0"/>
              <a:buChar char="•"/>
              <a:defRPr sz="2600" baseline="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pic>
        <p:nvPicPr>
          <p:cNvPr id="8" name="Picture 7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772400" y="228600"/>
            <a:ext cx="11525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se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905000"/>
            <a:ext cx="8763000" cy="4419600"/>
          </a:xfrm>
        </p:spPr>
        <p:txBody>
          <a:bodyPr vert="horz"/>
          <a:lstStyle>
            <a:lvl1pPr>
              <a:buClrTx/>
              <a:buFont typeface="Arial" pitchFamily="34" charset="0"/>
              <a:buChar char="•"/>
              <a:defRPr sz="2600" baseline="0"/>
            </a:lvl1pPr>
            <a:lvl2pPr>
              <a:buClrTx/>
              <a:buFont typeface="Arial" pitchFamily="34" charset="0"/>
              <a:buChar char="•"/>
              <a:defRPr sz="2600" baseline="0"/>
            </a:lvl2pPr>
            <a:lvl3pPr>
              <a:buClrTx/>
              <a:buFont typeface="Arial" pitchFamily="34" charset="0"/>
              <a:buChar char="•"/>
              <a:defRPr sz="2600" baseline="0"/>
            </a:lvl3pPr>
            <a:lvl4pPr>
              <a:buClrTx/>
              <a:buFont typeface="Arial" pitchFamily="34" charset="0"/>
              <a:buChar char="•"/>
              <a:defRPr sz="2600" baseline="0"/>
            </a:lvl4pPr>
            <a:lvl5pPr>
              <a:buClrTx/>
              <a:buFont typeface="Arial" pitchFamily="34" charset="0"/>
              <a:buChar char="•"/>
              <a:defRPr sz="2600" baseline="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pic>
        <p:nvPicPr>
          <p:cNvPr id="6" name="Picture 5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1" y="228600"/>
            <a:ext cx="1904999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219200"/>
            <a:ext cx="8763000" cy="6858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763000" cy="4419600"/>
          </a:xfrm>
        </p:spPr>
        <p:txBody>
          <a:bodyPr vert="horz"/>
          <a:lstStyle>
            <a:lvl1pPr>
              <a:buClrTx/>
              <a:buFont typeface="Arial" pitchFamily="34" charset="0"/>
              <a:buChar char="•"/>
              <a:defRPr sz="2600" baseline="0"/>
            </a:lvl1pPr>
            <a:lvl2pPr>
              <a:buClrTx/>
              <a:buFont typeface="Arial" pitchFamily="34" charset="0"/>
              <a:buChar char="•"/>
              <a:defRPr sz="2600" baseline="0"/>
            </a:lvl2pPr>
            <a:lvl3pPr>
              <a:buClrTx/>
              <a:buFont typeface="Arial" pitchFamily="34" charset="0"/>
              <a:buChar char="•"/>
              <a:defRPr sz="2600" baseline="0"/>
            </a:lvl3pPr>
            <a:lvl4pPr>
              <a:buClrTx/>
              <a:buFont typeface="Arial" pitchFamily="34" charset="0"/>
              <a:buChar char="•"/>
              <a:defRPr sz="2600" baseline="0"/>
            </a:lvl4pPr>
            <a:lvl5pPr>
              <a:buClrTx/>
              <a:buFont typeface="Arial" pitchFamily="34" charset="0"/>
              <a:buChar char="•"/>
              <a:defRPr sz="2600" baseline="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762000"/>
            <a:ext cx="3505200" cy="8382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Note/Remember</a:t>
            </a:r>
            <a:endParaRPr lang="en-US" dirty="0"/>
          </a:p>
        </p:txBody>
      </p:sp>
      <p:pic>
        <p:nvPicPr>
          <p:cNvPr id="8" name="Picture 7"/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762000"/>
            <a:ext cx="609600" cy="771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_nocom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8686800" cy="4572000"/>
          </a:xfrm>
        </p:spPr>
        <p:txBody>
          <a:bodyPr vert="horz"/>
          <a:lstStyle>
            <a:lvl1pPr>
              <a:buClrTx/>
              <a:buFont typeface="Arial" pitchFamily="34" charset="0"/>
              <a:buChar char="•"/>
              <a:defRPr sz="2600" baseline="0"/>
            </a:lvl1pPr>
            <a:lvl2pPr>
              <a:buClrTx/>
              <a:buFont typeface="Arial" pitchFamily="34" charset="0"/>
              <a:buChar char="•"/>
              <a:defRPr sz="2600" baseline="0"/>
            </a:lvl2pPr>
            <a:lvl3pPr>
              <a:buClrTx/>
              <a:buFont typeface="Arial" pitchFamily="34" charset="0"/>
              <a:buChar char="•"/>
              <a:defRPr sz="2600" baseline="0"/>
            </a:lvl3pPr>
            <a:lvl4pPr>
              <a:buClrTx/>
              <a:buFont typeface="Arial" pitchFamily="34" charset="0"/>
              <a:buChar char="•"/>
              <a:defRPr sz="2600" baseline="0"/>
            </a:lvl4pPr>
            <a:lvl5pPr>
              <a:buClrTx/>
              <a:buFont typeface="Arial" pitchFamily="34" charset="0"/>
              <a:buChar char="•"/>
              <a:defRPr sz="2600" baseline="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with_com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8686800" cy="3733800"/>
          </a:xfrm>
        </p:spPr>
        <p:txBody>
          <a:bodyPr vert="horz"/>
          <a:lstStyle>
            <a:lvl1pPr>
              <a:buClrTx/>
              <a:buFont typeface="Arial" pitchFamily="34" charset="0"/>
              <a:buChar char="•"/>
              <a:defRPr sz="2600" baseline="0"/>
            </a:lvl1pPr>
            <a:lvl2pPr>
              <a:buClrTx/>
              <a:buFont typeface="Arial" pitchFamily="34" charset="0"/>
              <a:buChar char="•"/>
              <a:defRPr sz="2600" baseline="0"/>
            </a:lvl2pPr>
            <a:lvl3pPr>
              <a:buClrTx/>
              <a:buFont typeface="Arial" pitchFamily="34" charset="0"/>
              <a:buChar char="•"/>
              <a:defRPr sz="2600" baseline="0"/>
            </a:lvl3pPr>
            <a:lvl4pPr>
              <a:buClrTx/>
              <a:buFont typeface="Arial" pitchFamily="34" charset="0"/>
              <a:buChar char="•"/>
              <a:defRPr sz="2600" baseline="0"/>
            </a:lvl4pPr>
            <a:lvl5pPr>
              <a:buClrTx/>
              <a:buFont typeface="Arial" pitchFamily="34" charset="0"/>
              <a:buChar char="•"/>
              <a:defRPr sz="2600" baseline="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038600" y="5562600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Font typeface="Wingdings" pitchFamily="2" charset="2"/>
              <a:buChar char="ü"/>
            </a:pPr>
            <a:r>
              <a:rPr lang="en-US" sz="2400" i="1" dirty="0" smtClean="0"/>
              <a:t>Comments / interactive</a:t>
            </a:r>
            <a:r>
              <a:rPr lang="en-US" sz="2400" i="1" baseline="0" dirty="0" smtClean="0"/>
              <a:t> query</a:t>
            </a:r>
            <a:endParaRPr lang="en-US" sz="2400" i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t_double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3962400" cy="4572000"/>
          </a:xfrm>
        </p:spPr>
        <p:txBody>
          <a:bodyPr vert="horz"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343400" y="1447800"/>
            <a:ext cx="4339590" cy="4572000"/>
          </a:xfrm>
        </p:spPr>
        <p:txBody>
          <a:bodyPr vert="horz"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28600" y="1447800"/>
            <a:ext cx="8686800" cy="48768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3962400" cy="2286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100" i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Department of CSE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52400" y="6400800"/>
            <a:ext cx="457200" cy="342900"/>
          </a:xfrm>
          <a:prstGeom prst="ellipse">
            <a:avLst/>
          </a:prstGeom>
          <a:noFill/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977A0-4F64-4993-AE65-2CC71A205D0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9" r:id="rId3"/>
    <p:sldLayoutId id="2147483700" r:id="rId4"/>
    <p:sldLayoutId id="2147483701" r:id="rId5"/>
    <p:sldLayoutId id="2147483686" r:id="rId6"/>
    <p:sldLayoutId id="2147483696" r:id="rId7"/>
    <p:sldLayoutId id="2147483688" r:id="rId8"/>
    <p:sldLayoutId id="2147483690" r:id="rId9"/>
    <p:sldLayoutId id="2147483691" r:id="rId10"/>
    <p:sldLayoutId id="2147483698" r:id="rId11"/>
    <p:sldLayoutId id="2147483702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tx1"/>
        </a:buClr>
        <a:buSzPct val="85000"/>
        <a:buFont typeface="Arial" pitchFamily="34" charset="0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tx1"/>
        </a:buClr>
        <a:buSzPct val="85000"/>
        <a:buFont typeface="Arial" pitchFamily="34" charset="0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tx1"/>
        </a:buClr>
        <a:buSzPct val="85000"/>
        <a:buFont typeface="Arial" pitchFamily="34" charset="0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tx1"/>
        </a:buClr>
        <a:buSzPct val="80000"/>
        <a:buFont typeface="Arial" pitchFamily="34" charset="0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tx1"/>
        </a:buClr>
        <a:buFont typeface="Arial" pitchFamily="34" charset="0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smtClean="0">
                <a:solidFill>
                  <a:schemeClr val="tx1"/>
                </a:solidFill>
                <a:latin typeface="+mn-lt"/>
              </a:rPr>
              <a:t>3.5b ENUMERATION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To understand working with </a:t>
            </a:r>
            <a:r>
              <a:rPr lang="en-US" sz="3200" dirty="0" err="1" smtClean="0"/>
              <a:t>enum</a:t>
            </a:r>
            <a:r>
              <a:rPr lang="en-US" sz="3200" dirty="0" smtClean="0"/>
              <a:t> data type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</a:p>
          <a:p>
            <a:r>
              <a:rPr lang="en-US" dirty="0" smtClean="0"/>
              <a:t>Syntax</a:t>
            </a:r>
          </a:p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-34563"/>
            <a:ext cx="8228160" cy="1144921"/>
          </a:xfrm>
          <a:ln/>
        </p:spPr>
        <p:txBody>
          <a:bodyPr/>
          <a:lstStyle/>
          <a:p>
            <a:pPr>
              <a:lnSpc>
                <a:spcPct val="108000"/>
              </a:lnSpc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en-IN" sz="5400" dirty="0">
                <a:latin typeface="Century Schoolbook L" pitchFamily="16" charset="0"/>
              </a:rPr>
              <a:t>Enumeration</a:t>
            </a: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260640" y="1045550"/>
            <a:ext cx="8686080" cy="502900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1639" tIns="40820" rIns="81639" bIns="40820"/>
          <a:lstStyle/>
          <a:p>
            <a:pPr marL="195843" indent="-195843">
              <a:lnSpc>
                <a:spcPct val="108000"/>
              </a:lnSpc>
              <a:buSzPct val="45000"/>
              <a:buFont typeface="Wingdings" charset="2"/>
              <a:buChar char="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  <a:tab pos="8558047" algn="l"/>
              </a:tabLst>
            </a:pPr>
            <a:r>
              <a:rPr lang="en-IN" sz="2400" dirty="0">
                <a:solidFill>
                  <a:srgbClr val="000000"/>
                </a:solidFill>
                <a:latin typeface="Century Schoolbook L" pitchFamily="16" charset="0"/>
                <a:ea typeface="Droid Sans Fallback" charset="0"/>
                <a:cs typeface="Droid Sans Fallback" charset="0"/>
              </a:rPr>
              <a:t> User-defined data type consisting of integral constants</a:t>
            </a:r>
          </a:p>
          <a:p>
            <a:pPr marL="195843" indent="-195843">
              <a:lnSpc>
                <a:spcPct val="108000"/>
              </a:lnSpc>
              <a:buSzPct val="45000"/>
              <a:buFont typeface="Wingdings" charset="2"/>
              <a:buChar char="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  <a:tab pos="8558047" algn="l"/>
              </a:tabLst>
            </a:pPr>
            <a:r>
              <a:rPr lang="en-IN" sz="2400" dirty="0">
                <a:solidFill>
                  <a:srgbClr val="000000"/>
                </a:solidFill>
                <a:latin typeface="Century Schoolbook L" pitchFamily="16" charset="0"/>
                <a:ea typeface="Droid Sans Fallback" charset="0"/>
                <a:cs typeface="Droid Sans Fallback" charset="0"/>
              </a:rPr>
              <a:t> Each integral constant is given a name</a:t>
            </a:r>
          </a:p>
          <a:p>
            <a:pPr marL="195843" indent="-195843">
              <a:lnSpc>
                <a:spcPct val="108000"/>
              </a:lnSpc>
              <a:buSzPct val="45000"/>
              <a:buFont typeface="Wingdings" charset="2"/>
              <a:buChar char="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  <a:tab pos="8558047" algn="l"/>
              </a:tabLst>
            </a:pPr>
            <a:r>
              <a:rPr lang="en-IN" sz="2400" dirty="0">
                <a:solidFill>
                  <a:srgbClr val="000000"/>
                </a:solidFill>
                <a:latin typeface="Century Schoolbook L" pitchFamily="16" charset="0"/>
                <a:ea typeface="Droid Sans Fallback" charset="0"/>
                <a:cs typeface="Droid Sans Fallback" charset="0"/>
              </a:rPr>
              <a:t> Keyword </a:t>
            </a:r>
            <a:r>
              <a:rPr lang="en-IN" sz="2400" i="1" dirty="0" err="1">
                <a:solidFill>
                  <a:srgbClr val="FF0000"/>
                </a:solidFill>
                <a:latin typeface="Century Schoolbook L" pitchFamily="16" charset="0"/>
                <a:ea typeface="Droid Sans Fallback" charset="0"/>
                <a:cs typeface="Droid Sans Fallback" charset="0"/>
              </a:rPr>
              <a:t>enum</a:t>
            </a:r>
            <a:r>
              <a:rPr lang="en-IN" sz="2400" dirty="0">
                <a:solidFill>
                  <a:srgbClr val="FF0000"/>
                </a:solidFill>
                <a:latin typeface="Century Schoolbook L" pitchFamily="16" charset="0"/>
                <a:ea typeface="Droid Sans Fallback" charset="0"/>
                <a:cs typeface="Droid Sans Fallback" charset="0"/>
              </a:rPr>
              <a:t> </a:t>
            </a:r>
            <a:r>
              <a:rPr lang="en-IN" sz="2400" dirty="0">
                <a:solidFill>
                  <a:srgbClr val="000000"/>
                </a:solidFill>
                <a:latin typeface="Century Schoolbook L" pitchFamily="16" charset="0"/>
                <a:ea typeface="Droid Sans Fallback" charset="0"/>
                <a:cs typeface="Droid Sans Fallback" charset="0"/>
              </a:rPr>
              <a:t>is used to define enumerated data type</a:t>
            </a:r>
          </a:p>
          <a:p>
            <a:pPr marL="195843" indent="-195843">
              <a:lnSpc>
                <a:spcPct val="108000"/>
              </a:lnSpc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  <a:tab pos="8558047" algn="l"/>
              </a:tabLst>
            </a:pPr>
            <a:endParaRPr lang="en-IN" sz="2400" dirty="0">
              <a:solidFill>
                <a:srgbClr val="000000"/>
              </a:solidFill>
              <a:latin typeface="Century Schoolbook L" pitchFamily="16" charset="0"/>
              <a:ea typeface="Droid Sans Fallback" charset="0"/>
              <a:cs typeface="Droid Sans Fallback" charset="0"/>
            </a:endParaRPr>
          </a:p>
          <a:p>
            <a:pPr marL="391686" lvl="1" indent="-195843">
              <a:lnSpc>
                <a:spcPct val="107000"/>
              </a:lnSpc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  <a:tab pos="8558047" algn="l"/>
              </a:tabLst>
            </a:pPr>
            <a:r>
              <a:rPr lang="en-IN" sz="2400" dirty="0" err="1">
                <a:solidFill>
                  <a:srgbClr val="FF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enum</a:t>
            </a:r>
            <a:r>
              <a:rPr lang="en-IN" sz="2400" dirty="0">
                <a:solidFill>
                  <a:srgbClr val="00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 </a:t>
            </a:r>
            <a:r>
              <a:rPr lang="en-IN" sz="2400" dirty="0" err="1">
                <a:solidFill>
                  <a:srgbClr val="00B05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type_name</a:t>
            </a:r>
            <a:r>
              <a:rPr lang="en-IN" sz="2400" dirty="0">
                <a:solidFill>
                  <a:srgbClr val="00B05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{</a:t>
            </a:r>
            <a:r>
              <a:rPr lang="en-IN" sz="2400" dirty="0">
                <a:solidFill>
                  <a:srgbClr val="00B0F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value1, ..., </a:t>
            </a:r>
            <a:r>
              <a:rPr lang="en-IN" sz="2400" dirty="0" err="1">
                <a:solidFill>
                  <a:srgbClr val="00B0F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valueN</a:t>
            </a:r>
            <a:r>
              <a:rPr lang="en-IN" sz="2400" dirty="0">
                <a:solidFill>
                  <a:srgbClr val="00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};</a:t>
            </a:r>
          </a:p>
          <a:p>
            <a:pPr marL="195843" indent="-195843">
              <a:lnSpc>
                <a:spcPct val="108000"/>
              </a:lnSpc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  <a:tab pos="8558047" algn="l"/>
              </a:tabLst>
            </a:pPr>
            <a:endParaRPr lang="en-IN" sz="2400" dirty="0">
              <a:solidFill>
                <a:srgbClr val="000000"/>
              </a:solidFill>
              <a:latin typeface="Century Schoolbook L" pitchFamily="16" charset="0"/>
              <a:ea typeface="Droid Sans Fallback" charset="0"/>
              <a:cs typeface="Droid Sans Fallback" charset="0"/>
            </a:endParaRPr>
          </a:p>
          <a:p>
            <a:pPr marL="653043" lvl="1" indent="-195843">
              <a:lnSpc>
                <a:spcPct val="108000"/>
              </a:lnSpc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  <a:tab pos="8558047" algn="l"/>
              </a:tabLst>
            </a:pPr>
            <a:r>
              <a:rPr lang="en-IN" sz="2400" dirty="0" err="1" smtClean="0">
                <a:solidFill>
                  <a:srgbClr val="00B05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type_name</a:t>
            </a:r>
            <a:r>
              <a:rPr lang="en-IN" sz="2400" dirty="0" smtClean="0">
                <a:solidFill>
                  <a:srgbClr val="000000"/>
                </a:solidFill>
                <a:latin typeface="Century Schoolbook L" pitchFamily="16" charset="0"/>
                <a:ea typeface="Droid Sans Fallback" charset="0"/>
                <a:cs typeface="Droid Sans Fallback" charset="0"/>
              </a:rPr>
              <a:t> </a:t>
            </a:r>
            <a:r>
              <a:rPr lang="en-IN" sz="2400" dirty="0">
                <a:solidFill>
                  <a:srgbClr val="000000"/>
                </a:solidFill>
                <a:latin typeface="Century Schoolbook L" pitchFamily="16" charset="0"/>
                <a:ea typeface="Droid Sans Fallback" charset="0"/>
                <a:cs typeface="Droid Sans Fallback" charset="0"/>
              </a:rPr>
              <a:t>is the enumerated data type name or tag</a:t>
            </a:r>
          </a:p>
          <a:p>
            <a:pPr marL="195843" indent="-195843">
              <a:lnSpc>
                <a:spcPct val="108000"/>
              </a:lnSpc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  <a:tab pos="8558047" algn="l"/>
              </a:tabLst>
            </a:pPr>
            <a:r>
              <a:rPr lang="en-IN" sz="2400" dirty="0">
                <a:solidFill>
                  <a:srgbClr val="000000"/>
                </a:solidFill>
                <a:latin typeface="Century Schoolbook L" pitchFamily="16" charset="0"/>
                <a:ea typeface="Droid Sans Fallback" charset="0"/>
                <a:cs typeface="Droid Sans Fallback" charset="0"/>
              </a:rPr>
              <a:t> </a:t>
            </a:r>
            <a:r>
              <a:rPr lang="en-IN" sz="2400" dirty="0" smtClean="0">
                <a:solidFill>
                  <a:srgbClr val="000000"/>
                </a:solidFill>
                <a:latin typeface="Century Schoolbook L" pitchFamily="16" charset="0"/>
                <a:ea typeface="Droid Sans Fallback" charset="0"/>
                <a:cs typeface="Droid Sans Fallback" charset="0"/>
              </a:rPr>
              <a:t>		</a:t>
            </a:r>
            <a:r>
              <a:rPr lang="en-IN" sz="2400" dirty="0" smtClean="0">
                <a:solidFill>
                  <a:srgbClr val="00B0F0"/>
                </a:solidFill>
                <a:latin typeface="Century Schoolbook L" pitchFamily="16" charset="0"/>
                <a:ea typeface="Droid Sans Fallback" charset="0"/>
                <a:cs typeface="Droid Sans Fallback" charset="0"/>
              </a:rPr>
              <a:t>v</a:t>
            </a:r>
            <a:r>
              <a:rPr lang="en-IN" sz="2400" dirty="0" smtClean="0">
                <a:solidFill>
                  <a:srgbClr val="00B0F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alue1</a:t>
            </a:r>
            <a:r>
              <a:rPr lang="en-IN" sz="2400" dirty="0">
                <a:solidFill>
                  <a:srgbClr val="00B0F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, ..., </a:t>
            </a:r>
            <a:r>
              <a:rPr lang="en-IN" sz="2400" dirty="0" err="1">
                <a:solidFill>
                  <a:srgbClr val="00B0F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valueN</a:t>
            </a:r>
            <a:r>
              <a:rPr lang="en-IN" sz="2400" dirty="0">
                <a:solidFill>
                  <a:srgbClr val="00B0F0"/>
                </a:solidFill>
                <a:latin typeface="Century Schoolbook L" pitchFamily="16" charset="0"/>
                <a:ea typeface="Droid Sans Fallback" charset="0"/>
                <a:cs typeface="Droid Sans Fallback" charset="0"/>
              </a:rPr>
              <a:t> </a:t>
            </a:r>
            <a:r>
              <a:rPr lang="en-IN" sz="2400" dirty="0">
                <a:solidFill>
                  <a:srgbClr val="000000"/>
                </a:solidFill>
                <a:latin typeface="Century Schoolbook L" pitchFamily="16" charset="0"/>
                <a:ea typeface="Droid Sans Fallback" charset="0"/>
                <a:cs typeface="Droid Sans Fallback" charset="0"/>
              </a:rPr>
              <a:t>are values of type </a:t>
            </a:r>
            <a:r>
              <a:rPr lang="en-IN" sz="2400" dirty="0" err="1">
                <a:solidFill>
                  <a:srgbClr val="00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type_name</a:t>
            </a:r>
            <a:endParaRPr lang="en-IN" sz="2400" dirty="0">
              <a:solidFill>
                <a:srgbClr val="000000"/>
              </a:solidFill>
              <a:latin typeface="TlwgTypewriter" pitchFamily="48" charset="0"/>
              <a:ea typeface="Droid Sans Fallback" charset="0"/>
              <a:cs typeface="Droid Sans Fallback" charset="0"/>
            </a:endParaRPr>
          </a:p>
          <a:p>
            <a:pPr marL="195843" indent="-195843">
              <a:lnSpc>
                <a:spcPct val="108000"/>
              </a:lnSpc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  <a:tab pos="8558047" algn="l"/>
              </a:tabLst>
            </a:pPr>
            <a:r>
              <a:rPr lang="en-IN" sz="2400" dirty="0">
                <a:solidFill>
                  <a:srgbClr val="000000"/>
                </a:solidFill>
                <a:latin typeface="Century Schoolbook L" pitchFamily="16" charset="0"/>
                <a:ea typeface="Droid Sans Fallback" charset="0"/>
                <a:cs typeface="Droid Sans Fallback" charset="0"/>
              </a:rPr>
              <a:t> </a:t>
            </a:r>
            <a:r>
              <a:rPr lang="en-IN" sz="2400" dirty="0" smtClean="0">
                <a:solidFill>
                  <a:srgbClr val="000000"/>
                </a:solidFill>
                <a:latin typeface="Century Schoolbook L" pitchFamily="16" charset="0"/>
                <a:ea typeface="Droid Sans Fallback" charset="0"/>
                <a:cs typeface="Droid Sans Fallback" charset="0"/>
              </a:rPr>
              <a:t>		</a:t>
            </a:r>
          </a:p>
          <a:p>
            <a:pPr marL="195843" indent="-195843">
              <a:lnSpc>
                <a:spcPct val="108000"/>
              </a:lnSpc>
              <a:buSzPct val="45000"/>
              <a:buFont typeface="Wingdings" charset="2"/>
              <a:buChar char="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  <a:tab pos="8558047" algn="l"/>
              </a:tabLst>
            </a:pPr>
            <a:r>
              <a:rPr lang="en-IN" sz="2400" dirty="0" smtClean="0">
                <a:solidFill>
                  <a:srgbClr val="7030A0"/>
                </a:solidFill>
                <a:latin typeface="Century Schoolbook L" pitchFamily="16" charset="0"/>
                <a:ea typeface="Droid Sans Fallback" charset="0"/>
                <a:cs typeface="Droid Sans Fallback" charset="0"/>
              </a:rPr>
              <a:t>By </a:t>
            </a:r>
            <a:r>
              <a:rPr lang="en-IN" sz="2400" dirty="0">
                <a:solidFill>
                  <a:srgbClr val="7030A0"/>
                </a:solidFill>
                <a:latin typeface="Century Schoolbook L" pitchFamily="16" charset="0"/>
                <a:ea typeface="Droid Sans Fallback" charset="0"/>
                <a:cs typeface="Droid Sans Fallback" charset="0"/>
              </a:rPr>
              <a:t>default</a:t>
            </a:r>
            <a:r>
              <a:rPr lang="en-IN" sz="2400" dirty="0">
                <a:solidFill>
                  <a:srgbClr val="000000"/>
                </a:solidFill>
                <a:latin typeface="Century Schoolbook L" pitchFamily="16" charset="0"/>
                <a:ea typeface="Droid Sans Fallback" charset="0"/>
                <a:cs typeface="Droid Sans Fallback" charset="0"/>
              </a:rPr>
              <a:t>, </a:t>
            </a:r>
            <a:r>
              <a:rPr lang="en-IN" sz="2400" dirty="0">
                <a:solidFill>
                  <a:srgbClr val="00B0F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value1</a:t>
            </a:r>
            <a:r>
              <a:rPr lang="en-IN" sz="2400" dirty="0">
                <a:solidFill>
                  <a:srgbClr val="000000"/>
                </a:solidFill>
                <a:latin typeface="Century Schoolbook L" pitchFamily="16" charset="0"/>
                <a:ea typeface="Droid Sans Fallback" charset="0"/>
                <a:cs typeface="Droid Sans Fallback" charset="0"/>
              </a:rPr>
              <a:t> will be </a:t>
            </a:r>
            <a:r>
              <a:rPr lang="en-IN" sz="2400" dirty="0">
                <a:solidFill>
                  <a:srgbClr val="00B0F0"/>
                </a:solidFill>
                <a:latin typeface="Century Schoolbook L" pitchFamily="16" charset="0"/>
                <a:ea typeface="Droid Sans Fallback" charset="0"/>
                <a:cs typeface="Droid Sans Fallback" charset="0"/>
              </a:rPr>
              <a:t>equal to 0</a:t>
            </a:r>
            <a:r>
              <a:rPr lang="en-IN" sz="2400" dirty="0">
                <a:solidFill>
                  <a:srgbClr val="000000"/>
                </a:solidFill>
                <a:latin typeface="Century Schoolbook L" pitchFamily="16" charset="0"/>
                <a:ea typeface="Droid Sans Fallback" charset="0"/>
                <a:cs typeface="Droid Sans Fallback" charset="0"/>
              </a:rPr>
              <a:t>, </a:t>
            </a:r>
            <a:r>
              <a:rPr lang="en-IN" sz="2400" dirty="0">
                <a:solidFill>
                  <a:srgbClr val="00B0F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value2</a:t>
            </a:r>
            <a:r>
              <a:rPr lang="en-IN" sz="2400" dirty="0">
                <a:solidFill>
                  <a:srgbClr val="00B0F0"/>
                </a:solidFill>
                <a:latin typeface="Century Schoolbook L" pitchFamily="16" charset="0"/>
                <a:ea typeface="Droid Sans Fallback" charset="0"/>
                <a:cs typeface="Droid Sans Fallback" charset="0"/>
              </a:rPr>
              <a:t> </a:t>
            </a:r>
            <a:r>
              <a:rPr lang="en-IN" sz="2400" dirty="0">
                <a:solidFill>
                  <a:srgbClr val="000000"/>
                </a:solidFill>
                <a:latin typeface="Century Schoolbook L" pitchFamily="16" charset="0"/>
                <a:ea typeface="Droid Sans Fallback" charset="0"/>
                <a:cs typeface="Droid Sans Fallback" charset="0"/>
              </a:rPr>
              <a:t>will be </a:t>
            </a:r>
            <a:r>
              <a:rPr lang="en-IN" sz="2400" dirty="0" smtClean="0">
                <a:solidFill>
                  <a:srgbClr val="00B0F0"/>
                </a:solidFill>
                <a:latin typeface="Century Schoolbook L" pitchFamily="16" charset="0"/>
                <a:ea typeface="Droid Sans Fallback" charset="0"/>
                <a:cs typeface="Droid Sans Fallback" charset="0"/>
              </a:rPr>
              <a:t>1 </a:t>
            </a:r>
            <a:endParaRPr lang="en-IN" sz="2400" dirty="0">
              <a:solidFill>
                <a:srgbClr val="00B0F0"/>
              </a:solidFill>
              <a:latin typeface="Century Schoolbook L" pitchFamily="16" charset="0"/>
              <a:ea typeface="Droid Sans Fallback" charset="0"/>
              <a:cs typeface="Droid Sans Fallback" charset="0"/>
            </a:endParaRPr>
          </a:p>
          <a:p>
            <a:pPr marL="195843" indent="-195843">
              <a:lnSpc>
                <a:spcPct val="108000"/>
              </a:lnSpc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  <a:tab pos="8558047" algn="l"/>
              </a:tabLst>
            </a:pPr>
            <a:r>
              <a:rPr lang="en-IN" sz="2400" dirty="0">
                <a:solidFill>
                  <a:srgbClr val="000000"/>
                </a:solidFill>
                <a:latin typeface="Century Schoolbook L" pitchFamily="16" charset="0"/>
                <a:ea typeface="Droid Sans Fallback" charset="0"/>
                <a:cs typeface="Droid Sans Fallback" charset="0"/>
              </a:rPr>
              <a:t> </a:t>
            </a:r>
            <a:r>
              <a:rPr lang="en-IN" sz="2400" dirty="0" smtClean="0">
                <a:solidFill>
                  <a:srgbClr val="000000"/>
                </a:solidFill>
                <a:latin typeface="Century Schoolbook L" pitchFamily="16" charset="0"/>
                <a:ea typeface="Droid Sans Fallback" charset="0"/>
                <a:cs typeface="Droid Sans Fallback" charset="0"/>
              </a:rPr>
              <a:t>			and </a:t>
            </a:r>
            <a:r>
              <a:rPr lang="en-IN" sz="2400" dirty="0">
                <a:solidFill>
                  <a:srgbClr val="000000"/>
                </a:solidFill>
                <a:latin typeface="Century Schoolbook L" pitchFamily="16" charset="0"/>
                <a:ea typeface="Droid Sans Fallback" charset="0"/>
                <a:cs typeface="Droid Sans Fallback" charset="0"/>
              </a:rPr>
              <a:t>so on. </a:t>
            </a:r>
            <a:endParaRPr lang="en-IN" sz="2400" dirty="0" smtClean="0">
              <a:solidFill>
                <a:srgbClr val="000000"/>
              </a:solidFill>
              <a:latin typeface="Century Schoolbook L" pitchFamily="16" charset="0"/>
              <a:ea typeface="Droid Sans Fallback" charset="0"/>
              <a:cs typeface="Droid Sans Fallback" charset="0"/>
            </a:endParaRPr>
          </a:p>
          <a:p>
            <a:pPr marL="195843" indent="-195843">
              <a:lnSpc>
                <a:spcPct val="108000"/>
              </a:lnSpc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  <a:tab pos="8558047" algn="l"/>
              </a:tabLst>
            </a:pPr>
            <a:r>
              <a:rPr lang="en-IN" sz="2400" dirty="0" smtClean="0">
                <a:solidFill>
                  <a:srgbClr val="000000"/>
                </a:solidFill>
                <a:latin typeface="Century Schoolbook L" pitchFamily="16" charset="0"/>
                <a:ea typeface="Droid Sans Fallback" charset="0"/>
                <a:cs typeface="Droid Sans Fallback" charset="0"/>
              </a:rPr>
              <a:t>			However</a:t>
            </a:r>
            <a:r>
              <a:rPr lang="en-IN" sz="2400" dirty="0">
                <a:solidFill>
                  <a:srgbClr val="000000"/>
                </a:solidFill>
                <a:latin typeface="Century Schoolbook L" pitchFamily="16" charset="0"/>
                <a:ea typeface="Droid Sans Fallback" charset="0"/>
                <a:cs typeface="Droid Sans Fallback" charset="0"/>
              </a:rPr>
              <a:t>, the programmer can change </a:t>
            </a:r>
            <a:r>
              <a:rPr lang="en-IN" sz="2400" dirty="0" smtClean="0">
                <a:solidFill>
                  <a:srgbClr val="000000"/>
                </a:solidFill>
                <a:latin typeface="Century Schoolbook L" pitchFamily="16" charset="0"/>
                <a:ea typeface="Droid Sans Fallback" charset="0"/>
                <a:cs typeface="Droid Sans Fallback" charset="0"/>
              </a:rPr>
              <a:t>the </a:t>
            </a:r>
            <a:r>
              <a:rPr lang="en-IN" sz="2400" dirty="0">
                <a:solidFill>
                  <a:srgbClr val="000000"/>
                </a:solidFill>
                <a:latin typeface="Century Schoolbook L" pitchFamily="16" charset="0"/>
                <a:ea typeface="Droid Sans Fallback" charset="0"/>
                <a:cs typeface="Droid Sans Fallback" charset="0"/>
              </a:rPr>
              <a:t>default value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/>
          <a:lstStyle/>
          <a:p>
            <a:pPr>
              <a:lnSpc>
                <a:spcPct val="108000"/>
              </a:lnSpc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en-IN" sz="4400" dirty="0">
                <a:latin typeface="Century Schoolbook L" pitchFamily="16" charset="0"/>
              </a:rPr>
              <a:t>Declaration of </a:t>
            </a:r>
            <a:r>
              <a:rPr lang="en-IN" sz="4400" dirty="0" err="1">
                <a:latin typeface="TlwgTypewriter" pitchFamily="48" charset="0"/>
              </a:rPr>
              <a:t>enum</a:t>
            </a:r>
            <a:r>
              <a:rPr lang="en-IN" sz="4400" dirty="0">
                <a:latin typeface="TlwgTypewriter" pitchFamily="48" charset="0"/>
              </a:rPr>
              <a:t> </a:t>
            </a:r>
            <a:r>
              <a:rPr lang="en-IN" sz="4400" dirty="0">
                <a:latin typeface="Century Schoolbook L" pitchFamily="16" charset="0"/>
              </a:rPr>
              <a:t>Variable</a:t>
            </a: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260640" y="1623051"/>
            <a:ext cx="9012960" cy="357301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1639" tIns="40820" rIns="81639" bIns="40820"/>
          <a:lstStyle/>
          <a:p>
            <a:pPr marL="195843" indent="-195843">
              <a:lnSpc>
                <a:spcPct val="107000"/>
              </a:lnSpc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  <a:tab pos="8558047" algn="l"/>
                <a:tab pos="8965572" algn="l"/>
              </a:tabLst>
            </a:pPr>
            <a:r>
              <a:rPr lang="en-IN" sz="2400" dirty="0" err="1">
                <a:solidFill>
                  <a:srgbClr val="FF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enum</a:t>
            </a:r>
            <a:r>
              <a:rPr lang="en-IN" sz="2400" dirty="0">
                <a:solidFill>
                  <a:srgbClr val="00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 </a:t>
            </a:r>
            <a:r>
              <a:rPr lang="en-IN" sz="2400" dirty="0" err="1" smtClean="0">
                <a:solidFill>
                  <a:srgbClr val="00B05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boolean</a:t>
            </a:r>
            <a:endParaRPr lang="en-IN" sz="2400" dirty="0" smtClean="0">
              <a:solidFill>
                <a:srgbClr val="00B050"/>
              </a:solidFill>
              <a:latin typeface="TlwgTypewriter" pitchFamily="48" charset="0"/>
              <a:ea typeface="Droid Sans Fallback" charset="0"/>
              <a:cs typeface="Droid Sans Fallback" charset="0"/>
            </a:endParaRPr>
          </a:p>
          <a:p>
            <a:pPr marL="195843" indent="-195843">
              <a:lnSpc>
                <a:spcPct val="107000"/>
              </a:lnSpc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  <a:tab pos="8558047" algn="l"/>
                <a:tab pos="8965572" algn="l"/>
              </a:tabLst>
            </a:pPr>
            <a:r>
              <a:rPr lang="en-IN" sz="2400" dirty="0" smtClean="0">
                <a:solidFill>
                  <a:srgbClr val="00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{</a:t>
            </a:r>
            <a:endParaRPr lang="en-IN" sz="2400" dirty="0">
              <a:solidFill>
                <a:srgbClr val="000000"/>
              </a:solidFill>
              <a:latin typeface="TlwgTypewriter" pitchFamily="48" charset="0"/>
              <a:ea typeface="Droid Sans Fallback" charset="0"/>
              <a:cs typeface="Droid Sans Fallback" charset="0"/>
            </a:endParaRPr>
          </a:p>
          <a:p>
            <a:pPr marL="979214" lvl="4" indent="-195843">
              <a:lnSpc>
                <a:spcPct val="107000"/>
              </a:lnSpc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  <a:tab pos="8558047" algn="l"/>
                <a:tab pos="8965572" algn="l"/>
              </a:tabLst>
            </a:pPr>
            <a:r>
              <a:rPr lang="en-IN" sz="2400" dirty="0" smtClean="0">
                <a:solidFill>
                  <a:srgbClr val="00B0F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false,</a:t>
            </a:r>
            <a:endParaRPr lang="en-IN" sz="2400" dirty="0">
              <a:solidFill>
                <a:srgbClr val="00B0F0"/>
              </a:solidFill>
              <a:latin typeface="TlwgTypewriter" pitchFamily="48" charset="0"/>
              <a:ea typeface="Droid Sans Fallback" charset="0"/>
              <a:cs typeface="Droid Sans Fallback" charset="0"/>
            </a:endParaRPr>
          </a:p>
          <a:p>
            <a:pPr marL="979214" lvl="4" indent="-195843">
              <a:lnSpc>
                <a:spcPct val="107000"/>
              </a:lnSpc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  <a:tab pos="8558047" algn="l"/>
                <a:tab pos="8965572" algn="l"/>
              </a:tabLst>
            </a:pPr>
            <a:r>
              <a:rPr lang="en-IN" sz="2400" dirty="0" smtClean="0">
                <a:solidFill>
                  <a:srgbClr val="00B0F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true</a:t>
            </a:r>
            <a:endParaRPr lang="en-IN" sz="2400" dirty="0">
              <a:solidFill>
                <a:srgbClr val="00B0F0"/>
              </a:solidFill>
              <a:latin typeface="TlwgTypewriter" pitchFamily="48" charset="0"/>
              <a:ea typeface="Droid Sans Fallback" charset="0"/>
              <a:cs typeface="Droid Sans Fallback" charset="0"/>
            </a:endParaRPr>
          </a:p>
          <a:p>
            <a:pPr marL="195843" indent="-195843">
              <a:lnSpc>
                <a:spcPct val="107000"/>
              </a:lnSpc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  <a:tab pos="8558047" algn="l"/>
                <a:tab pos="8965572" algn="l"/>
              </a:tabLst>
            </a:pPr>
            <a:r>
              <a:rPr lang="en-IN" sz="2400" dirty="0">
                <a:solidFill>
                  <a:srgbClr val="00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};</a:t>
            </a:r>
          </a:p>
          <a:p>
            <a:pPr marL="195843" indent="-195843">
              <a:lnSpc>
                <a:spcPct val="107000"/>
              </a:lnSpc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  <a:tab pos="8558047" algn="l"/>
                <a:tab pos="8965572" algn="l"/>
              </a:tabLst>
            </a:pPr>
            <a:endParaRPr lang="en-IN" sz="2400" dirty="0">
              <a:solidFill>
                <a:srgbClr val="000000"/>
              </a:solidFill>
              <a:latin typeface="TlwgTypewriter" pitchFamily="48" charset="0"/>
              <a:ea typeface="Droid Sans Fallback" charset="0"/>
              <a:cs typeface="Droid Sans Fallback" charset="0"/>
            </a:endParaRPr>
          </a:p>
          <a:p>
            <a:pPr marL="195843" indent="-195843">
              <a:lnSpc>
                <a:spcPct val="107000"/>
              </a:lnSpc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  <a:tab pos="8558047" algn="l"/>
                <a:tab pos="8965572" algn="l"/>
              </a:tabLst>
            </a:pPr>
            <a:r>
              <a:rPr lang="en-IN" sz="2400" dirty="0" err="1">
                <a:solidFill>
                  <a:srgbClr val="FF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enum</a:t>
            </a:r>
            <a:r>
              <a:rPr lang="en-IN" sz="2400" dirty="0">
                <a:solidFill>
                  <a:srgbClr val="FF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 </a:t>
            </a:r>
            <a:r>
              <a:rPr lang="en-IN" sz="2400" dirty="0" err="1">
                <a:solidFill>
                  <a:srgbClr val="00B05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boolean</a:t>
            </a:r>
            <a:r>
              <a:rPr lang="en-IN" sz="2400" dirty="0">
                <a:solidFill>
                  <a:srgbClr val="00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 </a:t>
            </a:r>
            <a:r>
              <a:rPr lang="en-IN" sz="2400" dirty="0">
                <a:solidFill>
                  <a:srgbClr val="7030A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check</a:t>
            </a:r>
            <a:r>
              <a:rPr lang="en-IN" sz="2400" dirty="0">
                <a:solidFill>
                  <a:srgbClr val="00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;</a:t>
            </a:r>
          </a:p>
          <a:p>
            <a:pPr marL="195843" indent="-195843">
              <a:lnSpc>
                <a:spcPct val="107000"/>
              </a:lnSpc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  <a:tab pos="8558047" algn="l"/>
                <a:tab pos="8965572" algn="l"/>
              </a:tabLst>
            </a:pPr>
            <a:endParaRPr lang="en-IN" sz="2400" dirty="0">
              <a:solidFill>
                <a:srgbClr val="000000"/>
              </a:solidFill>
              <a:latin typeface="TlwgTypewriter" pitchFamily="48" charset="0"/>
              <a:ea typeface="Droid Sans Fallback" charset="0"/>
              <a:cs typeface="Droid Sans Fallback" charset="0"/>
            </a:endParaRPr>
          </a:p>
          <a:p>
            <a:pPr marL="195843" indent="-195843">
              <a:lnSpc>
                <a:spcPct val="108000"/>
              </a:lnSpc>
              <a:buSzPct val="45000"/>
              <a:buFont typeface="Wingdings" charset="2"/>
              <a:buChar char="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  <a:tab pos="8558047" algn="l"/>
                <a:tab pos="8965572" algn="l"/>
              </a:tabLst>
            </a:pPr>
            <a:r>
              <a:rPr lang="en-IN" sz="2400" dirty="0">
                <a:solidFill>
                  <a:srgbClr val="000000"/>
                </a:solidFill>
                <a:latin typeface="Century Schoolbook L" pitchFamily="16" charset="0"/>
                <a:ea typeface="Droid Sans Fallback" charset="0"/>
                <a:cs typeface="Droid Sans Fallback" charset="0"/>
              </a:rPr>
              <a:t>A variable </a:t>
            </a:r>
            <a:r>
              <a:rPr lang="en-IN" sz="2400" dirty="0">
                <a:solidFill>
                  <a:srgbClr val="7030A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check</a:t>
            </a:r>
            <a:r>
              <a:rPr lang="en-IN" sz="2400" dirty="0">
                <a:solidFill>
                  <a:srgbClr val="000000"/>
                </a:solidFill>
                <a:latin typeface="Century Schoolbook L" pitchFamily="16" charset="0"/>
                <a:ea typeface="Droid Sans Fallback" charset="0"/>
                <a:cs typeface="Droid Sans Fallback" charset="0"/>
              </a:rPr>
              <a:t> is declared which is of type </a:t>
            </a:r>
            <a:r>
              <a:rPr lang="en-IN" sz="2400" dirty="0" err="1">
                <a:solidFill>
                  <a:srgbClr val="00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enum</a:t>
            </a:r>
            <a:r>
              <a:rPr lang="en-IN" sz="2400" dirty="0">
                <a:solidFill>
                  <a:srgbClr val="00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boolean</a:t>
            </a:r>
            <a:endParaRPr lang="en-IN" sz="2400" dirty="0">
              <a:solidFill>
                <a:srgbClr val="000000"/>
              </a:solidFill>
              <a:latin typeface="TlwgTypewriter" pitchFamily="48" charset="0"/>
              <a:ea typeface="Droid Sans Fallback" charset="0"/>
              <a:cs typeface="Droid Sans Fallback" charset="0"/>
            </a:endParaRPr>
          </a:p>
          <a:p>
            <a:pPr marL="195843" indent="-195843">
              <a:lnSpc>
                <a:spcPct val="108000"/>
              </a:lnSpc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  <a:tab pos="8558047" algn="l"/>
                <a:tab pos="8965572" algn="l"/>
              </a:tabLst>
            </a:pPr>
            <a:r>
              <a:rPr lang="en-IN" sz="2400" dirty="0">
                <a:solidFill>
                  <a:srgbClr val="000000"/>
                </a:solidFill>
                <a:latin typeface="Century Schoolbook L" pitchFamily="16" charset="0"/>
                <a:ea typeface="Droid Sans Fallback" charset="0"/>
                <a:cs typeface="Droid Sans Fallback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109452"/>
            <a:ext cx="8228160" cy="1473275"/>
          </a:xfrm>
          <a:ln/>
        </p:spPr>
        <p:txBody>
          <a:bodyPr>
            <a:normAutofit fontScale="90000"/>
          </a:bodyPr>
          <a:lstStyle/>
          <a:p>
            <a:pPr>
              <a:lnSpc>
                <a:spcPct val="108000"/>
              </a:lnSpc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en-IN" sz="4400" dirty="0">
                <a:latin typeface="Century Schoolbook L" pitchFamily="16" charset="0"/>
              </a:rPr>
              <a:t>Changing the default value of </a:t>
            </a:r>
            <a:r>
              <a:rPr lang="en-IN" sz="4400" dirty="0" err="1">
                <a:latin typeface="TlwgTypewriter" pitchFamily="48" charset="0"/>
              </a:rPr>
              <a:t>enum</a:t>
            </a:r>
            <a:r>
              <a:rPr lang="en-IN" sz="4400" dirty="0">
                <a:latin typeface="Century Schoolbook L" pitchFamily="16" charset="0"/>
              </a:rPr>
              <a:t> elements</a:t>
            </a: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63680" y="1623051"/>
            <a:ext cx="7807680" cy="398489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0820" rIns="81639" bIns="40820"/>
          <a:lstStyle/>
          <a:p>
            <a:pPr marL="195843" indent="-195843">
              <a:lnSpc>
                <a:spcPct val="107000"/>
              </a:lnSpc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</a:tabLst>
            </a:pPr>
            <a:r>
              <a:rPr lang="en-IN" sz="2400" dirty="0" err="1">
                <a:solidFill>
                  <a:srgbClr val="FF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enum</a:t>
            </a:r>
            <a:r>
              <a:rPr lang="en-IN" sz="2400" dirty="0">
                <a:solidFill>
                  <a:srgbClr val="00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 </a:t>
            </a:r>
            <a:r>
              <a:rPr lang="en-IN" sz="2400" dirty="0">
                <a:solidFill>
                  <a:srgbClr val="00B05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suit</a:t>
            </a:r>
            <a:r>
              <a:rPr lang="en-IN" sz="2400" dirty="0">
                <a:solidFill>
                  <a:srgbClr val="00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{</a:t>
            </a:r>
          </a:p>
          <a:p>
            <a:pPr marL="979214" lvl="4" indent="-195843">
              <a:lnSpc>
                <a:spcPct val="107000"/>
              </a:lnSpc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</a:tabLst>
            </a:pPr>
            <a:r>
              <a:rPr lang="en-IN" sz="2400" dirty="0">
                <a:solidFill>
                  <a:srgbClr val="00B0F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club = </a:t>
            </a:r>
            <a:r>
              <a:rPr lang="en-IN" sz="2400" dirty="0" smtClean="0">
                <a:solidFill>
                  <a:srgbClr val="00B0F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0,</a:t>
            </a:r>
            <a:endParaRPr lang="en-IN" sz="2400" dirty="0">
              <a:solidFill>
                <a:srgbClr val="00B0F0"/>
              </a:solidFill>
              <a:latin typeface="TlwgTypewriter" pitchFamily="48" charset="0"/>
              <a:ea typeface="Droid Sans Fallback" charset="0"/>
              <a:cs typeface="Droid Sans Fallback" charset="0"/>
            </a:endParaRPr>
          </a:p>
          <a:p>
            <a:pPr marL="979214" lvl="4" indent="-195843">
              <a:lnSpc>
                <a:spcPct val="107000"/>
              </a:lnSpc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</a:tabLst>
            </a:pPr>
            <a:r>
              <a:rPr lang="en-IN" sz="2400" dirty="0">
                <a:solidFill>
                  <a:srgbClr val="00B0F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diamonds = </a:t>
            </a:r>
            <a:r>
              <a:rPr lang="en-IN" sz="2400" dirty="0" smtClean="0">
                <a:solidFill>
                  <a:srgbClr val="00B0F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10,</a:t>
            </a:r>
            <a:endParaRPr lang="en-IN" sz="2400" dirty="0">
              <a:solidFill>
                <a:srgbClr val="00B0F0"/>
              </a:solidFill>
              <a:latin typeface="TlwgTypewriter" pitchFamily="48" charset="0"/>
              <a:ea typeface="Droid Sans Fallback" charset="0"/>
              <a:cs typeface="Droid Sans Fallback" charset="0"/>
            </a:endParaRPr>
          </a:p>
          <a:p>
            <a:pPr marL="979214" lvl="4" indent="-195843">
              <a:lnSpc>
                <a:spcPct val="107000"/>
              </a:lnSpc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</a:tabLst>
            </a:pPr>
            <a:r>
              <a:rPr lang="en-IN" sz="2400" dirty="0">
                <a:solidFill>
                  <a:srgbClr val="00B0F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hearts = </a:t>
            </a:r>
            <a:r>
              <a:rPr lang="en-IN" sz="2400" dirty="0" smtClean="0">
                <a:solidFill>
                  <a:srgbClr val="00B0F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20,</a:t>
            </a:r>
            <a:endParaRPr lang="en-IN" sz="2400" dirty="0">
              <a:solidFill>
                <a:srgbClr val="00B0F0"/>
              </a:solidFill>
              <a:latin typeface="TlwgTypewriter" pitchFamily="48" charset="0"/>
              <a:ea typeface="Droid Sans Fallback" charset="0"/>
              <a:cs typeface="Droid Sans Fallback" charset="0"/>
            </a:endParaRPr>
          </a:p>
          <a:p>
            <a:pPr marL="979214" lvl="4" indent="-195843">
              <a:lnSpc>
                <a:spcPct val="107000"/>
              </a:lnSpc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</a:tabLst>
            </a:pPr>
            <a:r>
              <a:rPr lang="en-IN" sz="2400" dirty="0">
                <a:solidFill>
                  <a:srgbClr val="00B0F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spades </a:t>
            </a:r>
            <a:r>
              <a:rPr lang="en-IN" sz="2400">
                <a:solidFill>
                  <a:srgbClr val="00B0F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= </a:t>
            </a:r>
            <a:r>
              <a:rPr lang="en-IN" sz="2400" smtClean="0">
                <a:solidFill>
                  <a:srgbClr val="00B0F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3</a:t>
            </a:r>
            <a:endParaRPr lang="en-IN" sz="2400" dirty="0">
              <a:solidFill>
                <a:srgbClr val="00B0F0"/>
              </a:solidFill>
              <a:latin typeface="TlwgTypewriter" pitchFamily="48" charset="0"/>
              <a:ea typeface="Droid Sans Fallback" charset="0"/>
              <a:cs typeface="Droid Sans Fallback" charset="0"/>
            </a:endParaRPr>
          </a:p>
          <a:p>
            <a:pPr marL="979214" lvl="4" indent="-195843">
              <a:lnSpc>
                <a:spcPct val="107000"/>
              </a:lnSpc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</a:tabLst>
            </a:pPr>
            <a:r>
              <a:rPr lang="en-IN" sz="2400" dirty="0">
                <a:solidFill>
                  <a:srgbClr val="00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};</a:t>
            </a:r>
          </a:p>
          <a:p>
            <a:pPr marL="195843" indent="-195843">
              <a:lnSpc>
                <a:spcPct val="108000"/>
              </a:lnSpc>
              <a:buSzPct val="45000"/>
              <a:buFont typeface="Wingdings" charset="2"/>
              <a:buChar char="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</a:tabLst>
            </a:pPr>
            <a:r>
              <a:rPr lang="en-IN" sz="2400" dirty="0">
                <a:solidFill>
                  <a:srgbClr val="000000"/>
                </a:solidFill>
                <a:latin typeface="Century Schoolbook L" pitchFamily="16" charset="0"/>
                <a:ea typeface="Droid Sans Fallback" charset="0"/>
                <a:cs typeface="Droid Sans Fallback" charset="0"/>
              </a:rPr>
              <a:t> The default values respectively for </a:t>
            </a:r>
            <a:r>
              <a:rPr lang="en-IN" sz="2400" dirty="0">
                <a:solidFill>
                  <a:srgbClr val="00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diamonds </a:t>
            </a:r>
            <a:r>
              <a:rPr lang="en-IN" sz="2400" dirty="0">
                <a:solidFill>
                  <a:srgbClr val="000000"/>
                </a:solidFill>
                <a:latin typeface="Century Schoolbook L" pitchFamily="16" charset="0"/>
                <a:ea typeface="Droid Sans Fallback" charset="0"/>
                <a:cs typeface="Droid Sans Fallback" charset="0"/>
              </a:rPr>
              <a:t>and</a:t>
            </a:r>
            <a:r>
              <a:rPr lang="en-IN" sz="2400" dirty="0">
                <a:solidFill>
                  <a:srgbClr val="00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 </a:t>
            </a:r>
          </a:p>
          <a:p>
            <a:pPr marL="195843" indent="-195843">
              <a:lnSpc>
                <a:spcPct val="107000"/>
              </a:lnSpc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</a:tabLst>
            </a:pPr>
            <a:r>
              <a:rPr lang="en-IN" sz="2400" dirty="0">
                <a:solidFill>
                  <a:srgbClr val="00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 </a:t>
            </a:r>
            <a:r>
              <a:rPr lang="en-IN" sz="2400" dirty="0" smtClean="0">
                <a:solidFill>
                  <a:srgbClr val="00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		hearts</a:t>
            </a:r>
            <a:r>
              <a:rPr lang="en-IN" sz="2400" dirty="0" smtClean="0">
                <a:solidFill>
                  <a:srgbClr val="000000"/>
                </a:solidFill>
                <a:latin typeface="Century Schoolbook L" pitchFamily="16" charset="0"/>
                <a:ea typeface="Droid Sans Fallback" charset="0"/>
                <a:cs typeface="Droid Sans Fallback" charset="0"/>
              </a:rPr>
              <a:t> </a:t>
            </a:r>
            <a:r>
              <a:rPr lang="en-IN" sz="2400" dirty="0">
                <a:solidFill>
                  <a:srgbClr val="000000"/>
                </a:solidFill>
                <a:latin typeface="Century Schoolbook L" pitchFamily="16" charset="0"/>
                <a:ea typeface="Droid Sans Fallback" charset="0"/>
                <a:cs typeface="Droid Sans Fallback" charset="0"/>
              </a:rPr>
              <a:t>would be 1 and 2</a:t>
            </a:r>
          </a:p>
          <a:p>
            <a:pPr marL="195843" indent="-195843">
              <a:lnSpc>
                <a:spcPct val="108000"/>
              </a:lnSpc>
              <a:buSzPct val="45000"/>
              <a:buFont typeface="Wingdings" charset="2"/>
              <a:buChar char="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</a:tabLst>
            </a:pPr>
            <a:r>
              <a:rPr lang="en-IN" sz="2400" dirty="0">
                <a:solidFill>
                  <a:srgbClr val="000000"/>
                </a:solidFill>
                <a:latin typeface="Century Schoolbook L" pitchFamily="16" charset="0"/>
                <a:ea typeface="Droid Sans Fallback" charset="0"/>
                <a:cs typeface="Droid Sans Fallback" charset="0"/>
              </a:rPr>
              <a:t> However, the default values can be changed as above</a:t>
            </a:r>
          </a:p>
          <a:p>
            <a:pPr marL="195843" indent="-195843">
              <a:lnSpc>
                <a:spcPct val="107000"/>
              </a:lnSpc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</a:tabLst>
            </a:pPr>
            <a:endParaRPr lang="en-IN" sz="2400" dirty="0">
              <a:solidFill>
                <a:srgbClr val="000000"/>
              </a:solidFill>
              <a:latin typeface="TlwgTypewriter" pitchFamily="48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/>
          <a:lstStyle/>
          <a:p>
            <a:pPr>
              <a:lnSpc>
                <a:spcPct val="108000"/>
              </a:lnSpc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en-IN" sz="4400" dirty="0">
                <a:latin typeface="Century Schoolbook L" pitchFamily="16" charset="0"/>
              </a:rPr>
              <a:t>An Example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63680" y="1623051"/>
            <a:ext cx="8447040" cy="510677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0820" rIns="81639" bIns="40820"/>
          <a:lstStyle/>
          <a:p>
            <a:pPr marL="195843" indent="-195843">
              <a:lnSpc>
                <a:spcPct val="107000"/>
              </a:lnSpc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en-IN" sz="2400" dirty="0">
                <a:solidFill>
                  <a:srgbClr val="00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#</a:t>
            </a:r>
            <a:r>
              <a:rPr lang="en-IN" sz="2400" dirty="0" smtClean="0">
                <a:solidFill>
                  <a:srgbClr val="00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include </a:t>
            </a:r>
            <a:r>
              <a:rPr lang="en-IN" sz="2400" dirty="0">
                <a:solidFill>
                  <a:srgbClr val="00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&lt;</a:t>
            </a:r>
            <a:r>
              <a:rPr lang="en-IN" sz="2400" dirty="0" err="1">
                <a:solidFill>
                  <a:srgbClr val="00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stdio.h</a:t>
            </a:r>
            <a:r>
              <a:rPr lang="en-IN" sz="2400" dirty="0">
                <a:solidFill>
                  <a:srgbClr val="00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&gt;</a:t>
            </a:r>
          </a:p>
          <a:p>
            <a:pPr marL="195843" indent="-195843">
              <a:lnSpc>
                <a:spcPct val="107000"/>
              </a:lnSpc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en-IN" sz="2400" dirty="0" err="1">
                <a:solidFill>
                  <a:srgbClr val="00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enum</a:t>
            </a:r>
            <a:r>
              <a:rPr lang="en-IN" sz="2400" dirty="0">
                <a:solidFill>
                  <a:srgbClr val="00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 week{</a:t>
            </a:r>
            <a:r>
              <a:rPr lang="en-IN" sz="2400" dirty="0" err="1">
                <a:solidFill>
                  <a:srgbClr val="00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monday</a:t>
            </a:r>
            <a:r>
              <a:rPr lang="en-IN" sz="2400" dirty="0">
                <a:solidFill>
                  <a:srgbClr val="00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, </a:t>
            </a:r>
            <a:r>
              <a:rPr lang="en-IN" sz="2400" dirty="0" err="1">
                <a:solidFill>
                  <a:srgbClr val="00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tuesday</a:t>
            </a:r>
            <a:r>
              <a:rPr lang="en-IN" sz="2400" dirty="0">
                <a:solidFill>
                  <a:srgbClr val="00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, </a:t>
            </a:r>
            <a:r>
              <a:rPr lang="en-IN" sz="2400" dirty="0" err="1">
                <a:solidFill>
                  <a:srgbClr val="00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wednesday</a:t>
            </a:r>
            <a:endParaRPr lang="en-IN" sz="2400" dirty="0">
              <a:solidFill>
                <a:srgbClr val="000000"/>
              </a:solidFill>
              <a:latin typeface="TlwgTypewriter" pitchFamily="48" charset="0"/>
              <a:ea typeface="Droid Sans Fallback" charset="0"/>
              <a:cs typeface="Droid Sans Fallback" charset="0"/>
            </a:endParaRPr>
          </a:p>
          <a:p>
            <a:pPr marL="195843" indent="-195843">
              <a:lnSpc>
                <a:spcPct val="107000"/>
              </a:lnSpc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en-IN" sz="2400" dirty="0">
                <a:solidFill>
                  <a:srgbClr val="00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          </a:t>
            </a:r>
            <a:r>
              <a:rPr lang="en-IN" sz="2400" dirty="0" err="1">
                <a:solidFill>
                  <a:srgbClr val="00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thursday</a:t>
            </a:r>
            <a:r>
              <a:rPr lang="en-IN" sz="2400" dirty="0">
                <a:solidFill>
                  <a:srgbClr val="00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, </a:t>
            </a:r>
            <a:r>
              <a:rPr lang="en-IN" sz="2400" dirty="0" err="1">
                <a:solidFill>
                  <a:srgbClr val="00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friday</a:t>
            </a:r>
            <a:r>
              <a:rPr lang="en-IN" sz="2400" dirty="0">
                <a:solidFill>
                  <a:srgbClr val="00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, </a:t>
            </a:r>
            <a:r>
              <a:rPr lang="en-IN" sz="2400" dirty="0" err="1">
                <a:solidFill>
                  <a:srgbClr val="00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saturday</a:t>
            </a:r>
            <a:r>
              <a:rPr lang="en-IN" sz="2400" dirty="0">
                <a:solidFill>
                  <a:srgbClr val="00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, </a:t>
            </a:r>
            <a:r>
              <a:rPr lang="en-IN" sz="2400" dirty="0" err="1">
                <a:solidFill>
                  <a:srgbClr val="00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sunday</a:t>
            </a:r>
            <a:r>
              <a:rPr lang="en-IN" sz="2400" dirty="0" smtClean="0">
                <a:solidFill>
                  <a:srgbClr val="00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};</a:t>
            </a:r>
            <a:endParaRPr lang="en-IN" sz="2400" dirty="0">
              <a:solidFill>
                <a:srgbClr val="000000"/>
              </a:solidFill>
              <a:latin typeface="TlwgTypewriter" pitchFamily="48" charset="0"/>
              <a:ea typeface="Droid Sans Fallback" charset="0"/>
              <a:cs typeface="Droid Sans Fallback" charset="0"/>
            </a:endParaRPr>
          </a:p>
          <a:p>
            <a:pPr marL="195843" indent="-195843">
              <a:lnSpc>
                <a:spcPct val="107000"/>
              </a:lnSpc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en-IN" sz="2400" dirty="0" err="1">
                <a:solidFill>
                  <a:srgbClr val="00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 main(void){</a:t>
            </a:r>
          </a:p>
          <a:p>
            <a:pPr marL="587529" lvl="2" indent="-195843">
              <a:lnSpc>
                <a:spcPct val="107000"/>
              </a:lnSpc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en-IN" sz="2400" dirty="0" err="1">
                <a:solidFill>
                  <a:srgbClr val="00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enum</a:t>
            </a:r>
            <a:r>
              <a:rPr lang="en-IN" sz="2400" dirty="0">
                <a:solidFill>
                  <a:srgbClr val="00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 week today;</a:t>
            </a:r>
          </a:p>
          <a:p>
            <a:pPr marL="587529" lvl="2" indent="-195843">
              <a:lnSpc>
                <a:spcPct val="107000"/>
              </a:lnSpc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en-IN" sz="2400" dirty="0" err="1">
                <a:solidFill>
                  <a:srgbClr val="00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 day;</a:t>
            </a:r>
          </a:p>
          <a:p>
            <a:pPr marL="587529" lvl="2" indent="-195843">
              <a:lnSpc>
                <a:spcPct val="107000"/>
              </a:lnSpc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en-IN" sz="2400" dirty="0">
                <a:solidFill>
                  <a:srgbClr val="00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for(day=</a:t>
            </a:r>
            <a:r>
              <a:rPr lang="en-IN" sz="2400" dirty="0" err="1">
                <a:solidFill>
                  <a:srgbClr val="00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monday</a:t>
            </a:r>
            <a:r>
              <a:rPr lang="en-IN" sz="2400" dirty="0">
                <a:solidFill>
                  <a:srgbClr val="00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; day&lt;=</a:t>
            </a:r>
            <a:r>
              <a:rPr lang="en-IN" sz="2400" dirty="0" err="1">
                <a:solidFill>
                  <a:srgbClr val="00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sunday</a:t>
            </a:r>
            <a:r>
              <a:rPr lang="en-IN" sz="2400" dirty="0">
                <a:solidFill>
                  <a:srgbClr val="00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; day++)</a:t>
            </a:r>
          </a:p>
          <a:p>
            <a:pPr marL="979214" lvl="4" indent="-195843">
              <a:lnSpc>
                <a:spcPct val="107000"/>
              </a:lnSpc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en-IN" sz="2400" dirty="0" err="1">
                <a:solidFill>
                  <a:srgbClr val="00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printf</a:t>
            </a:r>
            <a:r>
              <a:rPr lang="en-IN" sz="2400" dirty="0">
                <a:solidFill>
                  <a:srgbClr val="00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(“\</a:t>
            </a:r>
            <a:r>
              <a:rPr lang="en-IN" sz="2400" dirty="0" err="1">
                <a:solidFill>
                  <a:srgbClr val="00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n%d</a:t>
            </a:r>
            <a:r>
              <a:rPr lang="en-IN" sz="2400" dirty="0">
                <a:solidFill>
                  <a:srgbClr val="00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”, day);</a:t>
            </a:r>
          </a:p>
          <a:p>
            <a:pPr marL="587529" lvl="2" indent="-195843">
              <a:lnSpc>
                <a:spcPct val="107000"/>
              </a:lnSpc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en-IN" sz="2400" dirty="0">
                <a:solidFill>
                  <a:srgbClr val="00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return 0;</a:t>
            </a:r>
          </a:p>
          <a:p>
            <a:pPr marL="195843" indent="-195843">
              <a:lnSpc>
                <a:spcPct val="107000"/>
              </a:lnSpc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en-IN" sz="2400" dirty="0">
                <a:solidFill>
                  <a:srgbClr val="00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};</a:t>
            </a:r>
          </a:p>
          <a:p>
            <a:pPr marL="587529" lvl="2" indent="-195843">
              <a:lnSpc>
                <a:spcPct val="107000"/>
              </a:lnSpc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endParaRPr lang="en-IN" sz="2400" dirty="0">
              <a:solidFill>
                <a:srgbClr val="000000"/>
              </a:solidFill>
              <a:latin typeface="TlwgTypewriter" pitchFamily="48" charset="0"/>
              <a:ea typeface="Droid Sans Fallback" charset="0"/>
              <a:cs typeface="Droid Sans Fallback" charset="0"/>
            </a:endParaRPr>
          </a:p>
          <a:p>
            <a:pPr marL="195843" indent="-195843">
              <a:lnSpc>
                <a:spcPct val="108000"/>
              </a:lnSpc>
              <a:buSzPct val="45000"/>
              <a:buFont typeface="Wingdings" charset="2"/>
              <a:buChar char="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en-IN" sz="2400" dirty="0">
                <a:solidFill>
                  <a:srgbClr val="000000"/>
                </a:solidFill>
                <a:latin typeface="Century Schoolbook L" pitchFamily="16" charset="0"/>
                <a:ea typeface="Droid Sans Fallback" charset="0"/>
                <a:cs typeface="Droid Sans Fallback" charset="0"/>
              </a:rPr>
              <a:t> Output for the above code will be </a:t>
            </a:r>
            <a:r>
              <a:rPr lang="en-IN" sz="2400" dirty="0">
                <a:solidFill>
                  <a:srgbClr val="00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0123456</a:t>
            </a:r>
          </a:p>
          <a:p>
            <a:pPr marL="195843" indent="-195843">
              <a:lnSpc>
                <a:spcPct val="107000"/>
              </a:lnSpc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endParaRPr lang="en-IN" sz="2400" dirty="0">
              <a:solidFill>
                <a:srgbClr val="000000"/>
              </a:solidFill>
              <a:latin typeface="TlwgTypewriter" pitchFamily="48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-165618"/>
            <a:ext cx="8228160" cy="1144921"/>
          </a:xfrm>
          <a:ln/>
        </p:spPr>
        <p:txBody>
          <a:bodyPr/>
          <a:lstStyle/>
          <a:p>
            <a:pPr>
              <a:lnSpc>
                <a:spcPct val="108000"/>
              </a:lnSpc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en-IN" sz="4400" dirty="0">
                <a:latin typeface="Century Schoolbook L" pitchFamily="16" charset="0"/>
              </a:rPr>
              <a:t>An Example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74240" y="653829"/>
            <a:ext cx="8547840" cy="649364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0820" rIns="81639" bIns="40820"/>
          <a:lstStyle/>
          <a:p>
            <a:pPr marL="195843" indent="-195843">
              <a:lnSpc>
                <a:spcPct val="107000"/>
              </a:lnSpc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en-IN" sz="2200" dirty="0">
                <a:solidFill>
                  <a:srgbClr val="00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#</a:t>
            </a:r>
            <a:r>
              <a:rPr lang="en-IN" sz="2200" dirty="0" smtClean="0">
                <a:solidFill>
                  <a:srgbClr val="00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include </a:t>
            </a:r>
            <a:r>
              <a:rPr lang="en-IN" sz="2200" dirty="0">
                <a:solidFill>
                  <a:srgbClr val="00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&lt;</a:t>
            </a:r>
            <a:r>
              <a:rPr lang="en-IN" sz="2200" dirty="0" err="1">
                <a:solidFill>
                  <a:srgbClr val="00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stdio.h</a:t>
            </a:r>
            <a:r>
              <a:rPr lang="en-IN" sz="2200" dirty="0">
                <a:solidFill>
                  <a:srgbClr val="00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&gt;</a:t>
            </a:r>
          </a:p>
          <a:p>
            <a:pPr marL="195843" indent="-195843">
              <a:lnSpc>
                <a:spcPct val="107000"/>
              </a:lnSpc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en-IN" sz="2200" dirty="0" err="1">
                <a:solidFill>
                  <a:srgbClr val="00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enum</a:t>
            </a:r>
            <a:r>
              <a:rPr lang="en-IN" sz="2200" dirty="0">
                <a:solidFill>
                  <a:srgbClr val="00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 </a:t>
            </a:r>
            <a:r>
              <a:rPr lang="en-IN" sz="2200" dirty="0" err="1">
                <a:solidFill>
                  <a:srgbClr val="00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allDays</a:t>
            </a:r>
            <a:r>
              <a:rPr lang="en-IN" sz="2200" dirty="0">
                <a:solidFill>
                  <a:srgbClr val="00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{Monday, Tuesday, Wednesday</a:t>
            </a:r>
          </a:p>
          <a:p>
            <a:pPr marL="195843" indent="-195843">
              <a:lnSpc>
                <a:spcPct val="107000"/>
              </a:lnSpc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en-IN" sz="2200" dirty="0">
                <a:solidFill>
                  <a:srgbClr val="00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             Thursday, Friday, Saturday, Sunday}</a:t>
            </a:r>
          </a:p>
          <a:p>
            <a:pPr marL="195843" indent="-195843">
              <a:lnSpc>
                <a:spcPct val="107000"/>
              </a:lnSpc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en-IN" sz="2200" dirty="0" err="1">
                <a:solidFill>
                  <a:srgbClr val="00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int</a:t>
            </a:r>
            <a:r>
              <a:rPr lang="en-IN" sz="2200" dirty="0">
                <a:solidFill>
                  <a:srgbClr val="00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 main(void){</a:t>
            </a:r>
          </a:p>
          <a:p>
            <a:pPr marL="587529" lvl="2" indent="-195843">
              <a:lnSpc>
                <a:spcPct val="107000"/>
              </a:lnSpc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en-IN" sz="2200" dirty="0" err="1">
                <a:solidFill>
                  <a:srgbClr val="00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enum</a:t>
            </a:r>
            <a:r>
              <a:rPr lang="en-IN" sz="2200" dirty="0">
                <a:solidFill>
                  <a:srgbClr val="00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 </a:t>
            </a:r>
            <a:r>
              <a:rPr lang="en-IN" sz="2200" dirty="0" err="1">
                <a:solidFill>
                  <a:srgbClr val="00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allDays</a:t>
            </a:r>
            <a:r>
              <a:rPr lang="en-IN" sz="2200" dirty="0">
                <a:solidFill>
                  <a:srgbClr val="00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 </a:t>
            </a:r>
            <a:r>
              <a:rPr lang="en-IN" sz="2200" dirty="0" err="1">
                <a:solidFill>
                  <a:srgbClr val="00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aDay</a:t>
            </a:r>
            <a:r>
              <a:rPr lang="en-IN" sz="2200" dirty="0">
                <a:solidFill>
                  <a:srgbClr val="00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;</a:t>
            </a:r>
          </a:p>
          <a:p>
            <a:pPr marL="587529" lvl="2" indent="-195843">
              <a:lnSpc>
                <a:spcPct val="107000"/>
              </a:lnSpc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en-IN" sz="2200" dirty="0" err="1">
                <a:solidFill>
                  <a:srgbClr val="00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int</a:t>
            </a:r>
            <a:r>
              <a:rPr lang="en-IN" sz="2200" dirty="0">
                <a:solidFill>
                  <a:srgbClr val="00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 </a:t>
            </a:r>
            <a:r>
              <a:rPr lang="en-IN" sz="2200" dirty="0" err="1">
                <a:solidFill>
                  <a:srgbClr val="00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i</a:t>
            </a:r>
            <a:r>
              <a:rPr lang="en-IN" sz="2200" dirty="0">
                <a:solidFill>
                  <a:srgbClr val="00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;</a:t>
            </a:r>
          </a:p>
          <a:p>
            <a:pPr marL="587529" lvl="2" indent="-195843">
              <a:lnSpc>
                <a:spcPct val="107000"/>
              </a:lnSpc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en-IN" sz="2200" dirty="0" err="1">
                <a:solidFill>
                  <a:srgbClr val="00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printf</a:t>
            </a:r>
            <a:r>
              <a:rPr lang="en-IN" sz="2200" dirty="0">
                <a:solidFill>
                  <a:srgbClr val="00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(“Please enter day of the week (1-7)\n”);</a:t>
            </a:r>
          </a:p>
          <a:p>
            <a:pPr marL="587529" lvl="2" indent="-195843">
              <a:lnSpc>
                <a:spcPct val="107000"/>
              </a:lnSpc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en-IN" sz="2200" dirty="0" err="1">
                <a:solidFill>
                  <a:srgbClr val="00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scanf</a:t>
            </a:r>
            <a:r>
              <a:rPr lang="en-IN" sz="2200" dirty="0">
                <a:solidFill>
                  <a:srgbClr val="00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(“%</a:t>
            </a:r>
            <a:r>
              <a:rPr lang="en-IN" sz="2200" dirty="0" err="1">
                <a:solidFill>
                  <a:srgbClr val="00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d”,&amp;i</a:t>
            </a:r>
            <a:r>
              <a:rPr lang="en-IN" sz="2200" dirty="0">
                <a:solidFill>
                  <a:srgbClr val="00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);</a:t>
            </a:r>
          </a:p>
          <a:p>
            <a:pPr marL="587529" lvl="2" indent="-195843">
              <a:lnSpc>
                <a:spcPct val="107000"/>
              </a:lnSpc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en-IN" sz="2200" dirty="0" err="1">
                <a:solidFill>
                  <a:srgbClr val="00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aDay</a:t>
            </a:r>
            <a:r>
              <a:rPr lang="en-IN" sz="2200" dirty="0">
                <a:solidFill>
                  <a:srgbClr val="00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 = </a:t>
            </a:r>
            <a:r>
              <a:rPr lang="en-IN" sz="2200" dirty="0" err="1">
                <a:solidFill>
                  <a:srgbClr val="00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allDays</a:t>
            </a:r>
            <a:r>
              <a:rPr lang="en-IN" sz="2200" dirty="0">
                <a:solidFill>
                  <a:srgbClr val="00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(i-1);</a:t>
            </a:r>
          </a:p>
          <a:p>
            <a:pPr marL="587529" lvl="2" indent="-195843">
              <a:lnSpc>
                <a:spcPct val="107000"/>
              </a:lnSpc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en-IN" sz="2200" dirty="0">
                <a:solidFill>
                  <a:srgbClr val="00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if(</a:t>
            </a:r>
            <a:r>
              <a:rPr lang="en-IN" sz="2200" dirty="0" err="1">
                <a:solidFill>
                  <a:srgbClr val="00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aDay</a:t>
            </a:r>
            <a:r>
              <a:rPr lang="en-IN" sz="2200" dirty="0">
                <a:solidFill>
                  <a:srgbClr val="00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=Sunday || </a:t>
            </a:r>
            <a:r>
              <a:rPr lang="en-IN" sz="2200" dirty="0" err="1">
                <a:solidFill>
                  <a:srgbClr val="00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aDay</a:t>
            </a:r>
            <a:r>
              <a:rPr lang="en-IN" sz="2200" dirty="0">
                <a:solidFill>
                  <a:srgbClr val="00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==Saturday)</a:t>
            </a:r>
          </a:p>
          <a:p>
            <a:pPr marL="979214" lvl="4" indent="-195843">
              <a:lnSpc>
                <a:spcPct val="107000"/>
              </a:lnSpc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en-IN" sz="2200" dirty="0" err="1">
                <a:solidFill>
                  <a:srgbClr val="00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printf</a:t>
            </a:r>
            <a:r>
              <a:rPr lang="en-IN" sz="2200" dirty="0">
                <a:solidFill>
                  <a:srgbClr val="00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(“It is a weekend :) \n”);</a:t>
            </a:r>
          </a:p>
          <a:p>
            <a:pPr marL="587529" lvl="2" indent="-195843">
              <a:lnSpc>
                <a:spcPct val="107000"/>
              </a:lnSpc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en-IN" sz="2200" dirty="0">
                <a:solidFill>
                  <a:srgbClr val="00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else</a:t>
            </a:r>
          </a:p>
          <a:p>
            <a:pPr marL="979214" lvl="4" indent="-195843">
              <a:lnSpc>
                <a:spcPct val="107000"/>
              </a:lnSpc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en-IN" sz="2200" dirty="0" err="1">
                <a:solidFill>
                  <a:srgbClr val="00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printf</a:t>
            </a:r>
            <a:r>
              <a:rPr lang="en-IN" sz="2200" dirty="0">
                <a:solidFill>
                  <a:srgbClr val="00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(“It is not a weekend :( \n”);</a:t>
            </a:r>
          </a:p>
          <a:p>
            <a:pPr marL="979214" lvl="4" indent="-195843">
              <a:lnSpc>
                <a:spcPct val="107000"/>
              </a:lnSpc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endParaRPr lang="en-IN" sz="2200" dirty="0">
              <a:solidFill>
                <a:srgbClr val="000000"/>
              </a:solidFill>
              <a:latin typeface="TlwgTypewriter" pitchFamily="48" charset="0"/>
              <a:ea typeface="Droid Sans Fallback" charset="0"/>
              <a:cs typeface="Droid Sans Fallback" charset="0"/>
            </a:endParaRPr>
          </a:p>
          <a:p>
            <a:pPr marL="587529" lvl="2" indent="-195843">
              <a:lnSpc>
                <a:spcPct val="107000"/>
              </a:lnSpc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en-IN" sz="2200" dirty="0">
                <a:solidFill>
                  <a:srgbClr val="00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return 0;</a:t>
            </a:r>
          </a:p>
          <a:p>
            <a:pPr marL="195843" indent="-195843">
              <a:lnSpc>
                <a:spcPct val="107000"/>
              </a:lnSpc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en-IN" sz="2200" dirty="0">
                <a:solidFill>
                  <a:srgbClr val="000000"/>
                </a:solidFill>
                <a:latin typeface="TlwgTypewriter" pitchFamily="48" charset="0"/>
                <a:ea typeface="Droid Sans Fallback" charset="0"/>
                <a:cs typeface="Droid Sans Fallback" charset="0"/>
              </a:rPr>
              <a:t>};</a:t>
            </a:r>
          </a:p>
          <a:p>
            <a:pPr marL="587529" lvl="2" indent="-195843">
              <a:lnSpc>
                <a:spcPct val="107000"/>
              </a:lnSpc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endParaRPr lang="en-IN" sz="2400" dirty="0">
              <a:solidFill>
                <a:srgbClr val="000000"/>
              </a:solidFill>
              <a:latin typeface="TlwgTypewriter" pitchFamily="48" charset="0"/>
              <a:ea typeface="Droid Sans Fallback" charset="0"/>
              <a:cs typeface="Droid Sans Fallback" charset="0"/>
            </a:endParaRPr>
          </a:p>
          <a:p>
            <a:pPr marL="195843" indent="-195843">
              <a:lnSpc>
                <a:spcPct val="107000"/>
              </a:lnSpc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endParaRPr lang="en-IN" sz="2400" dirty="0">
              <a:solidFill>
                <a:srgbClr val="000000"/>
              </a:solidFill>
              <a:latin typeface="TlwgTypewriter" pitchFamily="48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Discussed the syntax of </a:t>
            </a:r>
            <a:r>
              <a:rPr lang="en-US" dirty="0" err="1" smtClean="0"/>
              <a:t>enum</a:t>
            </a:r>
            <a:r>
              <a:rPr lang="en-US" dirty="0" smtClean="0"/>
              <a:t> with examples</a:t>
            </a:r>
          </a:p>
          <a:p>
            <a:r>
              <a:rPr lang="en-US" dirty="0" smtClean="0"/>
              <a:t>Discussed the how to use the </a:t>
            </a:r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en-US" dirty="0" err="1" smtClean="0"/>
              <a:t>datatype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TPSFont">
      <a:majorFont>
        <a:latin typeface="Perpetua"/>
        <a:ea typeface=""/>
        <a:cs typeface=""/>
      </a:majorFont>
      <a:minorFont>
        <a:latin typeface="Perpetua"/>
        <a:ea typeface=""/>
        <a:cs typeface="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2454</TotalTime>
  <Words>303</Words>
  <Application>Microsoft Office PowerPoint</Application>
  <PresentationFormat>On-screen Show (4:3)</PresentationFormat>
  <Paragraphs>87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Equity</vt:lpstr>
      <vt:lpstr>3.5b ENUMERATION</vt:lpstr>
      <vt:lpstr>Objectives</vt:lpstr>
      <vt:lpstr>Agenda</vt:lpstr>
      <vt:lpstr>Enumeration</vt:lpstr>
      <vt:lpstr>Declaration of enum Variable</vt:lpstr>
      <vt:lpstr>Changing the default value of enum elements</vt:lpstr>
      <vt:lpstr>An Example</vt:lpstr>
      <vt:lpstr>An Example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Repetition</dc:title>
  <dc:creator>admins</dc:creator>
  <cp:lastModifiedBy>Sini</cp:lastModifiedBy>
  <cp:revision>465</cp:revision>
  <dcterms:created xsi:type="dcterms:W3CDTF">2015-04-25T09:38:03Z</dcterms:created>
  <dcterms:modified xsi:type="dcterms:W3CDTF">2016-04-12T05:06:43Z</dcterms:modified>
</cp:coreProperties>
</file>