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0.xml" ContentType="application/vnd.openxmlformats-officedocument.drawingml.chart+xml"/>
  <Override PartName="/ppt/notesMasters/notesMaster1.xml" ContentType="application/vnd.openxmlformats-officedocument.presentationml.notesMaster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81" r:id="rId2"/>
    <p:sldId id="298" r:id="rId3"/>
    <p:sldId id="294" r:id="rId4"/>
    <p:sldId id="295" r:id="rId5"/>
    <p:sldId id="288" r:id="rId6"/>
    <p:sldId id="287" r:id="rId7"/>
    <p:sldId id="299" r:id="rId8"/>
    <p:sldId id="300" r:id="rId9"/>
    <p:sldId id="301" r:id="rId10"/>
    <p:sldId id="289" r:id="rId11"/>
    <p:sldId id="302" r:id="rId12"/>
    <p:sldId id="290" r:id="rId13"/>
    <p:sldId id="296" r:id="rId14"/>
    <p:sldId id="291" r:id="rId15"/>
    <p:sldId id="292" r:id="rId16"/>
    <p:sldId id="293" r:id="rId17"/>
    <p:sldId id="297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6" r:id="rId38"/>
    <p:sldId id="322" r:id="rId39"/>
    <p:sldId id="323" r:id="rId40"/>
    <p:sldId id="324" r:id="rId41"/>
    <p:sldId id="325" r:id="rId42"/>
    <p:sldId id="26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80" d="100"/>
          <a:sy n="80" d="100"/>
        </p:scale>
        <p:origin x="143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_COURSES\PSAT\2020-2021\ECE_FINAL_CONSOLI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_COURSES\PSAT\2020-2021\ECE_FINAL_CONSOLI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6D-477C-B6D2-5FBF8F66E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8784"/>
        <c:axId val="39960576"/>
      </c:scatterChart>
      <c:valAx>
        <c:axId val="399587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9960576"/>
        <c:crosses val="autoZero"/>
        <c:crossBetween val="midCat"/>
      </c:valAx>
      <c:valAx>
        <c:axId val="3996057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587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20-4310-8103-3DF1ECA5E6A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20-4310-8103-3DF1ECA5E6A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20-4310-8103-3DF1ECA5E6A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20-4310-8103-3DF1ECA5E6A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20-4310-8103-3DF1ECA5E6A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420-4310-8103-3DF1ECA5E6A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420-4310-8103-3DF1ECA5E6A7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420-4310-8103-3DF1ECA5E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E-475C-A6F9-0BC6C6A54DD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CE-475C-A6F9-0BC6C6A54DD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CE-475C-A6F9-0BC6C6A54DD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CE-475C-A6F9-0BC6C6A54DD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CE-475C-A6F9-0BC6C6A54DD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CE-475C-A6F9-0BC6C6A54DD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CE-475C-A6F9-0BC6C6A54DD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CE-475C-A6F9-0BC6C6A54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20-4310-8103-3DF1ECA5E6A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20-4310-8103-3DF1ECA5E6A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20-4310-8103-3DF1ECA5E6A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20-4310-8103-3DF1ECA5E6A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20-4310-8103-3DF1ECA5E6A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420-4310-8103-3DF1ECA5E6A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420-4310-8103-3DF1ECA5E6A7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420-4310-8103-3DF1ECA5E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E-475C-A6F9-0BC6C6A54DD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CE-475C-A6F9-0BC6C6A54DD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CE-475C-A6F9-0BC6C6A54DD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CE-475C-A6F9-0BC6C6A54DD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CE-475C-A6F9-0BC6C6A54DD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CE-475C-A6F9-0BC6C6A54DD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CE-475C-A6F9-0BC6C6A54DD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CE-475C-A6F9-0BC6C6A54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FE-4339-92CA-1C19CC714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75936"/>
        <c:crosses val="autoZero"/>
        <c:crossBetween val="midCat"/>
        <c:majorUnit val="100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31-4265-B291-3A6E00A84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02944"/>
        <c:axId val="40404480"/>
      </c:scatterChart>
      <c:valAx>
        <c:axId val="404029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404480"/>
        <c:crosses val="autoZero"/>
        <c:crossBetween val="midCat"/>
        <c:majorUnit val="1"/>
      </c:valAx>
      <c:valAx>
        <c:axId val="404044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40294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B9-47AA-9151-287D9599E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81440"/>
        <c:axId val="39982976"/>
      </c:scatterChart>
      <c:valAx>
        <c:axId val="39981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82976"/>
        <c:crosses val="autoZero"/>
        <c:crossBetween val="midCat"/>
        <c:majorUnit val="1"/>
      </c:valAx>
      <c:valAx>
        <c:axId val="399829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81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26-4AB9-81B8-F619D48A7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4496"/>
        <c:axId val="39996032"/>
      </c:scatterChart>
      <c:valAx>
        <c:axId val="3999449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96032"/>
        <c:crosses val="autoZero"/>
        <c:crossBetween val="midCat"/>
        <c:majorUnit val="1"/>
      </c:valAx>
      <c:valAx>
        <c:axId val="399960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9449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837707786526687E-2"/>
          <c:y val="2.4606299212598427E-2"/>
          <c:w val="0.87113451443569556"/>
          <c:h val="0.842948016914552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Salary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Sheet4!$A$2:$A$10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16</c:v>
                </c:pt>
                <c:pt idx="6">
                  <c:v>11</c:v>
                </c:pt>
                <c:pt idx="7">
                  <c:v>1</c:v>
                </c:pt>
                <c:pt idx="8">
                  <c:v>9</c:v>
                </c:pt>
              </c:numCache>
            </c:numRef>
          </c:xVal>
          <c:yVal>
            <c:numRef>
              <c:f>Sheet4!$B$2:$B$10</c:f>
              <c:numCache>
                <c:formatCode>General</c:formatCode>
                <c:ptCount val="9"/>
                <c:pt idx="0">
                  <c:v>15</c:v>
                </c:pt>
                <c:pt idx="1">
                  <c:v>28</c:v>
                </c:pt>
                <c:pt idx="2">
                  <c:v>42</c:v>
                </c:pt>
                <c:pt idx="3">
                  <c:v>64</c:v>
                </c:pt>
                <c:pt idx="4">
                  <c:v>50</c:v>
                </c:pt>
                <c:pt idx="5">
                  <c:v>90</c:v>
                </c:pt>
                <c:pt idx="6">
                  <c:v>50</c:v>
                </c:pt>
                <c:pt idx="7">
                  <c:v>8</c:v>
                </c:pt>
                <c:pt idx="8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A-426B-83B5-EFE430058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32623"/>
        <c:axId val="13430959"/>
      </c:scatterChart>
      <c:valAx>
        <c:axId val="1343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959"/>
        <c:crosses val="autoZero"/>
        <c:crossBetween val="midCat"/>
      </c:valAx>
      <c:valAx>
        <c:axId val="1343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26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Salary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Sheet4!$A$2:$A$10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16</c:v>
                </c:pt>
                <c:pt idx="6">
                  <c:v>11</c:v>
                </c:pt>
                <c:pt idx="7">
                  <c:v>1</c:v>
                </c:pt>
                <c:pt idx="8">
                  <c:v>9</c:v>
                </c:pt>
              </c:numCache>
            </c:numRef>
          </c:xVal>
          <c:yVal>
            <c:numRef>
              <c:f>Sheet4!$B$2:$B$10</c:f>
              <c:numCache>
                <c:formatCode>General</c:formatCode>
                <c:ptCount val="9"/>
                <c:pt idx="0">
                  <c:v>15</c:v>
                </c:pt>
                <c:pt idx="1">
                  <c:v>28</c:v>
                </c:pt>
                <c:pt idx="2">
                  <c:v>42</c:v>
                </c:pt>
                <c:pt idx="3">
                  <c:v>64</c:v>
                </c:pt>
                <c:pt idx="4">
                  <c:v>50</c:v>
                </c:pt>
                <c:pt idx="5">
                  <c:v>90</c:v>
                </c:pt>
                <c:pt idx="6">
                  <c:v>50</c:v>
                </c:pt>
                <c:pt idx="7">
                  <c:v>8</c:v>
                </c:pt>
                <c:pt idx="8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B5-46EF-B70F-4EA929C5EBEC}"/>
            </c:ext>
          </c:extLst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4.8*P1+9.15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Sheet4!$A$2:$A$10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16</c:v>
                </c:pt>
                <c:pt idx="6">
                  <c:v>11</c:v>
                </c:pt>
                <c:pt idx="7">
                  <c:v>1</c:v>
                </c:pt>
                <c:pt idx="8">
                  <c:v>9</c:v>
                </c:pt>
              </c:numCache>
            </c:numRef>
          </c:xVal>
          <c:yVal>
            <c:numRef>
              <c:f>Sheet4!$D$2:$D$10</c:f>
              <c:numCache>
                <c:formatCode>General</c:formatCode>
                <c:ptCount val="9"/>
                <c:pt idx="0">
                  <c:v>18.75</c:v>
                </c:pt>
                <c:pt idx="1">
                  <c:v>23.549999999999997</c:v>
                </c:pt>
                <c:pt idx="2">
                  <c:v>33.15</c:v>
                </c:pt>
                <c:pt idx="3">
                  <c:v>71.55</c:v>
                </c:pt>
                <c:pt idx="4">
                  <c:v>47.55</c:v>
                </c:pt>
                <c:pt idx="5">
                  <c:v>85.95</c:v>
                </c:pt>
                <c:pt idx="6">
                  <c:v>61.949999999999996</c:v>
                </c:pt>
                <c:pt idx="7">
                  <c:v>13.95</c:v>
                </c:pt>
                <c:pt idx="8">
                  <c:v>52.349999999999994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B5-46EF-B70F-4EA929C5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32623"/>
        <c:axId val="13430959"/>
      </c:scatterChart>
      <c:valAx>
        <c:axId val="13432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959"/>
        <c:crosses val="autoZero"/>
        <c:crossBetween val="midCat"/>
      </c:valAx>
      <c:valAx>
        <c:axId val="1343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26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20-4310-8103-3DF1ECA5E6A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20-4310-8103-3DF1ECA5E6A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20-4310-8103-3DF1ECA5E6A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20-4310-8103-3DF1ECA5E6A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20-4310-8103-3DF1ECA5E6A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420-4310-8103-3DF1ECA5E6A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420-4310-8103-3DF1ECA5E6A7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420-4310-8103-3DF1ECA5E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E-475C-A6F9-0BC6C6A54DD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CE-475C-A6F9-0BC6C6A54DD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CE-475C-A6F9-0BC6C6A54DD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CE-475C-A6F9-0BC6C6A54DD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CE-475C-A6F9-0BC6C6A54DD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CE-475C-A6F9-0BC6C6A54DD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CE-475C-A6F9-0BC6C6A54DD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CE-475C-A6F9-0BC6C6A54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1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6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AC82FA-171D-4C17-8DAC-00D251B5BD51}" type="slidenum">
              <a:rPr lang="en-CA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6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410DD7-2826-44C8-B781-68A003090F7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5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2.bin"/><Relationship Id="rId3" Type="http://schemas.openxmlformats.org/officeDocument/2006/relationships/chart" Target="../charts/chart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chart" Target="../charts/chart5.xml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8.wmf"/><Relationship Id="rId4" Type="http://schemas.openxmlformats.org/officeDocument/2006/relationships/chart" Target="../charts/chart4.xml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19" Type="http://schemas.openxmlformats.org/officeDocument/2006/relationships/image" Target="../media/image31.png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6.bin"/><Relationship Id="rId3" Type="http://schemas.openxmlformats.org/officeDocument/2006/relationships/chart" Target="../charts/chart8.xml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5.wmf"/><Relationship Id="rId4" Type="http://schemas.openxmlformats.org/officeDocument/2006/relationships/chart" Target="../charts/chart9.xml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7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3.wmf"/><Relationship Id="rId2" Type="http://schemas.openxmlformats.org/officeDocument/2006/relationships/tags" Target="../tags/tag1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chart" Target="../charts/chart11.xml"/><Relationship Id="rId11" Type="http://schemas.openxmlformats.org/officeDocument/2006/relationships/image" Target="../media/image46.wmf"/><Relationship Id="rId5" Type="http://schemas.openxmlformats.org/officeDocument/2006/relationships/image" Target="../media/image48.png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4.wmf"/><Relationship Id="rId4" Type="http://schemas.openxmlformats.org/officeDocument/2006/relationships/chart" Target="../charts/chart10.xml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54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43.wmf"/><Relationship Id="rId2" Type="http://schemas.openxmlformats.org/officeDocument/2006/relationships/tags" Target="../tags/tag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4.vml"/><Relationship Id="rId6" Type="http://schemas.openxmlformats.org/officeDocument/2006/relationships/chart" Target="../charts/chart13.xml"/><Relationship Id="rId11" Type="http://schemas.openxmlformats.org/officeDocument/2006/relationships/image" Target="../media/image49.wmf"/><Relationship Id="rId5" Type="http://schemas.openxmlformats.org/officeDocument/2006/relationships/image" Target="../media/image48.png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44.wmf"/><Relationship Id="rId4" Type="http://schemas.openxmlformats.org/officeDocument/2006/relationships/chart" Target="../charts/chart12.xml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MACHINE </a:t>
            </a:r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LEARNING </a:t>
            </a:r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LINEAR REGRESSION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2590800"/>
            <a:ext cx="8293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Goal of Simple Line regression is to create a liner model that minimizes the sum of squared residuals/errors (SSE)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609600" y="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Simple Linear Regression</a:t>
            </a:r>
            <a:endParaRPr lang="en-US" b="1" spc="-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3" y="3352801"/>
            <a:ext cx="5512663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Notation:</a:t>
            </a:r>
          </a:p>
          <a:p>
            <a:r>
              <a:rPr lang="en-US" sz="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Number of training examples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’s = “input” variable / features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8927" y="1391683"/>
          <a:ext cx="5334000" cy="20193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 in</a:t>
                      </a:r>
                      <a:r>
                        <a:rPr lang="en-US" sz="2000" b="1" u="none" strike="noStrike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feet</a:t>
                      </a:r>
                      <a:r>
                        <a:rPr lang="en-US" sz="2000" b="1" u="none" strike="noStrike" baseline="30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0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2000" b="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20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($) in 1000's (</a:t>
                      </a:r>
                      <a:r>
                        <a:rPr lang="en-US" sz="2000" b="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sz="20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9452" y="1066801"/>
            <a:ext cx="23198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Training set of</a:t>
            </a:r>
          </a:p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housing prices</a:t>
            </a:r>
          </a:p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(Portland, OR)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618015"/>
            <a:ext cx="1981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Independent Variable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677476"/>
            <a:ext cx="1981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ependent Variable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609600" y="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Simple Linear Regression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5486400"/>
            <a:ext cx="2133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Y=F(X)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129540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125673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247593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369513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64804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366480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86633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306249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98841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98841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1" y="1295401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do we represent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19410" y="5562600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with one variable.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Univariate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(ONE) linear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572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4300" y="4572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7349" y="4533900"/>
            <a:ext cx="1666605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27725"/>
              </p:ext>
            </p:extLst>
          </p:nvPr>
        </p:nvGraphicFramePr>
        <p:xfrm>
          <a:off x="5230813" y="2124075"/>
          <a:ext cx="32321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0813" y="2124075"/>
                        <a:ext cx="3232150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77474"/>
              </p:ext>
            </p:extLst>
          </p:nvPr>
        </p:nvGraphicFramePr>
        <p:xfrm>
          <a:off x="5737225" y="3041650"/>
          <a:ext cx="2257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7225" y="3041650"/>
                        <a:ext cx="225742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Image result for linear regressi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9"/>
          <a:stretch/>
        </p:blipFill>
        <p:spPr bwMode="auto">
          <a:xfrm>
            <a:off x="5372101" y="3810000"/>
            <a:ext cx="3255534" cy="16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Model Representation</a:t>
            </a:r>
            <a:endParaRPr lang="en-US" b="1" spc="-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  <p:bldP spid="2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ositive Linear Relation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7894"/>
            <a:ext cx="3257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609600" y="228600"/>
            <a:ext cx="74676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Slope of the simple linear regression model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42672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linear relationship will be called positive if both independent and dependent variable increases.</a:t>
            </a:r>
            <a:endParaRPr lang="en-US" dirty="0"/>
          </a:p>
        </p:txBody>
      </p:sp>
      <p:pic>
        <p:nvPicPr>
          <p:cNvPr id="9220" name="Picture 4" descr="Negative Linear Relation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567894"/>
            <a:ext cx="37719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42672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linear relationship will be called positive if independent increases and dependent variable decreases.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1" y="5054026"/>
            <a:ext cx="2792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5211" y="1106270"/>
            <a:ext cx="16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00367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4438638"/>
            <a:ext cx="229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‘s:      Parameters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16356"/>
              </p:ext>
            </p:extLst>
          </p:nvPr>
        </p:nvGraphicFramePr>
        <p:xfrm>
          <a:off x="3429000" y="1106269"/>
          <a:ext cx="4876800" cy="2606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8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35738"/>
              </p:ext>
            </p:extLst>
          </p:nvPr>
        </p:nvGraphicFramePr>
        <p:xfrm>
          <a:off x="2209800" y="3850856"/>
          <a:ext cx="2190022" cy="49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850856"/>
                        <a:ext cx="2190022" cy="49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675509"/>
              </p:ext>
            </p:extLst>
          </p:nvPr>
        </p:nvGraphicFramePr>
        <p:xfrm>
          <a:off x="1078119" y="4509630"/>
          <a:ext cx="352327" cy="43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119" y="4509630"/>
                        <a:ext cx="352327" cy="436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39338"/>
              </p:ext>
            </p:extLst>
          </p:nvPr>
        </p:nvGraphicFramePr>
        <p:xfrm>
          <a:off x="3011764" y="5068038"/>
          <a:ext cx="407711" cy="52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1764" y="5068038"/>
                        <a:ext cx="407711" cy="52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4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367953"/>
              </p:ext>
            </p:extLst>
          </p:nvPr>
        </p:nvGraphicFramePr>
        <p:xfrm>
          <a:off x="215306" y="1267650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248212"/>
              </p:ext>
            </p:extLst>
          </p:nvPr>
        </p:nvGraphicFramePr>
        <p:xfrm>
          <a:off x="3242055" y="1267650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053826"/>
              </p:ext>
            </p:extLst>
          </p:nvPr>
        </p:nvGraphicFramePr>
        <p:xfrm>
          <a:off x="6268804" y="1267650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785090"/>
              </p:ext>
            </p:extLst>
          </p:nvPr>
        </p:nvGraphicFramePr>
        <p:xfrm>
          <a:off x="536642" y="838200"/>
          <a:ext cx="2190022" cy="49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642" y="838200"/>
                        <a:ext cx="2190022" cy="49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47753"/>
              </p:ext>
            </p:extLst>
          </p:nvPr>
        </p:nvGraphicFramePr>
        <p:xfrm>
          <a:off x="538163" y="3676764"/>
          <a:ext cx="1062037" cy="84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Equation" r:id="rId8" imgW="495000" imgH="457200" progId="Equation.DSMT4">
                  <p:embed/>
                </p:oleObj>
              </mc:Choice>
              <mc:Fallback>
                <p:oleObj name="Equation" r:id="rId8" imgW="495000" imgH="4572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163" y="3676764"/>
                        <a:ext cx="1062037" cy="84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93378"/>
              </p:ext>
            </p:extLst>
          </p:nvPr>
        </p:nvGraphicFramePr>
        <p:xfrm>
          <a:off x="4267200" y="3699573"/>
          <a:ext cx="11160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Equation" r:id="rId10" imgW="520560" imgH="457200" progId="Equation.DSMT4">
                  <p:embed/>
                </p:oleObj>
              </mc:Choice>
              <mc:Fallback>
                <p:oleObj name="Equation" r:id="rId10" imgW="520560" imgH="457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67200" y="3699573"/>
                        <a:ext cx="1116012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8800"/>
              </p:ext>
            </p:extLst>
          </p:nvPr>
        </p:nvGraphicFramePr>
        <p:xfrm>
          <a:off x="7239000" y="3621087"/>
          <a:ext cx="11160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Equation" r:id="rId12" imgW="520560" imgH="457200" progId="Equation.DSMT4">
                  <p:embed/>
                </p:oleObj>
              </mc:Choice>
              <mc:Fallback>
                <p:oleObj name="Equation" r:id="rId12" imgW="520560" imgH="4572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0" y="3621087"/>
                        <a:ext cx="1116012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25906"/>
              </p:ext>
            </p:extLst>
          </p:nvPr>
        </p:nvGraphicFramePr>
        <p:xfrm>
          <a:off x="319088" y="4694237"/>
          <a:ext cx="21621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Equation" r:id="rId14" imgW="990360" imgH="431640" progId="Equation.DSMT4">
                  <p:embed/>
                </p:oleObj>
              </mc:Choice>
              <mc:Fallback>
                <p:oleObj name="Equation" r:id="rId14" imgW="990360" imgH="4316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9088" y="4694237"/>
                        <a:ext cx="2162175" cy="94456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685800" y="2286000"/>
            <a:ext cx="213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42905"/>
              </p:ext>
            </p:extLst>
          </p:nvPr>
        </p:nvGraphicFramePr>
        <p:xfrm>
          <a:off x="3938588" y="4629150"/>
          <a:ext cx="21891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Equation" r:id="rId16" imgW="1002960" imgH="431640" progId="Equation.DSMT4">
                  <p:embed/>
                </p:oleObj>
              </mc:Choice>
              <mc:Fallback>
                <p:oleObj name="Equation" r:id="rId16" imgW="1002960" imgH="4316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38588" y="4629150"/>
                        <a:ext cx="2189162" cy="9461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733800" y="1676400"/>
            <a:ext cx="22098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885604"/>
              </p:ext>
            </p:extLst>
          </p:nvPr>
        </p:nvGraphicFramePr>
        <p:xfrm>
          <a:off x="6910388" y="4657725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Equation" r:id="rId18" imgW="977760" imgH="406080" progId="Equation.DSMT4">
                  <p:embed/>
                </p:oleObj>
              </mc:Choice>
              <mc:Fallback>
                <p:oleObj name="Equation" r:id="rId18" imgW="977760" imgH="40608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10388" y="4657725"/>
                        <a:ext cx="2133600" cy="889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6694551" y="1267650"/>
            <a:ext cx="1981200" cy="1286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Effect of Parameters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2488" y="5813425"/>
            <a:ext cx="79105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Inference: 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different et of parameters, different </a:t>
            </a:r>
            <a:r>
              <a:rPr lang="en-IN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lines 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formed.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elect the best fit line????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0318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 parameters  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P1,P0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so that the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predicted value h(x)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close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for our training examples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(X,Y).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Error in Simple Linear Regression</a:t>
            </a:r>
            <a:endParaRPr lang="en-US" b="1" spc="-5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58666" y="990600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0066" y="289560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4538" y="11194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1666" y="28194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11066" y="1541057"/>
            <a:ext cx="1811743" cy="1108886"/>
            <a:chOff x="1981200" y="760007"/>
            <a:chExt cx="1811743" cy="1108886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/>
          <p:cNvCxnSpPr/>
          <p:nvPr/>
        </p:nvCxnSpPr>
        <p:spPr>
          <a:xfrm>
            <a:off x="858666" y="2009775"/>
            <a:ext cx="213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58665" y="1819249"/>
            <a:ext cx="1828801" cy="104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58664" y="1227842"/>
            <a:ext cx="1735545" cy="1107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20753"/>
              </p:ext>
            </p:extLst>
          </p:nvPr>
        </p:nvGraphicFramePr>
        <p:xfrm>
          <a:off x="4985968" y="2747113"/>
          <a:ext cx="2603500" cy="4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5968" y="2747113"/>
                        <a:ext cx="2603500" cy="46860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2" b="26900"/>
          <a:stretch/>
        </p:blipFill>
        <p:spPr>
          <a:xfrm>
            <a:off x="4648200" y="878690"/>
            <a:ext cx="3794919" cy="190567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491209" y="223446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164352" y="182682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26593" y="473967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sum of the squares of the residual errors are called the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Residual Sum of Squares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6601" y="5423434"/>
            <a:ext cx="7746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average variation of points around the fitted regression line is called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Residual Standard Error (RSE). </a:t>
            </a:r>
          </a:p>
        </p:txBody>
      </p:sp>
    </p:spTree>
    <p:extLst>
      <p:ext uri="{BB962C8B-B14F-4D97-AF65-F5344CB8AC3E}">
        <p14:creationId xmlns:p14="http://schemas.microsoft.com/office/powerpoint/2010/main" val="37890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6" grpId="0"/>
      <p:bldP spid="45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63" y="3207852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 parameters  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P1,P0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so that the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predicted value h(x)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close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for our training examples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(X,Y).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Cost Function</a:t>
            </a:r>
            <a:endParaRPr lang="en-US" b="1" spc="-5" dirty="0">
              <a:solidFill>
                <a:srgbClr val="C00000"/>
              </a:solidFill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284211"/>
              </p:ext>
            </p:extLst>
          </p:nvPr>
        </p:nvGraphicFramePr>
        <p:xfrm>
          <a:off x="4876800" y="1055499"/>
          <a:ext cx="2603500" cy="4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1055499"/>
                        <a:ext cx="2603500" cy="46860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0" name="Picture 2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" y="3923943"/>
            <a:ext cx="46291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352925" y="39075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cost function helps us to figure out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best possible values for P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 P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would provide the best fit line for the data points.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30725" y="5562600"/>
            <a:ext cx="430847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minimize the error between the predicted value and the actual value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.</a:t>
            </a:r>
          </a:p>
          <a:p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1462" y="630126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Mean Squared Error(MSE)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2" b="26900"/>
          <a:stretch/>
        </p:blipFill>
        <p:spPr>
          <a:xfrm>
            <a:off x="381000" y="1066530"/>
            <a:ext cx="3794919" cy="190567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24009" y="242230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97152" y="201466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 animBg="1"/>
      <p:bldP spid="40" grpId="0"/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0318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 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the best fit line/curve to your numerical data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5715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—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functional approximation of the data.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Simple Linear Regression</a:t>
            </a:r>
            <a:endParaRPr lang="en-US" b="1" spc="-5" dirty="0">
              <a:solidFill>
                <a:srgbClr val="C00000"/>
              </a:solidFill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181649" y="2747113"/>
          <a:ext cx="2603500" cy="4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1649" y="2747113"/>
                        <a:ext cx="2603500" cy="46860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2" b="26900"/>
          <a:stretch/>
        </p:blipFill>
        <p:spPr>
          <a:xfrm>
            <a:off x="1843881" y="878690"/>
            <a:ext cx="3794919" cy="190567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86890" y="223446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360033" y="197497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2000" y="4775373"/>
            <a:ext cx="7543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Analytical Solution                                              Numerical Solution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Ordinary Least Squares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(OLS)           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88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6" grpId="0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705600" cy="2053590"/>
          </a:xfrm>
        </p:spPr>
        <p:txBody>
          <a:bodyPr/>
          <a:lstStyle/>
          <a:p>
            <a:r>
              <a:rPr lang="en-US" spc="-5" dirty="0" smtClean="0">
                <a:solidFill>
                  <a:schemeClr val="accent1"/>
                </a:solidFill>
              </a:rPr>
              <a:t>Analytical Solution</a:t>
            </a:r>
            <a:br>
              <a:rPr lang="en-US" spc="-5" dirty="0" smtClean="0">
                <a:solidFill>
                  <a:schemeClr val="accent1"/>
                </a:solidFill>
              </a:rPr>
            </a:br>
            <a:r>
              <a:rPr lang="en-US" spc="-5" dirty="0" smtClean="0">
                <a:solidFill>
                  <a:schemeClr val="accent1"/>
                </a:solidFill>
              </a:rPr>
              <a:t>Ordinary </a:t>
            </a:r>
            <a:r>
              <a:rPr lang="en-US" spc="-5" dirty="0">
                <a:solidFill>
                  <a:schemeClr val="accent1"/>
                </a:solidFill>
              </a:rPr>
              <a:t>Least Squares (OLS) </a:t>
            </a:r>
            <a:r>
              <a:rPr lang="en-US" spc="-5" dirty="0" smtClean="0">
                <a:solidFill>
                  <a:srgbClr val="C00000"/>
                </a:solidFill>
              </a:rPr>
              <a:t/>
            </a:r>
            <a:br>
              <a:rPr lang="en-US" spc="-5" dirty="0" smtClean="0">
                <a:solidFill>
                  <a:srgbClr val="C00000"/>
                </a:solidFill>
              </a:rPr>
            </a:br>
            <a:r>
              <a:rPr lang="en-US" spc="-5" dirty="0">
                <a:solidFill>
                  <a:srgbClr val="C00000"/>
                </a:solidFill>
              </a:rPr>
              <a:t/>
            </a:r>
            <a:br>
              <a:rPr lang="en-US" spc="-5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799262" cy="912812"/>
          </a:xfrm>
        </p:spPr>
        <p:txBody>
          <a:bodyPr>
            <a:normAutofit/>
          </a:bodyPr>
          <a:lstStyle/>
          <a:p>
            <a:pPr marL="12700" algn="ctr">
              <a:spcBef>
                <a:spcPts val="95"/>
              </a:spcBef>
            </a:pPr>
            <a:r>
              <a:rPr lang="en-IN" altLang="en-US" b="1" spc="-5" dirty="0">
                <a:solidFill>
                  <a:srgbClr val="C00000"/>
                </a:solidFill>
              </a:rPr>
              <a:t>What is Linear Regression?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71500" y="1676400"/>
            <a:ext cx="7924800" cy="4648200"/>
          </a:xfrm>
        </p:spPr>
        <p:txBody>
          <a:bodyPr>
            <a:normAutofit/>
          </a:bodyPr>
          <a:lstStyle/>
          <a:p>
            <a:r>
              <a:rPr lang="en-I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  <a:p>
            <a:pPr lvl="1"/>
            <a:r>
              <a:rPr lang="en-I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supervised algorithm that learns from a set of training samples.</a:t>
            </a:r>
          </a:p>
          <a:p>
            <a:pPr lvl="1"/>
            <a:r>
              <a:rPr lang="en-I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training sample has one or more input values and a single output value.</a:t>
            </a:r>
          </a:p>
          <a:p>
            <a:pPr lvl="1"/>
            <a:r>
              <a:rPr lang="en-I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algorithm learns the line, plane or hyper-plane that best fits the training samples.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is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linear model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e.g. a model that assumes a linear relationship between the input variables (x) and the single output variable (y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  <a:p>
            <a:pPr lvl="1"/>
            <a:r>
              <a:rPr lang="en-I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the learned line, plane or hyper-plane to predict the output value for any input sample.</a:t>
            </a:r>
          </a:p>
        </p:txBody>
      </p:sp>
    </p:spTree>
    <p:extLst>
      <p:ext uri="{BB962C8B-B14F-4D97-AF65-F5344CB8AC3E}">
        <p14:creationId xmlns:p14="http://schemas.microsoft.com/office/powerpoint/2010/main" val="9422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286000" y="1676399"/>
          <a:ext cx="3505200" cy="144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1955520" imgH="990360" progId="Equation.DSMT4">
                  <p:embed/>
                </p:oleObj>
              </mc:Choice>
              <mc:Fallback>
                <p:oleObj name="Equation" r:id="rId4" imgW="1955520" imgH="9903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1676399"/>
                        <a:ext cx="3505200" cy="144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4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886200"/>
            <a:ext cx="26860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09600" y="1066800"/>
          <a:ext cx="3200400" cy="3093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40653514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645112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Years </a:t>
                      </a:r>
                      <a:r>
                        <a:rPr lang="en-US" sz="18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</a:p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448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7196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635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87038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208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498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6505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1751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1805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825525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3577808" y="2562126"/>
            <a:ext cx="76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4103618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Years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41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78" y="4953000"/>
            <a:ext cx="3672178" cy="140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267200" y="12420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</p:spTree>
    <p:extLst>
      <p:ext uri="{BB962C8B-B14F-4D97-AF65-F5344CB8AC3E}">
        <p14:creationId xmlns:p14="http://schemas.microsoft.com/office/powerpoint/2010/main" val="41765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638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pic>
        <p:nvPicPr>
          <p:cNvPr id="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08402"/>
            <a:ext cx="3672178" cy="140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657600" y="59817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5981700"/>
            <a:ext cx="1143000" cy="4191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5465314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867400" y="2667000"/>
          <a:ext cx="2811911" cy="144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4" imgW="1955520" imgH="990360" progId="Equation.DSMT4">
                  <p:embed/>
                </p:oleObj>
              </mc:Choice>
              <mc:Fallback>
                <p:oleObj name="Equation" r:id="rId4" imgW="1955520" imgH="990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2667000"/>
                        <a:ext cx="2811911" cy="144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381000" y="48768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sp>
        <p:nvSpPr>
          <p:cNvPr id="8" name="Oval 7"/>
          <p:cNvSpPr/>
          <p:nvPr/>
        </p:nvSpPr>
        <p:spPr>
          <a:xfrm>
            <a:off x="1143000" y="48768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81400" y="1209676"/>
            <a:ext cx="12954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4876800"/>
            <a:ext cx="12954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9175" y="1200152"/>
            <a:ext cx="962025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762501"/>
            <a:ext cx="962025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838200" y="5732849"/>
          <a:ext cx="2743200" cy="66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6" imgW="1155600" imgH="393480" progId="Equation.DSMT4">
                  <p:embed/>
                </p:oleObj>
              </mc:Choice>
              <mc:Fallback>
                <p:oleObj name="Equation" r:id="rId6" imgW="1155600" imgH="39348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732849"/>
                        <a:ext cx="2743200" cy="665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549775" y="5717976"/>
          <a:ext cx="3222625" cy="67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8" imgW="1549080" imgH="457200" progId="Equation.DSMT4">
                  <p:embed/>
                </p:oleObj>
              </mc:Choice>
              <mc:Fallback>
                <p:oleObj name="Equation" r:id="rId8" imgW="1549080" imgH="4572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9775" y="5717976"/>
                        <a:ext cx="3222625" cy="678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7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" y="1981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67400" y="2133600"/>
          <a:ext cx="2324100" cy="2811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3909">
                  <a:extLst>
                    <a:ext uri="{9D8B030D-6E8A-4147-A177-3AD203B41FA5}">
                      <a16:colId xmlns:a16="http://schemas.microsoft.com/office/drawing/2014/main" val="2161325127"/>
                    </a:ext>
                  </a:extLst>
                </a:gridCol>
                <a:gridCol w="1350191">
                  <a:extLst>
                    <a:ext uri="{9D8B030D-6E8A-4147-A177-3AD203B41FA5}">
                      <a16:colId xmlns:a16="http://schemas.microsoft.com/office/drawing/2014/main" val="10692058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Years of Experience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4.8*X+9.15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4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9089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095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543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356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9622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4127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225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135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05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1: Calculate the mean of X and Y.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2: Calculate the errors of X and Y.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3: Get the Product.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4: Get the summation of products.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5: Square the difference of X.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6: Get the sum of squared difference.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7: Divide output of step 4 by output of step 6 to calculate slope(P1).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8: Calculate P0 using P1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36538"/>
              </p:ext>
            </p:extLst>
          </p:nvPr>
        </p:nvGraphicFramePr>
        <p:xfrm>
          <a:off x="2743200" y="1676400"/>
          <a:ext cx="2324100" cy="44424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3909">
                  <a:extLst>
                    <a:ext uri="{9D8B030D-6E8A-4147-A177-3AD203B41FA5}">
                      <a16:colId xmlns:a16="http://schemas.microsoft.com/office/drawing/2014/main" val="2161325127"/>
                    </a:ext>
                  </a:extLst>
                </a:gridCol>
                <a:gridCol w="1350191">
                  <a:extLst>
                    <a:ext uri="{9D8B030D-6E8A-4147-A177-3AD203B41FA5}">
                      <a16:colId xmlns:a16="http://schemas.microsoft.com/office/drawing/2014/main" val="10692058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Internal Exam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External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4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9089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095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543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356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9622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4127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225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135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050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1153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4986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9410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7935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23509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414635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3900" y="990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Question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71162"/>
              </p:ext>
            </p:extLst>
          </p:nvPr>
        </p:nvGraphicFramePr>
        <p:xfrm>
          <a:off x="2133600" y="1371600"/>
          <a:ext cx="4039616" cy="3855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910">
                  <a:extLst>
                    <a:ext uri="{9D8B030D-6E8A-4147-A177-3AD203B41FA5}">
                      <a16:colId xmlns:a16="http://schemas.microsoft.com/office/drawing/2014/main" val="2081226605"/>
                    </a:ext>
                  </a:extLst>
                </a:gridCol>
                <a:gridCol w="2013706">
                  <a:extLst>
                    <a:ext uri="{9D8B030D-6E8A-4147-A177-3AD203B41FA5}">
                      <a16:colId xmlns:a16="http://schemas.microsoft.com/office/drawing/2014/main" val="1528396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  <a:endParaRPr lang="en-US" b="1">
                        <a:effectLst/>
                        <a:latin typeface="unset"/>
                      </a:endParaRPr>
                    </a:p>
                  </a:txBody>
                  <a:tcPr marL="76200" marR="76200" marT="38100" marB="381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  <a:endParaRPr lang="en-US" b="1" dirty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32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6022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9706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65058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6107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40928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219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13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7953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15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3626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176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  <a:endParaRPr lang="en-US" b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?</a:t>
                      </a:r>
                      <a:endParaRPr lang="en-US" b="0" dirty="0">
                        <a:effectLst/>
                        <a:latin typeface="unse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30708884"/>
                  </a:ext>
                </a:extLst>
              </a:tr>
            </a:tbl>
          </a:graphicData>
        </a:graphic>
      </p:graphicFrame>
      <p:sp>
        <p:nvSpPr>
          <p:cNvPr id="3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88749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gression Example - Least Squares Regression Method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28575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723900" y="298879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Ordinary Least Squares (OLS)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95400" y="4038600"/>
          <a:ext cx="4419600" cy="1158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101806996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091454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7468103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5463644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472097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170625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 (year)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2005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2006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2008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2009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49328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 (sales)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29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37</a:t>
                      </a: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45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374826017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8700" y="5206365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Find the least square regression line y = a x + b.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Use the least squares regression line as a model to estimate the sales of the company in 2012.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" y="990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Question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Numerical </a:t>
            </a:r>
            <a:r>
              <a:rPr lang="en-US" sz="4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br>
              <a:rPr lang="en-US" sz="4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 Regression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 is a method of modelling a target value based 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independent predictors. 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method is mostly used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forecasting and finding out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cause and effect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variables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Regression techniques mostly differ based on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number of independent variables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type of relationship between the independent and dependent variables.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445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Simple Linear Regression</a:t>
            </a:r>
          </a:p>
          <a:p>
            <a:pPr marL="131445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</a:t>
            </a:r>
          </a:p>
          <a:p>
            <a:pPr marL="131445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9540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Ordinary Least Square method looks simple and computation is easy</a:t>
            </a:r>
            <a:r>
              <a:rPr lang="en-US" sz="20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OLS algorithm is subtle for multivariate datasets: with </a:t>
            </a:r>
            <a:r>
              <a:rPr lang="en-US" sz="2000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dependent variables</a:t>
            </a:r>
          </a:p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Why Gradient </a:t>
            </a:r>
            <a:r>
              <a:rPr lang="en-US" b="1" spc="-5" dirty="0" smtClean="0">
                <a:solidFill>
                  <a:srgbClr val="C00000"/>
                </a:solidFill>
              </a:rPr>
              <a:t>Descent??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8077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Gradient descent algorithm’s main objective is to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minimize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the cost function. </a:t>
            </a:r>
            <a:endParaRPr lang="en-US" dirty="0" smtClean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92929"/>
                </a:solidFill>
                <a:latin typeface="charter"/>
              </a:rPr>
              <a:t>It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is one of the best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optimization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algorithms to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minimize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errors (difference of actual value and predicted value).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5" y="4724400"/>
            <a:ext cx="403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real world example, it is similar to find out a best direction to take a step downhill.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060"/>
          <a:stretch/>
        </p:blipFill>
        <p:spPr>
          <a:xfrm>
            <a:off x="4133850" y="4191000"/>
            <a:ext cx="4953000" cy="2438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6800" y="64139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dirty="0"/>
              <a:t> Gradient </a:t>
            </a:r>
            <a:r>
              <a:rPr lang="fr-FR" sz="800" dirty="0" err="1"/>
              <a:t>Descent</a:t>
            </a:r>
            <a:r>
              <a:rPr lang="fr-FR" sz="800" dirty="0"/>
              <a:t> 3D </a:t>
            </a:r>
            <a:r>
              <a:rPr lang="fr-FR" sz="800" dirty="0" err="1"/>
              <a:t>diagram</a:t>
            </a:r>
            <a:r>
              <a:rPr lang="fr-FR" sz="800" dirty="0"/>
              <a:t>. Source: Coursera — Andrew </a:t>
            </a:r>
            <a:r>
              <a:rPr lang="fr-FR" sz="800" dirty="0" err="1"/>
              <a:t>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48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63" y="3207852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 parameters  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P1,P0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so that the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predicted value h(x)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close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for our training examples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(X,Y).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Cost Function</a:t>
            </a:r>
            <a:endParaRPr lang="en-US" b="1" spc="-5" dirty="0">
              <a:solidFill>
                <a:srgbClr val="C00000"/>
              </a:solidFill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4876800" y="1055499"/>
          <a:ext cx="2603500" cy="4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1055499"/>
                        <a:ext cx="2603500" cy="46860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4352925" y="39075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cost function helps us to figure out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best possible values for P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 P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would provide the best fit line for the data points.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30725" y="5562600"/>
            <a:ext cx="430847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minimize the error between the predicted value and the actual value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.</a:t>
            </a:r>
          </a:p>
          <a:p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1462" y="630126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Mean Squared Error(MSE)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2" b="26900"/>
          <a:stretch/>
        </p:blipFill>
        <p:spPr>
          <a:xfrm>
            <a:off x="381000" y="1066530"/>
            <a:ext cx="3794919" cy="190567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24009" y="242230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97152" y="201466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69" y="5100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MJXc-TeX-main-R"/>
              </a:rPr>
              <a:t>1/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2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is a constant that helps cancel 2 in derivative of the function when doing calculations for gradient descent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9" y="4078438"/>
            <a:ext cx="2667231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 animBg="1"/>
      <p:bldP spid="40" grpId="0"/>
      <p:bldP spid="44" grpId="0"/>
      <p:bldP spid="46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1" y="685801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Hypothesis: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1" y="1801913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Parameters: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2918025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Cost Function: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1" y="55986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495800" y="835025"/>
            <a:ext cx="0" cy="5641975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600" y="734803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Assume: P0=0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554352" y="1277041"/>
          <a:ext cx="2190022" cy="49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352" y="1277041"/>
                        <a:ext cx="2190022" cy="49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163638" y="2316163"/>
          <a:ext cx="7762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Equation" r:id="rId5" imgW="355320" imgH="228600" progId="Equation.DSMT4">
                  <p:embed/>
                </p:oleObj>
              </mc:Choice>
              <mc:Fallback>
                <p:oleObj name="Equation" r:id="rId5" imgW="355320" imgH="2286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638" y="2316163"/>
                        <a:ext cx="776287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1139825" y="4210050"/>
          <a:ext cx="25781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7" imgW="1180800" imgH="457200" progId="Equation.DSMT4">
                  <p:embed/>
                </p:oleObj>
              </mc:Choice>
              <mc:Fallback>
                <p:oleObj name="Equation" r:id="rId7" imgW="1180800" imgH="4572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9825" y="4210050"/>
                        <a:ext cx="257810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1223536" y="5606010"/>
          <a:ext cx="2466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9" imgW="1130040" imgH="241200" progId="Equation.DSMT4">
                  <p:embed/>
                </p:oleObj>
              </mc:Choice>
              <mc:Fallback>
                <p:oleObj name="Equation" r:id="rId9" imgW="1130040" imgH="2412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3536" y="5606010"/>
                        <a:ext cx="246697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Hypothesis VS Cost Function</a:t>
            </a:r>
            <a:endParaRPr lang="en-US" b="1" spc="-5" dirty="0">
              <a:solidFill>
                <a:srgbClr val="C00000"/>
              </a:solidFill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474533" y="1711938"/>
          <a:ext cx="20510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11" imgW="939600" imgH="457200" progId="Equation.DSMT4">
                  <p:embed/>
                </p:oleObj>
              </mc:Choice>
              <mc:Fallback>
                <p:oleObj name="Equation" r:id="rId11" imgW="939600" imgH="4572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4533" y="1711938"/>
                        <a:ext cx="205105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121275" y="3068637"/>
          <a:ext cx="31940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13" imgW="1422360" imgH="457200" progId="Equation.DSMT4">
                  <p:embed/>
                </p:oleObj>
              </mc:Choice>
              <mc:Fallback>
                <p:oleObj name="Equation" r:id="rId13" imgW="1422360" imgH="4572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21275" y="3068637"/>
                        <a:ext cx="3194050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5159375" y="4048125"/>
          <a:ext cx="31178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15" imgW="1396800" imgH="457200" progId="Equation.DSMT4">
                  <p:embed/>
                </p:oleObj>
              </mc:Choice>
              <mc:Fallback>
                <p:oleObj name="Equation" r:id="rId15" imgW="1396800" imgH="4572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59375" y="4048125"/>
                        <a:ext cx="3117850" cy="113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5337175" y="5384800"/>
          <a:ext cx="2162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7175" y="5384800"/>
                        <a:ext cx="216217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8" y="3405084"/>
            <a:ext cx="3113653" cy="9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9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29599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200025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2728" y="143592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5934" y="1435925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/>
          </p:nvPr>
        </p:nvGraphicFramePr>
        <p:xfrm>
          <a:off x="5334000" y="1962150"/>
          <a:ext cx="350520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1427163" y="817563"/>
          <a:ext cx="1608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5" imgW="736560" imgH="228600" progId="Equation.DSMT4">
                  <p:embed/>
                </p:oleObj>
              </mc:Choice>
              <mc:Fallback>
                <p:oleObj name="Equation" r:id="rId5" imgW="73656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7163" y="817563"/>
                        <a:ext cx="160813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3728713" y="2209799"/>
          <a:ext cx="1071887" cy="25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8713" y="2209799"/>
                        <a:ext cx="1071887" cy="255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3452940" y="3190758"/>
          <a:ext cx="8874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8" imgW="406080" imgH="228600" progId="Equation.DSMT4">
                  <p:embed/>
                </p:oleObj>
              </mc:Choice>
              <mc:Fallback>
                <p:oleObj name="Equation" r:id="rId8" imgW="406080" imgH="2286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2940" y="3190758"/>
                        <a:ext cx="887413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6319838" y="77470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19838" y="774700"/>
                        <a:ext cx="83185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703263" y="5140325"/>
          <a:ext cx="3589337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12" imgW="1434960" imgH="685800" progId="Equation.DSMT4">
                  <p:embed/>
                </p:oleObj>
              </mc:Choice>
              <mc:Fallback>
                <p:oleObj name="Equation" r:id="rId12" imgW="1434960" imgH="6858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3263" y="5140325"/>
                        <a:ext cx="3589337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048500" y="4610100"/>
          <a:ext cx="498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4" imgW="228600" imgH="228600" progId="Equation.DSMT4">
                  <p:embed/>
                </p:oleObj>
              </mc:Choice>
              <mc:Fallback>
                <p:oleObj name="Equation" r:id="rId14" imgW="22860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48500" y="4610100"/>
                        <a:ext cx="4984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065713" y="2846388"/>
          <a:ext cx="304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16" imgW="139680" imgH="177480" progId="Equation.DSMT4">
                  <p:embed/>
                </p:oleObj>
              </mc:Choice>
              <mc:Fallback>
                <p:oleObj name="Equation" r:id="rId16" imgW="139680" imgH="17748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65713" y="2846388"/>
                        <a:ext cx="3048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ultiply 2"/>
          <p:cNvSpPr/>
          <p:nvPr/>
        </p:nvSpPr>
        <p:spPr>
          <a:xfrm>
            <a:off x="7010400" y="3962400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1524000" y="1477531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8" imgW="291960" imgH="228600" progId="Equation.DSMT4">
                  <p:embed/>
                </p:oleObj>
              </mc:Choice>
              <mc:Fallback>
                <p:oleObj name="Equation" r:id="rId18" imgW="291960" imgH="2286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24000" y="1477531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8001000" y="1477531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20" imgW="291960" imgH="228600" progId="Equation.DSMT4">
                  <p:embed/>
                </p:oleObj>
              </mc:Choice>
              <mc:Fallback>
                <p:oleObj name="Equation" r:id="rId20" imgW="291960" imgH="22860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001000" y="1477531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6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09600" y="1600200"/>
          <a:ext cx="7924800" cy="22860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79173169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624685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  <a:r>
                        <a:rPr lang="en-US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h(x)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Function </a:t>
                      </a:r>
                      <a:r>
                        <a:rPr lang="en-US" b="0" i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J(P1)</a:t>
                      </a:r>
                      <a:endParaRPr lang="el-GR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a fixed value of </a:t>
                      </a:r>
                      <a:r>
                        <a:rPr lang="en-US" b="0" i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P0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of x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of 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l-GR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3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value 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en-US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corresponds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a different hypothesis as it is the slope of the line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any such 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of </a:t>
                      </a:r>
                      <a:r>
                        <a:rPr lang="en-US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b="0" i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J(P1)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can be calculated 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setting </a:t>
                      </a:r>
                      <a:r>
                        <a:rPr lang="en-US" b="0" i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P0=0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94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a linear line or a hyperplane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Squared error cost 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convex in nature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352707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858308" y="1999487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3" imgW="291960" imgH="228600" progId="Equation.DSMT4">
                  <p:embed/>
                </p:oleObj>
              </mc:Choice>
              <mc:Fallback>
                <p:oleObj name="Equation" r:id="rId3" imgW="29196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308" y="1999487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057400" y="2343912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5" imgW="291960" imgH="228600" progId="Equation.DSMT4">
                  <p:embed/>
                </p:oleObj>
              </mc:Choice>
              <mc:Fallback>
                <p:oleObj name="Equation" r:id="rId5" imgW="2919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343912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781800" y="2398774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6" imgW="291960" imgH="228600" progId="Equation.DSMT4">
                  <p:embed/>
                </p:oleObj>
              </mc:Choice>
              <mc:Fallback>
                <p:oleObj name="Equation" r:id="rId6" imgW="29196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1800" y="2398774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Hypothesis VS Cost Function</a:t>
            </a:r>
            <a:endParaRPr lang="en-US" b="1" spc="-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7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29599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728" y="143592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68733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5934" y="1435925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/>
          </p:nvPr>
        </p:nvGraphicFramePr>
        <p:xfrm>
          <a:off x="5334000" y="1962150"/>
          <a:ext cx="350520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1427163" y="817563"/>
          <a:ext cx="1608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7163" y="817563"/>
                        <a:ext cx="160813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3728713" y="2209799"/>
          <a:ext cx="1071887" cy="25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8713" y="2209799"/>
                        <a:ext cx="1071887" cy="255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3328988" y="3190875"/>
          <a:ext cx="11366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10" imgW="520560" imgH="228600" progId="Equation.DSMT4">
                  <p:embed/>
                </p:oleObj>
              </mc:Choice>
              <mc:Fallback>
                <p:oleObj name="Equation" r:id="rId10" imgW="520560" imgH="2286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28988" y="3190875"/>
                        <a:ext cx="11366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6319838" y="77470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19838" y="774700"/>
                        <a:ext cx="83185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36779"/>
              </p:ext>
            </p:extLst>
          </p:nvPr>
        </p:nvGraphicFramePr>
        <p:xfrm>
          <a:off x="457200" y="4933743"/>
          <a:ext cx="8143526" cy="185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14" imgW="3657600" imgH="1282680" progId="Equation.DSMT4">
                  <p:embed/>
                </p:oleObj>
              </mc:Choice>
              <mc:Fallback>
                <p:oleObj name="Equation" r:id="rId14" imgW="3657600" imgH="128268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200" y="4933743"/>
                        <a:ext cx="8143526" cy="185281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038975" y="4573897"/>
          <a:ext cx="498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16" imgW="228600" imgH="228600" progId="Equation.DSMT4">
                  <p:embed/>
                </p:oleObj>
              </mc:Choice>
              <mc:Fallback>
                <p:oleObj name="Equation" r:id="rId16" imgW="22860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38975" y="4573897"/>
                        <a:ext cx="4984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065713" y="2846388"/>
          <a:ext cx="304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18" imgW="139680" imgH="177480" progId="Equation.DSMT4">
                  <p:embed/>
                </p:oleObj>
              </mc:Choice>
              <mc:Fallback>
                <p:oleObj name="Equation" r:id="rId18" imgW="139680" imgH="17748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65713" y="2846388"/>
                        <a:ext cx="3048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ultiply 2"/>
          <p:cNvSpPr/>
          <p:nvPr/>
        </p:nvSpPr>
        <p:spPr>
          <a:xfrm>
            <a:off x="7010400" y="3962400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90600" y="2438400"/>
            <a:ext cx="3520929" cy="1689153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3484562"/>
            <a:ext cx="0" cy="2492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2877343"/>
            <a:ext cx="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05200" y="2259409"/>
            <a:ext cx="0" cy="7005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6552528" y="3565843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259062"/>
              </p:ext>
            </p:extLst>
          </p:nvPr>
        </p:nvGraphicFramePr>
        <p:xfrm>
          <a:off x="8077200" y="1460832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20" imgW="291960" imgH="228600" progId="Equation.DSMT4">
                  <p:embed/>
                </p:oleObj>
              </mc:Choice>
              <mc:Fallback>
                <p:oleObj name="Equation" r:id="rId20" imgW="29196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077200" y="1460832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7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29599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728" y="143592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68733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5934" y="1435925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/>
          </p:nvPr>
        </p:nvGraphicFramePr>
        <p:xfrm>
          <a:off x="5334000" y="1962150"/>
          <a:ext cx="350520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1427163" y="817563"/>
          <a:ext cx="1608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7163" y="817563"/>
                        <a:ext cx="160813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3728713" y="2209799"/>
          <a:ext cx="1071887" cy="25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8713" y="2209799"/>
                        <a:ext cx="1071887" cy="255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3452813" y="3190875"/>
          <a:ext cx="8874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52813" y="3190875"/>
                        <a:ext cx="8874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6319838" y="774700"/>
          <a:ext cx="83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19838" y="774700"/>
                        <a:ext cx="83185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823913" y="4933950"/>
          <a:ext cx="740886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14" imgW="3327120" imgH="1282680" progId="Equation.DSMT4">
                  <p:embed/>
                </p:oleObj>
              </mc:Choice>
              <mc:Fallback>
                <p:oleObj name="Equation" r:id="rId14" imgW="3327120" imgH="128268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3913" y="4933950"/>
                        <a:ext cx="7408862" cy="18526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038975" y="4573897"/>
          <a:ext cx="498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16" imgW="228600" imgH="228600" progId="Equation.DSMT4">
                  <p:embed/>
                </p:oleObj>
              </mc:Choice>
              <mc:Fallback>
                <p:oleObj name="Equation" r:id="rId16" imgW="22860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38975" y="4573897"/>
                        <a:ext cx="4984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065713" y="2846388"/>
          <a:ext cx="304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18" imgW="139680" imgH="177480" progId="Equation.DSMT4">
                  <p:embed/>
                </p:oleObj>
              </mc:Choice>
              <mc:Fallback>
                <p:oleObj name="Equation" r:id="rId18" imgW="139680" imgH="17748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65713" y="2846388"/>
                        <a:ext cx="3048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ultiply 2"/>
          <p:cNvSpPr/>
          <p:nvPr/>
        </p:nvSpPr>
        <p:spPr>
          <a:xfrm>
            <a:off x="7010400" y="3962400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3484562"/>
            <a:ext cx="0" cy="5486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2877343"/>
            <a:ext cx="0" cy="11887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05200" y="2259408"/>
            <a:ext cx="0" cy="1828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6552528" y="3565843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075216" y="2495367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4114800"/>
            <a:ext cx="271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ultiply 34"/>
          <p:cNvSpPr/>
          <p:nvPr/>
        </p:nvSpPr>
        <p:spPr>
          <a:xfrm>
            <a:off x="7608330" y="3608697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8053388" y="3139622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8396288" y="2377439"/>
            <a:ext cx="152400" cy="2286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24575" y="2327463"/>
            <a:ext cx="2508114" cy="1806791"/>
          </a:xfrm>
          <a:custGeom>
            <a:avLst/>
            <a:gdLst>
              <a:gd name="connsiteX0" fmla="*/ 0 w 2508114"/>
              <a:gd name="connsiteY0" fmla="*/ 282387 h 1806791"/>
              <a:gd name="connsiteX1" fmla="*/ 1019175 w 2508114"/>
              <a:gd name="connsiteY1" fmla="*/ 1806387 h 1806791"/>
              <a:gd name="connsiteX2" fmla="*/ 2390775 w 2508114"/>
              <a:gd name="connsiteY2" fmla="*/ 158562 h 1806791"/>
              <a:gd name="connsiteX3" fmla="*/ 2343150 w 2508114"/>
              <a:gd name="connsiteY3" fmla="*/ 158562 h 180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114" h="1806791">
                <a:moveTo>
                  <a:pt x="0" y="282387"/>
                </a:moveTo>
                <a:cubicBezTo>
                  <a:pt x="310356" y="1054706"/>
                  <a:pt x="620713" y="1827025"/>
                  <a:pt x="1019175" y="1806387"/>
                </a:cubicBezTo>
                <a:cubicBezTo>
                  <a:pt x="1417638" y="1785750"/>
                  <a:pt x="2170113" y="433200"/>
                  <a:pt x="2390775" y="158562"/>
                </a:cubicBezTo>
                <a:cubicBezTo>
                  <a:pt x="2611438" y="-116076"/>
                  <a:pt x="2477294" y="21243"/>
                  <a:pt x="2343150" y="1585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4200" y="3837297"/>
            <a:ext cx="457200" cy="875228"/>
          </a:xfrm>
          <a:prstGeom prst="ellipse">
            <a:avLst/>
          </a:prstGeom>
          <a:noFill/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423418"/>
              </p:ext>
            </p:extLst>
          </p:nvPr>
        </p:nvGraphicFramePr>
        <p:xfrm>
          <a:off x="8077200" y="1460832"/>
          <a:ext cx="438459" cy="3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Equation" r:id="rId20" imgW="291960" imgH="228600" progId="Equation.DSMT4">
                  <p:embed/>
                </p:oleObj>
              </mc:Choice>
              <mc:Fallback>
                <p:oleObj name="Equation" r:id="rId20" imgW="291960" imgH="22860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077200" y="1460832"/>
                        <a:ext cx="438459" cy="34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2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8" grpId="0" animBg="1"/>
      <p:bldP spid="39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miro.medium.com/max/1400/1*CjTBNFUEI_IokEOXJ00zK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6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The Gradient Descent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295400"/>
            <a:ext cx="7829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descent is an iterative optimization algorithm to find the minimum of a function</a:t>
            </a:r>
            <a:r>
              <a:rPr lang="en-US" sz="20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that function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Loss Function.</a:t>
            </a:r>
          </a:p>
        </p:txBody>
      </p:sp>
      <p:pic>
        <p:nvPicPr>
          <p:cNvPr id="20482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4038600" cy="23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105400"/>
            <a:ext cx="807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 steps when the slope is steep and small steps when the slope is less steep.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position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position and stops when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the bottom of the valley which was his goal.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The Gradient Descent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295400"/>
            <a:ext cx="7829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P0=c P1=m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905000"/>
            <a:ext cx="84248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</a:t>
            </a:r>
          </a:p>
          <a:p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0 and c = 0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Let 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be </a:t>
            </a:r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This controls how much the value of 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changes with each step. L could be a small value like 0.0001 for good accuracy.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048000"/>
            <a:ext cx="84248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</a:p>
          <a:p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partial derivative of the loss function with respect to m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plug in the current values of x, y, m and c in it to obtain the derivative value 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19600"/>
            <a:ext cx="3824824" cy="15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8625" y="1357312"/>
            <a:ext cx="8229600" cy="4891087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Real Estate Price prediction</a:t>
            </a:r>
          </a:p>
          <a:p>
            <a:pPr marL="0" indent="0" eaLnBrk="1" hangingPunct="1">
              <a:buNone/>
            </a:pPr>
            <a:endParaRPr lang="en-CA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Dependent variable is retail price of gasoline in India – independent variable is the price of crude oil.</a:t>
            </a:r>
          </a:p>
          <a:p>
            <a:pPr marL="0" indent="0" eaLnBrk="1" hangingPunct="1">
              <a:buNone/>
            </a:pPr>
            <a:endParaRPr lang="en-CA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Dependent variable is employment income – independent variables might be hours of work, education, occupation, sex, age, region, years of experience, unionization status, etc.</a:t>
            </a:r>
          </a:p>
          <a:p>
            <a:pPr marL="0" indent="0" eaLnBrk="1" hangingPunct="1">
              <a:buNone/>
            </a:pPr>
            <a:endParaRPr lang="en-CA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of a product and quantity produced or sold:</a:t>
            </a:r>
          </a:p>
          <a:p>
            <a:pPr lvl="1" eaLnBrk="1" hangingPunct="1"/>
            <a:r>
              <a:rPr lang="en-CA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Quantity sold affected by price.  Dependent variable is quantity of product sold – independent variable is price.  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 Regression-Examples</a:t>
            </a:r>
            <a:endParaRPr b="1" spc="-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The Gradient Descent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295400"/>
            <a:ext cx="7829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P0=c P1=m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905000"/>
            <a:ext cx="84248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</a:t>
            </a: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Dₘ is the value of the partial derivative with respect to m. Similarly lets find the partial derivative with respect to c, Dc 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95931"/>
            <a:ext cx="2667231" cy="883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3879928"/>
            <a:ext cx="842486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4:</a:t>
            </a: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we update the current value of m and c using the following equation: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530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648200"/>
            <a:ext cx="234338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5486400"/>
            <a:ext cx="8458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5:</a:t>
            </a:r>
          </a:p>
          <a:p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process until </a:t>
            </a: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is a very small value or ideally 0 (which means 0 error or 100% accuracy). The value of m and c that we are left with now will be the optimum values.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038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3400" y="129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can be considered the current position of the person.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equivalent to the steepness of the slope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2825234"/>
            <a:ext cx="403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can be the speed with which he moves.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 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that we calculate using the above equation will be his next position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2450" y="4338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L×D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will be the size of the steps he will take.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5080248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When the slope is more steep (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is more) he takes longer steps and when it is less steep (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is less), he takes smaller steps. </a:t>
            </a:r>
            <a:endParaRPr lang="en-US" dirty="0" smtClean="0">
              <a:solidFill>
                <a:srgbClr val="292929"/>
              </a:solidFill>
              <a:latin typeface="charter"/>
            </a:endParaRPr>
          </a:p>
          <a:p>
            <a:endParaRPr lang="en-US" dirty="0" smtClean="0">
              <a:solidFill>
                <a:srgbClr val="292929"/>
              </a:solidFill>
              <a:latin typeface="charter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Finally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he arrives at the bottom of the valley which corresponds to our loss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651334"/>
              </p:ext>
            </p:extLst>
          </p:nvPr>
        </p:nvGraphicFramePr>
        <p:xfrm>
          <a:off x="3267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014903"/>
              </p:ext>
            </p:extLst>
          </p:nvPr>
        </p:nvGraphicFramePr>
        <p:xfrm>
          <a:off x="3267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736" y="715485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Housing Prices</a:t>
            </a:r>
          </a:p>
          <a:p>
            <a:pPr algn="ctr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2228671"/>
            <a:ext cx="1575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3" y="3657601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Size (feet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128196"/>
            <a:ext cx="40005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4128196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Regression Problem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4204396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 Regression-Example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3505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1500 </a:t>
            </a:r>
            <a:r>
              <a:rPr lang="en-US" dirty="0" err="1" smtClean="0"/>
              <a:t>sqfeet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19800" y="2228671"/>
            <a:ext cx="0" cy="101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86200" y="2228671"/>
            <a:ext cx="213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86200" y="1685837"/>
            <a:ext cx="3276600" cy="15584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5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1862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Linear Regression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924025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tatistical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 that analyzes the linear relationship between a dependent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set of independent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when the value of one or more independent variables will change (increase or decrease), the value of dependent variable will also change accordingly (increase or decrease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calculated from a linear combination of the input variables 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5950" y="3548331"/>
            <a:ext cx="4572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Linear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5076825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there is a single input variable (x), the method is referred to as </a:t>
            </a:r>
            <a:r>
              <a:rPr lang="en-US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.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5076825"/>
            <a:ext cx="4191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there are </a:t>
            </a:r>
            <a:r>
              <a:rPr lang="en-US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input variables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literature from statistics often refers to the method as multiple linear regression.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668338" y="304800"/>
            <a:ext cx="7213600" cy="13033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b="1" spc="-5" dirty="0">
                <a:solidFill>
                  <a:srgbClr val="C00000"/>
                </a:solidFill>
              </a:rPr>
              <a:t>How do we predict with only one variable?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14400" y="2228850"/>
            <a:ext cx="7315200" cy="3763963"/>
          </a:xfrm>
        </p:spPr>
        <p:txBody>
          <a:bodyPr>
            <a:normAutofit/>
          </a:bodyPr>
          <a:lstStyle/>
          <a:p>
            <a:r>
              <a:rPr lang="en-I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Best-fit line for this data is only based on the mean</a:t>
            </a:r>
          </a:p>
        </p:txBody>
      </p:sp>
      <p:sp>
        <p:nvSpPr>
          <p:cNvPr id="21508" name="Date Placeholder 4"/>
          <p:cNvSpPr>
            <a:spLocks noGrp="1" noChangeArrowheads="1"/>
          </p:cNvSpPr>
          <p:nvPr>
            <p:ph type="dt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</p:txBody>
      </p:sp>
      <p:sp>
        <p:nvSpPr>
          <p:cNvPr id="21509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674FF5-4CFE-4E2D-9B40-28031770F50D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3276600"/>
            <a:ext cx="23907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276600"/>
            <a:ext cx="50958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0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IN" altLang="en-US" b="1" spc="-5" dirty="0">
                <a:solidFill>
                  <a:srgbClr val="C00000"/>
                </a:solidFill>
              </a:rPr>
              <a:t>How do we predict with only one variable?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“Goodness Of Fit” is based on variability of the tip amount from the line fitted.</a:t>
            </a:r>
          </a:p>
        </p:txBody>
      </p:sp>
      <p:sp>
        <p:nvSpPr>
          <p:cNvPr id="23556" name="Date Placeholder 4"/>
          <p:cNvSpPr>
            <a:spLocks noGrp="1" noChangeArrowheads="1"/>
          </p:cNvSpPr>
          <p:nvPr>
            <p:ph type="dt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7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A22F3F8-964E-4F22-8E1F-5B58CF2E931D}" type="slidenum"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3429000"/>
            <a:ext cx="7400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b="1" spc="-5" dirty="0">
                <a:solidFill>
                  <a:srgbClr val="C00000"/>
                </a:solidFill>
              </a:rPr>
              <a:t>How do we predict with only one variable?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Measuring the deviation: Squared residuals or Sum of Squared Errors (SSE)</a:t>
            </a:r>
          </a:p>
        </p:txBody>
      </p:sp>
      <p:sp>
        <p:nvSpPr>
          <p:cNvPr id="24580" name="Date Placeholder 4"/>
          <p:cNvSpPr>
            <a:spLocks noGrp="1" noChangeArrowheads="1"/>
          </p:cNvSpPr>
          <p:nvPr>
            <p:ph type="dt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24581" name="Slide Number Placeholder 3"/>
          <p:cNvSpPr>
            <a:spLocks noGrp="1" noChangeArrowheads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6AC769A-9F28-4BE8-9160-5C26F633A033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75819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4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99FDA2-93D4-4ED9-A654-0B8BE4B15790}"/>
</file>

<file path=customXml/itemProps2.xml><?xml version="1.0" encoding="utf-8"?>
<ds:datastoreItem xmlns:ds="http://schemas.openxmlformats.org/officeDocument/2006/customXml" ds:itemID="{503A3584-0F79-4309-A454-A9AEA7EA288B}"/>
</file>

<file path=customXml/itemProps3.xml><?xml version="1.0" encoding="utf-8"?>
<ds:datastoreItem xmlns:ds="http://schemas.openxmlformats.org/officeDocument/2006/customXml" ds:itemID="{78E727C3-DE3D-4E72-8237-7B6A7B11114B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22645</TotalTime>
  <Words>1620</Words>
  <Application>Microsoft Office PowerPoint</Application>
  <PresentationFormat>On-screen Show (4:3)</PresentationFormat>
  <Paragraphs>351</Paragraphs>
  <Slides>42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Calibri</vt:lpstr>
      <vt:lpstr>Century Schoolbook</vt:lpstr>
      <vt:lpstr>charter</vt:lpstr>
      <vt:lpstr>Garamond</vt:lpstr>
      <vt:lpstr>Helvetica Neue</vt:lpstr>
      <vt:lpstr>MJXc-TeX-main-R</vt:lpstr>
      <vt:lpstr>open sans</vt:lpstr>
      <vt:lpstr>unset</vt:lpstr>
      <vt:lpstr>Wingdings</vt:lpstr>
      <vt:lpstr>Wingdings 2</vt:lpstr>
      <vt:lpstr>Oriel</vt:lpstr>
      <vt:lpstr>Equation</vt:lpstr>
      <vt:lpstr>19CSE305: MACHINE LEARNING  LINEAR REGRESSION </vt:lpstr>
      <vt:lpstr>What is Linear Regression?</vt:lpstr>
      <vt:lpstr> Regression</vt:lpstr>
      <vt:lpstr> Regression-Examples</vt:lpstr>
      <vt:lpstr> Regression-Example</vt:lpstr>
      <vt:lpstr>Linear Regression</vt:lpstr>
      <vt:lpstr>How do we predict with only one variable?</vt:lpstr>
      <vt:lpstr>How do we predict with only one variable?</vt:lpstr>
      <vt:lpstr>How do we predict with only one variable?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Analytical Solution Ordinary Least Squares (OLS)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 Solution Gradient Descent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USER</cp:lastModifiedBy>
  <cp:revision>427</cp:revision>
  <dcterms:created xsi:type="dcterms:W3CDTF">2006-08-16T00:00:00Z</dcterms:created>
  <dcterms:modified xsi:type="dcterms:W3CDTF">2021-08-31T06:07:55Z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