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1" r:id="rId2"/>
    <p:sldId id="322" r:id="rId3"/>
    <p:sldId id="323" r:id="rId4"/>
    <p:sldId id="342" r:id="rId5"/>
    <p:sldId id="344" r:id="rId6"/>
    <p:sldId id="324" r:id="rId7"/>
    <p:sldId id="325" r:id="rId8"/>
    <p:sldId id="343" r:id="rId9"/>
    <p:sldId id="326" r:id="rId10"/>
    <p:sldId id="345" r:id="rId11"/>
    <p:sldId id="346" r:id="rId12"/>
    <p:sldId id="347" r:id="rId13"/>
    <p:sldId id="349" r:id="rId14"/>
    <p:sldId id="348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80" d="100"/>
          <a:sy n="80" d="100"/>
        </p:scale>
        <p:origin x="143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4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</a:t>
            </a: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ENSEMBLE LEARNING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learns from the mistakes by increasing the weight of misclassified data points.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err="1">
                <a:solidFill>
                  <a:srgbClr val="C00000"/>
                </a:solidFill>
              </a:rPr>
              <a:t>A</a:t>
            </a:r>
            <a:r>
              <a:rPr lang="en-US" b="1" spc="-5" dirty="0" err="1" smtClean="0">
                <a:solidFill>
                  <a:srgbClr val="C00000"/>
                </a:solidFill>
              </a:rPr>
              <a:t>daboost</a:t>
            </a:r>
            <a:r>
              <a:rPr lang="en-US" b="1" spc="-5" dirty="0" smtClean="0">
                <a:solidFill>
                  <a:srgbClr val="C00000"/>
                </a:solidFill>
              </a:rPr>
              <a:t>-Adaptive 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40363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0: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Initialize the weights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of data points. if the training set has 100 data points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each point’s initial weight should be 1/100 = 0.01.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174" y="3207062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a decision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174" y="3763048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weighted error rate (e) of the decision tree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how many wrong predictions out of total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err="1">
                <a:solidFill>
                  <a:srgbClr val="C00000"/>
                </a:solidFill>
              </a:rPr>
              <a:t>A</a:t>
            </a:r>
            <a:r>
              <a:rPr lang="en-US" b="1" spc="-5" dirty="0" err="1" smtClean="0">
                <a:solidFill>
                  <a:srgbClr val="C00000"/>
                </a:solidFill>
              </a:rPr>
              <a:t>daboost</a:t>
            </a:r>
            <a:r>
              <a:rPr lang="en-US" b="1" spc="-5" dirty="0" smtClean="0">
                <a:solidFill>
                  <a:srgbClr val="C00000"/>
                </a:solidFill>
              </a:rPr>
              <a:t>-Adaptive 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219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 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alculate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decision tree’s weight in the ensemble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83027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= learning rate * log( (1 — e) / 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420105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weighted error rate of a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tree,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less decision power the tree will be given during the later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weighted error rate of a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tree,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higher decision power the tree will be given during the later voting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675" y="4082675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Update weights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wrongly classified points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4546502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weight of each data point =</a:t>
            </a:r>
          </a:p>
          <a:p>
            <a:pPr marL="91440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model got this data point correct, the weight stays the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</a:p>
          <a:p>
            <a:pPr marL="91440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got this data point wrong, the new weight of this point = old weight * </a:t>
            </a:r>
            <a:r>
              <a:rPr lang="en-US" dirty="0" err="1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(weight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this </a:t>
            </a:r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tree)</a:t>
            </a:r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674" y="5746831"/>
            <a:ext cx="7629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5: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Step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1-4(until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number of trees we set to train is reached)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Make the final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Gradient 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675" y="2779416"/>
            <a:ext cx="762952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loss function used depends on the type of problem being solved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-squared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and classification may use logarithmic loss.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371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involves three elements: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loss function to be optimized.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weak learner to make predictions.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additive model to add weak learners to minimize the loss function.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725" y="4187232"/>
            <a:ext cx="762952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used as the weak learner in gradient boosting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Initially, very short decision trees were used that only had a single split, called a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stump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 can be used generally with 4-to-8 levels.</a:t>
            </a:r>
          </a:p>
        </p:txBody>
      </p:sp>
      <p:pic>
        <p:nvPicPr>
          <p:cNvPr id="13" name="Picture 2" descr="gbm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02448"/>
            <a:ext cx="3400425" cy="15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Gradient 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675" y="2779416"/>
            <a:ext cx="762952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loss function used depends on the type of problem being solved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-squared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and classification may use logarithmic loss.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371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involves three elements: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loss function to be optimized.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weak learner to make predictions.</a:t>
            </a:r>
          </a:p>
          <a:p>
            <a:pPr marL="685800" indent="-3429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additive model to add weak learners to minimize the loss function.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725" y="4187232"/>
            <a:ext cx="762952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used as the weak learner in gradient boosting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Initially, very short decision trees were used that only had a single split, called a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stump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 can be used generally with 4-to-8 levels.</a:t>
            </a:r>
          </a:p>
        </p:txBody>
      </p:sp>
      <p:pic>
        <p:nvPicPr>
          <p:cNvPr id="13" name="Picture 2" descr="gbm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02448"/>
            <a:ext cx="3400425" cy="15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>
                <a:solidFill>
                  <a:srgbClr val="C00000"/>
                </a:solidFill>
              </a:rPr>
              <a:t>Improvements to Basic Gradient Boosting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716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Regularization methods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fontAlgn="base"/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Tree Constraints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trees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-generally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adding more trees to the model can be very slow 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overfit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advice is to keep adding trees until no further improvement is observed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Tree depth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-deeper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trees are more complex trees and shorter trees are preferred. Generally, better results are seen with 4-8 levels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nodes or number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observations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 split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improvement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Weighted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Updates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predictions of each tree are added together sequentially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contribution of each tree to this sum can be weighted to slow down the learning by the algorithm. This weighting is called a shrinkage or a learning rate.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295400"/>
            <a:ext cx="8630202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3810" lvl="8" indent="-295275" algn="just"/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95275" algn="just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model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makes predictions based on a number of different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combining individual models, the ensemble model tends 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be:</a:t>
            </a:r>
          </a:p>
          <a:p>
            <a:pPr marL="1657350" indent="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more flexible(less bias) </a:t>
            </a:r>
          </a:p>
          <a:p>
            <a:pPr marL="1657350" indent="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less data-sensitive (less variance).</a:t>
            </a:r>
          </a:p>
          <a:p>
            <a:pPr marL="1657350" indent="0" algn="just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buFont typeface="Wingdings" panose="05000000000000000000" pitchFamily="2" charset="2"/>
              <a:buChar char="v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buFont typeface="Wingdings" panose="05000000000000000000" pitchFamily="2" charset="2"/>
              <a:buChar char="v"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buFont typeface="Wingdings" panose="05000000000000000000" pitchFamily="2" charset="2"/>
              <a:buChar char="v"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Bagging </a:t>
            </a:r>
          </a:p>
          <a:p>
            <a:pPr marL="1028700" indent="-342900" algn="just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Boosting</a:t>
            </a:r>
          </a:p>
          <a:p>
            <a:pPr marL="1028700" indent="-342900" algn="just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Stacking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ENSEMBLE MODEL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077170"/>
            <a:ext cx="8229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paradigm where multiple models (often called “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learners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 are trained to solve the same problem and combined to get better results.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38400" y="3723501"/>
            <a:ext cx="1066800" cy="543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05201" y="3723501"/>
            <a:ext cx="914399" cy="543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95860" y="4185166"/>
            <a:ext cx="1992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Homogeneous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ensembles model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98347" y="4231332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Heterogeneous </a:t>
            </a:r>
          </a:p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ensembles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2954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3810" lvl="8" indent="-295275" algn="just"/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a bunch of individual models in a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way. Each model is trained by a random subset of the data</a:t>
            </a:r>
          </a:p>
          <a:p>
            <a:pPr marL="53975" indent="0" algn="just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Bagging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pic>
        <p:nvPicPr>
          <p:cNvPr id="10242" name="Picture 2" descr="https://miro.medium.com/max/1566/1*bUySDOFp1SdzJXWmWJsXR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27"/>
          <a:stretch/>
        </p:blipFill>
        <p:spPr bwMode="auto">
          <a:xfrm>
            <a:off x="152400" y="2971800"/>
            <a:ext cx="861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2954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3810" lvl="8" indent="-295275" algn="just"/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Training a bunch of individual models in a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sequential way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9250" indent="-295275" algn="just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 individual model learns from mistakes made by the previous model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iteratively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such that the training of model at a given step depends on the models fitted at the previous steps.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pic>
        <p:nvPicPr>
          <p:cNvPr id="10242" name="Picture 2" descr="https://miro.medium.com/max/1566/1*bUySDOFp1SdzJXWmWJsXR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48788" r="-2609" b="-1061"/>
          <a:stretch/>
        </p:blipFill>
        <p:spPr bwMode="auto">
          <a:xfrm>
            <a:off x="152400" y="3200400"/>
            <a:ext cx="876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2954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3810" lvl="8" indent="-295275" algn="just"/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Heterogeneous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weak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</a:p>
          <a:p>
            <a:pPr marL="349250" indent="-295275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them in parallel and combines them by training a meta-model to output a prediction based on the different weak models predictions.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Stacking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05200"/>
            <a:ext cx="4648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1430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indent="0" algn="just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53975" indent="0" algn="just">
              <a:buNone/>
            </a:pPr>
            <a:endParaRPr lang="en-US" sz="1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42900" algn="just">
              <a:buFont typeface="+mj-lt"/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 Bagging</a:t>
            </a:r>
          </a:p>
          <a:p>
            <a:pPr marL="396875" indent="-342900" algn="just">
              <a:buFont typeface="+mj-lt"/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Ada boost   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---------------Boosting</a:t>
            </a:r>
          </a:p>
          <a:p>
            <a:pPr marL="396875" indent="-342900" algn="just">
              <a:buFont typeface="+mj-lt"/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Gradient Boosting-</a:t>
            </a: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------Boosting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ENSEMBLE MODEL</a:t>
            </a:r>
            <a:endParaRPr lang="en-US"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1430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Ensemble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using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bagging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ensemble method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the individual model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Random Forest</a:t>
            </a:r>
            <a:endParaRPr lang="en-US" b="1" spc="-5" dirty="0">
              <a:solidFill>
                <a:srgbClr val="C00000"/>
              </a:solidFill>
            </a:endParaRPr>
          </a:p>
        </p:txBody>
      </p:sp>
      <p:pic>
        <p:nvPicPr>
          <p:cNvPr id="11266" name="Picture 2" descr="https://miro.medium.com/max/1646/1*jXkT3mj1mCqMaX5SqU1w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86000"/>
            <a:ext cx="8382000" cy="40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143000"/>
            <a:ext cx="84582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indent="0" algn="just"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Select n (e.g. 1000)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 subsets from the training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indent="0" algn="just">
              <a:buNone/>
            </a:pP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Train n (e.g. 1000) decision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pPr marL="971550" indent="-400050"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 subset is used to train one decision tree</a:t>
            </a:r>
          </a:p>
          <a:p>
            <a:pPr marL="971550" indent="-400050" algn="just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optimal splits for each decision tree are based on a random subset of features (e.g. 10 features in total, randomly select 5 out of 10 features 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</a:p>
          <a:p>
            <a:pPr marL="57150" indent="0" algn="just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Each individual tree predicts the records/candidates in the test set,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independently.</a:t>
            </a:r>
          </a:p>
          <a:p>
            <a:pPr marL="57150" indent="0" algn="just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Make the final prediction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Random Forest</a:t>
            </a:r>
            <a:endParaRPr lang="en-US" b="1" spc="-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Boosting Algorithm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Weighted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sum of L weak learners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09600" y="228600"/>
            <a:ext cx="74676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b="1" spc="-5" dirty="0" err="1">
                <a:solidFill>
                  <a:srgbClr val="C00000"/>
                </a:solidFill>
              </a:rPr>
              <a:t>A</a:t>
            </a:r>
            <a:r>
              <a:rPr lang="en-US" b="1" spc="-5" dirty="0" err="1" smtClean="0">
                <a:solidFill>
                  <a:srgbClr val="C00000"/>
                </a:solidFill>
              </a:rPr>
              <a:t>daboost</a:t>
            </a:r>
            <a:r>
              <a:rPr lang="en-US" b="1" spc="-5" dirty="0" smtClean="0">
                <a:solidFill>
                  <a:srgbClr val="C00000"/>
                </a:solidFill>
              </a:rPr>
              <a:t>-Adaptive Boosting</a:t>
            </a:r>
            <a:endParaRPr lang="en-US" b="1" spc="-5" dirty="0">
              <a:solidFill>
                <a:srgbClr val="C00000"/>
              </a:solidFill>
            </a:endParaRPr>
          </a:p>
        </p:txBody>
      </p:sp>
      <p:pic>
        <p:nvPicPr>
          <p:cNvPr id="15362" name="Picture 2" descr="https://miro.medium.com/max/1753/1*7wz2AIdH0pZSIUAxveLlIg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438400"/>
            <a:ext cx="7839075" cy="9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2424" y="3856940"/>
            <a:ext cx="8067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optimization process :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the weak learners one by one, </a:t>
            </a:r>
            <a:endParaRPr lang="en-US" dirty="0" smtClean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</a:t>
            </a:r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each iteration for the best possible pair (coefficient, weak learner)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4" name="Picture 4" descr="https://miro.medium.com/max/558/1*YUJJ5nDbhBi0SkFeccsTxQ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27004"/>
            <a:ext cx="42481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BF7B65-6169-4F31-A809-AC02EFBE1BB1}"/>
</file>

<file path=customXml/itemProps2.xml><?xml version="1.0" encoding="utf-8"?>
<ds:datastoreItem xmlns:ds="http://schemas.openxmlformats.org/officeDocument/2006/customXml" ds:itemID="{0E8CFEB5-BA33-49F6-BD9A-569AB2DBC379}"/>
</file>

<file path=customXml/itemProps3.xml><?xml version="1.0" encoding="utf-8"?>
<ds:datastoreItem xmlns:ds="http://schemas.openxmlformats.org/officeDocument/2006/customXml" ds:itemID="{392D4CB3-E526-4D25-A71D-1FBF6213E9C6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36272</TotalTime>
  <Words>903</Words>
  <Application>Microsoft Office PowerPoint</Application>
  <PresentationFormat>On-screen Show (4:3)</PresentationFormat>
  <Paragraphs>121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charter</vt:lpstr>
      <vt:lpstr>Wingdings</vt:lpstr>
      <vt:lpstr>Wingdings 2</vt:lpstr>
      <vt:lpstr>Oriel</vt:lpstr>
      <vt:lpstr>19CSE305: ENSEMBLE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648</cp:revision>
  <dcterms:created xsi:type="dcterms:W3CDTF">2006-08-16T00:00:00Z</dcterms:created>
  <dcterms:modified xsi:type="dcterms:W3CDTF">2021-09-14T05:06:30Z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