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0"/>
  </p:notesMasterIdLst>
  <p:sldIdLst>
    <p:sldId id="256" r:id="rId2"/>
    <p:sldId id="257" r:id="rId3"/>
    <p:sldId id="258" r:id="rId4"/>
    <p:sldId id="259" r:id="rId5"/>
    <p:sldId id="272" r:id="rId6"/>
    <p:sldId id="339" r:id="rId7"/>
    <p:sldId id="265" r:id="rId8"/>
    <p:sldId id="273" r:id="rId9"/>
    <p:sldId id="260" r:id="rId10"/>
    <p:sldId id="261" r:id="rId11"/>
    <p:sldId id="274" r:id="rId12"/>
    <p:sldId id="275" r:id="rId13"/>
    <p:sldId id="276" r:id="rId14"/>
    <p:sldId id="277" r:id="rId15"/>
    <p:sldId id="278" r:id="rId16"/>
    <p:sldId id="280" r:id="rId17"/>
    <p:sldId id="281" r:id="rId18"/>
    <p:sldId id="357" r:id="rId19"/>
    <p:sldId id="267" r:id="rId20"/>
    <p:sldId id="359" r:id="rId21"/>
    <p:sldId id="361" r:id="rId22"/>
    <p:sldId id="360" r:id="rId23"/>
    <p:sldId id="362" r:id="rId24"/>
    <p:sldId id="363" r:id="rId25"/>
    <p:sldId id="364" r:id="rId26"/>
    <p:sldId id="365" r:id="rId27"/>
    <p:sldId id="366" r:id="rId28"/>
    <p:sldId id="337" r:id="rId29"/>
    <p:sldId id="336" r:id="rId30"/>
    <p:sldId id="301" r:id="rId31"/>
    <p:sldId id="349" r:id="rId32"/>
    <p:sldId id="352" r:id="rId33"/>
    <p:sldId id="350" r:id="rId34"/>
    <p:sldId id="351" r:id="rId35"/>
    <p:sldId id="353" r:id="rId36"/>
    <p:sldId id="354" r:id="rId37"/>
    <p:sldId id="355" r:id="rId38"/>
    <p:sldId id="302" r:id="rId39"/>
    <p:sldId id="303" r:id="rId40"/>
    <p:sldId id="304" r:id="rId41"/>
    <p:sldId id="307" r:id="rId42"/>
    <p:sldId id="308" r:id="rId43"/>
    <p:sldId id="309" r:id="rId44"/>
    <p:sldId id="310" r:id="rId45"/>
    <p:sldId id="311" r:id="rId46"/>
    <p:sldId id="312" r:id="rId47"/>
    <p:sldId id="313" r:id="rId48"/>
    <p:sldId id="338" r:id="rId49"/>
    <p:sldId id="348" r:id="rId50"/>
    <p:sldId id="356" r:id="rId51"/>
    <p:sldId id="358" r:id="rId52"/>
    <p:sldId id="315" r:id="rId53"/>
    <p:sldId id="316" r:id="rId54"/>
    <p:sldId id="334" r:id="rId55"/>
    <p:sldId id="340" r:id="rId56"/>
    <p:sldId id="344" r:id="rId57"/>
    <p:sldId id="341" r:id="rId58"/>
    <p:sldId id="34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956" y="-5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58DB2-E31D-47A5-8C4E-AFFB9DF269AF}" type="datetimeFigureOut">
              <a:rPr lang="en-US" smtClean="0"/>
              <a:pPr/>
              <a:t>4/3/2016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50088-A43A-4AA9-A959-41B1D6CE5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17" name="Footer Placeholder 16"/>
          <p:cNvSpPr>
            <a:spLocks noGrp="1"/>
          </p:cNvSpPr>
          <p:nvPr>
            <p:ph type="ftr" sz="quarter" idx="11"/>
          </p:nvPr>
        </p:nvSpPr>
        <p:spPr/>
        <p:txBody>
          <a:bodyPr/>
          <a:lstStyle/>
          <a:p>
            <a:r>
              <a:rPr lang="en-US" smtClean="0"/>
              <a:t>Department of CSE</a:t>
            </a:r>
            <a:endParaRPr lang="en-US"/>
          </a:p>
        </p:txBody>
      </p:sp>
      <p:sp>
        <p:nvSpPr>
          <p:cNvPr id="29" name="Slide Number Placeholder 28"/>
          <p:cNvSpPr>
            <a:spLocks noGrp="1"/>
          </p:cNvSpPr>
          <p:nvPr>
            <p:ph type="sldNum" sz="quarter" idx="12"/>
          </p:nvPr>
        </p:nvSpPr>
        <p:spPr>
          <a:xfrm>
            <a:off x="152400" y="6477000"/>
            <a:ext cx="457200" cy="266700"/>
          </a:xfrm>
          <a:solidFill>
            <a:schemeClr val="bg1"/>
          </a:solidFill>
        </p:spPr>
        <p:txBody>
          <a:bodyPr lIns="0" tIns="0" rIns="0" bIns="0">
            <a:noAutofit/>
          </a:bodyPr>
          <a:lstStyle>
            <a:lvl1pPr>
              <a:defRPr sz="1100">
                <a:solidFill>
                  <a:schemeClr val="tx1"/>
                </a:solidFill>
              </a:defRPr>
            </a:lvl1pPr>
          </a:lstStyle>
          <a:p>
            <a:fld id="{16B630EB-F987-45A6-8A46-FAB463B7F3A1}"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normAutofit/>
          </a:bodyPr>
          <a:lstStyle>
            <a:lvl1pPr algn="ctr">
              <a:defRPr lang="en-US" sz="4400" baseline="0" dirty="0">
                <a:solidFill>
                  <a:srgbClr val="FFFFFF"/>
                </a:solidFill>
              </a:defRPr>
            </a:lvl1pPr>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Department of CSE</a:t>
            </a:r>
            <a:endParaRPr lang="en-US"/>
          </a:p>
        </p:txBody>
      </p:sp>
      <p:sp>
        <p:nvSpPr>
          <p:cNvPr id="4" name="Slide Number Placeholder 3"/>
          <p:cNvSpPr>
            <a:spLocks noGrp="1"/>
          </p:cNvSpPr>
          <p:nvPr>
            <p:ph type="sldNum" sz="quarter" idx="12"/>
          </p:nvPr>
        </p:nvSpPr>
        <p:spPr/>
        <p:txBody>
          <a:bodyPr/>
          <a:lstStyle/>
          <a:p>
            <a:fld id="{16B630EB-F987-45A6-8A46-FAB463B7F3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_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762000"/>
            <a:ext cx="8763000" cy="685800"/>
          </a:xfrm>
        </p:spPr>
        <p:txBody>
          <a:bodyPr/>
          <a:lstStyle>
            <a:lvl1pPr>
              <a:defRPr i="1"/>
            </a:lvl1pPr>
          </a:lstStyle>
          <a:p>
            <a:r>
              <a:rPr lang="en-US" dirty="0" smtClean="0"/>
              <a:t>What has been described?</a:t>
            </a:r>
            <a:endParaRPr lang="en-US" dirty="0"/>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228600" y="1447800"/>
            <a:ext cx="8763000" cy="38100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TextBox 7"/>
          <p:cNvSpPr txBox="1"/>
          <p:nvPr userDrawn="1"/>
        </p:nvSpPr>
        <p:spPr>
          <a:xfrm>
            <a:off x="5867400" y="5257800"/>
            <a:ext cx="3124200" cy="1061829"/>
          </a:xfrm>
          <a:prstGeom prst="rect">
            <a:avLst/>
          </a:prstGeom>
          <a:noFill/>
        </p:spPr>
        <p:txBody>
          <a:bodyPr wrap="square" rtlCol="0">
            <a:spAutoFit/>
          </a:bodyPr>
          <a:lstStyle/>
          <a:p>
            <a:pPr>
              <a:buFont typeface="Wingdings" pitchFamily="2" charset="2"/>
              <a:buNone/>
            </a:pPr>
            <a:r>
              <a:rPr lang="en-US" sz="1050" b="1" i="1" dirty="0" smtClean="0"/>
              <a:t>Credits</a:t>
            </a:r>
          </a:p>
          <a:p>
            <a:pPr>
              <a:buFont typeface="Wingdings" pitchFamily="2" charset="2"/>
              <a:buChar char="§"/>
            </a:pPr>
            <a:r>
              <a:rPr lang="en-US" sz="1050" i="1" dirty="0" smtClean="0"/>
              <a:t>Ref1</a:t>
            </a:r>
          </a:p>
          <a:p>
            <a:pPr>
              <a:buFont typeface="Wingdings" pitchFamily="2" charset="2"/>
              <a:buChar char="§"/>
            </a:pPr>
            <a:r>
              <a:rPr lang="en-US" sz="1050" i="1" dirty="0" smtClean="0"/>
              <a:t>Ref2</a:t>
            </a:r>
          </a:p>
          <a:p>
            <a:pPr>
              <a:buFont typeface="Wingdings" pitchFamily="2" charset="2"/>
              <a:buChar char="§"/>
            </a:pPr>
            <a:r>
              <a:rPr lang="en-US" sz="1050" i="1" dirty="0" smtClean="0"/>
              <a:t>D</a:t>
            </a:r>
          </a:p>
          <a:p>
            <a:pPr>
              <a:buFont typeface="Wingdings" pitchFamily="2" charset="2"/>
              <a:buChar char="§"/>
            </a:pPr>
            <a:r>
              <a:rPr lang="en-US" sz="1050" i="1" dirty="0" smtClean="0"/>
              <a:t>D</a:t>
            </a:r>
          </a:p>
          <a:p>
            <a:pPr>
              <a:buFont typeface="Wingdings" pitchFamily="2" charset="2"/>
              <a:buChar char="§"/>
            </a:pPr>
            <a:r>
              <a:rPr lang="en-US" sz="1050" i="1" dirty="0" smtClean="0"/>
              <a:t>d</a:t>
            </a:r>
            <a:endParaRPr lang="en-US" sz="1050" i="1" dirty="0"/>
          </a:p>
        </p:txBody>
      </p:sp>
      <p:pic>
        <p:nvPicPr>
          <p:cNvPr id="9" name="Picture 1"/>
          <p:cNvPicPr>
            <a:picLocks noChangeAspect="1" noChangeArrowheads="1"/>
          </p:cNvPicPr>
          <p:nvPr userDrawn="1"/>
        </p:nvPicPr>
        <p:blipFill>
          <a:blip r:embed="rId2" cstate="print"/>
          <a:srcRect/>
          <a:stretch>
            <a:fillRect/>
          </a:stretch>
        </p:blipFill>
        <p:spPr bwMode="auto">
          <a:xfrm>
            <a:off x="381000" y="228600"/>
            <a:ext cx="533400" cy="615069"/>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1066800"/>
            <a:ext cx="8763000" cy="685800"/>
          </a:xfrm>
        </p:spPr>
        <p:txBody>
          <a:bodyPr/>
          <a:lstStyle>
            <a:lvl1pPr>
              <a:defRPr/>
            </a:lvl1pPr>
          </a:lstStyle>
          <a:p>
            <a:r>
              <a:rPr lang="en-US" dirty="0" smtClean="0"/>
              <a:t>Objectives</a:t>
            </a:r>
            <a:endParaRPr lang="en-US" dirty="0"/>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dirty="0"/>
          </a:p>
        </p:txBody>
      </p:sp>
      <p:pic>
        <p:nvPicPr>
          <p:cNvPr id="6" name="Picture 5"/>
          <p:cNvPicPr>
            <a:picLocks noChangeAspect="1" noChangeArrowheads="1"/>
          </p:cNvPicPr>
          <p:nvPr userDrawn="1"/>
        </p:nvPicPr>
        <p:blipFill>
          <a:blip r:embed="rId2"/>
          <a:srcRect/>
          <a:stretch>
            <a:fillRect/>
          </a:stretch>
        </p:blipFill>
        <p:spPr bwMode="auto">
          <a:xfrm>
            <a:off x="228600" y="152400"/>
            <a:ext cx="1219200" cy="900455"/>
          </a:xfrm>
          <a:prstGeom prst="rect">
            <a:avLst/>
          </a:prstGeom>
          <a:noFill/>
          <a:ln w="9525">
            <a:noFill/>
            <a:miter lim="800000"/>
            <a:headEnd/>
            <a:tailEnd/>
          </a:ln>
          <a:effectLst/>
        </p:spPr>
      </p:pic>
      <p:sp>
        <p:nvSpPr>
          <p:cNvPr id="7" name="Content Placeholder 7"/>
          <p:cNvSpPr>
            <a:spLocks noGrp="1"/>
          </p:cNvSpPr>
          <p:nvPr>
            <p:ph sz="quarter" idx="1"/>
          </p:nvPr>
        </p:nvSpPr>
        <p:spPr>
          <a:xfrm>
            <a:off x="228600" y="1752600"/>
            <a:ext cx="8763000" cy="42672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ercise/hw">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152400" y="1295400"/>
            <a:ext cx="8763000" cy="50292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8" name="Picture 7"/>
          <p:cNvPicPr/>
          <p:nvPr userDrawn="1"/>
        </p:nvPicPr>
        <p:blipFill>
          <a:blip r:embed="rId2"/>
          <a:srcRect/>
          <a:stretch>
            <a:fillRect/>
          </a:stretch>
        </p:blipFill>
        <p:spPr bwMode="auto">
          <a:xfrm>
            <a:off x="7772400" y="228600"/>
            <a:ext cx="1152525" cy="1009650"/>
          </a:xfrm>
          <a:prstGeom prst="rect">
            <a:avLst/>
          </a:prstGeom>
          <a:noFill/>
          <a:ln w="9525">
            <a:noFill/>
            <a:miter lim="800000"/>
            <a:headEnd/>
            <a:tailEnd/>
          </a:ln>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serv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152400" y="1905000"/>
            <a:ext cx="8763000" cy="44196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6" name="Picture 5"/>
          <p:cNvPicPr/>
          <p:nvPr userDrawn="1"/>
        </p:nvPicPr>
        <p:blipFill>
          <a:blip r:embed="rId2"/>
          <a:srcRect/>
          <a:stretch>
            <a:fillRect/>
          </a:stretch>
        </p:blipFill>
        <p:spPr bwMode="auto">
          <a:xfrm>
            <a:off x="228601" y="228600"/>
            <a:ext cx="1904999" cy="1066800"/>
          </a:xfrm>
          <a:prstGeom prst="rect">
            <a:avLst/>
          </a:prstGeom>
          <a:noFill/>
          <a:ln w="9525">
            <a:noFill/>
            <a:miter lim="800000"/>
            <a:headEnd/>
            <a:tailEnd/>
          </a:ln>
          <a:effectLst/>
        </p:spPr>
      </p:pic>
      <p:sp>
        <p:nvSpPr>
          <p:cNvPr id="9" name="Title 1"/>
          <p:cNvSpPr>
            <a:spLocks noGrp="1"/>
          </p:cNvSpPr>
          <p:nvPr>
            <p:ph type="title" hasCustomPrompt="1"/>
          </p:nvPr>
        </p:nvSpPr>
        <p:spPr>
          <a:xfrm>
            <a:off x="152400" y="1219200"/>
            <a:ext cx="8763000" cy="685800"/>
          </a:xfrm>
        </p:spPr>
        <p:txBody>
          <a:bodyPr/>
          <a:lstStyle>
            <a:lvl1pPr>
              <a:defRPr baseline="0"/>
            </a:lvl1pPr>
          </a:lstStyle>
          <a:p>
            <a:r>
              <a:rPr lang="en-US" dirty="0" smtClean="0"/>
              <a:t>Click to add 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t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7" name="Content Placeholder 7"/>
          <p:cNvSpPr>
            <a:spLocks noGrp="1"/>
          </p:cNvSpPr>
          <p:nvPr>
            <p:ph sz="quarter" idx="1"/>
          </p:nvPr>
        </p:nvSpPr>
        <p:spPr>
          <a:xfrm>
            <a:off x="228600" y="1600200"/>
            <a:ext cx="8763000" cy="44196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9" name="Title 1"/>
          <p:cNvSpPr>
            <a:spLocks noGrp="1"/>
          </p:cNvSpPr>
          <p:nvPr>
            <p:ph type="title" hasCustomPrompt="1"/>
          </p:nvPr>
        </p:nvSpPr>
        <p:spPr>
          <a:xfrm>
            <a:off x="228600" y="762000"/>
            <a:ext cx="3505200" cy="838200"/>
          </a:xfrm>
        </p:spPr>
        <p:txBody>
          <a:bodyPr/>
          <a:lstStyle>
            <a:lvl1pPr>
              <a:defRPr baseline="0"/>
            </a:lvl1pPr>
          </a:lstStyle>
          <a:p>
            <a:r>
              <a:rPr lang="en-US" dirty="0" smtClean="0"/>
              <a:t>Note/Remember</a:t>
            </a:r>
            <a:endParaRPr lang="en-US" dirty="0"/>
          </a:p>
        </p:txBody>
      </p:sp>
      <p:pic>
        <p:nvPicPr>
          <p:cNvPr id="8" name="Picture 7"/>
          <p:cNvPicPr/>
          <p:nvPr userDrawn="1"/>
        </p:nvPicPr>
        <p:blipFill>
          <a:blip r:embed="rId2" cstate="print"/>
          <a:srcRect/>
          <a:stretch>
            <a:fillRect/>
          </a:stretch>
        </p:blipFill>
        <p:spPr bwMode="auto">
          <a:xfrm>
            <a:off x="3810000" y="762000"/>
            <a:ext cx="609600" cy="771144"/>
          </a:xfrm>
          <a:prstGeom prst="rect">
            <a:avLst/>
          </a:prstGeom>
          <a:noFill/>
          <a:ln w="9525">
            <a:noFill/>
            <a:miter lim="800000"/>
            <a:headEnd/>
            <a:tailEnd/>
          </a:ln>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tent_nocomm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lvl1pPr>
              <a:defRPr baseline="0">
                <a:solidFill>
                  <a:schemeClr val="tx1"/>
                </a:solidFill>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228600" y="1447800"/>
            <a:ext cx="8686800" cy="45720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9" name="Slide Number Placeholder 8"/>
          <p:cNvSpPr>
            <a:spLocks noGrp="1"/>
          </p:cNvSpPr>
          <p:nvPr>
            <p:ph type="sldNum" sz="quarter" idx="11"/>
          </p:nvPr>
        </p:nvSpPr>
        <p:spPr/>
        <p:txBody>
          <a:bodyPr/>
          <a:lstStyle/>
          <a:p>
            <a:fld id="{16B630EB-F987-45A6-8A46-FAB463B7F3A1}"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Department of CSE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with_comm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lvl1pPr>
              <a:defRPr>
                <a:solidFill>
                  <a:schemeClr val="tx1"/>
                </a:solidFill>
              </a:defRPr>
            </a:lvl1p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
        <p:nvSpPr>
          <p:cNvPr id="6" name="Content Placeholder 7"/>
          <p:cNvSpPr>
            <a:spLocks noGrp="1"/>
          </p:cNvSpPr>
          <p:nvPr>
            <p:ph sz="quarter" idx="1"/>
          </p:nvPr>
        </p:nvSpPr>
        <p:spPr>
          <a:xfrm>
            <a:off x="228600" y="1447800"/>
            <a:ext cx="8686800" cy="3733800"/>
          </a:xfrm>
        </p:spPr>
        <p:txBody>
          <a:bodyPr vert="horz"/>
          <a:lstStyle>
            <a:lvl1pPr>
              <a:buClrTx/>
              <a:buFont typeface="Arial" pitchFamily="34" charset="0"/>
              <a:buChar char="•"/>
              <a:defRPr sz="2600" baseline="0"/>
            </a:lvl1pPr>
            <a:lvl2pPr>
              <a:buClrTx/>
              <a:buFont typeface="Arial" pitchFamily="34" charset="0"/>
              <a:buChar char="•"/>
              <a:defRPr sz="2600" baseline="0"/>
            </a:lvl2pPr>
            <a:lvl3pPr>
              <a:buClrTx/>
              <a:buFont typeface="Arial" pitchFamily="34" charset="0"/>
              <a:buChar char="•"/>
              <a:defRPr sz="2600" baseline="0"/>
            </a:lvl3pPr>
            <a:lvl4pPr>
              <a:buClrTx/>
              <a:buFont typeface="Arial" pitchFamily="34" charset="0"/>
              <a:buChar char="•"/>
              <a:defRPr sz="2600" baseline="0"/>
            </a:lvl4pPr>
            <a:lvl5pPr>
              <a:buClrTx/>
              <a:buFont typeface="Arial" pitchFamily="34" charset="0"/>
              <a:buChar char="•"/>
              <a:defRPr sz="2600" baseline="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extBox 6"/>
          <p:cNvSpPr txBox="1"/>
          <p:nvPr userDrawn="1"/>
        </p:nvSpPr>
        <p:spPr>
          <a:xfrm>
            <a:off x="4038600" y="5562600"/>
            <a:ext cx="4876800" cy="461665"/>
          </a:xfrm>
          <a:prstGeom prst="rect">
            <a:avLst/>
          </a:prstGeom>
          <a:noFill/>
        </p:spPr>
        <p:txBody>
          <a:bodyPr wrap="square" rtlCol="0">
            <a:spAutoFit/>
          </a:bodyPr>
          <a:lstStyle/>
          <a:p>
            <a:pPr>
              <a:buClrTx/>
              <a:buFont typeface="Wingdings" pitchFamily="2" charset="2"/>
              <a:buChar char="ü"/>
            </a:pPr>
            <a:r>
              <a:rPr lang="en-US" sz="2400" i="1" dirty="0" smtClean="0"/>
              <a:t>Comments / interactive</a:t>
            </a:r>
            <a:r>
              <a:rPr lang="en-US" sz="2400" i="1" baseline="0" dirty="0" smtClean="0"/>
              <a:t> query</a:t>
            </a:r>
            <a:endParaRPr lang="en-US" sz="2400" i="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content_doublecolumn">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lstStyle>
            <a:lvl1pPr>
              <a:defRPr>
                <a:solidFill>
                  <a:schemeClr val="tx1"/>
                </a:solidFill>
              </a:defRPr>
            </a:lvl1pPr>
          </a:lstStyle>
          <a:p>
            <a:r>
              <a:rPr kumimoji="0" lang="en-US" dirty="0" smtClean="0"/>
              <a:t>Click to edit Master title style</a:t>
            </a:r>
            <a:endParaRPr kumimoji="0" lang="en-US" dirty="0"/>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16B630EB-F987-45A6-8A46-FAB463B7F3A1}" type="slidenum">
              <a:rPr lang="en-US" smtClean="0"/>
              <a:pPr/>
              <a:t>‹#›</a:t>
            </a:fld>
            <a:endParaRPr lang="en-US"/>
          </a:p>
        </p:txBody>
      </p:sp>
      <p:sp>
        <p:nvSpPr>
          <p:cNvPr id="9" name="Content Placeholder 8"/>
          <p:cNvSpPr>
            <a:spLocks noGrp="1"/>
          </p:cNvSpPr>
          <p:nvPr>
            <p:ph sz="quarter" idx="1"/>
          </p:nvPr>
        </p:nvSpPr>
        <p:spPr>
          <a:xfrm>
            <a:off x="304800" y="1447800"/>
            <a:ext cx="3962400" cy="4572000"/>
          </a:xfrm>
        </p:spPr>
        <p:txBody>
          <a:bodyPr vert="horz">
            <a:normAutofit/>
          </a:bodyPr>
          <a:lstStyle>
            <a:lvl1pPr>
              <a:defRPr sz="2600"/>
            </a:lvl1pPr>
            <a:lvl2pPr>
              <a:defRPr sz="2600"/>
            </a:lvl2pPr>
            <a:lvl3pPr>
              <a:defRPr sz="2600"/>
            </a:lvl3pPr>
            <a:lvl4pPr>
              <a:defRPr sz="2600"/>
            </a:lvl4pPr>
            <a:lvl5pPr>
              <a:defRPr sz="2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343400" y="1447800"/>
            <a:ext cx="4339590" cy="4572000"/>
          </a:xfrm>
        </p:spPr>
        <p:txBody>
          <a:bodyPr vert="horz">
            <a:normAutofit/>
          </a:bodyPr>
          <a:lstStyle>
            <a:lvl1pPr>
              <a:defRPr sz="2600"/>
            </a:lvl1pPr>
            <a:lvl2pPr>
              <a:defRPr sz="2600"/>
            </a:lvl2pPr>
            <a:lvl3pPr>
              <a:defRPr sz="2600"/>
            </a:lvl3pPr>
            <a:lvl4pPr>
              <a:defRPr sz="2600"/>
            </a:lvl4pPr>
            <a:lvl5pPr>
              <a:defRPr sz="26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lstStyle>
            <a:lvl1pPr>
              <a:defRPr>
                <a:solidFill>
                  <a:schemeClr val="tx1"/>
                </a:solidFill>
              </a:defRPr>
            </a:lvl1pPr>
          </a:lstStyle>
          <a:p>
            <a:r>
              <a:rPr kumimoji="0" lang="en-US" dirty="0" smtClean="0"/>
              <a:t>Click to edit Master title style</a:t>
            </a:r>
            <a:endParaRPr kumimoji="0" lang="en-US" dirty="0"/>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16B630EB-F987-45A6-8A46-FAB463B7F3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228600" y="274638"/>
            <a:ext cx="8686800" cy="1143000"/>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228600" y="1447800"/>
            <a:ext cx="8686800" cy="48768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685800" y="6477000"/>
            <a:ext cx="3962400" cy="228600"/>
          </a:xfrm>
          <a:prstGeom prst="rect">
            <a:avLst/>
          </a:prstGeom>
        </p:spPr>
        <p:txBody>
          <a:bodyPr anchor="ctr" anchorCtr="0"/>
          <a:lstStyle>
            <a:lvl1pPr eaLnBrk="1" latinLnBrk="0" hangingPunct="1">
              <a:defRPr kumimoji="0" sz="1100" i="1">
                <a:solidFill>
                  <a:schemeClr val="tx1"/>
                </a:solidFill>
              </a:defRPr>
            </a:lvl1pPr>
          </a:lstStyle>
          <a:p>
            <a:r>
              <a:rPr lang="en-US" dirty="0" smtClean="0"/>
              <a:t>Department of CSE</a:t>
            </a:r>
            <a:endParaRPr lang="en-US" dirty="0"/>
          </a:p>
        </p:txBody>
      </p:sp>
      <p:sp>
        <p:nvSpPr>
          <p:cNvPr id="23" name="Slide Number Placeholder 22"/>
          <p:cNvSpPr>
            <a:spLocks noGrp="1"/>
          </p:cNvSpPr>
          <p:nvPr>
            <p:ph type="sldNum" sz="quarter" idx="4"/>
          </p:nvPr>
        </p:nvSpPr>
        <p:spPr>
          <a:xfrm>
            <a:off x="152400" y="6400800"/>
            <a:ext cx="457200" cy="342900"/>
          </a:xfrm>
          <a:prstGeom prst="ellipse">
            <a:avLst/>
          </a:prstGeom>
          <a:noFill/>
        </p:spPr>
        <p:txBody>
          <a:bodyPr wrap="none" lIns="0" tIns="0" rIns="0" bIns="0" anchor="ctr" anchorCtr="1">
            <a:noAutofit/>
          </a:bodyPr>
          <a:lstStyle>
            <a:lvl1pPr algn="ctr" eaLnBrk="1" latinLnBrk="0" hangingPunct="1">
              <a:defRPr kumimoji="0" sz="1100">
                <a:solidFill>
                  <a:schemeClr val="tx1"/>
                </a:solidFill>
                <a:latin typeface="+mj-lt"/>
                <a:ea typeface="+mj-ea"/>
                <a:cs typeface="+mj-cs"/>
              </a:defRPr>
            </a:lvl1pPr>
          </a:lstStyle>
          <a:p>
            <a:fld id="{B6F977A0-4F64-4993-AE65-2CC71A205D0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97" r:id="rId2"/>
    <p:sldLayoutId id="2147483699" r:id="rId3"/>
    <p:sldLayoutId id="2147483700" r:id="rId4"/>
    <p:sldLayoutId id="2147483701" r:id="rId5"/>
    <p:sldLayoutId id="2147483686" r:id="rId6"/>
    <p:sldLayoutId id="2147483696" r:id="rId7"/>
    <p:sldLayoutId id="2147483688" r:id="rId8"/>
    <p:sldLayoutId id="2147483690" r:id="rId9"/>
    <p:sldLayoutId id="2147483691" r:id="rId10"/>
    <p:sldLayoutId id="2147483698" r:id="rId11"/>
  </p:sldLayoutIdLst>
  <p:hf hdr="0" dt="0"/>
  <p:txStyles>
    <p:titleStyle>
      <a:lvl1pPr algn="l" rtl="0" eaLnBrk="1" latinLnBrk="0" hangingPunct="1">
        <a:spcBef>
          <a:spcPct val="0"/>
        </a:spcBef>
        <a:buNone/>
        <a:defRPr kumimoji="0" sz="4000" kern="1200">
          <a:solidFill>
            <a:schemeClr val="tx1"/>
          </a:solidFill>
          <a:latin typeface="+mj-lt"/>
          <a:ea typeface="+mj-ea"/>
          <a:cs typeface="+mj-cs"/>
        </a:defRPr>
      </a:lvl1pPr>
    </p:titleStyle>
    <p:bodyStyle>
      <a:lvl1pPr marL="274320" indent="-274320" algn="l" rtl="0" eaLnBrk="1" latinLnBrk="0" hangingPunct="1">
        <a:spcBef>
          <a:spcPts val="580"/>
        </a:spcBef>
        <a:buClr>
          <a:schemeClr val="tx1"/>
        </a:buClr>
        <a:buSzPct val="85000"/>
        <a:buFont typeface="Arial" pitchFamily="34" charset="0"/>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tx1"/>
        </a:buClr>
        <a:buSzPct val="85000"/>
        <a:buFont typeface="Arial" pitchFamily="34" charset="0"/>
        <a:buChar char="•"/>
        <a:defRPr kumimoji="0" sz="2600" kern="1200">
          <a:solidFill>
            <a:schemeClr val="tx1"/>
          </a:solidFill>
          <a:latin typeface="+mn-lt"/>
          <a:ea typeface="+mn-ea"/>
          <a:cs typeface="+mn-cs"/>
        </a:defRPr>
      </a:lvl2pPr>
      <a:lvl3pPr marL="822960" indent="-228600" algn="l" rtl="0" eaLnBrk="1" latinLnBrk="0" hangingPunct="1">
        <a:spcBef>
          <a:spcPts val="370"/>
        </a:spcBef>
        <a:buClr>
          <a:schemeClr val="tx1"/>
        </a:buClr>
        <a:buSzPct val="85000"/>
        <a:buFont typeface="Arial" pitchFamily="34" charset="0"/>
        <a:buChar char="•"/>
        <a:defRPr kumimoji="0" sz="2600" kern="1200">
          <a:solidFill>
            <a:schemeClr val="tx1"/>
          </a:solidFill>
          <a:latin typeface="+mn-lt"/>
          <a:ea typeface="+mn-ea"/>
          <a:cs typeface="+mn-cs"/>
        </a:defRPr>
      </a:lvl3pPr>
      <a:lvl4pPr marL="1097280" indent="-228600" algn="l" rtl="0" eaLnBrk="1" latinLnBrk="0" hangingPunct="1">
        <a:spcBef>
          <a:spcPts val="370"/>
        </a:spcBef>
        <a:buClr>
          <a:schemeClr val="tx1"/>
        </a:buClr>
        <a:buSzPct val="80000"/>
        <a:buFont typeface="Arial" pitchFamily="34" charset="0"/>
        <a:buChar char="•"/>
        <a:defRPr kumimoji="0" sz="2600" kern="1200">
          <a:solidFill>
            <a:schemeClr val="tx1"/>
          </a:solidFill>
          <a:latin typeface="+mn-lt"/>
          <a:ea typeface="+mn-ea"/>
          <a:cs typeface="+mn-cs"/>
        </a:defRPr>
      </a:lvl4pPr>
      <a:lvl5pPr marL="1371600" indent="-228600" algn="l" rtl="0" eaLnBrk="1" latinLnBrk="0" hangingPunct="1">
        <a:spcBef>
          <a:spcPts val="370"/>
        </a:spcBef>
        <a:buClr>
          <a:schemeClr val="tx1"/>
        </a:buClr>
        <a:buFont typeface="Arial" pitchFamily="34" charset="0"/>
        <a:buChar char="•"/>
        <a:defRPr kumimoji="0" sz="26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44.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3" name="Slide Number Placeholder 2"/>
          <p:cNvSpPr>
            <a:spLocks noGrp="1"/>
          </p:cNvSpPr>
          <p:nvPr>
            <p:ph type="sldNum" sz="quarter" idx="12"/>
          </p:nvPr>
        </p:nvSpPr>
        <p:spPr/>
        <p:txBody>
          <a:bodyPr/>
          <a:lstStyle/>
          <a:p>
            <a:fld id="{16B630EB-F987-45A6-8A46-FAB463B7F3A1}" type="slidenum">
              <a:rPr lang="en-US" smtClean="0"/>
              <a:pPr/>
              <a:t>1</a:t>
            </a:fld>
            <a:endParaRPr lang="en-US" dirty="0"/>
          </a:p>
        </p:txBody>
      </p:sp>
      <p:sp>
        <p:nvSpPr>
          <p:cNvPr id="2" name="Title 1"/>
          <p:cNvSpPr>
            <a:spLocks noGrp="1"/>
          </p:cNvSpPr>
          <p:nvPr>
            <p:ph type="ctrTitle"/>
          </p:nvPr>
        </p:nvSpPr>
        <p:spPr/>
        <p:txBody>
          <a:bodyPr>
            <a:noAutofit/>
          </a:bodyPr>
          <a:lstStyle/>
          <a:p>
            <a:r>
              <a:rPr smtClean="0">
                <a:solidFill>
                  <a:schemeClr val="tx1"/>
                </a:solidFill>
              </a:rPr>
              <a:t>2.3 DYNAMIC MEMORY ALLOCATION</a:t>
            </a:r>
            <a:endParaRPr lang="en-US" sz="4400" dirty="0">
              <a:solidFill>
                <a:schemeClr val="tx1"/>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Block Memory Allocation (malloc)</a:t>
            </a:r>
            <a:endParaRPr lang="en-US" dirty="0"/>
          </a:p>
        </p:txBody>
      </p:sp>
      <p:sp>
        <p:nvSpPr>
          <p:cNvPr id="7" name="Content Placeholder 6"/>
          <p:cNvSpPr>
            <a:spLocks noGrp="1"/>
          </p:cNvSpPr>
          <p:nvPr>
            <p:ph sz="quarter" idx="1"/>
          </p:nvPr>
        </p:nvSpPr>
        <p:spPr/>
        <p:txBody>
          <a:bodyPr>
            <a:normAutofit lnSpcReduction="10000"/>
          </a:bodyPr>
          <a:lstStyle/>
          <a:p>
            <a:pPr algn="just"/>
            <a:r>
              <a:rPr lang="en-US" dirty="0" smtClean="0"/>
              <a:t>Malloc  function allocates a block of memory that contains the number of bytes specified in its parameter.</a:t>
            </a:r>
          </a:p>
          <a:p>
            <a:pPr algn="just"/>
            <a:r>
              <a:rPr lang="en-US" dirty="0" smtClean="0"/>
              <a:t>It returns a void pointer to the first byte of the allocated memory</a:t>
            </a:r>
          </a:p>
          <a:p>
            <a:pPr algn="just"/>
            <a:r>
              <a:rPr lang="en-US" dirty="0" smtClean="0"/>
              <a:t>The allocated memory is not initialized . We should therefore assume that it will contain unknown values and initialize it as required by our program.</a:t>
            </a:r>
          </a:p>
          <a:p>
            <a:pPr algn="just"/>
            <a:r>
              <a:rPr lang="en-US" dirty="0" smtClean="0"/>
              <a:t>The function declaration is as follows </a:t>
            </a:r>
          </a:p>
          <a:p>
            <a:pPr lvl="1" algn="just"/>
            <a:r>
              <a:rPr lang="en-US" sz="3200" b="1" i="1" dirty="0" smtClean="0">
                <a:solidFill>
                  <a:srgbClr val="FF0000"/>
                </a:solidFill>
              </a:rPr>
              <a:t>void* malloc (</a:t>
            </a:r>
            <a:r>
              <a:rPr lang="en-US" sz="3200" b="1" i="1" dirty="0" err="1" smtClean="0">
                <a:solidFill>
                  <a:srgbClr val="FF0000"/>
                </a:solidFill>
              </a:rPr>
              <a:t>size_t</a:t>
            </a:r>
            <a:r>
              <a:rPr lang="en-US" sz="3200" b="1" i="1" dirty="0" smtClean="0">
                <a:solidFill>
                  <a:srgbClr val="FF0000"/>
                </a:solidFill>
              </a:rPr>
              <a:t> size)</a:t>
            </a:r>
          </a:p>
          <a:p>
            <a:pPr algn="just"/>
            <a:r>
              <a:rPr lang="en-US" dirty="0" smtClean="0"/>
              <a:t> If it is not successful malloc return NULL pointer. </a:t>
            </a:r>
          </a:p>
          <a:p>
            <a:pPr algn="just"/>
            <a:r>
              <a:rPr lang="en-US" dirty="0" smtClean="0"/>
              <a:t>An attempt to allocate memory from heap when memory is insufficient is known as </a:t>
            </a:r>
            <a:r>
              <a:rPr lang="en-US" b="1" dirty="0" smtClean="0"/>
              <a:t>overflow.</a:t>
            </a:r>
            <a:endParaRPr lang="en-US" b="1"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10</a:t>
            </a:fld>
            <a:endParaRPr lang="en-US" dirty="0"/>
          </a:p>
        </p:txBody>
      </p:sp>
      <p:sp>
        <p:nvSpPr>
          <p:cNvPr id="3" name="Footer Placeholder 2"/>
          <p:cNvSpPr>
            <a:spLocks noGrp="1"/>
          </p:cNvSpPr>
          <p:nvPr>
            <p:ph type="ftr" sz="quarter" idx="12"/>
          </p:nvPr>
        </p:nvSpPr>
        <p:spPr/>
        <p:txBody>
          <a:bodyPr/>
          <a:lstStyle/>
          <a:p>
            <a:r>
              <a:rPr lang="en-US" dirty="0" smtClean="0"/>
              <a:t>Department of </a:t>
            </a:r>
            <a:r>
              <a:rPr lang="en-US" dirty="0" err="1" smtClean="0"/>
              <a:t>CSE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malloc</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11</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6" name="Picture 2"/>
          <p:cNvPicPr>
            <a:picLocks noGrp="1" noChangeAspect="1" noChangeArrowheads="1"/>
          </p:cNvPicPr>
          <p:nvPr>
            <p:ph sz="quarter" idx="1"/>
          </p:nvPr>
        </p:nvPicPr>
        <p:blipFill>
          <a:blip r:embed="rId2"/>
          <a:srcRect/>
          <a:stretch>
            <a:fillRect/>
          </a:stretch>
        </p:blipFill>
        <p:spPr bwMode="auto">
          <a:xfrm>
            <a:off x="228600" y="3200401"/>
            <a:ext cx="8686800" cy="2895599"/>
          </a:xfrm>
          <a:prstGeom prst="rect">
            <a:avLst/>
          </a:prstGeom>
          <a:noFill/>
          <a:ln w="9525">
            <a:noFill/>
            <a:miter lim="800000"/>
            <a:headEnd/>
            <a:tailEnd/>
          </a:ln>
          <a:effectLst/>
        </p:spPr>
      </p:pic>
      <p:sp>
        <p:nvSpPr>
          <p:cNvPr id="7" name="Rectangle 6"/>
          <p:cNvSpPr/>
          <p:nvPr/>
        </p:nvSpPr>
        <p:spPr>
          <a:xfrm>
            <a:off x="304800" y="1447800"/>
            <a:ext cx="8229600" cy="1369606"/>
          </a:xfrm>
          <a:prstGeom prst="rect">
            <a:avLst/>
          </a:prstGeom>
        </p:spPr>
        <p:txBody>
          <a:bodyPr wrap="square">
            <a:spAutoFit/>
          </a:bodyPr>
          <a:lstStyle/>
          <a:p>
            <a:pPr marL="274320" indent="-274320" algn="just">
              <a:spcBef>
                <a:spcPts val="580"/>
              </a:spcBef>
              <a:buSzPct val="85000"/>
              <a:buFont typeface="Arial" pitchFamily="34" charset="0"/>
              <a:buChar char="•"/>
            </a:pPr>
            <a:r>
              <a:rPr lang="en-US" sz="2600" dirty="0" smtClean="0"/>
              <a:t> It is up to the program to check the memory overflow</a:t>
            </a:r>
          </a:p>
          <a:p>
            <a:pPr marL="274320" indent="-274320" algn="just">
              <a:spcBef>
                <a:spcPts val="580"/>
              </a:spcBef>
              <a:buSzPct val="85000"/>
              <a:buFont typeface="Arial" pitchFamily="34" charset="0"/>
              <a:buChar char="•"/>
            </a:pPr>
            <a:r>
              <a:rPr lang="en-US" sz="2600" dirty="0" smtClean="0"/>
              <a:t>If it doesn't the program produces invalid results or aborts with an invalid address the first time the pointer is used.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malloc</a:t>
            </a:r>
            <a:endParaRPr lang="en-US" dirty="0"/>
          </a:p>
        </p:txBody>
      </p:sp>
      <p:sp>
        <p:nvSpPr>
          <p:cNvPr id="3" name="Content Placeholder 2"/>
          <p:cNvSpPr>
            <a:spLocks noGrp="1"/>
          </p:cNvSpPr>
          <p:nvPr>
            <p:ph sz="quarter" idx="1"/>
          </p:nvPr>
        </p:nvSpPr>
        <p:spPr/>
        <p:txBody>
          <a:bodyPr/>
          <a:lstStyle/>
          <a:p>
            <a:pPr algn="just"/>
            <a:r>
              <a:rPr lang="en-US" dirty="0" smtClean="0"/>
              <a:t>Malloc  function has one more potential error.</a:t>
            </a:r>
          </a:p>
          <a:p>
            <a:pPr algn="just"/>
            <a:r>
              <a:rPr lang="en-US" dirty="0" smtClean="0"/>
              <a:t>If we call malloc function with zero size , the results are unpredictable.</a:t>
            </a:r>
          </a:p>
          <a:p>
            <a:pPr algn="just"/>
            <a:r>
              <a:rPr lang="en-US" dirty="0" smtClean="0"/>
              <a:t>It may return a NULL pointer</a:t>
            </a:r>
          </a:p>
          <a:p>
            <a:pPr algn="just"/>
            <a:r>
              <a:rPr lang="en-US" b="1" i="1" dirty="0" smtClean="0">
                <a:solidFill>
                  <a:srgbClr val="FF0000"/>
                </a:solidFill>
              </a:rPr>
              <a:t>Never call malloc with a zero size!!!!!</a:t>
            </a:r>
            <a:endParaRPr lang="en-US" b="1" i="1" dirty="0">
              <a:solidFill>
                <a:srgbClr val="FF0000"/>
              </a:solidFill>
            </a:endParaRPr>
          </a:p>
        </p:txBody>
      </p:sp>
      <p:sp>
        <p:nvSpPr>
          <p:cNvPr id="4" name="Slide Number Placeholder 3"/>
          <p:cNvSpPr>
            <a:spLocks noGrp="1"/>
          </p:cNvSpPr>
          <p:nvPr>
            <p:ph type="sldNum" sz="quarter" idx="11"/>
          </p:nvPr>
        </p:nvSpPr>
        <p:spPr/>
        <p:txBody>
          <a:bodyPr/>
          <a:lstStyle/>
          <a:p>
            <a:fld id="{16B630EB-F987-45A6-8A46-FAB463B7F3A1}" type="slidenum">
              <a:rPr lang="en-US" smtClean="0"/>
              <a:pPr/>
              <a:t>12</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Memory Allocation (calloc)</a:t>
            </a:r>
            <a:endParaRPr lang="en-US" dirty="0"/>
          </a:p>
        </p:txBody>
      </p:sp>
      <p:sp>
        <p:nvSpPr>
          <p:cNvPr id="3" name="Content Placeholder 2"/>
          <p:cNvSpPr>
            <a:spLocks noGrp="1"/>
          </p:cNvSpPr>
          <p:nvPr>
            <p:ph sz="quarter" idx="1"/>
          </p:nvPr>
        </p:nvSpPr>
        <p:spPr/>
        <p:txBody>
          <a:bodyPr/>
          <a:lstStyle/>
          <a:p>
            <a:r>
              <a:rPr lang="en-US" dirty="0" smtClean="0"/>
              <a:t>Calloc is primarily used to allocate memory for arrays.</a:t>
            </a:r>
          </a:p>
          <a:p>
            <a:r>
              <a:rPr lang="en-US" dirty="0" smtClean="0"/>
              <a:t>It differs from malloc only in that it sets memory to null characters. </a:t>
            </a:r>
          </a:p>
          <a:p>
            <a:pPr lvl="1"/>
            <a:r>
              <a:rPr lang="en-US" sz="2800" b="1" i="1" dirty="0" smtClean="0">
                <a:solidFill>
                  <a:srgbClr val="FF0000"/>
                </a:solidFill>
              </a:rPr>
              <a:t>void *calloc (</a:t>
            </a:r>
            <a:r>
              <a:rPr lang="en-US" sz="2800" b="1" i="1" dirty="0" err="1" smtClean="0">
                <a:solidFill>
                  <a:srgbClr val="FF0000"/>
                </a:solidFill>
              </a:rPr>
              <a:t>size_t</a:t>
            </a:r>
            <a:r>
              <a:rPr lang="en-US" sz="2800" b="1" i="1" dirty="0" smtClean="0">
                <a:solidFill>
                  <a:srgbClr val="FF0000"/>
                </a:solidFill>
              </a:rPr>
              <a:t> element-count, </a:t>
            </a:r>
            <a:r>
              <a:rPr lang="en-US" sz="2800" b="1" i="1" dirty="0" err="1" smtClean="0">
                <a:solidFill>
                  <a:srgbClr val="FF0000"/>
                </a:solidFill>
              </a:rPr>
              <a:t>size_t</a:t>
            </a:r>
            <a:r>
              <a:rPr lang="en-US" sz="2800" b="1" i="1" dirty="0" smtClean="0">
                <a:solidFill>
                  <a:srgbClr val="FF0000"/>
                </a:solidFill>
              </a:rPr>
              <a:t> element-size)</a:t>
            </a:r>
            <a:endParaRPr lang="en-US" sz="2800" b="1" i="1" dirty="0">
              <a:solidFill>
                <a:srgbClr val="FF0000"/>
              </a:solidFill>
            </a:endParaRPr>
          </a:p>
        </p:txBody>
      </p:sp>
      <p:sp>
        <p:nvSpPr>
          <p:cNvPr id="4" name="Slide Number Placeholder 3"/>
          <p:cNvSpPr>
            <a:spLocks noGrp="1"/>
          </p:cNvSpPr>
          <p:nvPr>
            <p:ph type="sldNum" sz="quarter" idx="11"/>
          </p:nvPr>
        </p:nvSpPr>
        <p:spPr/>
        <p:txBody>
          <a:bodyPr/>
          <a:lstStyle/>
          <a:p>
            <a:fld id="{16B630EB-F987-45A6-8A46-FAB463B7F3A1}" type="slidenum">
              <a:rPr lang="en-US" smtClean="0"/>
              <a:pPr/>
              <a:t>13</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6" name="Picture 2"/>
          <p:cNvPicPr>
            <a:picLocks noChangeAspect="1" noChangeArrowheads="1"/>
          </p:cNvPicPr>
          <p:nvPr/>
        </p:nvPicPr>
        <p:blipFill>
          <a:blip r:embed="rId2"/>
          <a:srcRect/>
          <a:stretch>
            <a:fillRect/>
          </a:stretch>
        </p:blipFill>
        <p:spPr bwMode="auto">
          <a:xfrm>
            <a:off x="838200" y="2971800"/>
            <a:ext cx="7431087"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Reallocation of memory(</a:t>
            </a:r>
            <a:r>
              <a:rPr lang="en-US" dirty="0" err="1" smtClean="0"/>
              <a:t>realloc</a:t>
            </a:r>
            <a:r>
              <a:rPr lang="en-US" dirty="0" smtClean="0"/>
              <a:t>)</a:t>
            </a:r>
            <a:endParaRPr lang="en-US" dirty="0"/>
          </a:p>
        </p:txBody>
      </p:sp>
      <p:sp>
        <p:nvSpPr>
          <p:cNvPr id="3" name="Content Placeholder 2"/>
          <p:cNvSpPr>
            <a:spLocks noGrp="1"/>
          </p:cNvSpPr>
          <p:nvPr>
            <p:ph sz="quarter" idx="1"/>
          </p:nvPr>
        </p:nvSpPr>
        <p:spPr/>
        <p:txBody>
          <a:bodyPr/>
          <a:lstStyle/>
          <a:p>
            <a:pPr algn="just"/>
            <a:r>
              <a:rPr lang="en-US" dirty="0" smtClean="0"/>
              <a:t>The realloc function can be highly inefficient and should be used advisedly.</a:t>
            </a:r>
          </a:p>
          <a:p>
            <a:pPr algn="just"/>
            <a:r>
              <a:rPr lang="en-US" dirty="0" smtClean="0"/>
              <a:t>When given a pointer to the previously allocated block of memory, realloc changes the size of the  block by deleting or extending the memory at the end of the block.</a:t>
            </a:r>
          </a:p>
          <a:p>
            <a:pPr algn="just"/>
            <a:r>
              <a:rPr lang="en-US" dirty="0" smtClean="0"/>
              <a:t>If memory cannot be extended because of other allocations, realloc allocates a completely new block and copies the existing memory allocation to new allocation, and deletes the old allocation.</a:t>
            </a:r>
          </a:p>
          <a:p>
            <a:pPr lvl="1" algn="just"/>
            <a:r>
              <a:rPr lang="en-US" sz="2800" b="1" i="1" dirty="0" smtClean="0">
                <a:solidFill>
                  <a:srgbClr val="FF0000"/>
                </a:solidFill>
              </a:rPr>
              <a:t>void *realloc (void* </a:t>
            </a:r>
            <a:r>
              <a:rPr lang="en-US" sz="2800" b="1" i="1" dirty="0" err="1" smtClean="0">
                <a:solidFill>
                  <a:srgbClr val="FF0000"/>
                </a:solidFill>
              </a:rPr>
              <a:t>ptr</a:t>
            </a:r>
            <a:r>
              <a:rPr lang="en-US" sz="2800" b="1" i="1" dirty="0" smtClean="0">
                <a:solidFill>
                  <a:srgbClr val="FF0000"/>
                </a:solidFill>
              </a:rPr>
              <a:t>, </a:t>
            </a:r>
            <a:r>
              <a:rPr lang="en-US" sz="2800" b="1" i="1" dirty="0" err="1" smtClean="0">
                <a:solidFill>
                  <a:srgbClr val="FF0000"/>
                </a:solidFill>
              </a:rPr>
              <a:t>size_t</a:t>
            </a:r>
            <a:r>
              <a:rPr lang="en-US" sz="2800" b="1" i="1" dirty="0" smtClean="0">
                <a:solidFill>
                  <a:srgbClr val="FF0000"/>
                </a:solidFill>
              </a:rPr>
              <a:t> </a:t>
            </a:r>
            <a:r>
              <a:rPr lang="en-US" sz="2800" b="1" i="1" dirty="0" err="1" smtClean="0">
                <a:solidFill>
                  <a:srgbClr val="FF0000"/>
                </a:solidFill>
              </a:rPr>
              <a:t>newSize</a:t>
            </a:r>
            <a:r>
              <a:rPr lang="en-US" sz="2800" b="1" i="1" dirty="0" smtClean="0">
                <a:solidFill>
                  <a:srgbClr val="FF0000"/>
                </a:solidFill>
              </a:rPr>
              <a:t>)</a:t>
            </a:r>
            <a:endParaRPr lang="en-US" sz="2800" b="1" i="1" dirty="0">
              <a:solidFill>
                <a:srgbClr val="FF0000"/>
              </a:solidFill>
            </a:endParaRPr>
          </a:p>
        </p:txBody>
      </p:sp>
      <p:sp>
        <p:nvSpPr>
          <p:cNvPr id="4" name="Slide Number Placeholder 3"/>
          <p:cNvSpPr>
            <a:spLocks noGrp="1"/>
          </p:cNvSpPr>
          <p:nvPr>
            <p:ph type="sldNum" sz="quarter" idx="11"/>
          </p:nvPr>
        </p:nvSpPr>
        <p:spPr/>
        <p:txBody>
          <a:bodyPr/>
          <a:lstStyle/>
          <a:p>
            <a:fld id="{16B630EB-F987-45A6-8A46-FAB463B7F3A1}" type="slidenum">
              <a:rPr lang="en-US" smtClean="0"/>
              <a:pPr/>
              <a:t>14</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realloc</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15</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6" name="Picture 2"/>
          <p:cNvPicPr>
            <a:picLocks noGrp="1" noChangeAspect="1" noChangeArrowheads="1"/>
          </p:cNvPicPr>
          <p:nvPr>
            <p:ph sz="quarter" idx="1"/>
          </p:nvPr>
        </p:nvPicPr>
        <p:blipFill>
          <a:blip r:embed="rId2"/>
          <a:srcRect/>
          <a:stretch>
            <a:fillRect/>
          </a:stretch>
        </p:blipFill>
        <p:spPr bwMode="auto">
          <a:xfrm>
            <a:off x="457200" y="1447800"/>
            <a:ext cx="83058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Releasing Memory (free)</a:t>
            </a:r>
            <a:endParaRPr lang="en-US" dirty="0"/>
          </a:p>
        </p:txBody>
      </p:sp>
      <p:sp>
        <p:nvSpPr>
          <p:cNvPr id="3" name="Content Placeholder 2"/>
          <p:cNvSpPr>
            <a:spLocks noGrp="1"/>
          </p:cNvSpPr>
          <p:nvPr>
            <p:ph sz="quarter" idx="1"/>
          </p:nvPr>
        </p:nvSpPr>
        <p:spPr/>
        <p:txBody>
          <a:bodyPr/>
          <a:lstStyle/>
          <a:p>
            <a:pPr algn="just"/>
            <a:r>
              <a:rPr lang="en-US" dirty="0" smtClean="0"/>
              <a:t>When memory locations allocated by </a:t>
            </a:r>
            <a:r>
              <a:rPr lang="en-US" i="1" dirty="0" smtClean="0"/>
              <a:t>malloc, calloc or realloc </a:t>
            </a:r>
            <a:r>
              <a:rPr lang="en-US" dirty="0" smtClean="0"/>
              <a:t>are no longer needed, they should be freed using the predefined function </a:t>
            </a:r>
            <a:r>
              <a:rPr lang="en-US" b="1" i="1" dirty="0" smtClean="0"/>
              <a:t>free</a:t>
            </a:r>
            <a:r>
              <a:rPr lang="en-US" dirty="0" smtClean="0"/>
              <a:t>.</a:t>
            </a:r>
          </a:p>
          <a:p>
            <a:pPr lvl="1" algn="just"/>
            <a:r>
              <a:rPr lang="en-US" sz="3200" b="1" i="1" dirty="0" smtClean="0">
                <a:solidFill>
                  <a:srgbClr val="FF0000"/>
                </a:solidFill>
              </a:rPr>
              <a:t>void free(void* </a:t>
            </a:r>
            <a:r>
              <a:rPr lang="en-US" sz="3200" b="1" i="1" dirty="0" err="1" smtClean="0">
                <a:solidFill>
                  <a:srgbClr val="FF0000"/>
                </a:solidFill>
              </a:rPr>
              <a:t>ptr</a:t>
            </a:r>
            <a:r>
              <a:rPr lang="en-US" sz="3200" b="1" i="1" dirty="0" smtClean="0">
                <a:solidFill>
                  <a:srgbClr val="FF0000"/>
                </a:solidFill>
              </a:rPr>
              <a:t>)</a:t>
            </a:r>
          </a:p>
          <a:p>
            <a:pPr algn="just"/>
            <a:r>
              <a:rPr lang="en-US" sz="3200" dirty="0" smtClean="0"/>
              <a:t>Below shows the example where first one releases a single element allocated with malloc</a:t>
            </a:r>
          </a:p>
          <a:p>
            <a:pPr algn="just"/>
            <a:r>
              <a:rPr lang="en-US" sz="3200" dirty="0" smtClean="0"/>
              <a:t>Second example shows 200 elements were allocated with calloc . When free the pointer 200 elements are returned to the heap. </a:t>
            </a:r>
          </a:p>
          <a:p>
            <a:pPr algn="just"/>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16</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17</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6" name="Picture 2"/>
          <p:cNvPicPr>
            <a:picLocks noGrp="1" noChangeAspect="1" noChangeArrowheads="1"/>
          </p:cNvPicPr>
          <p:nvPr>
            <p:ph sz="quarter" idx="1"/>
          </p:nvPr>
        </p:nvPicPr>
        <p:blipFill>
          <a:blip r:embed="rId2"/>
          <a:srcRect/>
          <a:stretch>
            <a:fillRect/>
          </a:stretch>
        </p:blipFill>
        <p:spPr bwMode="auto">
          <a:xfrm>
            <a:off x="228600" y="1716916"/>
            <a:ext cx="8686800" cy="43790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malloc and calloc</a:t>
            </a:r>
            <a:endParaRPr lang="en-US" dirty="0"/>
          </a:p>
        </p:txBody>
      </p:sp>
      <p:graphicFrame>
        <p:nvGraphicFramePr>
          <p:cNvPr id="6" name="Content Placeholder 5"/>
          <p:cNvGraphicFramePr>
            <a:graphicFrameLocks noGrp="1"/>
          </p:cNvGraphicFramePr>
          <p:nvPr>
            <p:ph sz="quarter" idx="1"/>
          </p:nvPr>
        </p:nvGraphicFramePr>
        <p:xfrm>
          <a:off x="228600" y="1447800"/>
          <a:ext cx="8686800" cy="4859793"/>
        </p:xfrm>
        <a:graphic>
          <a:graphicData uri="http://schemas.openxmlformats.org/drawingml/2006/table">
            <a:tbl>
              <a:tblPr firstRow="1" bandRow="1">
                <a:tableStyleId>{5C22544A-7EE6-4342-B048-85BDC9FD1C3A}</a:tableStyleId>
              </a:tblPr>
              <a:tblGrid>
                <a:gridCol w="914400"/>
                <a:gridCol w="3657600"/>
                <a:gridCol w="4114800"/>
              </a:tblGrid>
              <a:tr h="686096">
                <a:tc>
                  <a:txBody>
                    <a:bodyPr/>
                    <a:lstStyle/>
                    <a:p>
                      <a:pPr algn="ctr" fontAlgn="b"/>
                      <a:r>
                        <a:rPr lang="en-US" sz="2800" b="1" i="0" u="none" strike="noStrike" dirty="0" err="1">
                          <a:solidFill>
                            <a:srgbClr val="000000"/>
                          </a:solidFill>
                          <a:latin typeface="+mn-lt"/>
                        </a:rPr>
                        <a:t>S.no</a:t>
                      </a:r>
                      <a:endParaRPr lang="en-US" sz="2800" b="1" i="0" u="none" strike="noStrike" dirty="0">
                        <a:solidFill>
                          <a:srgbClr val="000000"/>
                        </a:solidFill>
                        <a:latin typeface="+mn-lt"/>
                      </a:endParaRPr>
                    </a:p>
                  </a:txBody>
                  <a:tcPr marL="9525" marR="9525" marT="9525" marB="0" anchor="ctr"/>
                </a:tc>
                <a:tc>
                  <a:txBody>
                    <a:bodyPr/>
                    <a:lstStyle/>
                    <a:p>
                      <a:pPr algn="ctr" fontAlgn="b"/>
                      <a:r>
                        <a:rPr lang="en-US" sz="2800" b="1" i="0" u="none" strike="noStrike" dirty="0">
                          <a:solidFill>
                            <a:srgbClr val="000000"/>
                          </a:solidFill>
                          <a:latin typeface="+mn-lt"/>
                        </a:rPr>
                        <a:t>malloc()</a:t>
                      </a:r>
                    </a:p>
                  </a:txBody>
                  <a:tcPr marL="9525" marR="9525" marT="9525" marB="0" anchor="ctr"/>
                </a:tc>
                <a:tc>
                  <a:txBody>
                    <a:bodyPr/>
                    <a:lstStyle/>
                    <a:p>
                      <a:pPr algn="ctr" fontAlgn="b"/>
                      <a:r>
                        <a:rPr lang="en-US" sz="2800" b="1" i="0" u="none" strike="noStrike" dirty="0">
                          <a:solidFill>
                            <a:srgbClr val="000000"/>
                          </a:solidFill>
                          <a:latin typeface="+mn-lt"/>
                        </a:rPr>
                        <a:t>calloc()</a:t>
                      </a:r>
                    </a:p>
                  </a:txBody>
                  <a:tcPr marL="9525" marR="9525" marT="9525" marB="0" anchor="ctr"/>
                </a:tc>
              </a:tr>
              <a:tr h="686096">
                <a:tc>
                  <a:txBody>
                    <a:bodyPr/>
                    <a:lstStyle/>
                    <a:p>
                      <a:pPr algn="ctr" fontAlgn="b"/>
                      <a:r>
                        <a:rPr lang="en-US" sz="1800" b="0" i="0" u="none" strike="noStrike">
                          <a:solidFill>
                            <a:srgbClr val="000000"/>
                          </a:solidFill>
                          <a:latin typeface="+mn-lt"/>
                        </a:rPr>
                        <a:t>1</a:t>
                      </a:r>
                    </a:p>
                  </a:txBody>
                  <a:tcPr marL="9525" marR="9525" marT="9525" marB="0" anchor="ctr"/>
                </a:tc>
                <a:tc>
                  <a:txBody>
                    <a:bodyPr/>
                    <a:lstStyle/>
                    <a:p>
                      <a:pPr algn="ctr" fontAlgn="b"/>
                      <a:r>
                        <a:rPr lang="en-US" sz="1800" b="0" i="0" u="none" strike="noStrike">
                          <a:solidFill>
                            <a:srgbClr val="000000"/>
                          </a:solidFill>
                          <a:latin typeface="+mn-lt"/>
                        </a:rPr>
                        <a:t>It allocates only single block of requested memory</a:t>
                      </a:r>
                    </a:p>
                  </a:txBody>
                  <a:tcPr marL="9525" marR="9525" marT="9525" marB="0" anchor="ctr"/>
                </a:tc>
                <a:tc>
                  <a:txBody>
                    <a:bodyPr/>
                    <a:lstStyle/>
                    <a:p>
                      <a:pPr algn="ctr" fontAlgn="b"/>
                      <a:r>
                        <a:rPr lang="en-US" sz="1800" b="0" i="0" u="none" strike="noStrike">
                          <a:solidFill>
                            <a:srgbClr val="000000"/>
                          </a:solidFill>
                          <a:latin typeface="+mn-lt"/>
                        </a:rPr>
                        <a:t>It allocates multiple blocks of requested memory</a:t>
                      </a:r>
                    </a:p>
                  </a:txBody>
                  <a:tcPr marL="9525" marR="9525" marT="9525" marB="0" anchor="ctr"/>
                </a:tc>
              </a:tr>
              <a:tr h="1282924">
                <a:tc rowSpan="2">
                  <a:txBody>
                    <a:bodyPr/>
                    <a:lstStyle/>
                    <a:p>
                      <a:pPr algn="ctr" fontAlgn="b"/>
                      <a:r>
                        <a:rPr lang="en-US" sz="1800" b="0" i="0" u="none" strike="noStrike">
                          <a:solidFill>
                            <a:srgbClr val="000000"/>
                          </a:solidFill>
                          <a:latin typeface="+mn-lt"/>
                        </a:rPr>
                        <a:t>2</a:t>
                      </a:r>
                    </a:p>
                  </a:txBody>
                  <a:tcPr marL="9525" marR="9525" marT="9525" marB="0" anchor="ctr"/>
                </a:tc>
                <a:tc>
                  <a:txBody>
                    <a:bodyPr/>
                    <a:lstStyle/>
                    <a:p>
                      <a:pPr algn="ctr" fontAlgn="b"/>
                      <a:r>
                        <a:rPr lang="en-US" sz="1800" b="0" i="0" u="none" strike="noStrike">
                          <a:solidFill>
                            <a:srgbClr val="000000"/>
                          </a:solidFill>
                          <a:latin typeface="+mn-lt"/>
                        </a:rPr>
                        <a:t>int *ptr;ptr = malloc( 20 * sizeof(int) );For the above, 20*4 bytes of memory only allocated in one block. </a:t>
                      </a:r>
                    </a:p>
                  </a:txBody>
                  <a:tcPr marL="9525" marR="9525" marT="9525" marB="0" anchor="ctr"/>
                </a:tc>
                <a:tc>
                  <a:txBody>
                    <a:bodyPr/>
                    <a:lstStyle/>
                    <a:p>
                      <a:pPr algn="ctr" fontAlgn="b"/>
                      <a:r>
                        <a:rPr lang="en-US" sz="1800" b="0" i="0" u="none" strike="noStrike">
                          <a:solidFill>
                            <a:srgbClr val="000000"/>
                          </a:solidFill>
                          <a:latin typeface="+mn-lt"/>
                        </a:rPr>
                        <a:t>int *ptr;Ptr = calloc( 20, 20 * sizeof(int) );For the above, 20 blocks of memory will be created and each contains 20*4 bytes of memory. </a:t>
                      </a:r>
                    </a:p>
                  </a:txBody>
                  <a:tcPr marL="9525" marR="9525" marT="9525" marB="0" anchor="ctr"/>
                </a:tc>
              </a:tr>
              <a:tr h="686096">
                <a:tc vMerge="1">
                  <a:txBody>
                    <a:bodyPr/>
                    <a:lstStyle/>
                    <a:p>
                      <a:endParaRPr lang="en-US"/>
                    </a:p>
                  </a:txBody>
                  <a:tcPr/>
                </a:tc>
                <a:tc>
                  <a:txBody>
                    <a:bodyPr/>
                    <a:lstStyle/>
                    <a:p>
                      <a:pPr algn="ctr" fontAlgn="b"/>
                      <a:r>
                        <a:rPr lang="en-US" sz="1800" b="0" i="0" u="none" strike="noStrike">
                          <a:solidFill>
                            <a:srgbClr val="000000"/>
                          </a:solidFill>
                          <a:latin typeface="+mn-lt"/>
                        </a:rPr>
                        <a:t>Total = 80 bytes</a:t>
                      </a:r>
                    </a:p>
                  </a:txBody>
                  <a:tcPr marL="9525" marR="9525" marT="9525" marB="0" anchor="ctr"/>
                </a:tc>
                <a:tc>
                  <a:txBody>
                    <a:bodyPr/>
                    <a:lstStyle/>
                    <a:p>
                      <a:pPr algn="ctr" fontAlgn="b"/>
                      <a:r>
                        <a:rPr lang="en-US" sz="1800" b="0" i="0" u="none" strike="noStrike">
                          <a:solidFill>
                            <a:srgbClr val="000000"/>
                          </a:solidFill>
                          <a:latin typeface="+mn-lt"/>
                        </a:rPr>
                        <a:t>Total = 1600 bytes</a:t>
                      </a:r>
                    </a:p>
                  </a:txBody>
                  <a:tcPr marL="9525" marR="9525" marT="9525" marB="0" anchor="ctr"/>
                </a:tc>
              </a:tr>
              <a:tr h="686096">
                <a:tc>
                  <a:txBody>
                    <a:bodyPr/>
                    <a:lstStyle/>
                    <a:p>
                      <a:pPr algn="ctr" fontAlgn="b"/>
                      <a:r>
                        <a:rPr lang="en-US" sz="1800" b="0" i="0" u="none" strike="noStrike">
                          <a:solidFill>
                            <a:srgbClr val="000000"/>
                          </a:solidFill>
                          <a:latin typeface="+mn-lt"/>
                        </a:rPr>
                        <a:t>3</a:t>
                      </a:r>
                    </a:p>
                  </a:txBody>
                  <a:tcPr marL="9525" marR="9525" marT="9525" marB="0" anchor="ctr"/>
                </a:tc>
                <a:tc>
                  <a:txBody>
                    <a:bodyPr/>
                    <a:lstStyle/>
                    <a:p>
                      <a:pPr algn="ctr" fontAlgn="b"/>
                      <a:r>
                        <a:rPr lang="en-US" sz="1800" b="0" i="0" u="none" strike="noStrike">
                          <a:solidFill>
                            <a:srgbClr val="000000"/>
                          </a:solidFill>
                          <a:latin typeface="+mn-lt"/>
                        </a:rPr>
                        <a:t>malloc () doesn’t initializes the allocated memory. It contains garbage values</a:t>
                      </a:r>
                    </a:p>
                  </a:txBody>
                  <a:tcPr marL="9525" marR="9525" marT="9525" marB="0" anchor="ctr"/>
                </a:tc>
                <a:tc>
                  <a:txBody>
                    <a:bodyPr/>
                    <a:lstStyle/>
                    <a:p>
                      <a:pPr algn="ctr" fontAlgn="b"/>
                      <a:r>
                        <a:rPr lang="en-US" sz="1800" b="0" i="0" u="none" strike="noStrike">
                          <a:solidFill>
                            <a:srgbClr val="000000"/>
                          </a:solidFill>
                          <a:latin typeface="+mn-lt"/>
                        </a:rPr>
                        <a:t>calloc () initializes the allocated memory to zero</a:t>
                      </a:r>
                    </a:p>
                  </a:txBody>
                  <a:tcPr marL="9525" marR="9525" marT="9525" marB="0" anchor="ctr"/>
                </a:tc>
              </a:tr>
              <a:tr h="773293">
                <a:tc>
                  <a:txBody>
                    <a:bodyPr/>
                    <a:lstStyle/>
                    <a:p>
                      <a:pPr algn="ctr" fontAlgn="b"/>
                      <a:r>
                        <a:rPr lang="en-US" sz="1800" b="0" i="0" u="none" strike="noStrike">
                          <a:solidFill>
                            <a:srgbClr val="000000"/>
                          </a:solidFill>
                          <a:latin typeface="+mn-lt"/>
                        </a:rPr>
                        <a:t>4</a:t>
                      </a:r>
                    </a:p>
                  </a:txBody>
                  <a:tcPr marL="9525" marR="9525" marT="9525" marB="0" anchor="ctr"/>
                </a:tc>
                <a:tc>
                  <a:txBody>
                    <a:bodyPr/>
                    <a:lstStyle/>
                    <a:p>
                      <a:pPr algn="ctr" fontAlgn="b"/>
                      <a:r>
                        <a:rPr lang="en-US" sz="1800" b="0" i="0" u="none" strike="noStrike">
                          <a:solidFill>
                            <a:srgbClr val="000000"/>
                          </a:solidFill>
                          <a:latin typeface="+mn-lt"/>
                        </a:rPr>
                        <a:t>type cast must be done since this function returns void pointer int *ptr;ptr = (int*)malloc(sizeof(int)*20 );</a:t>
                      </a:r>
                    </a:p>
                  </a:txBody>
                  <a:tcPr marL="9525" marR="9525" marT="9525" marB="0" anchor="ctr"/>
                </a:tc>
                <a:tc>
                  <a:txBody>
                    <a:bodyPr/>
                    <a:lstStyle/>
                    <a:p>
                      <a:pPr algn="ctr" fontAlgn="b"/>
                      <a:r>
                        <a:rPr lang="en-US" sz="1800" b="0" i="0" u="none" strike="noStrike" dirty="0">
                          <a:solidFill>
                            <a:srgbClr val="000000"/>
                          </a:solidFill>
                          <a:latin typeface="+mn-lt"/>
                        </a:rPr>
                        <a:t>Same as malloc () function </a:t>
                      </a:r>
                      <a:r>
                        <a:rPr lang="en-US" sz="1800" b="0" i="0" u="none" strike="noStrike" dirty="0" err="1">
                          <a:solidFill>
                            <a:srgbClr val="000000"/>
                          </a:solidFill>
                          <a:latin typeface="+mn-lt"/>
                        </a:rPr>
                        <a:t>int</a:t>
                      </a:r>
                      <a:r>
                        <a:rPr lang="en-US" sz="1800" b="0" i="0" u="none" strike="noStrike" dirty="0">
                          <a:solidFill>
                            <a:srgbClr val="000000"/>
                          </a:solidFill>
                          <a:latin typeface="+mn-lt"/>
                        </a:rPr>
                        <a:t> *</a:t>
                      </a:r>
                      <a:r>
                        <a:rPr lang="en-US" sz="1800" b="0" i="0" u="none" strike="noStrike" dirty="0" err="1">
                          <a:solidFill>
                            <a:srgbClr val="000000"/>
                          </a:solidFill>
                          <a:latin typeface="+mn-lt"/>
                        </a:rPr>
                        <a:t>ptr;ptr</a:t>
                      </a:r>
                      <a:r>
                        <a:rPr lang="en-US" sz="1800" b="0" i="0" u="none" strike="noStrike" dirty="0">
                          <a:solidFill>
                            <a:srgbClr val="000000"/>
                          </a:solidFill>
                          <a:latin typeface="+mn-lt"/>
                        </a:rPr>
                        <a:t> = (</a:t>
                      </a:r>
                      <a:r>
                        <a:rPr lang="en-US" sz="1800" b="0" i="0" u="none" strike="noStrike" dirty="0" err="1">
                          <a:solidFill>
                            <a:srgbClr val="000000"/>
                          </a:solidFill>
                          <a:latin typeface="+mn-lt"/>
                        </a:rPr>
                        <a:t>int</a:t>
                      </a:r>
                      <a:r>
                        <a:rPr lang="en-US" sz="1800" b="0" i="0" u="none" strike="noStrike" dirty="0">
                          <a:solidFill>
                            <a:srgbClr val="000000"/>
                          </a:solidFill>
                          <a:latin typeface="+mn-lt"/>
                        </a:rPr>
                        <a:t>*)calloc( 20, 20 * </a:t>
                      </a:r>
                      <a:r>
                        <a:rPr lang="en-US" sz="1800" b="0" i="0" u="none" strike="noStrike" dirty="0" err="1">
                          <a:solidFill>
                            <a:srgbClr val="000000"/>
                          </a:solidFill>
                          <a:latin typeface="+mn-lt"/>
                        </a:rPr>
                        <a:t>sizeof</a:t>
                      </a:r>
                      <a:r>
                        <a:rPr lang="en-US" sz="1800" b="0" i="0" u="none" strike="noStrike" dirty="0">
                          <a:solidFill>
                            <a:srgbClr val="000000"/>
                          </a:solidFill>
                          <a:latin typeface="+mn-lt"/>
                        </a:rPr>
                        <a:t>(</a:t>
                      </a:r>
                      <a:r>
                        <a:rPr lang="en-US" sz="1800" b="0" i="0" u="none" strike="noStrike" dirty="0" err="1">
                          <a:solidFill>
                            <a:srgbClr val="000000"/>
                          </a:solidFill>
                          <a:latin typeface="+mn-lt"/>
                        </a:rPr>
                        <a:t>int</a:t>
                      </a:r>
                      <a:r>
                        <a:rPr lang="en-US" sz="1800" b="0" i="0" u="none" strike="noStrike" dirty="0">
                          <a:solidFill>
                            <a:srgbClr val="000000"/>
                          </a:solidFill>
                          <a:latin typeface="+mn-lt"/>
                        </a:rPr>
                        <a:t>) );</a:t>
                      </a:r>
                    </a:p>
                  </a:txBody>
                  <a:tcPr marL="9525" marR="9525" marT="9525" marB="0" anchor="ctr"/>
                </a:tc>
              </a:tr>
            </a:tbl>
          </a:graphicData>
        </a:graphic>
      </p:graphicFrame>
      <p:sp>
        <p:nvSpPr>
          <p:cNvPr id="4" name="Slide Number Placeholder 3"/>
          <p:cNvSpPr>
            <a:spLocks noGrp="1"/>
          </p:cNvSpPr>
          <p:nvPr>
            <p:ph type="sldNum" sz="quarter" idx="11"/>
          </p:nvPr>
        </p:nvSpPr>
        <p:spPr/>
        <p:txBody>
          <a:bodyPr/>
          <a:lstStyle/>
          <a:p>
            <a:fld id="{16B630EB-F987-45A6-8A46-FAB463B7F3A1}" type="slidenum">
              <a:rPr lang="en-US" smtClean="0"/>
              <a:pPr/>
              <a:t>18</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Resizing and Releasing Memory</a:t>
            </a:r>
            <a:endParaRPr lang="en-US" dirty="0"/>
          </a:p>
        </p:txBody>
      </p:sp>
      <p:sp>
        <p:nvSpPr>
          <p:cNvPr id="3" name="Content Placeholder 2"/>
          <p:cNvSpPr>
            <a:spLocks noGrp="1"/>
          </p:cNvSpPr>
          <p:nvPr>
            <p:ph sz="quarter" idx="1"/>
          </p:nvPr>
        </p:nvSpPr>
        <p:spPr>
          <a:xfrm>
            <a:off x="228600" y="1828800"/>
            <a:ext cx="8686800" cy="4191000"/>
          </a:xfrm>
        </p:spPr>
        <p:txBody>
          <a:bodyPr/>
          <a:lstStyle/>
          <a:p>
            <a:pPr algn="just"/>
            <a:r>
              <a:rPr lang="en-US" dirty="0" smtClean="0"/>
              <a:t>When your program comes out, operating system automatically release all the memory allocated by your program but as a good practice when you are not in need of memory anymore then you should release that memory by calling the function </a:t>
            </a:r>
            <a:r>
              <a:rPr lang="en-US" b="1" dirty="0" smtClean="0"/>
              <a:t>free()</a:t>
            </a:r>
            <a:r>
              <a:rPr lang="en-US" dirty="0" smtClean="0"/>
              <a:t>.</a:t>
            </a:r>
          </a:p>
          <a:p>
            <a:pPr algn="just"/>
            <a:endParaRPr lang="en-US" dirty="0" smtClean="0"/>
          </a:p>
          <a:p>
            <a:pPr algn="just"/>
            <a:r>
              <a:rPr lang="en-US" dirty="0" smtClean="0"/>
              <a:t>Alternatively, you can increase or decrease the size of an allocated memory block by calling the function </a:t>
            </a:r>
            <a:r>
              <a:rPr lang="en-US" b="1" dirty="0" smtClean="0"/>
              <a:t>realloc()</a:t>
            </a:r>
            <a:r>
              <a:rPr lang="en-US" dirty="0" smtClean="0"/>
              <a:t>.</a:t>
            </a:r>
          </a:p>
          <a:p>
            <a:pPr algn="just"/>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19</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7" name="Content Placeholder 6"/>
          <p:cNvSpPr>
            <a:spLocks noGrp="1"/>
          </p:cNvSpPr>
          <p:nvPr>
            <p:ph sz="quarter" idx="1"/>
          </p:nvPr>
        </p:nvSpPr>
        <p:spPr/>
        <p:txBody>
          <a:bodyPr/>
          <a:lstStyle/>
          <a:p>
            <a:r>
              <a:rPr lang="en-US" dirty="0" smtClean="0"/>
              <a:t>Learn how to allocate and free memory, and to control dynamic arrays of any type of data in general and structures in particular. </a:t>
            </a:r>
          </a:p>
          <a:p>
            <a:endParaRPr lang="en-US" dirty="0" smtClean="0"/>
          </a:p>
          <a:p>
            <a:r>
              <a:rPr lang="en-US" dirty="0" smtClean="0"/>
              <a:t>Practice and train with dynamic memory in  the world of work oriented applications. </a:t>
            </a:r>
          </a:p>
          <a:p>
            <a:r>
              <a:rPr lang="en-US" dirty="0" smtClean="0"/>
              <a:t>To know about the pointer arithmetic</a:t>
            </a:r>
          </a:p>
          <a:p>
            <a:r>
              <a:rPr lang="en-US" dirty="0" smtClean="0"/>
              <a:t>How to create and use array of pointers.</a:t>
            </a:r>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sz="quarter" idx="1"/>
          </p:nvPr>
        </p:nvSpPr>
        <p:spPr>
          <a:xfrm>
            <a:off x="228600" y="1447800"/>
            <a:ext cx="8686800" cy="4953000"/>
          </a:xfrm>
        </p:spPr>
        <p:txBody>
          <a:bodyPr>
            <a:normAutofit fontScale="47500" lnSpcReduction="20000"/>
          </a:bodyPr>
          <a:lstStyle/>
          <a:p>
            <a:pPr>
              <a:buNone/>
            </a:pPr>
            <a:r>
              <a:rPr lang="en-US" dirty="0" smtClean="0"/>
              <a:t>#include &lt;</a:t>
            </a:r>
            <a:r>
              <a:rPr lang="en-US" dirty="0" err="1" smtClean="0"/>
              <a:t>stdio.h</a:t>
            </a:r>
            <a:r>
              <a:rPr lang="en-US" dirty="0" smtClean="0"/>
              <a:t>&gt;</a:t>
            </a:r>
          </a:p>
          <a:p>
            <a:pPr>
              <a:buNone/>
            </a:pPr>
            <a:r>
              <a:rPr lang="en-US" dirty="0" smtClean="0"/>
              <a:t>#include &lt;</a:t>
            </a:r>
            <a:r>
              <a:rPr lang="en-US" dirty="0" err="1" smtClean="0"/>
              <a:t>stdlib.h</a:t>
            </a:r>
            <a:r>
              <a:rPr lang="en-US" dirty="0" smtClean="0"/>
              <a:t>&gt;</a:t>
            </a:r>
          </a:p>
          <a:p>
            <a:pPr>
              <a:buNone/>
            </a:pPr>
            <a:r>
              <a:rPr lang="en-US" dirty="0" err="1" smtClean="0"/>
              <a:t>int</a:t>
            </a:r>
            <a:r>
              <a:rPr lang="en-US" dirty="0" smtClean="0"/>
              <a:t> main(){</a:t>
            </a:r>
          </a:p>
          <a:p>
            <a:pPr>
              <a:buNone/>
            </a:pPr>
            <a:r>
              <a:rPr lang="en-US" dirty="0" smtClean="0"/>
              <a:t>    </a:t>
            </a:r>
            <a:r>
              <a:rPr lang="en-US" dirty="0" err="1" smtClean="0"/>
              <a:t>int</a:t>
            </a:r>
            <a:r>
              <a:rPr lang="en-US" dirty="0" smtClean="0"/>
              <a:t> </a:t>
            </a:r>
            <a:r>
              <a:rPr lang="en-US" dirty="0" err="1" smtClean="0"/>
              <a:t>n,i</a:t>
            </a:r>
            <a:r>
              <a:rPr lang="en-US" dirty="0" smtClean="0"/>
              <a:t>,*</a:t>
            </a:r>
            <a:r>
              <a:rPr lang="en-US" dirty="0" err="1" smtClean="0"/>
              <a:t>ptr,sum</a:t>
            </a:r>
            <a:r>
              <a:rPr lang="en-US" dirty="0" smtClean="0"/>
              <a:t>=0;</a:t>
            </a:r>
          </a:p>
          <a:p>
            <a:pPr>
              <a:buNone/>
            </a:pPr>
            <a:r>
              <a:rPr lang="en-US" dirty="0" smtClean="0"/>
              <a:t>    </a:t>
            </a:r>
            <a:r>
              <a:rPr lang="en-US" dirty="0" err="1" smtClean="0"/>
              <a:t>printf</a:t>
            </a:r>
            <a:r>
              <a:rPr lang="en-US" dirty="0" smtClean="0"/>
              <a:t>("Enter number of elements: ");</a:t>
            </a:r>
          </a:p>
          <a:p>
            <a:pPr>
              <a:buNone/>
            </a:pPr>
            <a:r>
              <a:rPr lang="en-US" dirty="0" smtClean="0"/>
              <a:t>    </a:t>
            </a:r>
            <a:r>
              <a:rPr lang="en-US" dirty="0" err="1" smtClean="0"/>
              <a:t>scanf</a:t>
            </a:r>
            <a:r>
              <a:rPr lang="en-US" dirty="0" smtClean="0"/>
              <a:t>("%</a:t>
            </a:r>
            <a:r>
              <a:rPr lang="en-US" dirty="0" err="1" smtClean="0"/>
              <a:t>d",&amp;n</a:t>
            </a:r>
            <a:r>
              <a:rPr lang="en-US" dirty="0" smtClean="0"/>
              <a:t>);</a:t>
            </a:r>
          </a:p>
          <a:p>
            <a:pPr>
              <a:buNone/>
            </a:pPr>
            <a:r>
              <a:rPr lang="en-US" b="1" dirty="0" smtClean="0">
                <a:solidFill>
                  <a:srgbClr val="FF0000"/>
                </a:solidFill>
              </a:rPr>
              <a:t>    </a:t>
            </a:r>
            <a:r>
              <a:rPr lang="en-US" b="1" dirty="0" err="1" smtClean="0">
                <a:solidFill>
                  <a:srgbClr val="FF0000"/>
                </a:solidFill>
              </a:rPr>
              <a:t>ptr</a:t>
            </a:r>
            <a:r>
              <a:rPr lang="en-US" b="1" dirty="0" smtClean="0">
                <a:solidFill>
                  <a:srgbClr val="FF0000"/>
                </a:solidFill>
              </a:rPr>
              <a:t>=(</a:t>
            </a:r>
            <a:r>
              <a:rPr lang="en-US" b="1" dirty="0" err="1" smtClean="0">
                <a:solidFill>
                  <a:srgbClr val="FF0000"/>
                </a:solidFill>
              </a:rPr>
              <a:t>int</a:t>
            </a:r>
            <a:r>
              <a:rPr lang="en-US" b="1" dirty="0" smtClean="0">
                <a:solidFill>
                  <a:srgbClr val="FF0000"/>
                </a:solidFill>
              </a:rPr>
              <a:t>*)malloc(n*</a:t>
            </a:r>
            <a:r>
              <a:rPr lang="en-US" b="1" dirty="0" err="1" smtClean="0">
                <a:solidFill>
                  <a:srgbClr val="FF0000"/>
                </a:solidFill>
              </a:rPr>
              <a:t>sizeof</a:t>
            </a:r>
            <a:r>
              <a:rPr lang="en-US" b="1" dirty="0" smtClean="0">
                <a:solidFill>
                  <a:srgbClr val="FF0000"/>
                </a:solidFill>
              </a:rPr>
              <a:t>(</a:t>
            </a:r>
            <a:r>
              <a:rPr lang="en-US" b="1" dirty="0" err="1" smtClean="0">
                <a:solidFill>
                  <a:srgbClr val="FF0000"/>
                </a:solidFill>
              </a:rPr>
              <a:t>int</a:t>
            </a:r>
            <a:r>
              <a:rPr lang="en-US" b="1" dirty="0" smtClean="0">
                <a:solidFill>
                  <a:srgbClr val="FF0000"/>
                </a:solidFill>
              </a:rPr>
              <a:t>));  //memory allocated using malloc</a:t>
            </a:r>
          </a:p>
          <a:p>
            <a:pPr>
              <a:buNone/>
            </a:pPr>
            <a:r>
              <a:rPr lang="en-US" dirty="0" smtClean="0"/>
              <a:t>    if(</a:t>
            </a:r>
            <a:r>
              <a:rPr lang="en-US" dirty="0" err="1" smtClean="0"/>
              <a:t>ptr</a:t>
            </a:r>
            <a:r>
              <a:rPr lang="en-US" dirty="0" smtClean="0"/>
              <a:t>==NULL)                     </a:t>
            </a:r>
          </a:p>
          <a:p>
            <a:pPr>
              <a:buNone/>
            </a:pPr>
            <a:r>
              <a:rPr lang="en-US" dirty="0" smtClean="0"/>
              <a:t>    {</a:t>
            </a:r>
          </a:p>
          <a:p>
            <a:pPr>
              <a:buNone/>
            </a:pPr>
            <a:r>
              <a:rPr lang="en-US" dirty="0" smtClean="0"/>
              <a:t>        </a:t>
            </a:r>
            <a:r>
              <a:rPr lang="en-US" dirty="0" err="1" smtClean="0"/>
              <a:t>printf</a:t>
            </a:r>
            <a:r>
              <a:rPr lang="en-US" dirty="0" smtClean="0"/>
              <a:t>("Error! memory not allocated.");</a:t>
            </a:r>
          </a:p>
          <a:p>
            <a:pPr>
              <a:buNone/>
            </a:pPr>
            <a:r>
              <a:rPr lang="en-US" dirty="0" smtClean="0"/>
              <a:t>        exit(0);</a:t>
            </a:r>
          </a:p>
          <a:p>
            <a:pPr>
              <a:buNone/>
            </a:pPr>
            <a:r>
              <a:rPr lang="en-US" dirty="0" smtClean="0"/>
              <a:t>    }</a:t>
            </a:r>
          </a:p>
          <a:p>
            <a:pPr>
              <a:buNone/>
            </a:pPr>
            <a:r>
              <a:rPr lang="en-US" dirty="0" smtClean="0"/>
              <a:t>    </a:t>
            </a:r>
            <a:r>
              <a:rPr lang="en-US" dirty="0" err="1" smtClean="0"/>
              <a:t>printf</a:t>
            </a:r>
            <a:r>
              <a:rPr lang="en-US" dirty="0" smtClean="0"/>
              <a:t>("Enter elements of array: ");</a:t>
            </a:r>
          </a:p>
          <a:p>
            <a:pPr>
              <a:buNone/>
            </a:pPr>
            <a:r>
              <a:rPr lang="en-US" dirty="0" smtClean="0"/>
              <a:t>    for(</a:t>
            </a:r>
            <a:r>
              <a:rPr lang="en-US" dirty="0" err="1" smtClean="0"/>
              <a:t>i</a:t>
            </a:r>
            <a:r>
              <a:rPr lang="en-US" dirty="0" smtClean="0"/>
              <a:t>=0;i&lt;n;++</a:t>
            </a:r>
            <a:r>
              <a:rPr lang="en-US" dirty="0" err="1" smtClean="0"/>
              <a:t>i</a:t>
            </a:r>
            <a:r>
              <a:rPr lang="en-US" dirty="0" smtClean="0"/>
              <a:t>)</a:t>
            </a:r>
          </a:p>
          <a:p>
            <a:pPr>
              <a:buNone/>
            </a:pPr>
            <a:r>
              <a:rPr lang="en-US" dirty="0" smtClean="0"/>
              <a:t>    {</a:t>
            </a:r>
          </a:p>
          <a:p>
            <a:pPr>
              <a:buNone/>
            </a:pPr>
            <a:r>
              <a:rPr lang="en-US" dirty="0" smtClean="0"/>
              <a:t>        </a:t>
            </a:r>
            <a:r>
              <a:rPr lang="en-US" dirty="0" err="1" smtClean="0"/>
              <a:t>scanf</a:t>
            </a:r>
            <a:r>
              <a:rPr lang="en-US" dirty="0" smtClean="0"/>
              <a:t>("%</a:t>
            </a:r>
            <a:r>
              <a:rPr lang="en-US" dirty="0" err="1" smtClean="0"/>
              <a:t>d",ptr+i</a:t>
            </a:r>
            <a:r>
              <a:rPr lang="en-US" dirty="0" smtClean="0"/>
              <a:t>);</a:t>
            </a:r>
          </a:p>
          <a:p>
            <a:pPr>
              <a:buNone/>
            </a:pPr>
            <a:r>
              <a:rPr lang="en-US" dirty="0" smtClean="0"/>
              <a:t>        sum+=*(</a:t>
            </a:r>
            <a:r>
              <a:rPr lang="en-US" dirty="0" err="1" smtClean="0"/>
              <a:t>ptr+i</a:t>
            </a:r>
            <a:r>
              <a:rPr lang="en-US" dirty="0" smtClean="0"/>
              <a:t>);</a:t>
            </a:r>
          </a:p>
          <a:p>
            <a:pPr>
              <a:buNone/>
            </a:pPr>
            <a:r>
              <a:rPr lang="en-US" dirty="0" smtClean="0"/>
              <a:t>    }</a:t>
            </a:r>
          </a:p>
          <a:p>
            <a:pPr>
              <a:buNone/>
            </a:pPr>
            <a:r>
              <a:rPr lang="en-US" dirty="0" smtClean="0"/>
              <a:t>    </a:t>
            </a:r>
            <a:r>
              <a:rPr lang="en-US" dirty="0" err="1" smtClean="0"/>
              <a:t>printf</a:t>
            </a:r>
            <a:r>
              <a:rPr lang="en-US" dirty="0" smtClean="0"/>
              <a:t>("Sum=%</a:t>
            </a:r>
            <a:r>
              <a:rPr lang="en-US" dirty="0" err="1" smtClean="0"/>
              <a:t>d",sum</a:t>
            </a:r>
            <a:r>
              <a:rPr lang="en-US" dirty="0" smtClean="0"/>
              <a:t>);</a:t>
            </a:r>
          </a:p>
          <a:p>
            <a:pPr>
              <a:buNone/>
            </a:pPr>
            <a:r>
              <a:rPr lang="en-US" dirty="0" smtClean="0">
                <a:solidFill>
                  <a:srgbClr val="FF0000"/>
                </a:solidFill>
              </a:rPr>
              <a:t>    </a:t>
            </a:r>
            <a:r>
              <a:rPr lang="en-US" b="1" dirty="0" smtClean="0">
                <a:solidFill>
                  <a:srgbClr val="FF0000"/>
                </a:solidFill>
              </a:rPr>
              <a:t>free(</a:t>
            </a:r>
            <a:r>
              <a:rPr lang="en-US" b="1" dirty="0" err="1" smtClean="0">
                <a:solidFill>
                  <a:srgbClr val="FF0000"/>
                </a:solidFill>
              </a:rPr>
              <a:t>ptr</a:t>
            </a:r>
            <a:r>
              <a:rPr lang="en-US" b="1" dirty="0" smtClean="0">
                <a:solidFill>
                  <a:srgbClr val="FF0000"/>
                </a:solidFill>
              </a:rPr>
              <a:t>);</a:t>
            </a:r>
          </a:p>
          <a:p>
            <a:pPr>
              <a:buNone/>
            </a:pPr>
            <a:r>
              <a:rPr lang="en-US" dirty="0" smtClean="0"/>
              <a:t>    return 0;</a:t>
            </a:r>
          </a:p>
          <a:p>
            <a:pPr>
              <a:buNone/>
            </a:pPr>
            <a:r>
              <a:rPr lang="en-US" dirty="0" smtClean="0"/>
              <a:t>}</a:t>
            </a:r>
          </a:p>
          <a:p>
            <a:pPr>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20</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
        <p:nvSpPr>
          <p:cNvPr id="6" name="Rectangle 5"/>
          <p:cNvSpPr/>
          <p:nvPr/>
        </p:nvSpPr>
        <p:spPr>
          <a:xfrm>
            <a:off x="4191000" y="5181600"/>
            <a:ext cx="4572000" cy="923330"/>
          </a:xfrm>
          <a:prstGeom prst="rect">
            <a:avLst/>
          </a:prstGeom>
        </p:spPr>
        <p:txBody>
          <a:bodyPr>
            <a:spAutoFit/>
          </a:bodyPr>
          <a:lstStyle/>
          <a:p>
            <a:r>
              <a:rPr lang="en-US" dirty="0" smtClean="0"/>
              <a:t>Enter number of elements: 3</a:t>
            </a:r>
          </a:p>
          <a:p>
            <a:r>
              <a:rPr lang="en-US" dirty="0" smtClean="0"/>
              <a:t>Enter elements of array: 2 7 1</a:t>
            </a:r>
          </a:p>
          <a:p>
            <a:r>
              <a:rPr lang="en-US" dirty="0" smtClean="0"/>
              <a:t>Sum=10</a:t>
            </a:r>
            <a:endParaRPr lang="en-US" dirty="0"/>
          </a:p>
        </p:txBody>
      </p:sp>
      <p:sp>
        <p:nvSpPr>
          <p:cNvPr id="7" name="Rectangle 1"/>
          <p:cNvSpPr>
            <a:spLocks noChangeArrowheads="1"/>
          </p:cNvSpPr>
          <p:nvPr/>
        </p:nvSpPr>
        <p:spPr bwMode="auto">
          <a:xfrm>
            <a:off x="7391400" y="6367046"/>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Dynamic-ex1.c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21</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
        <p:nvSpPr>
          <p:cNvPr id="6" name="Rectangle 5"/>
          <p:cNvSpPr/>
          <p:nvPr/>
        </p:nvSpPr>
        <p:spPr>
          <a:xfrm>
            <a:off x="228600" y="1447799"/>
            <a:ext cx="7162800" cy="4832092"/>
          </a:xfrm>
          <a:prstGeom prst="rect">
            <a:avLst/>
          </a:prstGeom>
        </p:spPr>
        <p:txBody>
          <a:bodyPr wrap="square">
            <a:spAutoFit/>
          </a:bodyPr>
          <a:lstStyle/>
          <a:p>
            <a:r>
              <a:rPr lang="en-US" sz="1400" dirty="0" smtClean="0"/>
              <a:t>#include &lt;</a:t>
            </a:r>
            <a:r>
              <a:rPr lang="en-US" sz="1400" dirty="0" err="1" smtClean="0"/>
              <a:t>stdio.h</a:t>
            </a:r>
            <a:r>
              <a:rPr lang="en-US" sz="1400" dirty="0" smtClean="0"/>
              <a:t>&gt;</a:t>
            </a:r>
          </a:p>
          <a:p>
            <a:r>
              <a:rPr lang="en-US" sz="1400" dirty="0" smtClean="0"/>
              <a:t>#include &lt;</a:t>
            </a:r>
            <a:r>
              <a:rPr lang="en-US" sz="1400" dirty="0" err="1" smtClean="0"/>
              <a:t>stdlib.h</a:t>
            </a:r>
            <a:r>
              <a:rPr lang="en-US" sz="1400" dirty="0" smtClean="0"/>
              <a:t>&gt;</a:t>
            </a:r>
          </a:p>
          <a:p>
            <a:r>
              <a:rPr lang="en-US" sz="1400" dirty="0" err="1" smtClean="0"/>
              <a:t>int</a:t>
            </a:r>
            <a:r>
              <a:rPr lang="en-US" sz="1400" dirty="0" smtClean="0"/>
              <a:t> main(){</a:t>
            </a:r>
          </a:p>
          <a:p>
            <a:r>
              <a:rPr lang="en-US" sz="1400" dirty="0" smtClean="0"/>
              <a:t>    </a:t>
            </a:r>
            <a:r>
              <a:rPr lang="en-US" sz="1400" dirty="0" err="1" smtClean="0"/>
              <a:t>int</a:t>
            </a:r>
            <a:r>
              <a:rPr lang="en-US" sz="1400" dirty="0" smtClean="0"/>
              <a:t> </a:t>
            </a:r>
            <a:r>
              <a:rPr lang="en-US" sz="1400" dirty="0" err="1" smtClean="0"/>
              <a:t>n,i</a:t>
            </a:r>
            <a:r>
              <a:rPr lang="en-US" sz="1400" dirty="0" smtClean="0"/>
              <a:t>,*</a:t>
            </a:r>
            <a:r>
              <a:rPr lang="en-US" sz="1400" dirty="0" err="1" smtClean="0"/>
              <a:t>ptr,sum</a:t>
            </a:r>
            <a:r>
              <a:rPr lang="en-US" sz="1400" dirty="0" smtClean="0"/>
              <a:t>=0;</a:t>
            </a:r>
          </a:p>
          <a:p>
            <a:r>
              <a:rPr lang="en-US" sz="1400" dirty="0" smtClean="0"/>
              <a:t>    </a:t>
            </a:r>
            <a:r>
              <a:rPr lang="en-US" sz="1400" dirty="0" err="1" smtClean="0"/>
              <a:t>printf</a:t>
            </a:r>
            <a:r>
              <a:rPr lang="en-US" sz="1400" dirty="0" smtClean="0"/>
              <a:t>("Enter number of elements: ");</a:t>
            </a:r>
          </a:p>
          <a:p>
            <a:r>
              <a:rPr lang="en-US" sz="1400" dirty="0" smtClean="0"/>
              <a:t>    </a:t>
            </a:r>
            <a:r>
              <a:rPr lang="en-US" sz="1400" dirty="0" err="1" smtClean="0"/>
              <a:t>scanf</a:t>
            </a:r>
            <a:r>
              <a:rPr lang="en-US" sz="1400" dirty="0" smtClean="0"/>
              <a:t>("%</a:t>
            </a:r>
            <a:r>
              <a:rPr lang="en-US" sz="1400" dirty="0" err="1" smtClean="0"/>
              <a:t>d",&amp;n</a:t>
            </a:r>
            <a:r>
              <a:rPr lang="en-US" sz="1400" dirty="0" smtClean="0"/>
              <a:t>);</a:t>
            </a:r>
          </a:p>
          <a:p>
            <a:r>
              <a:rPr lang="en-US" sz="1400" b="1" dirty="0" smtClean="0">
                <a:solidFill>
                  <a:srgbClr val="FF0000"/>
                </a:solidFill>
              </a:rPr>
              <a:t>    </a:t>
            </a:r>
            <a:r>
              <a:rPr lang="en-US" sz="1400" b="1" dirty="0" err="1" smtClean="0">
                <a:solidFill>
                  <a:srgbClr val="FF0000"/>
                </a:solidFill>
              </a:rPr>
              <a:t>ptr</a:t>
            </a:r>
            <a:r>
              <a:rPr lang="en-US" sz="1400" b="1" dirty="0" smtClean="0">
                <a:solidFill>
                  <a:srgbClr val="FF0000"/>
                </a:solidFill>
              </a:rPr>
              <a:t>=(</a:t>
            </a:r>
            <a:r>
              <a:rPr lang="en-US" sz="1400" b="1" dirty="0" err="1" smtClean="0">
                <a:solidFill>
                  <a:srgbClr val="FF0000"/>
                </a:solidFill>
              </a:rPr>
              <a:t>int</a:t>
            </a:r>
            <a:r>
              <a:rPr lang="en-US" sz="1400" b="1" dirty="0" smtClean="0">
                <a:solidFill>
                  <a:srgbClr val="FF0000"/>
                </a:solidFill>
              </a:rPr>
              <a:t>*)calloc(</a:t>
            </a:r>
            <a:r>
              <a:rPr lang="en-US" sz="1400" b="1" dirty="0" err="1" smtClean="0">
                <a:solidFill>
                  <a:srgbClr val="FF0000"/>
                </a:solidFill>
              </a:rPr>
              <a:t>n,sizeof</a:t>
            </a:r>
            <a:r>
              <a:rPr lang="en-US" sz="1400" b="1" dirty="0" smtClean="0">
                <a:solidFill>
                  <a:srgbClr val="FF0000"/>
                </a:solidFill>
              </a:rPr>
              <a:t>(</a:t>
            </a:r>
            <a:r>
              <a:rPr lang="en-US" sz="1400" b="1" dirty="0" err="1" smtClean="0">
                <a:solidFill>
                  <a:srgbClr val="FF0000"/>
                </a:solidFill>
              </a:rPr>
              <a:t>int</a:t>
            </a:r>
            <a:r>
              <a:rPr lang="en-US" sz="1400" b="1" dirty="0" smtClean="0">
                <a:solidFill>
                  <a:srgbClr val="FF0000"/>
                </a:solidFill>
              </a:rPr>
              <a:t>));</a:t>
            </a:r>
          </a:p>
          <a:p>
            <a:r>
              <a:rPr lang="en-US" sz="1400" dirty="0" smtClean="0"/>
              <a:t>    if(</a:t>
            </a:r>
            <a:r>
              <a:rPr lang="en-US" sz="1400" dirty="0" err="1" smtClean="0"/>
              <a:t>ptr</a:t>
            </a:r>
            <a:r>
              <a:rPr lang="en-US" sz="1400" dirty="0" smtClean="0"/>
              <a:t>==NULL)</a:t>
            </a:r>
          </a:p>
          <a:p>
            <a:r>
              <a:rPr lang="en-US" sz="1400" dirty="0" smtClean="0"/>
              <a:t>    {</a:t>
            </a:r>
          </a:p>
          <a:p>
            <a:r>
              <a:rPr lang="en-US" sz="1400" dirty="0" smtClean="0"/>
              <a:t>        </a:t>
            </a:r>
            <a:r>
              <a:rPr lang="en-US" sz="1400" dirty="0" err="1" smtClean="0"/>
              <a:t>printf</a:t>
            </a:r>
            <a:r>
              <a:rPr lang="en-US" sz="1400" dirty="0" smtClean="0"/>
              <a:t>("Error! memory not allocated.");</a:t>
            </a:r>
          </a:p>
          <a:p>
            <a:r>
              <a:rPr lang="en-US" sz="1400" dirty="0" smtClean="0"/>
              <a:t>        exit(0);</a:t>
            </a:r>
          </a:p>
          <a:p>
            <a:r>
              <a:rPr lang="en-US" sz="1400" dirty="0" smtClean="0"/>
              <a:t>    }</a:t>
            </a:r>
          </a:p>
          <a:p>
            <a:r>
              <a:rPr lang="en-US" sz="1400" dirty="0" smtClean="0"/>
              <a:t>    </a:t>
            </a:r>
            <a:r>
              <a:rPr lang="en-US" sz="1400" dirty="0" err="1" smtClean="0"/>
              <a:t>printf</a:t>
            </a:r>
            <a:r>
              <a:rPr lang="en-US" sz="1400" dirty="0" smtClean="0"/>
              <a:t>("Enter elements of array: ");</a:t>
            </a:r>
          </a:p>
          <a:p>
            <a:r>
              <a:rPr lang="en-US" sz="1400" dirty="0" smtClean="0"/>
              <a:t>    for(</a:t>
            </a:r>
            <a:r>
              <a:rPr lang="en-US" sz="1400" dirty="0" err="1" smtClean="0"/>
              <a:t>i</a:t>
            </a:r>
            <a:r>
              <a:rPr lang="en-US" sz="1400" dirty="0" smtClean="0"/>
              <a:t>=0;i&lt;n;++</a:t>
            </a:r>
            <a:r>
              <a:rPr lang="en-US" sz="1400" dirty="0" err="1" smtClean="0"/>
              <a:t>i</a:t>
            </a:r>
            <a:r>
              <a:rPr lang="en-US" sz="1400" dirty="0" smtClean="0"/>
              <a:t>)</a:t>
            </a:r>
          </a:p>
          <a:p>
            <a:r>
              <a:rPr lang="en-US" sz="1400" dirty="0" smtClean="0"/>
              <a:t>    {</a:t>
            </a:r>
          </a:p>
          <a:p>
            <a:r>
              <a:rPr lang="en-US" sz="1400" dirty="0" smtClean="0"/>
              <a:t>        </a:t>
            </a:r>
            <a:r>
              <a:rPr lang="en-US" sz="1400" dirty="0" err="1" smtClean="0"/>
              <a:t>scanf</a:t>
            </a:r>
            <a:r>
              <a:rPr lang="en-US" sz="1400" dirty="0" smtClean="0"/>
              <a:t>("%</a:t>
            </a:r>
            <a:r>
              <a:rPr lang="en-US" sz="1400" dirty="0" err="1" smtClean="0"/>
              <a:t>d",ptr+i</a:t>
            </a:r>
            <a:r>
              <a:rPr lang="en-US" sz="1400" dirty="0" smtClean="0"/>
              <a:t>);</a:t>
            </a:r>
          </a:p>
          <a:p>
            <a:r>
              <a:rPr lang="en-US" sz="1400" dirty="0" smtClean="0"/>
              <a:t>        sum+=*(</a:t>
            </a:r>
            <a:r>
              <a:rPr lang="en-US" sz="1400" dirty="0" err="1" smtClean="0"/>
              <a:t>ptr+i</a:t>
            </a:r>
            <a:r>
              <a:rPr lang="en-US" sz="1400" dirty="0" smtClean="0"/>
              <a:t>);</a:t>
            </a:r>
          </a:p>
          <a:p>
            <a:r>
              <a:rPr lang="en-US" sz="1400" dirty="0" smtClean="0"/>
              <a:t>    }</a:t>
            </a:r>
          </a:p>
          <a:p>
            <a:r>
              <a:rPr lang="en-US" sz="1400" dirty="0" smtClean="0"/>
              <a:t>    </a:t>
            </a:r>
            <a:r>
              <a:rPr lang="en-US" sz="1400" dirty="0" err="1" smtClean="0"/>
              <a:t>printf</a:t>
            </a:r>
            <a:r>
              <a:rPr lang="en-US" sz="1400" dirty="0" smtClean="0"/>
              <a:t>("Sum=%</a:t>
            </a:r>
            <a:r>
              <a:rPr lang="en-US" sz="1400" dirty="0" err="1" smtClean="0"/>
              <a:t>d",sum</a:t>
            </a:r>
            <a:r>
              <a:rPr lang="en-US" sz="1400" dirty="0" smtClean="0"/>
              <a:t>);</a:t>
            </a:r>
          </a:p>
          <a:p>
            <a:r>
              <a:rPr lang="en-US" sz="1400" b="1" dirty="0" smtClean="0">
                <a:solidFill>
                  <a:srgbClr val="FF0000"/>
                </a:solidFill>
              </a:rPr>
              <a:t>    free(</a:t>
            </a:r>
            <a:r>
              <a:rPr lang="en-US" sz="1400" b="1" dirty="0" err="1" smtClean="0">
                <a:solidFill>
                  <a:srgbClr val="FF0000"/>
                </a:solidFill>
              </a:rPr>
              <a:t>ptr</a:t>
            </a:r>
            <a:r>
              <a:rPr lang="en-US" sz="1400" b="1" dirty="0" smtClean="0">
                <a:solidFill>
                  <a:srgbClr val="FF0000"/>
                </a:solidFill>
              </a:rPr>
              <a:t>);</a:t>
            </a:r>
          </a:p>
          <a:p>
            <a:r>
              <a:rPr lang="en-US" sz="1400" dirty="0" smtClean="0"/>
              <a:t>    return 0;</a:t>
            </a:r>
          </a:p>
          <a:p>
            <a:r>
              <a:rPr lang="en-US" sz="1400" dirty="0" smtClean="0"/>
              <a:t>}</a:t>
            </a:r>
            <a:endParaRPr lang="en-US" sz="1400" dirty="0"/>
          </a:p>
        </p:txBody>
      </p:sp>
      <p:sp>
        <p:nvSpPr>
          <p:cNvPr id="7" name="Rectangle 6"/>
          <p:cNvSpPr/>
          <p:nvPr/>
        </p:nvSpPr>
        <p:spPr>
          <a:xfrm>
            <a:off x="4572000" y="4419600"/>
            <a:ext cx="4572000" cy="923330"/>
          </a:xfrm>
          <a:prstGeom prst="rect">
            <a:avLst/>
          </a:prstGeom>
        </p:spPr>
        <p:txBody>
          <a:bodyPr>
            <a:spAutoFit/>
          </a:bodyPr>
          <a:lstStyle/>
          <a:p>
            <a:r>
              <a:rPr lang="en-US" dirty="0" smtClean="0"/>
              <a:t>Enter number of elements: 3</a:t>
            </a:r>
          </a:p>
          <a:p>
            <a:r>
              <a:rPr lang="en-US" dirty="0" smtClean="0"/>
              <a:t>Enter elements of array: 2 1 3</a:t>
            </a:r>
          </a:p>
          <a:p>
            <a:r>
              <a:rPr lang="en-US" dirty="0" smtClean="0"/>
              <a:t>Sum=6</a:t>
            </a:r>
            <a:endParaRPr lang="en-US" dirty="0"/>
          </a:p>
        </p:txBody>
      </p:sp>
      <p:sp>
        <p:nvSpPr>
          <p:cNvPr id="8" name="Rectangle 1"/>
          <p:cNvSpPr>
            <a:spLocks noChangeArrowheads="1"/>
          </p:cNvSpPr>
          <p:nvPr/>
        </p:nvSpPr>
        <p:spPr bwMode="auto">
          <a:xfrm>
            <a:off x="7391400" y="6367046"/>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Dynamic-ex2.c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- 3</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22</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
        <p:nvSpPr>
          <p:cNvPr id="6" name="Rectangle 5"/>
          <p:cNvSpPr/>
          <p:nvPr/>
        </p:nvSpPr>
        <p:spPr>
          <a:xfrm>
            <a:off x="304800" y="1371600"/>
            <a:ext cx="7696200" cy="4801314"/>
          </a:xfrm>
          <a:prstGeom prst="rect">
            <a:avLst/>
          </a:prstGeom>
        </p:spPr>
        <p:txBody>
          <a:bodyPr wrap="square">
            <a:spAutoFit/>
          </a:bodyPr>
          <a:lstStyle/>
          <a:p>
            <a:r>
              <a:rPr lang="en-US" dirty="0" smtClean="0"/>
              <a:t>#include &lt;</a:t>
            </a:r>
            <a:r>
              <a:rPr lang="en-US" dirty="0" err="1" smtClean="0"/>
              <a:t>stdio.h</a:t>
            </a:r>
            <a:r>
              <a:rPr lang="en-US" dirty="0" smtClean="0"/>
              <a:t>&gt;</a:t>
            </a:r>
          </a:p>
          <a:p>
            <a:r>
              <a:rPr lang="en-US" dirty="0" smtClean="0"/>
              <a:t>#include &lt;</a:t>
            </a:r>
            <a:r>
              <a:rPr lang="en-US" dirty="0" err="1" smtClean="0"/>
              <a:t>stdlib.h</a:t>
            </a:r>
            <a:r>
              <a:rPr lang="en-US" dirty="0" smtClean="0"/>
              <a:t>&gt;</a:t>
            </a:r>
          </a:p>
          <a:p>
            <a:r>
              <a:rPr lang="en-US" dirty="0" err="1" smtClean="0"/>
              <a:t>int</a:t>
            </a:r>
            <a:r>
              <a:rPr lang="en-US" dirty="0" smtClean="0"/>
              <a:t> main(){</a:t>
            </a:r>
          </a:p>
          <a:p>
            <a:r>
              <a:rPr lang="en-US" dirty="0" smtClean="0"/>
              <a:t>    </a:t>
            </a:r>
            <a:r>
              <a:rPr lang="en-US" dirty="0" err="1" smtClean="0"/>
              <a:t>int</a:t>
            </a:r>
            <a:r>
              <a:rPr lang="en-US" dirty="0" smtClean="0"/>
              <a:t> *ptr,i,n1,n2;</a:t>
            </a:r>
          </a:p>
          <a:p>
            <a:r>
              <a:rPr lang="en-US" dirty="0" smtClean="0"/>
              <a:t>    </a:t>
            </a:r>
            <a:r>
              <a:rPr lang="en-US" dirty="0" err="1" smtClean="0"/>
              <a:t>printf</a:t>
            </a:r>
            <a:r>
              <a:rPr lang="en-US" dirty="0" smtClean="0"/>
              <a:t>("Enter size of array: ");</a:t>
            </a:r>
          </a:p>
          <a:p>
            <a:r>
              <a:rPr lang="en-US" dirty="0" smtClean="0"/>
              <a:t>    </a:t>
            </a:r>
            <a:r>
              <a:rPr lang="en-US" dirty="0" err="1" smtClean="0"/>
              <a:t>scanf</a:t>
            </a:r>
            <a:r>
              <a:rPr lang="en-US" dirty="0" smtClean="0"/>
              <a:t>("%d",&amp;n1);</a:t>
            </a:r>
          </a:p>
          <a:p>
            <a:r>
              <a:rPr lang="en-US" dirty="0" smtClean="0"/>
              <a:t>    </a:t>
            </a:r>
            <a:r>
              <a:rPr lang="en-US" b="1" i="1" dirty="0" err="1" smtClean="0">
                <a:solidFill>
                  <a:srgbClr val="FF0000"/>
                </a:solidFill>
              </a:rPr>
              <a:t>ptr</a:t>
            </a:r>
            <a:r>
              <a:rPr lang="en-US" b="1" i="1" dirty="0" smtClean="0">
                <a:solidFill>
                  <a:srgbClr val="FF0000"/>
                </a:solidFill>
              </a:rPr>
              <a:t>=(</a:t>
            </a:r>
            <a:r>
              <a:rPr lang="en-US" b="1" i="1" dirty="0" err="1" smtClean="0">
                <a:solidFill>
                  <a:srgbClr val="FF0000"/>
                </a:solidFill>
              </a:rPr>
              <a:t>int</a:t>
            </a:r>
            <a:r>
              <a:rPr lang="en-US" b="1" i="1" dirty="0" smtClean="0">
                <a:solidFill>
                  <a:srgbClr val="FF0000"/>
                </a:solidFill>
              </a:rPr>
              <a:t>*)malloc(n1*</a:t>
            </a:r>
            <a:r>
              <a:rPr lang="en-US" b="1" i="1" dirty="0" err="1" smtClean="0">
                <a:solidFill>
                  <a:srgbClr val="FF0000"/>
                </a:solidFill>
              </a:rPr>
              <a:t>sizeof</a:t>
            </a:r>
            <a:r>
              <a:rPr lang="en-US" b="1" i="1" dirty="0" smtClean="0">
                <a:solidFill>
                  <a:srgbClr val="FF0000"/>
                </a:solidFill>
              </a:rPr>
              <a:t>(</a:t>
            </a:r>
            <a:r>
              <a:rPr lang="en-US" b="1" i="1" dirty="0" err="1" smtClean="0">
                <a:solidFill>
                  <a:srgbClr val="FF0000"/>
                </a:solidFill>
              </a:rPr>
              <a:t>int</a:t>
            </a:r>
            <a:r>
              <a:rPr lang="en-US" b="1" i="1" dirty="0" smtClean="0">
                <a:solidFill>
                  <a:srgbClr val="FF0000"/>
                </a:solidFill>
              </a:rPr>
              <a:t>));</a:t>
            </a:r>
          </a:p>
          <a:p>
            <a:r>
              <a:rPr lang="en-US" dirty="0" smtClean="0"/>
              <a:t>    </a:t>
            </a:r>
            <a:r>
              <a:rPr lang="en-US" dirty="0" err="1" smtClean="0"/>
              <a:t>printf</a:t>
            </a:r>
            <a:r>
              <a:rPr lang="en-US" dirty="0" smtClean="0"/>
              <a:t>("Address of previously allocated memory: ");</a:t>
            </a:r>
          </a:p>
          <a:p>
            <a:r>
              <a:rPr lang="en-US" dirty="0" smtClean="0"/>
              <a:t>    for(</a:t>
            </a:r>
            <a:r>
              <a:rPr lang="en-US" dirty="0" err="1" smtClean="0"/>
              <a:t>i</a:t>
            </a:r>
            <a:r>
              <a:rPr lang="en-US" dirty="0" smtClean="0"/>
              <a:t>=0;i&lt;n1;++</a:t>
            </a:r>
            <a:r>
              <a:rPr lang="en-US" dirty="0" err="1" smtClean="0"/>
              <a:t>i</a:t>
            </a:r>
            <a:r>
              <a:rPr lang="en-US" dirty="0" smtClean="0"/>
              <a:t>)</a:t>
            </a:r>
          </a:p>
          <a:p>
            <a:r>
              <a:rPr lang="en-US" dirty="0" smtClean="0"/>
              <a:t>         </a:t>
            </a:r>
            <a:r>
              <a:rPr lang="en-US" dirty="0" err="1" smtClean="0"/>
              <a:t>printf</a:t>
            </a:r>
            <a:r>
              <a:rPr lang="en-US" dirty="0" smtClean="0"/>
              <a:t>("%u\</a:t>
            </a:r>
            <a:r>
              <a:rPr lang="en-US" dirty="0" err="1" smtClean="0"/>
              <a:t>t",ptr+i</a:t>
            </a:r>
            <a:r>
              <a:rPr lang="en-US" dirty="0" smtClean="0"/>
              <a:t>);</a:t>
            </a:r>
          </a:p>
          <a:p>
            <a:r>
              <a:rPr lang="en-US" dirty="0" smtClean="0"/>
              <a:t>    </a:t>
            </a:r>
            <a:r>
              <a:rPr lang="en-US" dirty="0" err="1" smtClean="0"/>
              <a:t>printf</a:t>
            </a:r>
            <a:r>
              <a:rPr lang="en-US" dirty="0" smtClean="0"/>
              <a:t>("\</a:t>
            </a:r>
            <a:r>
              <a:rPr lang="en-US" dirty="0" err="1" smtClean="0"/>
              <a:t>nEnter</a:t>
            </a:r>
            <a:r>
              <a:rPr lang="en-US" dirty="0" smtClean="0"/>
              <a:t> new size of array: ");</a:t>
            </a:r>
          </a:p>
          <a:p>
            <a:r>
              <a:rPr lang="en-US" dirty="0" smtClean="0"/>
              <a:t>    </a:t>
            </a:r>
            <a:r>
              <a:rPr lang="en-US" dirty="0" err="1" smtClean="0"/>
              <a:t>scanf</a:t>
            </a:r>
            <a:r>
              <a:rPr lang="en-US" dirty="0" smtClean="0"/>
              <a:t>("%d",&amp;n2);</a:t>
            </a:r>
          </a:p>
          <a:p>
            <a:r>
              <a:rPr lang="en-US" b="1" i="1" dirty="0" smtClean="0">
                <a:solidFill>
                  <a:srgbClr val="FF0000"/>
                </a:solidFill>
              </a:rPr>
              <a:t>    </a:t>
            </a:r>
            <a:r>
              <a:rPr lang="en-US" b="1" i="1" dirty="0" err="1" smtClean="0">
                <a:solidFill>
                  <a:srgbClr val="FF0000"/>
                </a:solidFill>
              </a:rPr>
              <a:t>ptr</a:t>
            </a:r>
            <a:r>
              <a:rPr lang="en-US" b="1" i="1" dirty="0" smtClean="0">
                <a:solidFill>
                  <a:srgbClr val="FF0000"/>
                </a:solidFill>
              </a:rPr>
              <a:t>=realloc(ptr,n2);</a:t>
            </a:r>
          </a:p>
          <a:p>
            <a:r>
              <a:rPr lang="en-US" dirty="0" smtClean="0"/>
              <a:t>    for(</a:t>
            </a:r>
            <a:r>
              <a:rPr lang="en-US" dirty="0" err="1" smtClean="0"/>
              <a:t>i</a:t>
            </a:r>
            <a:r>
              <a:rPr lang="en-US" dirty="0" smtClean="0"/>
              <a:t>=0;i&lt;n2;++</a:t>
            </a:r>
            <a:r>
              <a:rPr lang="en-US" dirty="0" err="1" smtClean="0"/>
              <a:t>i</a:t>
            </a:r>
            <a:r>
              <a:rPr lang="en-US" dirty="0" smtClean="0"/>
              <a:t>)</a:t>
            </a:r>
          </a:p>
          <a:p>
            <a:r>
              <a:rPr lang="en-US" dirty="0" smtClean="0"/>
              <a:t>         </a:t>
            </a:r>
            <a:r>
              <a:rPr lang="en-US" dirty="0" err="1" smtClean="0"/>
              <a:t>printf</a:t>
            </a:r>
            <a:r>
              <a:rPr lang="en-US" dirty="0" smtClean="0"/>
              <a:t>("%u\</a:t>
            </a:r>
            <a:r>
              <a:rPr lang="en-US" dirty="0" err="1" smtClean="0"/>
              <a:t>t",ptr+i</a:t>
            </a:r>
            <a:r>
              <a:rPr lang="en-US" dirty="0" smtClean="0"/>
              <a:t>);</a:t>
            </a:r>
          </a:p>
          <a:p>
            <a:r>
              <a:rPr lang="en-US" dirty="0" smtClean="0"/>
              <a:t>    return 0;</a:t>
            </a:r>
          </a:p>
          <a:p>
            <a:r>
              <a:rPr lang="en-US" dirty="0" smtClean="0"/>
              <a:t>}</a:t>
            </a:r>
            <a:endParaRPr lang="en-US" dirty="0"/>
          </a:p>
        </p:txBody>
      </p:sp>
      <p:sp>
        <p:nvSpPr>
          <p:cNvPr id="7" name="Rectangle 6"/>
          <p:cNvSpPr/>
          <p:nvPr/>
        </p:nvSpPr>
        <p:spPr>
          <a:xfrm>
            <a:off x="4267200" y="3886200"/>
            <a:ext cx="4572000" cy="1477328"/>
          </a:xfrm>
          <a:prstGeom prst="rect">
            <a:avLst/>
          </a:prstGeom>
        </p:spPr>
        <p:txBody>
          <a:bodyPr>
            <a:spAutoFit/>
          </a:bodyPr>
          <a:lstStyle/>
          <a:p>
            <a:r>
              <a:rPr lang="en-US" dirty="0" smtClean="0"/>
              <a:t>Enter size of array: 3</a:t>
            </a:r>
          </a:p>
          <a:p>
            <a:r>
              <a:rPr lang="en-US" dirty="0" smtClean="0"/>
              <a:t>Address of previously allocated memory: 7474944 7474948 7474952</a:t>
            </a:r>
          </a:p>
          <a:p>
            <a:r>
              <a:rPr lang="en-US" dirty="0" smtClean="0"/>
              <a:t>Enter new size of array: 5</a:t>
            </a:r>
          </a:p>
          <a:p>
            <a:r>
              <a:rPr lang="en-US" dirty="0" smtClean="0"/>
              <a:t>7474944 7474948 7474952 7474956 7474960</a:t>
            </a:r>
            <a:endParaRPr lang="en-US" dirty="0"/>
          </a:p>
        </p:txBody>
      </p:sp>
      <p:sp>
        <p:nvSpPr>
          <p:cNvPr id="8" name="Rectangle 1"/>
          <p:cNvSpPr>
            <a:spLocks noChangeArrowheads="1"/>
          </p:cNvSpPr>
          <p:nvPr/>
        </p:nvSpPr>
        <p:spPr bwMode="auto">
          <a:xfrm>
            <a:off x="7391400" y="6367046"/>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Dynamic-ex3.c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0"/>
            <a:ext cx="8686800" cy="1143000"/>
          </a:xfrm>
        </p:spPr>
        <p:txBody>
          <a:bodyPr/>
          <a:lstStyle/>
          <a:p>
            <a:r>
              <a:rPr lang="en-US" dirty="0" smtClean="0"/>
              <a:t>Example - 4</a:t>
            </a:r>
            <a:endParaRPr lang="en-US" dirty="0"/>
          </a:p>
        </p:txBody>
      </p:sp>
      <p:sp>
        <p:nvSpPr>
          <p:cNvPr id="7" name="Content Placeholder 6"/>
          <p:cNvSpPr>
            <a:spLocks noGrp="1"/>
          </p:cNvSpPr>
          <p:nvPr>
            <p:ph sz="quarter" idx="1"/>
          </p:nvPr>
        </p:nvSpPr>
        <p:spPr>
          <a:xfrm>
            <a:off x="228600" y="1295400"/>
            <a:ext cx="8686800" cy="5105400"/>
          </a:xfrm>
        </p:spPr>
        <p:txBody>
          <a:bodyPr>
            <a:normAutofit fontScale="62500" lnSpcReduction="20000"/>
          </a:bodyPr>
          <a:lstStyle/>
          <a:p>
            <a:pPr>
              <a:buNone/>
            </a:pPr>
            <a:r>
              <a:rPr lang="en-US" dirty="0" smtClean="0"/>
              <a:t>#include &lt;</a:t>
            </a:r>
            <a:r>
              <a:rPr lang="en-US" dirty="0" err="1" smtClean="0"/>
              <a:t>stdio.h</a:t>
            </a:r>
            <a:r>
              <a:rPr lang="en-US" dirty="0" smtClean="0"/>
              <a:t>&gt; </a:t>
            </a:r>
          </a:p>
          <a:p>
            <a:pPr>
              <a:buNone/>
            </a:pPr>
            <a:r>
              <a:rPr lang="en-US" dirty="0" smtClean="0"/>
              <a:t>#include &lt;</a:t>
            </a:r>
            <a:r>
              <a:rPr lang="en-US" dirty="0" err="1" smtClean="0"/>
              <a:t>string.h</a:t>
            </a:r>
            <a:r>
              <a:rPr lang="en-US" dirty="0" smtClean="0"/>
              <a:t>&gt; </a:t>
            </a:r>
          </a:p>
          <a:p>
            <a:pPr>
              <a:buNone/>
            </a:pPr>
            <a:r>
              <a:rPr lang="en-US" dirty="0" err="1" smtClean="0"/>
              <a:t>int</a:t>
            </a:r>
            <a:r>
              <a:rPr lang="en-US" dirty="0" smtClean="0"/>
              <a:t> main() </a:t>
            </a:r>
          </a:p>
          <a:p>
            <a:pPr>
              <a:buNone/>
            </a:pPr>
            <a:r>
              <a:rPr lang="en-US" dirty="0" smtClean="0"/>
              <a:t>{ </a:t>
            </a:r>
          </a:p>
          <a:p>
            <a:pPr lvl="1">
              <a:buNone/>
            </a:pPr>
            <a:r>
              <a:rPr lang="en-US" dirty="0" smtClean="0"/>
              <a:t>char name[100]; </a:t>
            </a:r>
          </a:p>
          <a:p>
            <a:pPr lvl="1">
              <a:buNone/>
            </a:pPr>
            <a:r>
              <a:rPr lang="en-US" dirty="0" smtClean="0"/>
              <a:t>char *description; </a:t>
            </a:r>
          </a:p>
          <a:p>
            <a:pPr lvl="1">
              <a:buNone/>
            </a:pPr>
            <a:r>
              <a:rPr lang="en-US" dirty="0" err="1" smtClean="0"/>
              <a:t>strcpy</a:t>
            </a:r>
            <a:r>
              <a:rPr lang="en-US" dirty="0" smtClean="0"/>
              <a:t>(name, "Zara Ali"); </a:t>
            </a:r>
          </a:p>
          <a:p>
            <a:pPr lvl="1">
              <a:buNone/>
            </a:pPr>
            <a:r>
              <a:rPr lang="en-US" b="1" dirty="0" smtClean="0">
                <a:solidFill>
                  <a:srgbClr val="FF0000"/>
                </a:solidFill>
              </a:rPr>
              <a:t>/* allocate memory dynamically */ </a:t>
            </a:r>
          </a:p>
          <a:p>
            <a:pPr lvl="1">
              <a:buNone/>
            </a:pPr>
            <a:r>
              <a:rPr lang="en-US" b="1" dirty="0" smtClean="0">
                <a:solidFill>
                  <a:srgbClr val="FF0000"/>
                </a:solidFill>
              </a:rPr>
              <a:t>description = malloc( 200 * </a:t>
            </a:r>
            <a:r>
              <a:rPr lang="en-US" b="1" dirty="0" err="1" smtClean="0">
                <a:solidFill>
                  <a:srgbClr val="FF0000"/>
                </a:solidFill>
              </a:rPr>
              <a:t>sizeof</a:t>
            </a:r>
            <a:r>
              <a:rPr lang="en-US" b="1" dirty="0" smtClean="0">
                <a:solidFill>
                  <a:srgbClr val="FF0000"/>
                </a:solidFill>
              </a:rPr>
              <a:t>(char) ); </a:t>
            </a:r>
          </a:p>
          <a:p>
            <a:pPr lvl="1">
              <a:buNone/>
            </a:pPr>
            <a:r>
              <a:rPr lang="en-US" dirty="0" smtClean="0"/>
              <a:t>if( description == NULL ) </a:t>
            </a:r>
          </a:p>
          <a:p>
            <a:pPr lvl="1">
              <a:buNone/>
            </a:pPr>
            <a:r>
              <a:rPr lang="en-US" dirty="0" smtClean="0"/>
              <a:t>{ </a:t>
            </a:r>
          </a:p>
          <a:p>
            <a:pPr lvl="2">
              <a:buNone/>
            </a:pPr>
            <a:r>
              <a:rPr lang="en-US" dirty="0" err="1" smtClean="0"/>
              <a:t>fprintf</a:t>
            </a:r>
            <a:r>
              <a:rPr lang="en-US" dirty="0" smtClean="0"/>
              <a:t>(</a:t>
            </a:r>
            <a:r>
              <a:rPr lang="en-US" dirty="0" err="1" smtClean="0"/>
              <a:t>stderr</a:t>
            </a:r>
            <a:r>
              <a:rPr lang="en-US" dirty="0" smtClean="0"/>
              <a:t>, "Error - unable to allocate required memory\n"); </a:t>
            </a:r>
          </a:p>
          <a:p>
            <a:pPr lvl="1">
              <a:buNone/>
            </a:pPr>
            <a:r>
              <a:rPr lang="en-US" dirty="0" smtClean="0"/>
              <a:t>}</a:t>
            </a:r>
          </a:p>
          <a:p>
            <a:pPr lvl="1">
              <a:buNone/>
            </a:pPr>
            <a:r>
              <a:rPr lang="en-US" dirty="0" smtClean="0"/>
              <a:t>else </a:t>
            </a:r>
          </a:p>
          <a:p>
            <a:pPr lvl="2">
              <a:buNone/>
            </a:pPr>
            <a:r>
              <a:rPr lang="en-US" dirty="0" smtClean="0"/>
              <a:t>{</a:t>
            </a:r>
          </a:p>
          <a:p>
            <a:pPr lvl="2">
              <a:buNone/>
            </a:pPr>
            <a:r>
              <a:rPr lang="en-US" dirty="0" smtClean="0"/>
              <a:t> </a:t>
            </a:r>
            <a:r>
              <a:rPr lang="en-US" dirty="0" err="1" smtClean="0"/>
              <a:t>strcpy</a:t>
            </a:r>
            <a:r>
              <a:rPr lang="en-US" dirty="0" smtClean="0"/>
              <a:t>( description, "Zara </a:t>
            </a:r>
            <a:r>
              <a:rPr lang="en-US" dirty="0" err="1" smtClean="0"/>
              <a:t>ali</a:t>
            </a:r>
            <a:r>
              <a:rPr lang="en-US" dirty="0" smtClean="0"/>
              <a:t> a </a:t>
            </a:r>
            <a:r>
              <a:rPr lang="en-US" dirty="0" err="1" smtClean="0"/>
              <a:t>DPS</a:t>
            </a:r>
            <a:r>
              <a:rPr lang="en-US" dirty="0" smtClean="0"/>
              <a:t> student in class 10th"); </a:t>
            </a:r>
          </a:p>
          <a:p>
            <a:pPr lvl="1">
              <a:buNone/>
            </a:pPr>
            <a:r>
              <a:rPr lang="en-US" dirty="0" smtClean="0"/>
              <a:t>} </a:t>
            </a:r>
          </a:p>
          <a:p>
            <a:pPr lvl="1">
              <a:buNone/>
            </a:pPr>
            <a:r>
              <a:rPr lang="en-US" dirty="0" err="1" smtClean="0"/>
              <a:t>printf</a:t>
            </a:r>
            <a:r>
              <a:rPr lang="en-US" dirty="0" smtClean="0"/>
              <a:t>("Name = %s\n", name ); </a:t>
            </a:r>
          </a:p>
          <a:p>
            <a:pPr lvl="1">
              <a:buNone/>
            </a:pPr>
            <a:r>
              <a:rPr lang="en-US" dirty="0" err="1" smtClean="0"/>
              <a:t>printf</a:t>
            </a:r>
            <a:r>
              <a:rPr lang="en-US" dirty="0" smtClean="0"/>
              <a:t>("Description: %s\n", description ); </a:t>
            </a:r>
          </a:p>
          <a:p>
            <a:pPr>
              <a:buNone/>
            </a:pPr>
            <a:r>
              <a:rPr lang="en-US" dirty="0" smtClean="0"/>
              <a:t>}</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23</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
        <p:nvSpPr>
          <p:cNvPr id="4097" name="Rectangle 1"/>
          <p:cNvSpPr>
            <a:spLocks noChangeArrowheads="1"/>
          </p:cNvSpPr>
          <p:nvPr/>
        </p:nvSpPr>
        <p:spPr bwMode="auto">
          <a:xfrm>
            <a:off x="5105400" y="1219200"/>
            <a:ext cx="3810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Name = Zara Ali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Description: Zara </a:t>
            </a:r>
            <a:r>
              <a:rPr kumimoji="0" lang="en-US" sz="1600" b="0" i="0" u="none" strike="noStrike" cap="none" normalizeH="0" baseline="0" dirty="0" err="1" smtClean="0">
                <a:ln>
                  <a:noFill/>
                </a:ln>
                <a:solidFill>
                  <a:schemeClr val="tx1"/>
                </a:solidFill>
                <a:effectLst/>
                <a:cs typeface="Arial" pitchFamily="34" charset="0"/>
              </a:rPr>
              <a:t>ali</a:t>
            </a:r>
            <a:r>
              <a:rPr kumimoji="0" lang="en-US" sz="1600" b="0" i="0" u="none" strike="noStrike" cap="none" normalizeH="0" baseline="0" dirty="0" smtClean="0">
                <a:ln>
                  <a:noFill/>
                </a:ln>
                <a:solidFill>
                  <a:schemeClr val="tx1"/>
                </a:solidFill>
                <a:effectLst/>
                <a:cs typeface="Arial" pitchFamily="34" charset="0"/>
              </a:rPr>
              <a:t> a </a:t>
            </a:r>
            <a:r>
              <a:rPr kumimoji="0" lang="en-US" sz="1600" b="0" i="0" u="none" strike="noStrike" cap="none" normalizeH="0" baseline="0" dirty="0" err="1" smtClean="0">
                <a:ln>
                  <a:noFill/>
                </a:ln>
                <a:solidFill>
                  <a:schemeClr val="tx1"/>
                </a:solidFill>
                <a:effectLst/>
                <a:cs typeface="Arial" pitchFamily="34" charset="0"/>
              </a:rPr>
              <a:t>DPS</a:t>
            </a:r>
            <a:r>
              <a:rPr kumimoji="0" lang="en-US" sz="1600" b="0" i="0" u="none" strike="noStrike" cap="none" normalizeH="0" baseline="0" dirty="0" smtClean="0">
                <a:ln>
                  <a:noFill/>
                </a:ln>
                <a:solidFill>
                  <a:schemeClr val="tx1"/>
                </a:solidFill>
                <a:effectLst/>
                <a:cs typeface="Arial" pitchFamily="34" charset="0"/>
              </a:rPr>
              <a:t> student in class 10th</a:t>
            </a:r>
            <a:r>
              <a:rPr kumimoji="0" lang="en-US" sz="1200" b="0" i="0" u="none" strike="noStrike" cap="none" normalizeH="0" baseline="0" dirty="0" smtClean="0">
                <a:ln>
                  <a:noFill/>
                </a:ln>
                <a:solidFill>
                  <a:schemeClr val="tx1"/>
                </a:solidFill>
                <a:effectLst/>
                <a:cs typeface="Arial" pitchFamily="34" charset="0"/>
              </a:rPr>
              <a:t> </a:t>
            </a:r>
            <a:endParaRPr kumimoji="0" lang="en-US" sz="3600" b="0" i="0" u="none" strike="noStrike" cap="none" normalizeH="0" baseline="0" dirty="0" smtClean="0">
              <a:ln>
                <a:noFill/>
              </a:ln>
              <a:solidFill>
                <a:schemeClr val="tx1"/>
              </a:solidFill>
              <a:effectLst/>
              <a:cs typeface="Arial" pitchFamily="34" charset="0"/>
            </a:endParaRPr>
          </a:p>
        </p:txBody>
      </p:sp>
      <p:sp>
        <p:nvSpPr>
          <p:cNvPr id="8" name="Rectangle 1"/>
          <p:cNvSpPr>
            <a:spLocks noChangeArrowheads="1"/>
          </p:cNvSpPr>
          <p:nvPr/>
        </p:nvSpPr>
        <p:spPr bwMode="auto">
          <a:xfrm>
            <a:off x="7391400" y="6367046"/>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Dynamic-ex4.c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0"/>
            <a:ext cx="8686800" cy="1143000"/>
          </a:xfrm>
        </p:spPr>
        <p:txBody>
          <a:bodyPr/>
          <a:lstStyle/>
          <a:p>
            <a:r>
              <a:rPr lang="en-US" dirty="0" smtClean="0"/>
              <a:t>Example - 5</a:t>
            </a:r>
            <a:endParaRPr lang="en-US" dirty="0"/>
          </a:p>
        </p:txBody>
      </p:sp>
      <p:sp>
        <p:nvSpPr>
          <p:cNvPr id="7" name="Content Placeholder 6"/>
          <p:cNvSpPr>
            <a:spLocks noGrp="1"/>
          </p:cNvSpPr>
          <p:nvPr>
            <p:ph sz="quarter" idx="1"/>
          </p:nvPr>
        </p:nvSpPr>
        <p:spPr>
          <a:xfrm>
            <a:off x="457200" y="1066800"/>
            <a:ext cx="6781800" cy="4876800"/>
          </a:xfrm>
        </p:spPr>
        <p:txBody>
          <a:bodyPr>
            <a:noAutofit/>
          </a:bodyPr>
          <a:lstStyle/>
          <a:p>
            <a:pPr>
              <a:buNone/>
            </a:pPr>
            <a:r>
              <a:rPr lang="en-US" sz="1600" dirty="0" smtClean="0"/>
              <a:t>#include &lt;</a:t>
            </a:r>
            <a:r>
              <a:rPr lang="en-US" sz="1600" dirty="0" err="1" smtClean="0"/>
              <a:t>stdio.h</a:t>
            </a:r>
            <a:r>
              <a:rPr lang="en-US" sz="1600" dirty="0" smtClean="0"/>
              <a:t>&gt; </a:t>
            </a:r>
          </a:p>
          <a:p>
            <a:pPr>
              <a:buNone/>
            </a:pPr>
            <a:r>
              <a:rPr lang="en-US" sz="1600" dirty="0" smtClean="0"/>
              <a:t>#include &lt;</a:t>
            </a:r>
            <a:r>
              <a:rPr lang="en-US" sz="1600" dirty="0" err="1" smtClean="0"/>
              <a:t>stdlib.h</a:t>
            </a:r>
            <a:r>
              <a:rPr lang="en-US" sz="1600" dirty="0" smtClean="0"/>
              <a:t>&gt; </a:t>
            </a:r>
          </a:p>
          <a:p>
            <a:pPr>
              <a:buNone/>
            </a:pPr>
            <a:r>
              <a:rPr lang="en-US" sz="1600" dirty="0" smtClean="0"/>
              <a:t>#include &lt;</a:t>
            </a:r>
            <a:r>
              <a:rPr lang="en-US" sz="1600" dirty="0" err="1" smtClean="0"/>
              <a:t>string.h</a:t>
            </a:r>
            <a:r>
              <a:rPr lang="en-US" sz="1600" dirty="0" smtClean="0"/>
              <a:t>&gt; </a:t>
            </a:r>
          </a:p>
          <a:p>
            <a:pPr>
              <a:buNone/>
            </a:pPr>
            <a:r>
              <a:rPr lang="en-US" sz="1600" dirty="0" err="1" smtClean="0"/>
              <a:t>int</a:t>
            </a:r>
            <a:r>
              <a:rPr lang="en-US" sz="1600" dirty="0" smtClean="0"/>
              <a:t> main()</a:t>
            </a:r>
          </a:p>
          <a:p>
            <a:pPr>
              <a:buNone/>
            </a:pPr>
            <a:r>
              <a:rPr lang="en-US" sz="1600" dirty="0" smtClean="0"/>
              <a:t>{ </a:t>
            </a:r>
          </a:p>
          <a:p>
            <a:pPr>
              <a:buNone/>
            </a:pPr>
            <a:r>
              <a:rPr lang="en-US" sz="1600" dirty="0" smtClean="0"/>
              <a:t>	char name[100]; </a:t>
            </a:r>
          </a:p>
          <a:p>
            <a:pPr>
              <a:buNone/>
            </a:pPr>
            <a:r>
              <a:rPr lang="en-US" sz="1600" dirty="0" smtClean="0"/>
              <a:t>	char *description; </a:t>
            </a:r>
          </a:p>
          <a:p>
            <a:pPr>
              <a:buNone/>
            </a:pPr>
            <a:r>
              <a:rPr lang="en-US" sz="1600" dirty="0" smtClean="0"/>
              <a:t>	</a:t>
            </a:r>
            <a:r>
              <a:rPr lang="en-US" sz="1600" dirty="0" err="1" smtClean="0"/>
              <a:t>strcpy</a:t>
            </a:r>
            <a:r>
              <a:rPr lang="en-US" sz="1600" dirty="0" smtClean="0"/>
              <a:t>(name, "Zara Ali"); </a:t>
            </a:r>
          </a:p>
          <a:p>
            <a:pPr>
              <a:buNone/>
            </a:pPr>
            <a:r>
              <a:rPr lang="en-US" sz="1600" dirty="0" smtClean="0"/>
              <a:t>	</a:t>
            </a:r>
            <a:r>
              <a:rPr lang="en-US" sz="1600" b="1" i="1" dirty="0" smtClean="0">
                <a:solidFill>
                  <a:srgbClr val="FF0000"/>
                </a:solidFill>
              </a:rPr>
              <a:t>/* allocate memory dynamically */ </a:t>
            </a:r>
          </a:p>
          <a:p>
            <a:pPr>
              <a:buNone/>
            </a:pPr>
            <a:r>
              <a:rPr lang="en-US" sz="1600" b="1" i="1" dirty="0" smtClean="0">
                <a:solidFill>
                  <a:srgbClr val="FF0000"/>
                </a:solidFill>
              </a:rPr>
              <a:t>	description = malloc( 30 * </a:t>
            </a:r>
            <a:r>
              <a:rPr lang="en-US" sz="1600" b="1" i="1" dirty="0" err="1" smtClean="0">
                <a:solidFill>
                  <a:srgbClr val="FF0000"/>
                </a:solidFill>
              </a:rPr>
              <a:t>sizeof</a:t>
            </a:r>
            <a:r>
              <a:rPr lang="en-US" sz="1600" b="1" i="1" dirty="0" smtClean="0">
                <a:solidFill>
                  <a:srgbClr val="FF0000"/>
                </a:solidFill>
              </a:rPr>
              <a:t>(char) ); </a:t>
            </a:r>
          </a:p>
          <a:p>
            <a:pPr>
              <a:buNone/>
            </a:pPr>
            <a:r>
              <a:rPr lang="en-US" sz="1600" dirty="0" smtClean="0"/>
              <a:t>	if( description == NULL ) </a:t>
            </a:r>
          </a:p>
          <a:p>
            <a:pPr>
              <a:buNone/>
            </a:pPr>
            <a:r>
              <a:rPr lang="en-US" sz="1600" dirty="0" smtClean="0"/>
              <a:t>	{	</a:t>
            </a:r>
          </a:p>
          <a:p>
            <a:pPr>
              <a:buNone/>
            </a:pPr>
            <a:r>
              <a:rPr lang="en-US" sz="1600" dirty="0" smtClean="0"/>
              <a:t>		</a:t>
            </a:r>
            <a:r>
              <a:rPr lang="en-US" sz="1600" dirty="0" err="1" smtClean="0"/>
              <a:t>fprintf</a:t>
            </a:r>
            <a:r>
              <a:rPr lang="en-US" sz="1600" dirty="0" smtClean="0"/>
              <a:t>(</a:t>
            </a:r>
            <a:r>
              <a:rPr lang="en-US" sz="1600" dirty="0" err="1" smtClean="0"/>
              <a:t>stderr</a:t>
            </a:r>
            <a:r>
              <a:rPr lang="en-US" sz="1600" dirty="0" smtClean="0"/>
              <a:t>, "Error - unable to allocate required memory\n"); </a:t>
            </a:r>
          </a:p>
          <a:p>
            <a:pPr>
              <a:buNone/>
            </a:pPr>
            <a:r>
              <a:rPr lang="en-US" sz="1600" dirty="0" smtClean="0"/>
              <a:t>	}</a:t>
            </a:r>
          </a:p>
          <a:p>
            <a:pPr>
              <a:buNone/>
            </a:pPr>
            <a:r>
              <a:rPr lang="en-US" sz="1600" dirty="0" smtClean="0"/>
              <a:t>	else</a:t>
            </a:r>
          </a:p>
          <a:p>
            <a:pPr>
              <a:buNone/>
            </a:pPr>
            <a:r>
              <a:rPr lang="en-US" sz="1600" dirty="0" smtClean="0"/>
              <a:t>	{</a:t>
            </a:r>
          </a:p>
          <a:p>
            <a:pPr>
              <a:buNone/>
            </a:pPr>
            <a:r>
              <a:rPr lang="en-US" sz="1600" dirty="0" smtClean="0"/>
              <a:t>		 </a:t>
            </a:r>
            <a:r>
              <a:rPr lang="en-US" sz="1600" dirty="0" err="1" smtClean="0"/>
              <a:t>strcpy</a:t>
            </a:r>
            <a:r>
              <a:rPr lang="en-US" sz="1600" dirty="0" smtClean="0"/>
              <a:t>( description, "Zara </a:t>
            </a:r>
            <a:r>
              <a:rPr lang="en-US" sz="1600" dirty="0" err="1" smtClean="0"/>
              <a:t>ali</a:t>
            </a:r>
            <a:r>
              <a:rPr lang="en-US" sz="1600" dirty="0" smtClean="0"/>
              <a:t> a </a:t>
            </a:r>
            <a:r>
              <a:rPr lang="en-US" sz="1600" dirty="0" err="1" smtClean="0"/>
              <a:t>DPS</a:t>
            </a:r>
            <a:r>
              <a:rPr lang="en-US" sz="1600" dirty="0" smtClean="0"/>
              <a:t> student."); </a:t>
            </a:r>
          </a:p>
          <a:p>
            <a:pPr>
              <a:buNone/>
            </a:pPr>
            <a:r>
              <a:rPr lang="en-US" sz="1600" dirty="0" smtClean="0"/>
              <a:t>	} </a:t>
            </a:r>
          </a:p>
          <a:p>
            <a:pPr>
              <a:buNone/>
            </a:pPr>
            <a:r>
              <a:rPr lang="en-US" sz="1600" dirty="0" smtClean="0"/>
              <a:t>	</a:t>
            </a:r>
            <a:endParaRPr lang="en-US" sz="1600"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24</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5     Cont---</a:t>
            </a:r>
            <a:endParaRPr lang="en-US" dirty="0"/>
          </a:p>
        </p:txBody>
      </p:sp>
      <p:sp>
        <p:nvSpPr>
          <p:cNvPr id="3" name="Content Placeholder 2"/>
          <p:cNvSpPr>
            <a:spLocks noGrp="1"/>
          </p:cNvSpPr>
          <p:nvPr>
            <p:ph sz="quarter" idx="1"/>
          </p:nvPr>
        </p:nvSpPr>
        <p:spPr/>
        <p:txBody>
          <a:bodyPr>
            <a:normAutofit fontScale="62500" lnSpcReduction="20000"/>
          </a:bodyPr>
          <a:lstStyle/>
          <a:p>
            <a:pPr>
              <a:buNone/>
            </a:pPr>
            <a:r>
              <a:rPr lang="en-US" sz="2800" dirty="0" smtClean="0"/>
              <a:t>	</a:t>
            </a:r>
            <a:r>
              <a:rPr lang="en-US" sz="2800" b="1" i="1" dirty="0" smtClean="0">
                <a:solidFill>
                  <a:srgbClr val="FF0000"/>
                </a:solidFill>
              </a:rPr>
              <a:t>/* suppose you want to store bigger description */ </a:t>
            </a:r>
          </a:p>
          <a:p>
            <a:pPr>
              <a:buNone/>
            </a:pPr>
            <a:r>
              <a:rPr lang="en-US" sz="2800" b="1" i="1" dirty="0" smtClean="0">
                <a:solidFill>
                  <a:srgbClr val="FF0000"/>
                </a:solidFill>
              </a:rPr>
              <a:t>	description = realloc( description, 100 * </a:t>
            </a:r>
            <a:r>
              <a:rPr lang="en-US" sz="2800" b="1" i="1" dirty="0" err="1" smtClean="0">
                <a:solidFill>
                  <a:srgbClr val="FF0000"/>
                </a:solidFill>
              </a:rPr>
              <a:t>sizeof</a:t>
            </a:r>
            <a:r>
              <a:rPr lang="en-US" sz="2800" b="1" i="1" dirty="0" smtClean="0">
                <a:solidFill>
                  <a:srgbClr val="FF0000"/>
                </a:solidFill>
              </a:rPr>
              <a:t>(char) ); </a:t>
            </a:r>
          </a:p>
          <a:p>
            <a:pPr>
              <a:buNone/>
            </a:pPr>
            <a:r>
              <a:rPr lang="en-US" sz="2800" dirty="0" smtClean="0"/>
              <a:t>	if( description == NULL ) </a:t>
            </a:r>
          </a:p>
          <a:p>
            <a:pPr>
              <a:buNone/>
            </a:pPr>
            <a:r>
              <a:rPr lang="en-US" sz="2800" dirty="0" smtClean="0"/>
              <a:t>	{ </a:t>
            </a:r>
          </a:p>
          <a:p>
            <a:pPr>
              <a:buNone/>
            </a:pPr>
            <a:r>
              <a:rPr lang="en-US" sz="2800" dirty="0" smtClean="0"/>
              <a:t>		</a:t>
            </a:r>
            <a:r>
              <a:rPr lang="en-US" sz="2800" dirty="0" err="1" smtClean="0"/>
              <a:t>fprintf</a:t>
            </a:r>
            <a:r>
              <a:rPr lang="en-US" sz="2800" dirty="0" smtClean="0"/>
              <a:t>(</a:t>
            </a:r>
            <a:r>
              <a:rPr lang="en-US" sz="2800" dirty="0" err="1" smtClean="0"/>
              <a:t>stderr</a:t>
            </a:r>
            <a:r>
              <a:rPr lang="en-US" sz="2800" dirty="0" smtClean="0"/>
              <a:t>, "Error - unable to allocate required memory\n"); </a:t>
            </a:r>
          </a:p>
          <a:p>
            <a:pPr>
              <a:buNone/>
            </a:pPr>
            <a:r>
              <a:rPr lang="en-US" sz="2800" dirty="0" smtClean="0"/>
              <a:t>	} </a:t>
            </a:r>
          </a:p>
          <a:p>
            <a:pPr>
              <a:buNone/>
            </a:pPr>
            <a:r>
              <a:rPr lang="en-US" sz="2800" dirty="0" smtClean="0"/>
              <a:t>	else </a:t>
            </a:r>
          </a:p>
          <a:p>
            <a:pPr>
              <a:buNone/>
            </a:pPr>
            <a:r>
              <a:rPr lang="en-US" sz="2800" dirty="0" smtClean="0"/>
              <a:t>	{ </a:t>
            </a:r>
          </a:p>
          <a:p>
            <a:pPr>
              <a:buNone/>
            </a:pPr>
            <a:r>
              <a:rPr lang="en-US" sz="2800" dirty="0" smtClean="0"/>
              <a:t>		</a:t>
            </a:r>
            <a:r>
              <a:rPr lang="en-US" sz="2800" dirty="0" err="1" smtClean="0"/>
              <a:t>strcat</a:t>
            </a:r>
            <a:r>
              <a:rPr lang="en-US" sz="2800" dirty="0" smtClean="0"/>
              <a:t>( description, "She is in class 10th"); </a:t>
            </a:r>
          </a:p>
          <a:p>
            <a:pPr>
              <a:buNone/>
            </a:pPr>
            <a:r>
              <a:rPr lang="en-US" sz="2800" dirty="0" smtClean="0"/>
              <a:t>	} </a:t>
            </a:r>
          </a:p>
          <a:p>
            <a:pPr>
              <a:buNone/>
            </a:pPr>
            <a:r>
              <a:rPr lang="en-US" sz="2800" dirty="0" smtClean="0"/>
              <a:t>	</a:t>
            </a:r>
            <a:r>
              <a:rPr lang="en-US" sz="2800" dirty="0" err="1" smtClean="0"/>
              <a:t>printf</a:t>
            </a:r>
            <a:r>
              <a:rPr lang="en-US" sz="2800" dirty="0" smtClean="0"/>
              <a:t>("Name = %s\n", name ); </a:t>
            </a:r>
          </a:p>
          <a:p>
            <a:pPr>
              <a:buNone/>
            </a:pPr>
            <a:r>
              <a:rPr lang="en-US" sz="2800" dirty="0" smtClean="0"/>
              <a:t>	</a:t>
            </a:r>
            <a:r>
              <a:rPr lang="en-US" sz="2800" dirty="0" err="1" smtClean="0"/>
              <a:t>printf</a:t>
            </a:r>
            <a:r>
              <a:rPr lang="en-US" sz="2800" dirty="0" smtClean="0"/>
              <a:t>("Description: %s\n", description ); </a:t>
            </a:r>
          </a:p>
          <a:p>
            <a:pPr>
              <a:buNone/>
            </a:pPr>
            <a:r>
              <a:rPr lang="en-US" sz="2800" dirty="0" smtClean="0"/>
              <a:t>	</a:t>
            </a:r>
            <a:r>
              <a:rPr lang="en-US" sz="2800" b="1" i="1" dirty="0" smtClean="0">
                <a:solidFill>
                  <a:srgbClr val="FF0000"/>
                </a:solidFill>
              </a:rPr>
              <a:t>/* release memory using free() function */ </a:t>
            </a:r>
          </a:p>
          <a:p>
            <a:pPr>
              <a:buNone/>
            </a:pPr>
            <a:r>
              <a:rPr lang="en-US" sz="2800" b="1" i="1" dirty="0" smtClean="0">
                <a:solidFill>
                  <a:srgbClr val="FF0000"/>
                </a:solidFill>
              </a:rPr>
              <a:t>	free(description); </a:t>
            </a:r>
          </a:p>
          <a:p>
            <a:pPr>
              <a:buNone/>
            </a:pPr>
            <a:r>
              <a:rPr lang="en-US" sz="2800" dirty="0" smtClean="0"/>
              <a:t>}</a:t>
            </a:r>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25</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
        <p:nvSpPr>
          <p:cNvPr id="6" name="Rectangle 1"/>
          <p:cNvSpPr>
            <a:spLocks noChangeArrowheads="1"/>
          </p:cNvSpPr>
          <p:nvPr/>
        </p:nvSpPr>
        <p:spPr bwMode="auto">
          <a:xfrm>
            <a:off x="3657600" y="5410200"/>
            <a:ext cx="50292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cs typeface="Arial" pitchFamily="34" charset="0"/>
              </a:rPr>
              <a:t>Name = Zara Ali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cs typeface="Arial" pitchFamily="34" charset="0"/>
              </a:rPr>
              <a:t>Description: Zara </a:t>
            </a:r>
            <a:r>
              <a:rPr kumimoji="0" lang="en-US" sz="1600" b="1" i="0" u="none" strike="noStrike" cap="none" normalizeH="0" baseline="0" dirty="0" err="1" smtClean="0">
                <a:ln>
                  <a:noFill/>
                </a:ln>
                <a:solidFill>
                  <a:schemeClr val="tx1"/>
                </a:solidFill>
                <a:effectLst/>
                <a:cs typeface="Arial" pitchFamily="34" charset="0"/>
              </a:rPr>
              <a:t>ali</a:t>
            </a:r>
            <a:r>
              <a:rPr kumimoji="0" lang="en-US" sz="1600" b="1" i="0" u="none" strike="noStrike" cap="none" normalizeH="0" baseline="0" dirty="0" smtClean="0">
                <a:ln>
                  <a:noFill/>
                </a:ln>
                <a:solidFill>
                  <a:schemeClr val="tx1"/>
                </a:solidFill>
                <a:effectLst/>
                <a:cs typeface="Arial" pitchFamily="34" charset="0"/>
              </a:rPr>
              <a:t> a </a:t>
            </a:r>
            <a:r>
              <a:rPr kumimoji="0" lang="en-US" sz="1600" b="1" i="0" u="none" strike="noStrike" cap="none" normalizeH="0" baseline="0" dirty="0" err="1" smtClean="0">
                <a:ln>
                  <a:noFill/>
                </a:ln>
                <a:solidFill>
                  <a:schemeClr val="tx1"/>
                </a:solidFill>
                <a:effectLst/>
                <a:cs typeface="Arial" pitchFamily="34" charset="0"/>
              </a:rPr>
              <a:t>DPS</a:t>
            </a:r>
            <a:r>
              <a:rPr kumimoji="0" lang="en-US" sz="1600" b="1" i="0" u="none" strike="noStrike" cap="none" normalizeH="0" baseline="0" dirty="0" smtClean="0">
                <a:ln>
                  <a:noFill/>
                </a:ln>
                <a:solidFill>
                  <a:schemeClr val="tx1"/>
                </a:solidFill>
                <a:effectLst/>
                <a:cs typeface="Arial" pitchFamily="34" charset="0"/>
              </a:rPr>
              <a:t> </a:t>
            </a:r>
            <a:r>
              <a:rPr kumimoji="0" lang="en-US" sz="1600" b="1" i="0" u="none" strike="noStrike" cap="none" normalizeH="0" baseline="0" dirty="0" err="1" smtClean="0">
                <a:ln>
                  <a:noFill/>
                </a:ln>
                <a:solidFill>
                  <a:schemeClr val="tx1"/>
                </a:solidFill>
                <a:effectLst/>
                <a:cs typeface="Arial" pitchFamily="34" charset="0"/>
              </a:rPr>
              <a:t>student.She</a:t>
            </a:r>
            <a:r>
              <a:rPr kumimoji="0" lang="en-US" sz="1600" b="1" i="0" u="none" strike="noStrike" cap="none" normalizeH="0" baseline="0" dirty="0" smtClean="0">
                <a:ln>
                  <a:noFill/>
                </a:ln>
                <a:solidFill>
                  <a:schemeClr val="tx1"/>
                </a:solidFill>
                <a:effectLst/>
                <a:cs typeface="Arial" pitchFamily="34" charset="0"/>
              </a:rPr>
              <a:t> is in class 10th </a:t>
            </a:r>
          </a:p>
        </p:txBody>
      </p:sp>
      <p:sp>
        <p:nvSpPr>
          <p:cNvPr id="7" name="Rectangle 1"/>
          <p:cNvSpPr>
            <a:spLocks noChangeArrowheads="1"/>
          </p:cNvSpPr>
          <p:nvPr/>
        </p:nvSpPr>
        <p:spPr bwMode="auto">
          <a:xfrm>
            <a:off x="7391400" y="6324600"/>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Dynamic-ex5.c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Leaks</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smtClean="0"/>
              <a:t>A memory leak occurs when allocated memory is never used again but is not freed.</a:t>
            </a:r>
          </a:p>
          <a:p>
            <a:pPr algn="just"/>
            <a:r>
              <a:rPr lang="en-US" dirty="0" smtClean="0"/>
              <a:t>I can happen when</a:t>
            </a:r>
          </a:p>
          <a:p>
            <a:pPr lvl="1" algn="just"/>
            <a:r>
              <a:rPr lang="en-US" dirty="0" smtClean="0"/>
              <a:t>The memory’s address is lost</a:t>
            </a:r>
          </a:p>
          <a:p>
            <a:pPr lvl="1" algn="just"/>
            <a:r>
              <a:rPr lang="en-US" dirty="0" smtClean="0"/>
              <a:t>The free function is never invoked though it should be</a:t>
            </a:r>
          </a:p>
          <a:p>
            <a:pPr algn="just"/>
            <a:r>
              <a:rPr lang="en-US" dirty="0" smtClean="0"/>
              <a:t>The problem with memory leak is that the memory cannot be  reclaimed and use later. The amount of memory available t the heap manager will be decreased.</a:t>
            </a:r>
          </a:p>
          <a:p>
            <a:pPr algn="just"/>
            <a:r>
              <a:rPr lang="en-US" dirty="0" smtClean="0"/>
              <a:t>If the memory is repeatedly allocated and then lost, then the program may terminate when more memory is needed but malloc cannot allocate it because it ran out of memory.</a:t>
            </a:r>
          </a:p>
          <a:p>
            <a:pPr algn="just"/>
            <a:endParaRPr lang="en-US" dirty="0" smtClean="0"/>
          </a:p>
          <a:p>
            <a:pPr algn="just"/>
            <a:endParaRPr lang="en-US" dirty="0" smtClean="0"/>
          </a:p>
          <a:p>
            <a:pPr algn="just"/>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26</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char *chunk;</a:t>
            </a:r>
          </a:p>
          <a:p>
            <a:pPr>
              <a:buNone/>
            </a:pPr>
            <a:r>
              <a:rPr lang="en-US" dirty="0" smtClean="0"/>
              <a:t>while(10</a:t>
            </a:r>
          </a:p>
          <a:p>
            <a:pPr>
              <a:buNone/>
            </a:pPr>
            <a:r>
              <a:rPr lang="en-US" dirty="0" smtClean="0"/>
              <a:t>{</a:t>
            </a:r>
          </a:p>
          <a:p>
            <a:pPr lvl="2">
              <a:buNone/>
            </a:pPr>
            <a:r>
              <a:rPr lang="en-US" dirty="0" smtClean="0"/>
              <a:t>chunk=(char*) malloc (1000000);</a:t>
            </a:r>
          </a:p>
          <a:p>
            <a:pPr lvl="2">
              <a:buNone/>
            </a:pPr>
            <a:r>
              <a:rPr lang="en-US" dirty="0" err="1" smtClean="0"/>
              <a:t>printf</a:t>
            </a:r>
            <a:r>
              <a:rPr lang="en-US" dirty="0" smtClean="0"/>
              <a:t>(“allocating\n”);</a:t>
            </a:r>
          </a:p>
          <a:p>
            <a:pPr lvl="2">
              <a:buNone/>
            </a:pPr>
            <a:r>
              <a:rPr lang="en-US" dirty="0" smtClean="0"/>
              <a:t>}</a:t>
            </a:r>
          </a:p>
          <a:p>
            <a:r>
              <a:rPr lang="en-US" dirty="0" smtClean="0"/>
              <a:t>The variable chunk is assigned memory from heap. However this memory is not freed before another block of memory is assigned to it.</a:t>
            </a:r>
          </a:p>
          <a:p>
            <a:r>
              <a:rPr lang="en-US" dirty="0" smtClean="0"/>
              <a:t>Eventfully the application will run out of memory and terminate abnormally.</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27</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3" name="Slide Number Placeholder 2"/>
          <p:cNvSpPr>
            <a:spLocks noGrp="1"/>
          </p:cNvSpPr>
          <p:nvPr>
            <p:ph type="sldNum" sz="quarter" idx="12"/>
          </p:nvPr>
        </p:nvSpPr>
        <p:spPr/>
        <p:txBody>
          <a:bodyPr/>
          <a:lstStyle/>
          <a:p>
            <a:fld id="{16B630EB-F987-45A6-8A46-FAB463B7F3A1}" type="slidenum">
              <a:rPr lang="en-US" smtClean="0"/>
              <a:pPr/>
              <a:t>28</a:t>
            </a:fld>
            <a:endParaRPr lang="en-US" dirty="0"/>
          </a:p>
        </p:txBody>
      </p:sp>
      <p:sp>
        <p:nvSpPr>
          <p:cNvPr id="2" name="Title 1"/>
          <p:cNvSpPr>
            <a:spLocks noGrp="1"/>
          </p:cNvSpPr>
          <p:nvPr>
            <p:ph type="ctrTitle"/>
          </p:nvPr>
        </p:nvSpPr>
        <p:spPr/>
        <p:txBody>
          <a:bodyPr>
            <a:noAutofit/>
          </a:bodyPr>
          <a:lstStyle/>
          <a:p>
            <a:r>
              <a:rPr smtClean="0">
                <a:solidFill>
                  <a:schemeClr val="tx1"/>
                </a:solidFill>
              </a:rPr>
              <a:t>POINTER ARITHMETIC</a:t>
            </a:r>
            <a:endParaRPr lang="en-US" sz="4400" dirty="0">
              <a:solidFill>
                <a:schemeClr val="tx1"/>
              </a:solidFill>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Arithmetic</a:t>
            </a:r>
            <a:endParaRPr lang="en-US" dirty="0"/>
          </a:p>
        </p:txBody>
      </p:sp>
      <p:sp>
        <p:nvSpPr>
          <p:cNvPr id="3" name="Content Placeholder 2"/>
          <p:cNvSpPr>
            <a:spLocks noGrp="1"/>
          </p:cNvSpPr>
          <p:nvPr>
            <p:ph sz="quarter" idx="1"/>
          </p:nvPr>
        </p:nvSpPr>
        <p:spPr/>
        <p:txBody>
          <a:bodyPr/>
          <a:lstStyle/>
          <a:p>
            <a:r>
              <a:rPr lang="en-US" dirty="0" smtClean="0"/>
              <a:t>This section introduces the concept of pointer arithmetic, and this will form one of the very important building blocks in understanding the functionality of pointers.</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29</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sz="quarter" idx="1"/>
          </p:nvPr>
        </p:nvSpPr>
        <p:spPr/>
        <p:txBody>
          <a:bodyPr/>
          <a:lstStyle/>
          <a:p>
            <a:r>
              <a:rPr lang="en-US" dirty="0" smtClean="0"/>
              <a:t>Dynamic memory allocation</a:t>
            </a:r>
          </a:p>
          <a:p>
            <a:pPr lvl="1"/>
            <a:r>
              <a:rPr lang="en-US" dirty="0" smtClean="0"/>
              <a:t>Malloc</a:t>
            </a:r>
          </a:p>
          <a:p>
            <a:pPr lvl="1"/>
            <a:r>
              <a:rPr lang="en-US" dirty="0" smtClean="0"/>
              <a:t>Calloc</a:t>
            </a:r>
          </a:p>
          <a:p>
            <a:pPr lvl="1"/>
            <a:r>
              <a:rPr lang="en-US" dirty="0" smtClean="0"/>
              <a:t>Realloc</a:t>
            </a:r>
          </a:p>
          <a:p>
            <a:pPr lvl="1"/>
            <a:r>
              <a:rPr lang="en-US" dirty="0" smtClean="0"/>
              <a:t>free</a:t>
            </a:r>
          </a:p>
          <a:p>
            <a:r>
              <a:rPr lang="en-US" dirty="0" smtClean="0"/>
              <a:t>Pointer Arithmetic</a:t>
            </a:r>
          </a:p>
          <a:p>
            <a:r>
              <a:rPr lang="en-US" dirty="0" smtClean="0"/>
              <a:t>Array of pointers</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Pointer Expressions and Pointer Arithmetic</a:t>
            </a:r>
          </a:p>
        </p:txBody>
      </p:sp>
      <p:sp>
        <p:nvSpPr>
          <p:cNvPr id="274435" name="Rectangle 3"/>
          <p:cNvSpPr>
            <a:spLocks noGrp="1" noChangeArrowheads="1"/>
          </p:cNvSpPr>
          <p:nvPr>
            <p:ph type="body" idx="1"/>
          </p:nvPr>
        </p:nvSpPr>
        <p:spPr/>
        <p:txBody>
          <a:bodyPr/>
          <a:lstStyle/>
          <a:p>
            <a:r>
              <a:rPr lang="en-US" dirty="0"/>
              <a:t>Arithmetic operations can be performed on pointers</a:t>
            </a:r>
          </a:p>
          <a:p>
            <a:pPr lvl="1"/>
            <a:r>
              <a:rPr lang="en-US" dirty="0"/>
              <a:t>Increment/decrement pointer  (</a:t>
            </a:r>
            <a:r>
              <a:rPr lang="en-US" sz="2200" dirty="0">
                <a:latin typeface="Lucida Console" pitchFamily="49" charset="0"/>
              </a:rPr>
              <a:t>++</a:t>
            </a:r>
            <a:r>
              <a:rPr lang="en-US" dirty="0"/>
              <a:t> or </a:t>
            </a:r>
            <a:r>
              <a:rPr lang="en-US" sz="2200" dirty="0">
                <a:latin typeface="Lucida Console" pitchFamily="49" charset="0"/>
              </a:rPr>
              <a:t>--</a:t>
            </a:r>
            <a:r>
              <a:rPr lang="en-US" dirty="0"/>
              <a:t>)</a:t>
            </a:r>
          </a:p>
          <a:p>
            <a:pPr lvl="1"/>
            <a:r>
              <a:rPr lang="en-US" dirty="0"/>
              <a:t>Add an integer to a pointer( </a:t>
            </a:r>
            <a:r>
              <a:rPr lang="en-US" sz="2200" dirty="0">
                <a:latin typeface="Lucida Console" pitchFamily="49" charset="0"/>
              </a:rPr>
              <a:t>+</a:t>
            </a:r>
            <a:r>
              <a:rPr lang="en-US" dirty="0"/>
              <a:t> or </a:t>
            </a:r>
            <a:r>
              <a:rPr lang="en-US" sz="2200" dirty="0">
                <a:latin typeface="Lucida Console" pitchFamily="49" charset="0"/>
              </a:rPr>
              <a:t>+=</a:t>
            </a:r>
            <a:r>
              <a:rPr lang="en-US" dirty="0"/>
              <a:t> , </a:t>
            </a:r>
            <a:r>
              <a:rPr lang="en-US" sz="2200" dirty="0">
                <a:latin typeface="Lucida Console" pitchFamily="49" charset="0"/>
              </a:rPr>
              <a:t>-</a:t>
            </a:r>
            <a:r>
              <a:rPr lang="en-US" dirty="0"/>
              <a:t> or </a:t>
            </a:r>
            <a:r>
              <a:rPr lang="en-US" sz="2200" dirty="0">
                <a:latin typeface="Lucida Console" pitchFamily="49" charset="0"/>
              </a:rPr>
              <a:t>-=</a:t>
            </a:r>
            <a:r>
              <a:rPr lang="en-US" dirty="0"/>
              <a:t>)</a:t>
            </a:r>
          </a:p>
          <a:p>
            <a:pPr lvl="1"/>
            <a:r>
              <a:rPr lang="en-US" dirty="0"/>
              <a:t>Pointers may be subtracted from each other</a:t>
            </a:r>
          </a:p>
          <a:p>
            <a:pPr lvl="1"/>
            <a:r>
              <a:rPr lang="en-US" dirty="0" smtClean="0"/>
              <a:t>All  these operations </a:t>
            </a:r>
            <a:r>
              <a:rPr lang="en-US" dirty="0"/>
              <a:t>meaningless unless performed on an </a:t>
            </a:r>
            <a:r>
              <a:rPr lang="en-US" dirty="0" smtClean="0"/>
              <a:t>array</a:t>
            </a:r>
          </a:p>
          <a:p>
            <a:pPr lvl="1"/>
            <a:endParaRPr lang="en-US" dirty="0" smtClean="0"/>
          </a:p>
          <a:p>
            <a:pPr lvl="1"/>
            <a:r>
              <a:rPr lang="en-US" dirty="0" smtClean="0">
                <a:solidFill>
                  <a:srgbClr val="FF0000"/>
                </a:solidFill>
              </a:rPr>
              <a:t>NOTE: Division and Multiplication are not allowed</a:t>
            </a: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Arithmetic</a:t>
            </a:r>
            <a:endParaRPr lang="en-US" dirty="0"/>
          </a:p>
        </p:txBody>
      </p:sp>
      <p:sp>
        <p:nvSpPr>
          <p:cNvPr id="3" name="Content Placeholder 2"/>
          <p:cNvSpPr>
            <a:spLocks noGrp="1"/>
          </p:cNvSpPr>
          <p:nvPr>
            <p:ph sz="quarter" idx="1"/>
          </p:nvPr>
        </p:nvSpPr>
        <p:spPr/>
        <p:txBody>
          <a:bodyPr>
            <a:normAutofit fontScale="92500" lnSpcReduction="20000"/>
          </a:bodyPr>
          <a:lstStyle/>
          <a:p>
            <a:r>
              <a:rPr lang="en-US" i="1" dirty="0" err="1" smtClean="0"/>
              <a:t>int</a:t>
            </a:r>
            <a:r>
              <a:rPr lang="en-US" i="1" dirty="0" smtClean="0"/>
              <a:t> </a:t>
            </a:r>
            <a:r>
              <a:rPr lang="en-US" i="1" dirty="0" err="1" smtClean="0"/>
              <a:t>a,b</a:t>
            </a:r>
            <a:r>
              <a:rPr lang="en-US" i="1" dirty="0" smtClean="0"/>
              <a:t>,*p,*q</a:t>
            </a:r>
          </a:p>
          <a:p>
            <a:r>
              <a:rPr lang="en-US" i="1" dirty="0" smtClean="0"/>
              <a:t>p=-q /* illegal use of pointers*/</a:t>
            </a:r>
          </a:p>
          <a:p>
            <a:r>
              <a:rPr lang="en-US" i="1" dirty="0" smtClean="0"/>
              <a:t>p&lt;&lt;=1 /* illegal use of pointers*/</a:t>
            </a:r>
          </a:p>
          <a:p>
            <a:r>
              <a:rPr lang="en-US" i="1" dirty="0" smtClean="0"/>
              <a:t>p=p-b /*valid*/</a:t>
            </a:r>
          </a:p>
          <a:p>
            <a:r>
              <a:rPr lang="en-US" i="1" dirty="0" smtClean="0"/>
              <a:t>p=p-q   /* </a:t>
            </a:r>
            <a:r>
              <a:rPr lang="en-US" i="1" dirty="0" err="1" smtClean="0"/>
              <a:t>nonportable</a:t>
            </a:r>
            <a:r>
              <a:rPr lang="en-US" i="1" dirty="0" smtClean="0"/>
              <a:t> pointer conversion*/</a:t>
            </a:r>
          </a:p>
          <a:p>
            <a:r>
              <a:rPr lang="en-US" i="1" dirty="0" smtClean="0"/>
              <a:t>p=(</a:t>
            </a:r>
            <a:r>
              <a:rPr lang="en-US" i="1" dirty="0" err="1" smtClean="0"/>
              <a:t>int</a:t>
            </a:r>
            <a:r>
              <a:rPr lang="en-US" i="1" dirty="0" smtClean="0"/>
              <a:t>*) p-q /*valid*/</a:t>
            </a:r>
          </a:p>
          <a:p>
            <a:r>
              <a:rPr lang="en-US" i="1" dirty="0" smtClean="0"/>
              <a:t>p=p-q-a /*valid*/</a:t>
            </a:r>
          </a:p>
          <a:p>
            <a:r>
              <a:rPr lang="en-US" i="1" dirty="0" smtClean="0"/>
              <a:t>p=</a:t>
            </a:r>
            <a:r>
              <a:rPr lang="en-US" i="1" dirty="0" err="1" smtClean="0"/>
              <a:t>p+a</a:t>
            </a:r>
            <a:r>
              <a:rPr lang="en-US" i="1" dirty="0" smtClean="0"/>
              <a:t>   /*valid*/</a:t>
            </a:r>
          </a:p>
          <a:p>
            <a:r>
              <a:rPr lang="en-US" i="1" dirty="0" smtClean="0"/>
              <a:t>p=</a:t>
            </a:r>
            <a:r>
              <a:rPr lang="en-US" i="1" dirty="0" err="1" smtClean="0"/>
              <a:t>p+q</a:t>
            </a:r>
            <a:r>
              <a:rPr lang="en-US" i="1" dirty="0" smtClean="0"/>
              <a:t>  /* invalid pointer addition*/</a:t>
            </a:r>
          </a:p>
          <a:p>
            <a:r>
              <a:rPr lang="en-US" i="1" dirty="0" smtClean="0"/>
              <a:t>p=p*q /* illegal use of pointers*/</a:t>
            </a:r>
          </a:p>
          <a:p>
            <a:r>
              <a:rPr lang="en-US" i="1" dirty="0" smtClean="0"/>
              <a:t>p=p/q /* illegal use of pointers*/</a:t>
            </a:r>
          </a:p>
          <a:p>
            <a:r>
              <a:rPr lang="en-US" i="1" dirty="0" smtClean="0"/>
              <a:t>p=p/a /* illegal use of pointers*/</a:t>
            </a:r>
          </a:p>
          <a:p>
            <a:endParaRPr lang="en-US" i="1" dirty="0" smtClean="0"/>
          </a:p>
          <a:p>
            <a:endParaRPr lang="en-US" i="1" dirty="0" smtClean="0"/>
          </a:p>
          <a:p>
            <a:endParaRPr lang="en-US" i="1" dirty="0" smtClean="0"/>
          </a:p>
          <a:p>
            <a:endParaRPr lang="en-US" i="1" dirty="0" smtClean="0"/>
          </a:p>
          <a:p>
            <a:endParaRPr lang="en-US" i="1" dirty="0" smtClean="0"/>
          </a:p>
          <a:p>
            <a:endParaRPr lang="en-US" i="1" dirty="0" smtClean="0"/>
          </a:p>
          <a:p>
            <a:endParaRPr lang="en-US" i="1"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31</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Increment – Example - 1</a:t>
            </a:r>
            <a:endParaRPr lang="en-US" dirty="0"/>
          </a:p>
        </p:txBody>
      </p:sp>
      <p:sp>
        <p:nvSpPr>
          <p:cNvPr id="3" name="Content Placeholder 2"/>
          <p:cNvSpPr>
            <a:spLocks noGrp="1"/>
          </p:cNvSpPr>
          <p:nvPr>
            <p:ph sz="quarter" idx="1"/>
          </p:nvPr>
        </p:nvSpPr>
        <p:spPr>
          <a:xfrm>
            <a:off x="228600" y="1524000"/>
            <a:ext cx="8686800" cy="4343400"/>
          </a:xfrm>
        </p:spPr>
        <p:txBody>
          <a:bodyPr>
            <a:noAutofit/>
          </a:bodyPr>
          <a:lstStyle/>
          <a:p>
            <a:pPr>
              <a:spcBef>
                <a:spcPts val="0"/>
              </a:spcBef>
              <a:buNone/>
            </a:pPr>
            <a:r>
              <a:rPr lang="en-US" sz="1800" dirty="0" smtClean="0"/>
              <a:t>#include&lt;</a:t>
            </a:r>
            <a:r>
              <a:rPr lang="en-US" sz="1800" dirty="0" err="1" smtClean="0"/>
              <a:t>stdio.h</a:t>
            </a:r>
            <a:r>
              <a:rPr lang="en-US" sz="1800" dirty="0" smtClean="0"/>
              <a:t>&gt;</a:t>
            </a:r>
          </a:p>
          <a:p>
            <a:pPr>
              <a:spcBef>
                <a:spcPts val="0"/>
              </a:spcBef>
              <a:buNone/>
            </a:pPr>
            <a:r>
              <a:rPr lang="en-US" sz="1800" dirty="0" smtClean="0"/>
              <a:t>void main()</a:t>
            </a:r>
          </a:p>
          <a:p>
            <a:pPr>
              <a:spcBef>
                <a:spcPts val="0"/>
              </a:spcBef>
              <a:buNone/>
            </a:pPr>
            <a:r>
              <a:rPr lang="en-US" sz="1800" dirty="0" smtClean="0"/>
              <a:t>{</a:t>
            </a:r>
          </a:p>
          <a:p>
            <a:pPr>
              <a:spcBef>
                <a:spcPts val="0"/>
              </a:spcBef>
              <a:buNone/>
            </a:pPr>
            <a:r>
              <a:rPr lang="en-US" sz="1800" dirty="0" smtClean="0"/>
              <a:t>	</a:t>
            </a:r>
            <a:r>
              <a:rPr lang="en-US" sz="1800" dirty="0" err="1" smtClean="0"/>
              <a:t>int</a:t>
            </a:r>
            <a:r>
              <a:rPr lang="en-US" sz="1800" dirty="0" smtClean="0"/>
              <a:t> n;</a:t>
            </a:r>
          </a:p>
          <a:p>
            <a:pPr>
              <a:spcBef>
                <a:spcPts val="0"/>
              </a:spcBef>
              <a:buNone/>
            </a:pPr>
            <a:r>
              <a:rPr lang="en-US" sz="1800" dirty="0" smtClean="0"/>
              <a:t>	</a:t>
            </a:r>
            <a:r>
              <a:rPr lang="en-US" sz="1800" dirty="0" err="1" smtClean="0"/>
              <a:t>int</a:t>
            </a:r>
            <a:r>
              <a:rPr lang="en-US" sz="1800" dirty="0" smtClean="0"/>
              <a:t> *</a:t>
            </a:r>
            <a:r>
              <a:rPr lang="en-US" sz="1800" dirty="0" err="1" smtClean="0"/>
              <a:t>pn</a:t>
            </a:r>
            <a:r>
              <a:rPr lang="en-US" sz="1800" dirty="0" smtClean="0"/>
              <a:t>;</a:t>
            </a:r>
          </a:p>
          <a:p>
            <a:pPr>
              <a:spcBef>
                <a:spcPts val="0"/>
              </a:spcBef>
              <a:buNone/>
            </a:pPr>
            <a:r>
              <a:rPr lang="en-US" sz="1800" dirty="0" smtClean="0"/>
              <a:t>	</a:t>
            </a:r>
            <a:r>
              <a:rPr lang="en-US" sz="1800" dirty="0" err="1" smtClean="0"/>
              <a:t>pn</a:t>
            </a:r>
            <a:r>
              <a:rPr lang="en-US" sz="1800" dirty="0" smtClean="0"/>
              <a:t>=&amp;n;</a:t>
            </a:r>
          </a:p>
          <a:p>
            <a:pPr>
              <a:spcBef>
                <a:spcPts val="0"/>
              </a:spcBef>
              <a:buNone/>
            </a:pPr>
            <a:r>
              <a:rPr lang="en-US" sz="1800" dirty="0" smtClean="0"/>
              <a:t>	</a:t>
            </a:r>
            <a:r>
              <a:rPr lang="en-US" sz="1800" dirty="0" err="1" smtClean="0"/>
              <a:t>int</a:t>
            </a:r>
            <a:r>
              <a:rPr lang="en-US" sz="1800" dirty="0" smtClean="0"/>
              <a:t> *pn1;</a:t>
            </a:r>
          </a:p>
          <a:p>
            <a:pPr>
              <a:spcBef>
                <a:spcPts val="0"/>
              </a:spcBef>
              <a:buNone/>
            </a:pPr>
            <a:r>
              <a:rPr lang="en-US" sz="1800" dirty="0" smtClean="0"/>
              <a:t>	</a:t>
            </a:r>
            <a:r>
              <a:rPr lang="en-US" sz="1800" b="1" i="1" dirty="0" smtClean="0">
                <a:solidFill>
                  <a:srgbClr val="FF0000"/>
                </a:solidFill>
              </a:rPr>
              <a:t>pn1=pn+1;</a:t>
            </a:r>
          </a:p>
          <a:p>
            <a:pPr>
              <a:spcBef>
                <a:spcPts val="0"/>
              </a:spcBef>
              <a:buNone/>
            </a:pPr>
            <a:r>
              <a:rPr lang="en-US" sz="1800" dirty="0" smtClean="0"/>
              <a:t>	</a:t>
            </a:r>
            <a:r>
              <a:rPr lang="en-US" sz="1800" dirty="0" err="1" smtClean="0"/>
              <a:t>printf</a:t>
            </a:r>
            <a:r>
              <a:rPr lang="en-US" sz="1800" dirty="0" smtClean="0"/>
              <a:t>("%d  %d\n", pn,pn1);</a:t>
            </a:r>
          </a:p>
          <a:p>
            <a:pPr>
              <a:spcBef>
                <a:spcPts val="0"/>
              </a:spcBef>
              <a:buNone/>
            </a:pPr>
            <a:r>
              <a:rPr lang="en-US" sz="1800" dirty="0" smtClean="0"/>
              <a:t>	</a:t>
            </a:r>
          </a:p>
          <a:p>
            <a:pPr>
              <a:spcBef>
                <a:spcPts val="0"/>
              </a:spcBef>
              <a:buNone/>
            </a:pPr>
            <a:r>
              <a:rPr lang="en-US" sz="1800" dirty="0" smtClean="0"/>
              <a:t>	double d;</a:t>
            </a:r>
          </a:p>
          <a:p>
            <a:pPr>
              <a:spcBef>
                <a:spcPts val="0"/>
              </a:spcBef>
              <a:buNone/>
            </a:pPr>
            <a:r>
              <a:rPr lang="en-US" sz="1800" dirty="0" smtClean="0"/>
              <a:t>	double *pd;</a:t>
            </a:r>
          </a:p>
          <a:p>
            <a:pPr>
              <a:spcBef>
                <a:spcPts val="0"/>
              </a:spcBef>
              <a:buNone/>
            </a:pPr>
            <a:r>
              <a:rPr lang="en-US" sz="1800" dirty="0" smtClean="0"/>
              <a:t>	pd=&amp;d;</a:t>
            </a:r>
          </a:p>
          <a:p>
            <a:pPr>
              <a:spcBef>
                <a:spcPts val="0"/>
              </a:spcBef>
              <a:buNone/>
            </a:pPr>
            <a:r>
              <a:rPr lang="en-US" sz="1800" dirty="0" smtClean="0"/>
              <a:t>	double *pd1;</a:t>
            </a:r>
          </a:p>
          <a:p>
            <a:pPr>
              <a:spcBef>
                <a:spcPts val="0"/>
              </a:spcBef>
              <a:buNone/>
            </a:pPr>
            <a:r>
              <a:rPr lang="en-US" sz="1800" b="1" i="1" dirty="0" smtClean="0">
                <a:solidFill>
                  <a:srgbClr val="FF0000"/>
                </a:solidFill>
              </a:rPr>
              <a:t>	pd1=pd+1;</a:t>
            </a:r>
          </a:p>
          <a:p>
            <a:pPr>
              <a:spcBef>
                <a:spcPts val="0"/>
              </a:spcBef>
              <a:buNone/>
            </a:pPr>
            <a:r>
              <a:rPr lang="en-US" sz="1800" dirty="0" smtClean="0"/>
              <a:t>	</a:t>
            </a:r>
            <a:r>
              <a:rPr lang="en-US" sz="1800" dirty="0" err="1" smtClean="0"/>
              <a:t>printf</a:t>
            </a:r>
            <a:r>
              <a:rPr lang="en-US" sz="1800" dirty="0" smtClean="0"/>
              <a:t>("%d  %d\n", pd,pd1);</a:t>
            </a:r>
          </a:p>
          <a:p>
            <a:pPr>
              <a:spcBef>
                <a:spcPts val="0"/>
              </a:spcBef>
              <a:buNone/>
            </a:pPr>
            <a:r>
              <a:rPr lang="en-US" sz="1800" dirty="0" smtClean="0"/>
              <a:t>}</a:t>
            </a:r>
            <a:endParaRPr lang="en-US" sz="1800"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32</a:t>
            </a:fld>
            <a:endParaRPr lang="en-US"/>
          </a:p>
        </p:txBody>
      </p:sp>
      <p:sp>
        <p:nvSpPr>
          <p:cNvPr id="5" name="Footer Placeholder 4"/>
          <p:cNvSpPr>
            <a:spLocks noGrp="1"/>
          </p:cNvSpPr>
          <p:nvPr>
            <p:ph type="ftr" sz="quarter" idx="12"/>
          </p:nvPr>
        </p:nvSpPr>
        <p:spPr/>
        <p:txBody>
          <a:bodyPr/>
          <a:lstStyle/>
          <a:p>
            <a:r>
              <a:rPr lang="en-US" dirty="0" smtClean="0"/>
              <a:t>Department of </a:t>
            </a:r>
            <a:r>
              <a:rPr lang="en-US" dirty="0" err="1" smtClean="0"/>
              <a:t>CSE</a:t>
            </a:r>
            <a:endParaRPr lang="en-US" dirty="0"/>
          </a:p>
        </p:txBody>
      </p:sp>
      <p:sp>
        <p:nvSpPr>
          <p:cNvPr id="6" name="Rectangle 5"/>
          <p:cNvSpPr/>
          <p:nvPr/>
        </p:nvSpPr>
        <p:spPr>
          <a:xfrm>
            <a:off x="4114800" y="2514600"/>
            <a:ext cx="4572000" cy="646331"/>
          </a:xfrm>
          <a:prstGeom prst="rect">
            <a:avLst/>
          </a:prstGeom>
        </p:spPr>
        <p:txBody>
          <a:bodyPr>
            <a:spAutoFit/>
          </a:bodyPr>
          <a:lstStyle/>
          <a:p>
            <a:r>
              <a:rPr lang="en-US" dirty="0" smtClean="0"/>
              <a:t>2686788  2686792</a:t>
            </a:r>
          </a:p>
          <a:p>
            <a:r>
              <a:rPr lang="en-US" dirty="0" smtClean="0"/>
              <a:t>2686768  2686776</a:t>
            </a:r>
            <a:endParaRPr lang="en-US" dirty="0"/>
          </a:p>
        </p:txBody>
      </p:sp>
      <p:sp>
        <p:nvSpPr>
          <p:cNvPr id="7" name="Rectangle 1"/>
          <p:cNvSpPr>
            <a:spLocks noChangeArrowheads="1"/>
          </p:cNvSpPr>
          <p:nvPr/>
        </p:nvSpPr>
        <p:spPr bwMode="auto">
          <a:xfrm>
            <a:off x="7391400" y="6324600"/>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Arithmetic-ex1.c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Incrementing Pointer :</a:t>
            </a:r>
            <a:endParaRPr lang="en-US" dirty="0"/>
          </a:p>
        </p:txBody>
      </p:sp>
      <p:sp>
        <p:nvSpPr>
          <p:cNvPr id="3" name="Content Placeholder 2"/>
          <p:cNvSpPr>
            <a:spLocks noGrp="1"/>
          </p:cNvSpPr>
          <p:nvPr>
            <p:ph sz="quarter" idx="1"/>
          </p:nvPr>
        </p:nvSpPr>
        <p:spPr>
          <a:xfrm>
            <a:off x="228600" y="1447800"/>
            <a:ext cx="8686800" cy="990600"/>
          </a:xfrm>
        </p:spPr>
        <p:txBody>
          <a:bodyPr>
            <a:normAutofit fontScale="85000" lnSpcReduction="20000"/>
          </a:bodyPr>
          <a:lstStyle/>
          <a:p>
            <a:r>
              <a:rPr lang="en-US" dirty="0" smtClean="0"/>
              <a:t>Incrementing Pointer is generally used in array because we have contiguous memory in array and we know the contents of next memory location.</a:t>
            </a:r>
          </a:p>
          <a:p>
            <a:r>
              <a:rPr lang="en-US" dirty="0" smtClean="0"/>
              <a:t>Incrementing Pointer Variable Depends Upon data type of the Pointer variable</a:t>
            </a:r>
          </a:p>
        </p:txBody>
      </p:sp>
      <p:sp>
        <p:nvSpPr>
          <p:cNvPr id="4" name="Slide Number Placeholder 3"/>
          <p:cNvSpPr>
            <a:spLocks noGrp="1"/>
          </p:cNvSpPr>
          <p:nvPr>
            <p:ph type="sldNum" sz="quarter" idx="11"/>
          </p:nvPr>
        </p:nvSpPr>
        <p:spPr/>
        <p:txBody>
          <a:bodyPr/>
          <a:lstStyle/>
          <a:p>
            <a:fld id="{16B630EB-F987-45A6-8A46-FAB463B7F3A1}" type="slidenum">
              <a:rPr lang="en-US" smtClean="0"/>
              <a:pPr/>
              <a:t>33</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6" name="Picture 2"/>
          <p:cNvPicPr>
            <a:picLocks noChangeAspect="1" noChangeArrowheads="1"/>
          </p:cNvPicPr>
          <p:nvPr/>
        </p:nvPicPr>
        <p:blipFill>
          <a:blip r:embed="rId2"/>
          <a:srcRect/>
          <a:stretch>
            <a:fillRect/>
          </a:stretch>
        </p:blipFill>
        <p:spPr bwMode="auto">
          <a:xfrm>
            <a:off x="152400" y="2514600"/>
            <a:ext cx="8763000" cy="4090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#include&lt;</a:t>
            </a:r>
            <a:r>
              <a:rPr lang="en-US" dirty="0" err="1" smtClean="0"/>
              <a:t>stdio.h</a:t>
            </a:r>
            <a:r>
              <a:rPr lang="en-US" dirty="0" smtClean="0"/>
              <a:t>&gt; </a:t>
            </a:r>
          </a:p>
          <a:p>
            <a:pPr>
              <a:buNone/>
            </a:pPr>
            <a:r>
              <a:rPr lang="en-US" b="1" dirty="0" err="1" smtClean="0"/>
              <a:t>int</a:t>
            </a:r>
            <a:r>
              <a:rPr lang="en-US" dirty="0" smtClean="0"/>
              <a:t> main()</a:t>
            </a:r>
          </a:p>
          <a:p>
            <a:pPr>
              <a:buNone/>
            </a:pPr>
            <a:r>
              <a:rPr lang="en-US" dirty="0" smtClean="0"/>
              <a:t>{</a:t>
            </a:r>
          </a:p>
          <a:p>
            <a:pPr lvl="1">
              <a:buNone/>
            </a:pPr>
            <a:r>
              <a:rPr lang="en-US" dirty="0" smtClean="0"/>
              <a:t> </a:t>
            </a:r>
            <a:r>
              <a:rPr lang="en-US" b="1" dirty="0" err="1" smtClean="0"/>
              <a:t>int</a:t>
            </a:r>
            <a:r>
              <a:rPr lang="en-US" dirty="0" smtClean="0"/>
              <a:t> *</a:t>
            </a:r>
            <a:r>
              <a:rPr lang="en-US" dirty="0" err="1" smtClean="0"/>
              <a:t>ptr</a:t>
            </a:r>
            <a:r>
              <a:rPr lang="en-US" dirty="0" smtClean="0"/>
              <a:t>=(</a:t>
            </a:r>
            <a:r>
              <a:rPr lang="en-US" b="1" dirty="0" err="1" smtClean="0"/>
              <a:t>int</a:t>
            </a:r>
            <a:r>
              <a:rPr lang="en-US" dirty="0" smtClean="0"/>
              <a:t> *)1000; </a:t>
            </a:r>
          </a:p>
          <a:p>
            <a:pPr lvl="1">
              <a:buNone/>
            </a:pPr>
            <a:r>
              <a:rPr lang="en-US" dirty="0" err="1" smtClean="0"/>
              <a:t>printf</a:t>
            </a:r>
            <a:r>
              <a:rPr lang="en-US" dirty="0" smtClean="0"/>
              <a:t>(“Old Value of </a:t>
            </a:r>
            <a:r>
              <a:rPr lang="en-US" dirty="0" err="1" smtClean="0"/>
              <a:t>ptr</a:t>
            </a:r>
            <a:r>
              <a:rPr lang="en-US" dirty="0" smtClean="0"/>
              <a:t> : %</a:t>
            </a:r>
            <a:r>
              <a:rPr lang="en-US" dirty="0" err="1" smtClean="0"/>
              <a:t>u",ptr</a:t>
            </a:r>
            <a:r>
              <a:rPr lang="en-US" dirty="0" smtClean="0"/>
              <a:t>); </a:t>
            </a:r>
          </a:p>
          <a:p>
            <a:pPr lvl="1">
              <a:buNone/>
            </a:pPr>
            <a:r>
              <a:rPr lang="en-US" dirty="0" err="1" smtClean="0"/>
              <a:t>ptr</a:t>
            </a:r>
            <a:r>
              <a:rPr lang="en-US" dirty="0" smtClean="0"/>
              <a:t>=ptr+1; </a:t>
            </a:r>
          </a:p>
          <a:p>
            <a:pPr lvl="1">
              <a:buNone/>
            </a:pPr>
            <a:r>
              <a:rPr lang="en-US" dirty="0" err="1" smtClean="0"/>
              <a:t>printf</a:t>
            </a:r>
            <a:r>
              <a:rPr lang="en-US" dirty="0" smtClean="0"/>
              <a:t>("New Value of </a:t>
            </a:r>
            <a:r>
              <a:rPr lang="en-US" dirty="0" err="1" smtClean="0"/>
              <a:t>ptr</a:t>
            </a:r>
            <a:r>
              <a:rPr lang="en-US" dirty="0" smtClean="0"/>
              <a:t> : %</a:t>
            </a:r>
            <a:r>
              <a:rPr lang="en-US" dirty="0" err="1" smtClean="0"/>
              <a:t>u",ptr</a:t>
            </a:r>
            <a:r>
              <a:rPr lang="en-US" dirty="0" smtClean="0"/>
              <a:t>); </a:t>
            </a:r>
          </a:p>
          <a:p>
            <a:pPr lvl="1">
              <a:buNone/>
            </a:pPr>
            <a:r>
              <a:rPr lang="en-US" b="1" dirty="0" smtClean="0"/>
              <a:t>return</a:t>
            </a:r>
            <a:r>
              <a:rPr lang="en-US" dirty="0" smtClean="0"/>
              <a:t> 0; </a:t>
            </a:r>
          </a:p>
          <a:p>
            <a:pPr>
              <a:buNone/>
            </a:pPr>
            <a:r>
              <a:rPr lang="en-US" dirty="0" smtClean="0"/>
              <a:t>}</a:t>
            </a:r>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34</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
        <p:nvSpPr>
          <p:cNvPr id="7" name="Rectangle 6"/>
          <p:cNvSpPr/>
          <p:nvPr/>
        </p:nvSpPr>
        <p:spPr>
          <a:xfrm>
            <a:off x="3581400" y="5334000"/>
            <a:ext cx="4572000" cy="646331"/>
          </a:xfrm>
          <a:prstGeom prst="rect">
            <a:avLst/>
          </a:prstGeom>
        </p:spPr>
        <p:txBody>
          <a:bodyPr>
            <a:spAutoFit/>
          </a:bodyPr>
          <a:lstStyle/>
          <a:p>
            <a:r>
              <a:rPr lang="en-US" dirty="0" smtClean="0"/>
              <a:t>Old Value of </a:t>
            </a:r>
            <a:r>
              <a:rPr lang="en-US" dirty="0" err="1" smtClean="0"/>
              <a:t>ptr</a:t>
            </a:r>
            <a:r>
              <a:rPr lang="en-US" dirty="0" smtClean="0"/>
              <a:t> : 1000</a:t>
            </a:r>
          </a:p>
          <a:p>
            <a:r>
              <a:rPr lang="en-US" dirty="0" smtClean="0"/>
              <a:t>New Value of </a:t>
            </a:r>
            <a:r>
              <a:rPr lang="en-US" dirty="0" err="1" smtClean="0"/>
              <a:t>ptr</a:t>
            </a:r>
            <a:r>
              <a:rPr lang="en-US" dirty="0" smtClean="0"/>
              <a:t> : 1004</a:t>
            </a:r>
            <a:endParaRPr lang="en-US" dirty="0"/>
          </a:p>
        </p:txBody>
      </p:sp>
      <p:sp>
        <p:nvSpPr>
          <p:cNvPr id="8" name="Rectangle 1"/>
          <p:cNvSpPr>
            <a:spLocks noChangeArrowheads="1"/>
          </p:cNvSpPr>
          <p:nvPr/>
        </p:nvSpPr>
        <p:spPr bwMode="auto">
          <a:xfrm>
            <a:off x="7391400" y="6324600"/>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Arithmetic-ex2.c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two integer Pointers – Example - 3</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#include&lt;</a:t>
            </a:r>
            <a:r>
              <a:rPr lang="en-US" dirty="0" err="1" smtClean="0"/>
              <a:t>stdio.h</a:t>
            </a:r>
            <a:r>
              <a:rPr lang="en-US" dirty="0" smtClean="0"/>
              <a:t>&gt;</a:t>
            </a:r>
          </a:p>
          <a:p>
            <a:pPr>
              <a:buNone/>
            </a:pPr>
            <a:endParaRPr lang="en-US" dirty="0" smtClean="0"/>
          </a:p>
          <a:p>
            <a:pPr>
              <a:buNone/>
            </a:pPr>
            <a:r>
              <a:rPr lang="en-US" dirty="0" err="1" smtClean="0"/>
              <a:t>int</a:t>
            </a:r>
            <a:r>
              <a:rPr lang="en-US" dirty="0" smtClean="0"/>
              <a:t> main(){</a:t>
            </a:r>
          </a:p>
          <a:p>
            <a:pPr>
              <a:buNone/>
            </a:pPr>
            <a:endParaRPr lang="en-US" dirty="0" smtClean="0"/>
          </a:p>
          <a:p>
            <a:pPr>
              <a:buNone/>
            </a:pPr>
            <a:r>
              <a:rPr lang="en-US" dirty="0" smtClean="0"/>
              <a:t>float *ptr1=(float *)1000;</a:t>
            </a:r>
          </a:p>
          <a:p>
            <a:pPr>
              <a:buNone/>
            </a:pPr>
            <a:r>
              <a:rPr lang="en-US" dirty="0" smtClean="0"/>
              <a:t>float *ptr2=(float *)2000;</a:t>
            </a:r>
          </a:p>
          <a:p>
            <a:pPr>
              <a:buNone/>
            </a:pPr>
            <a:endParaRPr lang="en-US" dirty="0" smtClean="0"/>
          </a:p>
          <a:p>
            <a:pPr>
              <a:buNone/>
            </a:pPr>
            <a:r>
              <a:rPr lang="en-US" dirty="0" err="1" smtClean="0"/>
              <a:t>printf</a:t>
            </a:r>
            <a:r>
              <a:rPr lang="en-US" dirty="0" smtClean="0"/>
              <a:t>("\</a:t>
            </a:r>
            <a:r>
              <a:rPr lang="en-US" dirty="0" err="1" smtClean="0"/>
              <a:t>nDifference</a:t>
            </a:r>
            <a:r>
              <a:rPr lang="en-US" dirty="0" smtClean="0"/>
              <a:t> : %d\n",ptr2-ptr1);</a:t>
            </a:r>
          </a:p>
          <a:p>
            <a:pPr>
              <a:buNone/>
            </a:pPr>
            <a:endParaRPr lang="en-US" dirty="0" smtClean="0"/>
          </a:p>
          <a:p>
            <a:pPr>
              <a:buNone/>
            </a:pPr>
            <a:r>
              <a:rPr lang="en-US" dirty="0" smtClean="0"/>
              <a:t>return 0;</a:t>
            </a:r>
          </a:p>
          <a:p>
            <a:pPr>
              <a:buNone/>
            </a:pPr>
            <a:r>
              <a:rPr lang="en-US" dirty="0" smtClean="0"/>
              <a:t>}</a:t>
            </a:r>
          </a:p>
          <a:p>
            <a:pPr>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35</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
        <p:nvSpPr>
          <p:cNvPr id="6" name="Rectangle 5"/>
          <p:cNvSpPr/>
          <p:nvPr/>
        </p:nvSpPr>
        <p:spPr>
          <a:xfrm>
            <a:off x="6172200" y="5181600"/>
            <a:ext cx="1538947" cy="369332"/>
          </a:xfrm>
          <a:prstGeom prst="rect">
            <a:avLst/>
          </a:prstGeom>
        </p:spPr>
        <p:txBody>
          <a:bodyPr wrap="none">
            <a:spAutoFit/>
          </a:bodyPr>
          <a:lstStyle/>
          <a:p>
            <a:r>
              <a:rPr lang="en-US" dirty="0" smtClean="0"/>
              <a:t>Difference : 250</a:t>
            </a:r>
            <a:endParaRPr lang="en-US" dirty="0"/>
          </a:p>
        </p:txBody>
      </p:sp>
      <p:sp>
        <p:nvSpPr>
          <p:cNvPr id="7" name="Rectangle 1"/>
          <p:cNvSpPr>
            <a:spLocks noChangeArrowheads="1"/>
          </p:cNvSpPr>
          <p:nvPr/>
        </p:nvSpPr>
        <p:spPr bwMode="auto">
          <a:xfrm>
            <a:off x="7391400" y="6324600"/>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Arithmetic-ex3.c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sz="quarter" idx="1"/>
          </p:nvPr>
        </p:nvSpPr>
        <p:spPr/>
        <p:txBody>
          <a:bodyPr/>
          <a:lstStyle/>
          <a:p>
            <a:pPr lvl="0"/>
            <a:r>
              <a:rPr lang="en-US" dirty="0" smtClean="0"/>
              <a:t>Ptr1 and Ptr2 are two pointers which holds memory address of Float Variable.</a:t>
            </a:r>
          </a:p>
          <a:p>
            <a:pPr lvl="0"/>
            <a:r>
              <a:rPr lang="en-US" dirty="0" smtClean="0"/>
              <a:t>Ptr2-Ptr1 will gives us number of floating point numbers that can be stored.</a:t>
            </a:r>
          </a:p>
          <a:p>
            <a:r>
              <a:rPr lang="en-US" dirty="0" smtClean="0"/>
              <a:t>ptr2 - ptr1 = (2000 - 1000) / </a:t>
            </a:r>
            <a:r>
              <a:rPr lang="en-US" dirty="0" err="1" smtClean="0"/>
              <a:t>sizeof</a:t>
            </a:r>
            <a:r>
              <a:rPr lang="en-US" dirty="0" smtClean="0"/>
              <a:t>(float)</a:t>
            </a:r>
          </a:p>
          <a:p>
            <a:r>
              <a:rPr lang="en-US" dirty="0" smtClean="0"/>
              <a:t>            = 1000 / 4</a:t>
            </a:r>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36</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Division – Example - 4</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#include&lt;</a:t>
            </a:r>
            <a:r>
              <a:rPr lang="en-US" dirty="0" err="1" smtClean="0"/>
              <a:t>stdio.h</a:t>
            </a:r>
            <a:r>
              <a:rPr lang="en-US" dirty="0" smtClean="0"/>
              <a:t>&gt;</a:t>
            </a:r>
          </a:p>
          <a:p>
            <a:pPr>
              <a:buNone/>
            </a:pPr>
            <a:r>
              <a:rPr lang="en-US" dirty="0" err="1" smtClean="0"/>
              <a:t>int</a:t>
            </a:r>
            <a:r>
              <a:rPr lang="en-US" dirty="0" smtClean="0"/>
              <a:t> main()</a:t>
            </a:r>
          </a:p>
          <a:p>
            <a:pPr>
              <a:buNone/>
            </a:pPr>
            <a:r>
              <a:rPr lang="en-US" dirty="0" smtClean="0"/>
              <a:t>{</a:t>
            </a:r>
          </a:p>
          <a:p>
            <a:pPr>
              <a:buNone/>
            </a:pPr>
            <a:r>
              <a:rPr lang="en-US" dirty="0" err="1" smtClean="0"/>
              <a:t>int</a:t>
            </a:r>
            <a:r>
              <a:rPr lang="en-US" dirty="0" smtClean="0"/>
              <a:t> *ptr1,*ptr2;</a:t>
            </a:r>
          </a:p>
          <a:p>
            <a:pPr>
              <a:buNone/>
            </a:pPr>
            <a:r>
              <a:rPr lang="en-US" dirty="0" smtClean="0"/>
              <a:t>ptr1 = (</a:t>
            </a:r>
            <a:r>
              <a:rPr lang="en-US" dirty="0" err="1" smtClean="0"/>
              <a:t>int</a:t>
            </a:r>
            <a:r>
              <a:rPr lang="en-US" dirty="0" smtClean="0"/>
              <a:t> *)1000;</a:t>
            </a:r>
          </a:p>
          <a:p>
            <a:pPr>
              <a:buNone/>
            </a:pPr>
            <a:r>
              <a:rPr lang="en-US" dirty="0" smtClean="0"/>
              <a:t>ptr2 = ptr1/4;</a:t>
            </a:r>
          </a:p>
          <a:p>
            <a:pPr>
              <a:buNone/>
            </a:pPr>
            <a:r>
              <a:rPr lang="en-US" dirty="0" smtClean="0"/>
              <a:t>return(0);</a:t>
            </a:r>
          </a:p>
          <a:p>
            <a:pPr>
              <a:buNone/>
            </a:pPr>
            <a:r>
              <a:rPr lang="en-US" dirty="0" smtClean="0"/>
              <a:t>}</a:t>
            </a:r>
          </a:p>
          <a:p>
            <a:pPr>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37</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
        <p:nvSpPr>
          <p:cNvPr id="6" name="Rectangle 5"/>
          <p:cNvSpPr/>
          <p:nvPr/>
        </p:nvSpPr>
        <p:spPr>
          <a:xfrm>
            <a:off x="5791200" y="5181600"/>
            <a:ext cx="3000245" cy="369332"/>
          </a:xfrm>
          <a:prstGeom prst="rect">
            <a:avLst/>
          </a:prstGeom>
        </p:spPr>
        <p:txBody>
          <a:bodyPr wrap="none">
            <a:spAutoFit/>
          </a:bodyPr>
          <a:lstStyle/>
          <a:p>
            <a:r>
              <a:rPr lang="en-US" dirty="0" smtClean="0">
                <a:solidFill>
                  <a:srgbClr val="FF0000"/>
                </a:solidFill>
              </a:rPr>
              <a:t>Illegal Use of operator : INVALID</a:t>
            </a:r>
            <a:endParaRPr lang="en-US" dirty="0">
              <a:solidFill>
                <a:srgbClr val="FF0000"/>
              </a:solidFill>
            </a:endParaRPr>
          </a:p>
        </p:txBody>
      </p:sp>
      <p:sp>
        <p:nvSpPr>
          <p:cNvPr id="7" name="Rectangle 1"/>
          <p:cNvSpPr>
            <a:spLocks noChangeArrowheads="1"/>
          </p:cNvSpPr>
          <p:nvPr/>
        </p:nvSpPr>
        <p:spPr bwMode="auto">
          <a:xfrm>
            <a:off x="7391400" y="6324600"/>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Arithmetic-ex4.c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fontScale="90000"/>
          </a:bodyPr>
          <a:lstStyle/>
          <a:p>
            <a:r>
              <a:rPr lang="en-US" altLang="zh-TW" dirty="0">
                <a:ea typeface="PMingLiU" pitchFamily="18" charset="-120"/>
              </a:rPr>
              <a:t>Pointer Expressions and Pointer </a:t>
            </a:r>
            <a:r>
              <a:rPr lang="en-US" altLang="zh-TW" dirty="0" smtClean="0">
                <a:ea typeface="PMingLiU" pitchFamily="18" charset="-120"/>
              </a:rPr>
              <a:t>Arithmetic-Arrays</a:t>
            </a:r>
            <a:endParaRPr lang="en-US" dirty="0">
              <a:ea typeface="PMingLiU" pitchFamily="18" charset="-120"/>
            </a:endParaRPr>
          </a:p>
        </p:txBody>
      </p:sp>
      <p:sp>
        <p:nvSpPr>
          <p:cNvPr id="275459" name="Rectangle 3"/>
          <p:cNvSpPr>
            <a:spLocks noGrp="1" noChangeArrowheads="1"/>
          </p:cNvSpPr>
          <p:nvPr>
            <p:ph type="body" idx="1"/>
          </p:nvPr>
        </p:nvSpPr>
        <p:spPr/>
        <p:txBody>
          <a:bodyPr/>
          <a:lstStyle/>
          <a:p>
            <a:r>
              <a:rPr lang="en-US" dirty="0"/>
              <a:t>5 element </a:t>
            </a:r>
            <a:r>
              <a:rPr lang="en-US" sz="2200" dirty="0" err="1">
                <a:latin typeface="Lucida Console" pitchFamily="49" charset="0"/>
              </a:rPr>
              <a:t>int</a:t>
            </a:r>
            <a:r>
              <a:rPr lang="en-US" dirty="0"/>
              <a:t> array on machine with 4 byte </a:t>
            </a:r>
            <a:r>
              <a:rPr lang="en-US" sz="2200" dirty="0" err="1">
                <a:latin typeface="Lucida Console" pitchFamily="49" charset="0"/>
              </a:rPr>
              <a:t>ints</a:t>
            </a:r>
            <a:endParaRPr lang="en-US" sz="2200" dirty="0">
              <a:latin typeface="Lucida Console" pitchFamily="49" charset="0"/>
            </a:endParaRPr>
          </a:p>
          <a:p>
            <a:pPr lvl="1"/>
            <a:r>
              <a:rPr lang="en-US" sz="2200" dirty="0" err="1">
                <a:latin typeface="Lucida Console" pitchFamily="49" charset="0"/>
              </a:rPr>
              <a:t>vPtr</a:t>
            </a:r>
            <a:r>
              <a:rPr lang="en-US" dirty="0"/>
              <a:t> points to first element </a:t>
            </a:r>
            <a:r>
              <a:rPr lang="en-US" sz="2200" dirty="0">
                <a:latin typeface="Lucida Console" pitchFamily="49" charset="0"/>
              </a:rPr>
              <a:t>v[ 0 ]</a:t>
            </a:r>
          </a:p>
          <a:p>
            <a:pPr lvl="2"/>
            <a:r>
              <a:rPr lang="en-US" dirty="0"/>
              <a:t>at location </a:t>
            </a:r>
            <a:r>
              <a:rPr lang="en-US" sz="2000" dirty="0">
                <a:latin typeface="Lucida Console" pitchFamily="49" charset="0"/>
              </a:rPr>
              <a:t>3000 (</a:t>
            </a:r>
            <a:r>
              <a:rPr lang="en-US" sz="2000" dirty="0" err="1">
                <a:latin typeface="Lucida Console" pitchFamily="49" charset="0"/>
              </a:rPr>
              <a:t>vPtr</a:t>
            </a:r>
            <a:r>
              <a:rPr lang="en-US" sz="2000" dirty="0">
                <a:latin typeface="Lucida Console" pitchFamily="49" charset="0"/>
              </a:rPr>
              <a:t> = 3000)</a:t>
            </a:r>
          </a:p>
          <a:p>
            <a:pPr lvl="1"/>
            <a:r>
              <a:rPr lang="en-US" sz="2200" dirty="0" err="1">
                <a:latin typeface="Lucida Console" pitchFamily="49" charset="0"/>
              </a:rPr>
              <a:t>vPtr</a:t>
            </a:r>
            <a:r>
              <a:rPr lang="en-US" sz="2200" dirty="0">
                <a:latin typeface="Lucida Console" pitchFamily="49" charset="0"/>
              </a:rPr>
              <a:t> += 2;</a:t>
            </a:r>
            <a:r>
              <a:rPr lang="en-US" dirty="0"/>
              <a:t> sets </a:t>
            </a:r>
            <a:r>
              <a:rPr lang="en-US" sz="2200" dirty="0" err="1">
                <a:latin typeface="Lucida Console" pitchFamily="49" charset="0"/>
              </a:rPr>
              <a:t>vPtr</a:t>
            </a:r>
            <a:r>
              <a:rPr lang="en-US" dirty="0"/>
              <a:t> to </a:t>
            </a:r>
            <a:r>
              <a:rPr lang="en-US" sz="2200" dirty="0">
                <a:latin typeface="Lucida Console" pitchFamily="49" charset="0"/>
              </a:rPr>
              <a:t>3008</a:t>
            </a:r>
          </a:p>
          <a:p>
            <a:pPr lvl="2"/>
            <a:r>
              <a:rPr lang="en-US" sz="2000" dirty="0" err="1">
                <a:latin typeface="Lucida Console" pitchFamily="49" charset="0"/>
              </a:rPr>
              <a:t>vPtr</a:t>
            </a:r>
            <a:r>
              <a:rPr lang="en-US" dirty="0"/>
              <a:t> points to </a:t>
            </a:r>
            <a:r>
              <a:rPr lang="en-US" sz="2000" dirty="0">
                <a:latin typeface="Lucida Console" pitchFamily="49" charset="0"/>
              </a:rPr>
              <a:t>v[ 2 ]</a:t>
            </a:r>
            <a:r>
              <a:rPr lang="en-US" dirty="0"/>
              <a:t> (incremented by 2), but the machine has 4 byte </a:t>
            </a:r>
            <a:r>
              <a:rPr lang="en-US" sz="2000" dirty="0" err="1">
                <a:latin typeface="Lucida Console" pitchFamily="49" charset="0"/>
              </a:rPr>
              <a:t>ints</a:t>
            </a:r>
            <a:r>
              <a:rPr lang="en-US" dirty="0"/>
              <a:t>, so it points to address </a:t>
            </a:r>
            <a:r>
              <a:rPr lang="en-US" sz="2000" dirty="0">
                <a:latin typeface="Lucida Console" pitchFamily="49" charset="0"/>
              </a:rPr>
              <a:t>3008</a:t>
            </a:r>
          </a:p>
          <a:p>
            <a:endParaRPr lang="en-US" dirty="0"/>
          </a:p>
        </p:txBody>
      </p:sp>
      <p:pic>
        <p:nvPicPr>
          <p:cNvPr id="275460" name="Picture 4" descr="AAEMZIV0"/>
          <p:cNvPicPr>
            <a:picLocks noChangeAspect="1" noChangeArrowheads="1"/>
          </p:cNvPicPr>
          <p:nvPr/>
        </p:nvPicPr>
        <p:blipFill>
          <a:blip r:embed="rId2"/>
          <a:srcRect/>
          <a:stretch>
            <a:fillRect/>
          </a:stretch>
        </p:blipFill>
        <p:spPr bwMode="auto">
          <a:xfrm>
            <a:off x="685800" y="4168775"/>
            <a:ext cx="7620000" cy="1851025"/>
          </a:xfrm>
          <a:prstGeom prst="rect">
            <a:avLst/>
          </a:prstGeom>
          <a:noFill/>
        </p:spPr>
      </p:pic>
      <p:sp>
        <p:nvSpPr>
          <p:cNvPr id="275461" name="Rectangle 5"/>
          <p:cNvSpPr>
            <a:spLocks noChangeArrowheads="1"/>
          </p:cNvSpPr>
          <p:nvPr/>
        </p:nvSpPr>
        <p:spPr bwMode="auto">
          <a:xfrm>
            <a:off x="1676400" y="6096000"/>
            <a:ext cx="6248400" cy="277813"/>
          </a:xfrm>
          <a:prstGeom prst="rect">
            <a:avLst/>
          </a:prstGeom>
          <a:noFill/>
          <a:ln w="9525">
            <a:noFill/>
            <a:miter lim="800000"/>
            <a:headEnd/>
            <a:tailEnd/>
          </a:ln>
          <a:effectLst/>
        </p:spPr>
        <p:txBody>
          <a:bodyPr tIns="0" anchor="ctr"/>
          <a:lstStyle/>
          <a:p>
            <a:r>
              <a:rPr lang="en-US" altLang="zh-TW" dirty="0" smtClean="0">
                <a:solidFill>
                  <a:srgbClr val="000000"/>
                </a:solidFill>
                <a:latin typeface="Times New Roman" pitchFamily="18" charset="0"/>
                <a:ea typeface="PMingLiU" pitchFamily="18" charset="-120"/>
                <a:cs typeface="Times New Roman" pitchFamily="18" charset="0"/>
              </a:rPr>
              <a:t>Array </a:t>
            </a:r>
            <a:r>
              <a:rPr lang="en-US" altLang="zh-TW" b="1" dirty="0">
                <a:solidFill>
                  <a:srgbClr val="000000"/>
                </a:solidFill>
                <a:latin typeface="Lucida Console" pitchFamily="49" charset="0"/>
                <a:ea typeface="Times New Roman" pitchFamily="18" charset="0"/>
                <a:cs typeface="Lucida Console" pitchFamily="49" charset="0"/>
              </a:rPr>
              <a:t>v</a:t>
            </a:r>
            <a:r>
              <a:rPr lang="en-US" altLang="zh-TW" dirty="0">
                <a:solidFill>
                  <a:srgbClr val="000000"/>
                </a:solidFill>
                <a:latin typeface="Times New Roman" pitchFamily="18" charset="0"/>
                <a:ea typeface="PMingLiU" pitchFamily="18" charset="-120"/>
                <a:cs typeface="Times New Roman" pitchFamily="18" charset="0"/>
              </a:rPr>
              <a:t> and a pointer variable </a:t>
            </a:r>
            <a:r>
              <a:rPr lang="en-US" altLang="zh-TW" b="1" dirty="0" err="1">
                <a:solidFill>
                  <a:srgbClr val="000000"/>
                </a:solidFill>
                <a:latin typeface="Lucida Console" pitchFamily="49" charset="0"/>
                <a:ea typeface="PMingLiU" pitchFamily="18" charset="-120"/>
                <a:cs typeface="Times New Roman" pitchFamily="18" charset="0"/>
              </a:rPr>
              <a:t>vPtr</a:t>
            </a:r>
            <a:r>
              <a:rPr lang="en-US" altLang="zh-TW" dirty="0">
                <a:solidFill>
                  <a:srgbClr val="000000"/>
                </a:solidFill>
                <a:latin typeface="Times New Roman" pitchFamily="18" charset="0"/>
                <a:ea typeface="PMingLiU" pitchFamily="18" charset="-120"/>
                <a:cs typeface="Times New Roman" pitchFamily="18" charset="0"/>
              </a:rPr>
              <a:t> that points to </a:t>
            </a:r>
            <a:r>
              <a:rPr lang="en-US" altLang="zh-TW" b="1" dirty="0">
                <a:solidFill>
                  <a:srgbClr val="000000"/>
                </a:solidFill>
                <a:latin typeface="Lucida Console" pitchFamily="49" charset="0"/>
                <a:ea typeface="PMingLiU" pitchFamily="18" charset="-120"/>
                <a:cs typeface="Times New Roman" pitchFamily="18" charset="0"/>
              </a:rPr>
              <a:t>v</a:t>
            </a:r>
            <a:r>
              <a:rPr lang="en-US" altLang="zh-TW" dirty="0">
                <a:solidFill>
                  <a:srgbClr val="000000"/>
                </a:solidFill>
                <a:latin typeface="Times New Roman" pitchFamily="18" charset="0"/>
                <a:ea typeface="PMingLiU" pitchFamily="18" charset="-120"/>
                <a:cs typeface="Times New Roman" pitchFamily="18" charset="0"/>
              </a:rPr>
              <a:t>.</a:t>
            </a:r>
            <a:r>
              <a:rPr lang="en-US" altLang="zh-TW" sz="3200" dirty="0">
                <a:solidFill>
                  <a:srgbClr val="000000"/>
                </a:solidFill>
                <a:latin typeface="Times New Roman" pitchFamily="18" charset="0"/>
                <a:ea typeface="PMingLiU" pitchFamily="18" charset="-120"/>
                <a:cs typeface="Times New Roman" pitchFamily="18"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ltLang="zh-TW">
                <a:ea typeface="PMingLiU" pitchFamily="18" charset="-120"/>
                <a:cs typeface="Times New Roman" pitchFamily="18" charset="0"/>
              </a:rPr>
              <a:t>The pointer </a:t>
            </a:r>
            <a:r>
              <a:rPr lang="en-US" altLang="zh-TW" b="1">
                <a:latin typeface="Lucida Console" pitchFamily="49" charset="0"/>
                <a:ea typeface="Times New Roman" pitchFamily="18" charset="0"/>
                <a:cs typeface="Lucida Console" pitchFamily="49" charset="0"/>
              </a:rPr>
              <a:t>vPtr</a:t>
            </a:r>
            <a:r>
              <a:rPr lang="en-US" altLang="zh-TW">
                <a:ea typeface="PMingLiU" pitchFamily="18" charset="-120"/>
                <a:cs typeface="Times New Roman" pitchFamily="18" charset="0"/>
              </a:rPr>
              <a:t> after pointer arithmetic</a:t>
            </a:r>
            <a:endParaRPr lang="en-US">
              <a:ea typeface="PMingLiU" pitchFamily="18" charset="-120"/>
              <a:cs typeface="Times New Roman" pitchFamily="18" charset="0"/>
            </a:endParaRPr>
          </a:p>
        </p:txBody>
      </p:sp>
      <p:pic>
        <p:nvPicPr>
          <p:cNvPr id="276484" name="Picture 4" descr="AAEMZIW0"/>
          <p:cNvPicPr>
            <a:picLocks noChangeAspect="1" noChangeArrowheads="1"/>
          </p:cNvPicPr>
          <p:nvPr/>
        </p:nvPicPr>
        <p:blipFill>
          <a:blip r:embed="rId2"/>
          <a:srcRect/>
          <a:stretch>
            <a:fillRect/>
          </a:stretch>
        </p:blipFill>
        <p:spPr bwMode="auto">
          <a:xfrm>
            <a:off x="754063" y="2163763"/>
            <a:ext cx="7615237" cy="33988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a:t>
            </a:r>
            <a:endParaRPr lang="en-US" dirty="0"/>
          </a:p>
        </p:txBody>
      </p:sp>
      <p:sp>
        <p:nvSpPr>
          <p:cNvPr id="7" name="Content Placeholder 6"/>
          <p:cNvSpPr>
            <a:spLocks noGrp="1"/>
          </p:cNvSpPr>
          <p:nvPr>
            <p:ph sz="quarter" idx="1"/>
          </p:nvPr>
        </p:nvSpPr>
        <p:spPr/>
        <p:txBody>
          <a:bodyPr/>
          <a:lstStyle/>
          <a:p>
            <a:pPr algn="just"/>
            <a:r>
              <a:rPr lang="en-US" dirty="0" smtClean="0"/>
              <a:t>While doing programming, if you are aware about the size of an array, then it is easy and you can define it as an array. </a:t>
            </a:r>
          </a:p>
          <a:p>
            <a:pPr algn="just"/>
            <a:r>
              <a:rPr lang="en-US" dirty="0" smtClean="0"/>
              <a:t>For example to store a name of any person, it can go max 100 characters so you can define something as follows: </a:t>
            </a:r>
          </a:p>
          <a:p>
            <a:pPr lvl="2" algn="just"/>
            <a:r>
              <a:rPr lang="en-US" dirty="0" smtClean="0"/>
              <a:t>char name[100]</a:t>
            </a:r>
          </a:p>
          <a:p>
            <a:pPr lvl="1" algn="just"/>
            <a:r>
              <a:rPr lang="en-US" dirty="0" smtClean="0"/>
              <a:t>But now let us consider a situation where you have no idea about the length of the text you need to store, for example you want to store a detailed description about a topic. Here we need to define a pointer to character without defining how much memory is required and later based on requirement we can allocate memory .</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4</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Pointer Expressions and Pointer Arithmetic</a:t>
            </a:r>
          </a:p>
        </p:txBody>
      </p:sp>
      <p:sp>
        <p:nvSpPr>
          <p:cNvPr id="277507" name="Rectangle 3"/>
          <p:cNvSpPr>
            <a:spLocks noGrp="1" noChangeArrowheads="1"/>
          </p:cNvSpPr>
          <p:nvPr>
            <p:ph type="body" idx="1"/>
          </p:nvPr>
        </p:nvSpPr>
        <p:spPr/>
        <p:txBody>
          <a:bodyPr/>
          <a:lstStyle/>
          <a:p>
            <a:r>
              <a:rPr lang="en-US" dirty="0"/>
              <a:t>Subtracting pointers</a:t>
            </a:r>
          </a:p>
          <a:p>
            <a:pPr lvl="1"/>
            <a:r>
              <a:rPr lang="en-US" i="1" dirty="0"/>
              <a:t>Returns number of elements from one to the other</a:t>
            </a:r>
            <a:r>
              <a:rPr lang="en-US" dirty="0"/>
              <a:t>.  If</a:t>
            </a:r>
          </a:p>
          <a:p>
            <a:pPr lvl="2">
              <a:buFont typeface="Wingdings" pitchFamily="2" charset="2"/>
              <a:buNone/>
            </a:pPr>
            <a:r>
              <a:rPr lang="en-US" sz="2000" dirty="0">
                <a:latin typeface="Lucida Console" pitchFamily="49" charset="0"/>
              </a:rPr>
              <a:t>vPtr2 = v[ 2 ];</a:t>
            </a:r>
          </a:p>
          <a:p>
            <a:pPr lvl="2">
              <a:buFont typeface="Wingdings" pitchFamily="2" charset="2"/>
              <a:buNone/>
            </a:pPr>
            <a:r>
              <a:rPr lang="en-US" sz="2000" dirty="0" err="1">
                <a:latin typeface="Lucida Console" pitchFamily="49" charset="0"/>
              </a:rPr>
              <a:t>vPtr</a:t>
            </a:r>
            <a:r>
              <a:rPr lang="en-US" sz="2000" dirty="0">
                <a:latin typeface="Lucida Console" pitchFamily="49" charset="0"/>
              </a:rPr>
              <a:t> = v[ 0 ];</a:t>
            </a:r>
          </a:p>
          <a:p>
            <a:pPr lvl="1"/>
            <a:r>
              <a:rPr lang="en-US" sz="2200" dirty="0">
                <a:latin typeface="Lucida Console" pitchFamily="49" charset="0"/>
              </a:rPr>
              <a:t>vPtr2 - </a:t>
            </a:r>
            <a:r>
              <a:rPr lang="en-US" sz="2200" dirty="0" err="1">
                <a:latin typeface="Lucida Console" pitchFamily="49" charset="0"/>
              </a:rPr>
              <a:t>vPtr</a:t>
            </a:r>
            <a:r>
              <a:rPr lang="en-US" dirty="0"/>
              <a:t> would produce 2</a:t>
            </a:r>
          </a:p>
          <a:p>
            <a:r>
              <a:rPr lang="en-US" dirty="0"/>
              <a:t>Pointer comparison ( </a:t>
            </a:r>
            <a:r>
              <a:rPr lang="en-US" sz="2200" dirty="0">
                <a:latin typeface="Lucida Console" pitchFamily="49" charset="0"/>
              </a:rPr>
              <a:t>&lt;</a:t>
            </a:r>
            <a:r>
              <a:rPr lang="en-US" dirty="0"/>
              <a:t>, </a:t>
            </a:r>
            <a:r>
              <a:rPr lang="en-US" sz="2200" dirty="0">
                <a:latin typeface="Lucida Console" pitchFamily="49" charset="0"/>
              </a:rPr>
              <a:t>==</a:t>
            </a:r>
            <a:r>
              <a:rPr lang="en-US" dirty="0"/>
              <a:t> , </a:t>
            </a:r>
            <a:r>
              <a:rPr lang="en-US" sz="2200" dirty="0">
                <a:latin typeface="Lucida Console" pitchFamily="49" charset="0"/>
              </a:rPr>
              <a:t>&gt;</a:t>
            </a:r>
            <a:r>
              <a:rPr lang="en-US" dirty="0"/>
              <a:t> )</a:t>
            </a:r>
          </a:p>
          <a:p>
            <a:pPr lvl="1"/>
            <a:r>
              <a:rPr lang="en-US" dirty="0"/>
              <a:t>See which pointer points to the higher numbered array element</a:t>
            </a:r>
          </a:p>
          <a:p>
            <a:pPr lvl="1"/>
            <a:r>
              <a:rPr lang="en-US" dirty="0"/>
              <a:t>Also, see if a pointer points to </a:t>
            </a:r>
            <a:r>
              <a:rPr lang="en-US" b="1" dirty="0">
                <a:latin typeface="Courier New" pitchFamily="49" charset="0"/>
              </a:rPr>
              <a:t>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The Relationship Between Pointers and Arrays</a:t>
            </a:r>
          </a:p>
        </p:txBody>
      </p:sp>
      <p:sp>
        <p:nvSpPr>
          <p:cNvPr id="279555" name="Rectangle 3"/>
          <p:cNvSpPr>
            <a:spLocks noGrp="1" noChangeArrowheads="1"/>
          </p:cNvSpPr>
          <p:nvPr>
            <p:ph type="body" idx="1"/>
          </p:nvPr>
        </p:nvSpPr>
        <p:spPr/>
        <p:txBody>
          <a:bodyPr/>
          <a:lstStyle/>
          <a:p>
            <a:r>
              <a:rPr lang="en-US"/>
              <a:t>Arrays and pointers closely related</a:t>
            </a:r>
          </a:p>
          <a:p>
            <a:pPr lvl="1"/>
            <a:r>
              <a:rPr lang="en-US"/>
              <a:t>Array name like a constant pointer</a:t>
            </a:r>
          </a:p>
          <a:p>
            <a:pPr lvl="1"/>
            <a:r>
              <a:rPr lang="en-US"/>
              <a:t>Pointers can do array subscripting operations</a:t>
            </a:r>
          </a:p>
          <a:p>
            <a:r>
              <a:rPr lang="en-US"/>
              <a:t>Define an array </a:t>
            </a:r>
            <a:r>
              <a:rPr lang="en-US" sz="2200">
                <a:latin typeface="Lucida Console" pitchFamily="49" charset="0"/>
              </a:rPr>
              <a:t>b[</a:t>
            </a:r>
            <a:r>
              <a:rPr lang="en-US" sz="2200"/>
              <a:t> </a:t>
            </a:r>
            <a:r>
              <a:rPr lang="en-US" sz="2200">
                <a:latin typeface="Lucida Console" pitchFamily="49" charset="0"/>
              </a:rPr>
              <a:t>5</a:t>
            </a:r>
            <a:r>
              <a:rPr lang="en-US" sz="2200"/>
              <a:t> </a:t>
            </a:r>
            <a:r>
              <a:rPr lang="en-US" sz="2200">
                <a:latin typeface="Lucida Console" pitchFamily="49" charset="0"/>
              </a:rPr>
              <a:t>]</a:t>
            </a:r>
            <a:r>
              <a:rPr lang="en-US"/>
              <a:t> and a pointer </a:t>
            </a:r>
            <a:r>
              <a:rPr lang="en-US" sz="2200">
                <a:latin typeface="Lucida Console" pitchFamily="49" charset="0"/>
              </a:rPr>
              <a:t>bPtr</a:t>
            </a:r>
          </a:p>
          <a:p>
            <a:pPr lvl="1"/>
            <a:r>
              <a:rPr lang="en-US"/>
              <a:t>To set them equal to one another use:</a:t>
            </a:r>
          </a:p>
          <a:p>
            <a:pPr lvl="3">
              <a:buFont typeface="Wingdings" pitchFamily="2" charset="2"/>
              <a:buNone/>
            </a:pPr>
            <a:r>
              <a:rPr lang="en-US" sz="1800">
                <a:latin typeface="Lucida Console" pitchFamily="49" charset="0"/>
              </a:rPr>
              <a:t>bPtr = b;</a:t>
            </a:r>
            <a:r>
              <a:rPr lang="en-US" b="1">
                <a:latin typeface="Courier New" pitchFamily="49" charset="0"/>
              </a:rPr>
              <a:t> </a:t>
            </a:r>
          </a:p>
          <a:p>
            <a:pPr lvl="2"/>
            <a:r>
              <a:rPr lang="en-US"/>
              <a:t>The array name (</a:t>
            </a:r>
            <a:r>
              <a:rPr lang="en-US" sz="2000">
                <a:latin typeface="Lucida Console" pitchFamily="49" charset="0"/>
              </a:rPr>
              <a:t>b</a:t>
            </a:r>
            <a:r>
              <a:rPr lang="en-US"/>
              <a:t>) is actually the address of first element of the array </a:t>
            </a:r>
            <a:r>
              <a:rPr lang="en-US" sz="2000">
                <a:latin typeface="Lucida Console" pitchFamily="49" charset="0"/>
              </a:rPr>
              <a:t>b[ 5 ]</a:t>
            </a:r>
          </a:p>
          <a:p>
            <a:pPr lvl="3">
              <a:buFont typeface="Wingdings" pitchFamily="2" charset="2"/>
              <a:buNone/>
            </a:pPr>
            <a:r>
              <a:rPr lang="en-US" sz="1800">
                <a:latin typeface="Lucida Console" pitchFamily="49" charset="0"/>
              </a:rPr>
              <a:t>bPtr = &amp;b[ 0 ]</a:t>
            </a:r>
            <a:r>
              <a:rPr lang="en-US" b="1">
                <a:latin typeface="Courier New" pitchFamily="49" charset="0"/>
              </a:rPr>
              <a:t>  </a:t>
            </a:r>
          </a:p>
          <a:p>
            <a:pPr lvl="2"/>
            <a:r>
              <a:rPr lang="en-US"/>
              <a:t>Explicitly assigns </a:t>
            </a:r>
            <a:r>
              <a:rPr lang="en-US" sz="2000">
                <a:latin typeface="Lucida Console" pitchFamily="49" charset="0"/>
              </a:rPr>
              <a:t>bPtr</a:t>
            </a:r>
            <a:r>
              <a:rPr lang="en-US"/>
              <a:t> to address of first element of </a:t>
            </a:r>
            <a:r>
              <a:rPr lang="en-US" sz="2000">
                <a:latin typeface="Lucida Console" pitchFamily="49" charset="0"/>
              </a:rPr>
              <a:t>b</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The Relationship Between Pointers and Arrays</a:t>
            </a:r>
          </a:p>
        </p:txBody>
      </p:sp>
      <p:sp>
        <p:nvSpPr>
          <p:cNvPr id="280579" name="Rectangle 3"/>
          <p:cNvSpPr>
            <a:spLocks noGrp="1" noChangeArrowheads="1"/>
          </p:cNvSpPr>
          <p:nvPr>
            <p:ph type="body" idx="1"/>
          </p:nvPr>
        </p:nvSpPr>
        <p:spPr/>
        <p:txBody>
          <a:bodyPr/>
          <a:lstStyle/>
          <a:p>
            <a:pPr lvl="1"/>
            <a:r>
              <a:rPr lang="en-US"/>
              <a:t>Element </a:t>
            </a:r>
            <a:r>
              <a:rPr lang="en-US" sz="2200">
                <a:latin typeface="Lucida Console" pitchFamily="49" charset="0"/>
              </a:rPr>
              <a:t>b[ 3 ]</a:t>
            </a:r>
            <a:r>
              <a:rPr lang="en-US" b="1">
                <a:latin typeface="Courier New" pitchFamily="49" charset="0"/>
              </a:rPr>
              <a:t> </a:t>
            </a:r>
          </a:p>
          <a:p>
            <a:pPr lvl="2"/>
            <a:r>
              <a:rPr lang="en-US"/>
              <a:t>Can be accessed by </a:t>
            </a:r>
            <a:r>
              <a:rPr lang="en-US" sz="2000">
                <a:latin typeface="Lucida Console" pitchFamily="49" charset="0"/>
              </a:rPr>
              <a:t>*( bPtr + 3 )</a:t>
            </a:r>
          </a:p>
          <a:p>
            <a:pPr lvl="3"/>
            <a:r>
              <a:rPr lang="en-US"/>
              <a:t>Where </a:t>
            </a:r>
            <a:r>
              <a:rPr lang="en-US" sz="1800">
                <a:latin typeface="Lucida Console" pitchFamily="49" charset="0"/>
              </a:rPr>
              <a:t>n</a:t>
            </a:r>
            <a:r>
              <a:rPr lang="en-US"/>
              <a:t> is the offset. Called pointer/offset notation</a:t>
            </a:r>
          </a:p>
          <a:p>
            <a:pPr lvl="2"/>
            <a:r>
              <a:rPr lang="en-US"/>
              <a:t>Can be accessed by </a:t>
            </a:r>
            <a:r>
              <a:rPr lang="en-US" sz="2000">
                <a:latin typeface="Lucida Console" pitchFamily="49" charset="0"/>
              </a:rPr>
              <a:t>bptr[ 3 ]</a:t>
            </a:r>
          </a:p>
          <a:p>
            <a:pPr lvl="3"/>
            <a:r>
              <a:rPr lang="en-US"/>
              <a:t>Called pointer/subscript notation</a:t>
            </a:r>
          </a:p>
          <a:p>
            <a:pPr lvl="3"/>
            <a:r>
              <a:rPr lang="en-US" sz="1800">
                <a:latin typeface="Lucida Console" pitchFamily="49" charset="0"/>
              </a:rPr>
              <a:t>bPtr[ 3 ]</a:t>
            </a:r>
            <a:r>
              <a:rPr lang="en-US"/>
              <a:t> same as </a:t>
            </a:r>
            <a:r>
              <a:rPr lang="en-US" sz="1800">
                <a:latin typeface="Lucida Console" pitchFamily="49" charset="0"/>
              </a:rPr>
              <a:t>b[ 3 ]</a:t>
            </a:r>
          </a:p>
          <a:p>
            <a:pPr lvl="2"/>
            <a:r>
              <a:rPr lang="en-US"/>
              <a:t>Can be accessed by performing pointer arithmetic on the array itself</a:t>
            </a:r>
          </a:p>
          <a:p>
            <a:pPr lvl="3">
              <a:buFont typeface="Wingdings" pitchFamily="2" charset="2"/>
              <a:buNone/>
            </a:pPr>
            <a:r>
              <a:rPr lang="en-US" sz="1800">
                <a:latin typeface="Lucida Console" pitchFamily="49" charset="0"/>
              </a:rPr>
              <a:t>*( b + 3 )</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dirty="0" smtClean="0"/>
              <a:t>Example - 5</a:t>
            </a:r>
            <a:endParaRPr lang="en-US" dirty="0"/>
          </a:p>
        </p:txBody>
      </p:sp>
      <p:graphicFrame>
        <p:nvGraphicFramePr>
          <p:cNvPr id="281604" name="Object 4"/>
          <p:cNvGraphicFramePr>
            <a:graphicFrameLocks noChangeAspect="1"/>
          </p:cNvGraphicFramePr>
          <p:nvPr/>
        </p:nvGraphicFramePr>
        <p:xfrm>
          <a:off x="401638" y="1600200"/>
          <a:ext cx="8589962" cy="5083175"/>
        </p:xfrm>
        <a:graphic>
          <a:graphicData uri="http://schemas.openxmlformats.org/presentationml/2006/ole">
            <p:oleObj spid="_x0000_s1026" name="Document" r:id="rId3" imgW="7095753" imgH="6287780" progId="Word.Document.8">
              <p:embed/>
            </p:oleObj>
          </a:graphicData>
        </a:graphic>
      </p:graphicFrame>
      <p:sp>
        <p:nvSpPr>
          <p:cNvPr id="281606" name="Text Box 6"/>
          <p:cNvSpPr txBox="1">
            <a:spLocks noChangeArrowheads="1"/>
          </p:cNvSpPr>
          <p:nvPr/>
        </p:nvSpPr>
        <p:spPr bwMode="auto">
          <a:xfrm>
            <a:off x="4648200" y="3810000"/>
            <a:ext cx="2286000" cy="346075"/>
          </a:xfrm>
          <a:prstGeom prst="rect">
            <a:avLst/>
          </a:prstGeom>
          <a:solidFill>
            <a:srgbClr val="F0F7F7"/>
          </a:solidFill>
          <a:ln w="9525" algn="ctr">
            <a:solidFill>
              <a:schemeClr val="tx1"/>
            </a:solidFill>
            <a:miter lim="800000"/>
            <a:headEnd/>
            <a:tailEnd/>
          </a:ln>
          <a:effectLst/>
        </p:spPr>
        <p:txBody>
          <a:bodyPr>
            <a:spAutoFit/>
          </a:bodyPr>
          <a:lstStyle/>
          <a:p>
            <a:pPr marL="228600" indent="-228600">
              <a:spcBef>
                <a:spcPct val="50000"/>
              </a:spcBef>
              <a:spcAft>
                <a:spcPct val="25000"/>
              </a:spcAft>
              <a:buClr>
                <a:schemeClr val="tx1"/>
              </a:buClr>
            </a:pPr>
            <a:r>
              <a:rPr lang="en-US" altLang="zh-TW" sz="1600" dirty="0">
                <a:latin typeface="Times New Roman" pitchFamily="18" charset="0"/>
                <a:ea typeface="Times New Roman" pitchFamily="18" charset="0"/>
                <a:cs typeface="AGaramond" pitchFamily="18" charset="0"/>
              </a:rPr>
              <a:t>Array subscript notation</a:t>
            </a:r>
          </a:p>
        </p:txBody>
      </p:sp>
      <p:sp>
        <p:nvSpPr>
          <p:cNvPr id="281607" name="Line 7"/>
          <p:cNvSpPr>
            <a:spLocks noChangeShapeType="1"/>
          </p:cNvSpPr>
          <p:nvPr/>
        </p:nvSpPr>
        <p:spPr bwMode="auto">
          <a:xfrm flipH="1">
            <a:off x="5181600" y="4191000"/>
            <a:ext cx="228600" cy="3810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281608" name="Text Box 8"/>
          <p:cNvSpPr txBox="1">
            <a:spLocks noChangeArrowheads="1"/>
          </p:cNvSpPr>
          <p:nvPr/>
        </p:nvSpPr>
        <p:spPr bwMode="auto">
          <a:xfrm>
            <a:off x="6172200" y="5257800"/>
            <a:ext cx="2057400" cy="346075"/>
          </a:xfrm>
          <a:prstGeom prst="rect">
            <a:avLst/>
          </a:prstGeom>
          <a:solidFill>
            <a:srgbClr val="F0F7F7"/>
          </a:solidFill>
          <a:ln w="9525" algn="ctr">
            <a:solidFill>
              <a:schemeClr val="tx1"/>
            </a:solidFill>
            <a:miter lim="800000"/>
            <a:headEnd/>
            <a:tailEnd/>
          </a:ln>
          <a:effectLst/>
        </p:spPr>
        <p:txBody>
          <a:bodyPr>
            <a:spAutoFit/>
          </a:bodyPr>
          <a:lstStyle/>
          <a:p>
            <a:pPr marL="228600" indent="-228600">
              <a:spcBef>
                <a:spcPct val="50000"/>
              </a:spcBef>
              <a:spcAft>
                <a:spcPct val="25000"/>
              </a:spcAft>
              <a:buClr>
                <a:schemeClr val="tx1"/>
              </a:buClr>
            </a:pPr>
            <a:r>
              <a:rPr lang="en-US" altLang="zh-TW" sz="1600" dirty="0" smtClean="0">
                <a:latin typeface="Times New Roman" pitchFamily="18" charset="0"/>
                <a:ea typeface="Times New Roman" pitchFamily="18" charset="0"/>
                <a:cs typeface="AGaramond" pitchFamily="18" charset="0"/>
              </a:rPr>
              <a:t>Pointer/offset </a:t>
            </a:r>
            <a:r>
              <a:rPr lang="en-US" altLang="zh-TW" sz="1600" dirty="0">
                <a:latin typeface="Times New Roman" pitchFamily="18" charset="0"/>
                <a:ea typeface="Times New Roman" pitchFamily="18" charset="0"/>
                <a:cs typeface="AGaramond" pitchFamily="18" charset="0"/>
              </a:rPr>
              <a:t>notation</a:t>
            </a:r>
          </a:p>
        </p:txBody>
      </p:sp>
      <p:sp>
        <p:nvSpPr>
          <p:cNvPr id="281609" name="Line 9"/>
          <p:cNvSpPr>
            <a:spLocks noChangeShapeType="1"/>
          </p:cNvSpPr>
          <p:nvPr/>
        </p:nvSpPr>
        <p:spPr bwMode="auto">
          <a:xfrm flipH="1">
            <a:off x="6400800" y="5638800"/>
            <a:ext cx="152400" cy="457200"/>
          </a:xfrm>
          <a:prstGeom prst="line">
            <a:avLst/>
          </a:prstGeom>
          <a:noFill/>
          <a:ln w="9525">
            <a:solidFill>
              <a:schemeClr val="tx1"/>
            </a:solidFill>
            <a:round/>
            <a:headEnd/>
            <a:tailEnd type="triangle" w="med" len="med"/>
          </a:ln>
          <a:effec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06"/>
                                        </p:tgtEl>
                                        <p:attrNameLst>
                                          <p:attrName>style.visibility</p:attrName>
                                        </p:attrNameLst>
                                      </p:cBhvr>
                                      <p:to>
                                        <p:strVal val="visible"/>
                                      </p:to>
                                    </p:set>
                                  </p:childTnLst>
                                  <p:subTnLst>
                                    <p:set>
                                      <p:cBhvr override="childStyle">
                                        <p:cTn dur="1" fill="hold" display="0" masterRel="nextClick" afterEffect="1"/>
                                        <p:tgtEl>
                                          <p:spTgt spid="28160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608"/>
                                        </p:tgtEl>
                                        <p:attrNameLst>
                                          <p:attrName>style.visibility</p:attrName>
                                        </p:attrNameLst>
                                      </p:cBhvr>
                                      <p:to>
                                        <p:strVal val="visible"/>
                                      </p:to>
                                    </p:set>
                                  </p:childTnLst>
                                  <p:subTnLst>
                                    <p:set>
                                      <p:cBhvr override="childStyle">
                                        <p:cTn dur="1" fill="hold" display="0" masterRel="nextClick" afterEffect="1"/>
                                        <p:tgtEl>
                                          <p:spTgt spid="28160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animBg="1"/>
      <p:bldP spid="28160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endParaRPr lang="en-US"/>
          </a:p>
        </p:txBody>
      </p:sp>
      <p:sp>
        <p:nvSpPr>
          <p:cNvPr id="282627" name="Rectangle 3"/>
          <p:cNvSpPr>
            <a:spLocks noGrp="1" noChangeArrowheads="1"/>
          </p:cNvSpPr>
          <p:nvPr>
            <p:ph type="body" idx="1"/>
          </p:nvPr>
        </p:nvSpPr>
        <p:spPr/>
        <p:txBody>
          <a:bodyPr/>
          <a:lstStyle/>
          <a:p>
            <a:endParaRPr lang="en-US"/>
          </a:p>
        </p:txBody>
      </p:sp>
      <p:graphicFrame>
        <p:nvGraphicFramePr>
          <p:cNvPr id="282628" name="Object 4"/>
          <p:cNvGraphicFramePr>
            <a:graphicFrameLocks noChangeAspect="1"/>
          </p:cNvGraphicFramePr>
          <p:nvPr/>
        </p:nvGraphicFramePr>
        <p:xfrm>
          <a:off x="76200" y="381000"/>
          <a:ext cx="8763000" cy="6288087"/>
        </p:xfrm>
        <a:graphic>
          <a:graphicData uri="http://schemas.openxmlformats.org/presentationml/2006/ole">
            <p:oleObj spid="_x0000_s2050" name="Document" r:id="rId3" imgW="7062810" imgH="5756082" progId="Word.Document.8">
              <p:embed/>
            </p:oleObj>
          </a:graphicData>
        </a:graphic>
      </p:graphicFrame>
      <p:sp>
        <p:nvSpPr>
          <p:cNvPr id="282630" name="Text Box 6"/>
          <p:cNvSpPr txBox="1">
            <a:spLocks noChangeArrowheads="1"/>
          </p:cNvSpPr>
          <p:nvPr/>
        </p:nvSpPr>
        <p:spPr bwMode="auto">
          <a:xfrm>
            <a:off x="3962400" y="798513"/>
            <a:ext cx="2362200" cy="346075"/>
          </a:xfrm>
          <a:prstGeom prst="rect">
            <a:avLst/>
          </a:prstGeom>
          <a:solidFill>
            <a:srgbClr val="F0F7F7"/>
          </a:solidFill>
          <a:ln w="9525" algn="ctr">
            <a:solidFill>
              <a:schemeClr val="tx1"/>
            </a:solidFill>
            <a:miter lim="800000"/>
            <a:headEnd/>
            <a:tailEnd/>
          </a:ln>
          <a:effectLst/>
        </p:spPr>
        <p:txBody>
          <a:bodyPr>
            <a:spAutoFit/>
          </a:bodyPr>
          <a:lstStyle/>
          <a:p>
            <a:pPr marL="228600" indent="-228600">
              <a:spcBef>
                <a:spcPct val="50000"/>
              </a:spcBef>
              <a:spcAft>
                <a:spcPct val="25000"/>
              </a:spcAft>
              <a:buClr>
                <a:schemeClr val="tx1"/>
              </a:buClr>
            </a:pPr>
            <a:r>
              <a:rPr lang="en-US" altLang="zh-TW" sz="1600">
                <a:latin typeface="Times New Roman" pitchFamily="18" charset="0"/>
                <a:ea typeface="Times New Roman" pitchFamily="18" charset="0"/>
                <a:cs typeface="AGaramond" pitchFamily="18" charset="0"/>
              </a:rPr>
              <a:t>Pointer subscript notation</a:t>
            </a:r>
          </a:p>
        </p:txBody>
      </p:sp>
      <p:sp>
        <p:nvSpPr>
          <p:cNvPr id="282631" name="Line 7"/>
          <p:cNvSpPr>
            <a:spLocks noChangeShapeType="1"/>
          </p:cNvSpPr>
          <p:nvPr/>
        </p:nvSpPr>
        <p:spPr bwMode="auto">
          <a:xfrm flipH="1">
            <a:off x="5029200" y="1066800"/>
            <a:ext cx="152400" cy="4572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282632" name="Text Box 8"/>
          <p:cNvSpPr txBox="1">
            <a:spLocks noChangeArrowheads="1"/>
          </p:cNvSpPr>
          <p:nvPr/>
        </p:nvSpPr>
        <p:spPr bwMode="auto">
          <a:xfrm>
            <a:off x="5562600" y="2322513"/>
            <a:ext cx="2057400" cy="346075"/>
          </a:xfrm>
          <a:prstGeom prst="rect">
            <a:avLst/>
          </a:prstGeom>
          <a:solidFill>
            <a:srgbClr val="F0F7F7"/>
          </a:solidFill>
          <a:ln w="9525" algn="ctr">
            <a:solidFill>
              <a:schemeClr val="tx1"/>
            </a:solidFill>
            <a:miter lim="800000"/>
            <a:headEnd/>
            <a:tailEnd/>
          </a:ln>
          <a:effectLst/>
        </p:spPr>
        <p:txBody>
          <a:bodyPr>
            <a:spAutoFit/>
          </a:bodyPr>
          <a:lstStyle/>
          <a:p>
            <a:pPr marL="228600" indent="-228600">
              <a:spcBef>
                <a:spcPct val="50000"/>
              </a:spcBef>
              <a:spcAft>
                <a:spcPct val="25000"/>
              </a:spcAft>
              <a:buClr>
                <a:schemeClr val="tx1"/>
              </a:buClr>
            </a:pPr>
            <a:r>
              <a:rPr lang="en-US" altLang="zh-TW" sz="1600" dirty="0">
                <a:latin typeface="Times New Roman" pitchFamily="18" charset="0"/>
                <a:ea typeface="Times New Roman" pitchFamily="18" charset="0"/>
                <a:cs typeface="AGaramond" pitchFamily="18" charset="0"/>
              </a:rPr>
              <a:t>Pointer </a:t>
            </a:r>
            <a:r>
              <a:rPr lang="en-US" altLang="zh-TW" sz="1600" dirty="0" smtClean="0">
                <a:latin typeface="Times New Roman" pitchFamily="18" charset="0"/>
                <a:ea typeface="Times New Roman" pitchFamily="18" charset="0"/>
                <a:cs typeface="AGaramond" pitchFamily="18" charset="0"/>
              </a:rPr>
              <a:t>offset notation</a:t>
            </a:r>
            <a:endParaRPr lang="en-US" altLang="zh-TW" sz="1600" dirty="0">
              <a:latin typeface="Times New Roman" pitchFamily="18" charset="0"/>
              <a:ea typeface="Times New Roman" pitchFamily="18" charset="0"/>
              <a:cs typeface="AGaramond" pitchFamily="18" charset="0"/>
            </a:endParaRPr>
          </a:p>
        </p:txBody>
      </p:sp>
      <p:sp>
        <p:nvSpPr>
          <p:cNvPr id="282633" name="Line 9"/>
          <p:cNvSpPr>
            <a:spLocks noChangeShapeType="1"/>
          </p:cNvSpPr>
          <p:nvPr/>
        </p:nvSpPr>
        <p:spPr bwMode="auto">
          <a:xfrm flipH="1">
            <a:off x="6172200" y="2743200"/>
            <a:ext cx="381000" cy="6096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9" name="Rectangle 1"/>
          <p:cNvSpPr>
            <a:spLocks noChangeArrowheads="1"/>
          </p:cNvSpPr>
          <p:nvPr/>
        </p:nvSpPr>
        <p:spPr bwMode="auto">
          <a:xfrm>
            <a:off x="7086600" y="5181600"/>
            <a:ext cx="16002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Arithmetic-ex5.c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30"/>
                                        </p:tgtEl>
                                        <p:attrNameLst>
                                          <p:attrName>style.visibility</p:attrName>
                                        </p:attrNameLst>
                                      </p:cBhvr>
                                      <p:to>
                                        <p:strVal val="visible"/>
                                      </p:to>
                                    </p:set>
                                  </p:childTnLst>
                                  <p:subTnLst>
                                    <p:set>
                                      <p:cBhvr override="childStyle">
                                        <p:cTn dur="1" fill="hold" display="0" masterRel="nextClick" afterEffect="1"/>
                                        <p:tgtEl>
                                          <p:spTgt spid="28263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632"/>
                                        </p:tgtEl>
                                        <p:attrNameLst>
                                          <p:attrName>style.visibility</p:attrName>
                                        </p:attrNameLst>
                                      </p:cBhvr>
                                      <p:to>
                                        <p:strVal val="visible"/>
                                      </p:to>
                                    </p:set>
                                  </p:childTnLst>
                                  <p:subTnLst>
                                    <p:set>
                                      <p:cBhvr override="childStyle">
                                        <p:cTn dur="1" fill="hold" display="0" masterRel="nextClick" afterEffect="1"/>
                                        <p:tgtEl>
                                          <p:spTgt spid="2826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0" grpId="0" animBg="1"/>
      <p:bldP spid="2826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endParaRPr lang="en-US"/>
          </a:p>
        </p:txBody>
      </p:sp>
      <p:sp>
        <p:nvSpPr>
          <p:cNvPr id="283651" name="Rectangle 3"/>
          <p:cNvSpPr>
            <a:spLocks noGrp="1" noChangeArrowheads="1"/>
          </p:cNvSpPr>
          <p:nvPr>
            <p:ph type="body" idx="1"/>
          </p:nvPr>
        </p:nvSpPr>
        <p:spPr/>
        <p:txBody>
          <a:bodyPr/>
          <a:lstStyle/>
          <a:p>
            <a:endParaRPr lang="en-US"/>
          </a:p>
        </p:txBody>
      </p:sp>
      <p:graphicFrame>
        <p:nvGraphicFramePr>
          <p:cNvPr id="283652" name="Object 4"/>
          <p:cNvGraphicFramePr>
            <a:graphicFrameLocks noChangeAspect="1"/>
          </p:cNvGraphicFramePr>
          <p:nvPr/>
        </p:nvGraphicFramePr>
        <p:xfrm>
          <a:off x="152400" y="482600"/>
          <a:ext cx="8382000" cy="5537200"/>
        </p:xfrm>
        <a:graphic>
          <a:graphicData uri="http://schemas.openxmlformats.org/presentationml/2006/ole">
            <p:oleObj spid="_x0000_s3074" name="Document" r:id="rId3" imgW="7053456" imgH="4242555" progId="Word.Document.8">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endParaRPr lang="en-US"/>
          </a:p>
        </p:txBody>
      </p:sp>
      <p:sp>
        <p:nvSpPr>
          <p:cNvPr id="284675" name="Rectangle 3"/>
          <p:cNvSpPr>
            <a:spLocks noGrp="1" noChangeArrowheads="1"/>
          </p:cNvSpPr>
          <p:nvPr>
            <p:ph type="body" idx="1"/>
          </p:nvPr>
        </p:nvSpPr>
        <p:spPr/>
        <p:txBody>
          <a:bodyPr/>
          <a:lstStyle/>
          <a:p>
            <a:endParaRPr lang="en-US"/>
          </a:p>
        </p:txBody>
      </p:sp>
      <p:graphicFrame>
        <p:nvGraphicFramePr>
          <p:cNvPr id="284676" name="Object 4"/>
          <p:cNvGraphicFramePr>
            <a:graphicFrameLocks noChangeAspect="1"/>
          </p:cNvGraphicFramePr>
          <p:nvPr/>
        </p:nvGraphicFramePr>
        <p:xfrm>
          <a:off x="228600" y="423863"/>
          <a:ext cx="8588375" cy="6353175"/>
        </p:xfrm>
        <a:graphic>
          <a:graphicData uri="http://schemas.openxmlformats.org/presentationml/2006/ole">
            <p:oleObj spid="_x0000_s4098" name="Document" r:id="rId3" imgW="7077034" imgH="5227742" progId="Word.Document.8">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endParaRPr lang="en-US"/>
          </a:p>
        </p:txBody>
      </p:sp>
      <p:sp>
        <p:nvSpPr>
          <p:cNvPr id="285699" name="Rectangle 3"/>
          <p:cNvSpPr>
            <a:spLocks noGrp="1" noChangeArrowheads="1"/>
          </p:cNvSpPr>
          <p:nvPr>
            <p:ph type="body" idx="1"/>
          </p:nvPr>
        </p:nvSpPr>
        <p:spPr/>
        <p:txBody>
          <a:bodyPr/>
          <a:lstStyle/>
          <a:p>
            <a:endParaRPr lang="en-US"/>
          </a:p>
        </p:txBody>
      </p:sp>
      <p:graphicFrame>
        <p:nvGraphicFramePr>
          <p:cNvPr id="285700" name="Object 4"/>
          <p:cNvGraphicFramePr>
            <a:graphicFrameLocks noChangeAspect="1"/>
          </p:cNvGraphicFramePr>
          <p:nvPr/>
        </p:nvGraphicFramePr>
        <p:xfrm>
          <a:off x="152400" y="533400"/>
          <a:ext cx="8763000" cy="6146800"/>
        </p:xfrm>
        <a:graphic>
          <a:graphicData uri="http://schemas.openxmlformats.org/presentationml/2006/ole">
            <p:oleObj spid="_x0000_s5122" name="Document" r:id="rId3" imgW="7062810" imgH="5310482" progId="Word.Document.8">
              <p:embed/>
            </p:oleObj>
          </a:graphicData>
        </a:graphic>
      </p:graphicFrame>
      <p:sp>
        <p:nvSpPr>
          <p:cNvPr id="285702" name="Text Box 6"/>
          <p:cNvSpPr txBox="1">
            <a:spLocks noChangeArrowheads="1"/>
          </p:cNvSpPr>
          <p:nvPr/>
        </p:nvSpPr>
        <p:spPr bwMode="auto">
          <a:xfrm>
            <a:off x="4495800" y="3073400"/>
            <a:ext cx="2667000" cy="590550"/>
          </a:xfrm>
          <a:prstGeom prst="rect">
            <a:avLst/>
          </a:prstGeom>
          <a:solidFill>
            <a:srgbClr val="F0F7F7"/>
          </a:solidFill>
          <a:ln w="9525" algn="ctr">
            <a:solidFill>
              <a:schemeClr val="tx1"/>
            </a:solidFill>
            <a:miter lim="800000"/>
            <a:headEnd/>
            <a:tailEnd/>
          </a:ln>
          <a:effectLst/>
        </p:spPr>
        <p:txBody>
          <a:bodyPr>
            <a:spAutoFit/>
          </a:bodyPr>
          <a:lstStyle/>
          <a:p>
            <a:pPr marL="228600" indent="-228600">
              <a:spcBef>
                <a:spcPct val="50000"/>
              </a:spcBef>
              <a:spcAft>
                <a:spcPct val="25000"/>
              </a:spcAft>
              <a:buClr>
                <a:schemeClr val="tx1"/>
              </a:buClr>
            </a:pPr>
            <a:r>
              <a:rPr lang="en-US" altLang="zh-TW" sz="1600">
                <a:latin typeface="Times New Roman" pitchFamily="18" charset="0"/>
                <a:ea typeface="Times New Roman" pitchFamily="18" charset="0"/>
                <a:cs typeface="AGaramond" pitchFamily="18" charset="0"/>
              </a:rPr>
              <a:t>Condition of </a:t>
            </a:r>
            <a:r>
              <a:rPr lang="en-US" altLang="zh-TW" sz="1600" b="1">
                <a:latin typeface="Courier New" pitchFamily="49" charset="0"/>
                <a:ea typeface="Times New Roman" pitchFamily="18" charset="0"/>
                <a:cs typeface="AGaramond" pitchFamily="18" charset="0"/>
              </a:rPr>
              <a:t>for</a:t>
            </a:r>
            <a:r>
              <a:rPr lang="en-US" altLang="zh-TW" sz="1600">
                <a:latin typeface="Times New Roman" pitchFamily="18" charset="0"/>
                <a:ea typeface="Times New Roman" pitchFamily="18" charset="0"/>
                <a:cs typeface="AGaramond" pitchFamily="18" charset="0"/>
              </a:rPr>
              <a:t> loop actually performs an action</a:t>
            </a:r>
          </a:p>
        </p:txBody>
      </p:sp>
      <p:sp>
        <p:nvSpPr>
          <p:cNvPr id="285703" name="Line 7"/>
          <p:cNvSpPr>
            <a:spLocks noChangeShapeType="1"/>
          </p:cNvSpPr>
          <p:nvPr/>
        </p:nvSpPr>
        <p:spPr bwMode="auto">
          <a:xfrm flipH="1" flipV="1">
            <a:off x="3200400" y="1930400"/>
            <a:ext cx="1295400" cy="1143000"/>
          </a:xfrm>
          <a:prstGeom prst="line">
            <a:avLst/>
          </a:prstGeom>
          <a:noFill/>
          <a:ln w="9525">
            <a:solidFill>
              <a:schemeClr val="tx1"/>
            </a:solidFill>
            <a:round/>
            <a:headEnd/>
            <a:tailEnd type="triangle" w="med" len="med"/>
          </a:ln>
          <a:effectLst/>
        </p:spPr>
        <p:txBody>
          <a:bodyPr anchor="ctr">
            <a:spAutoFit/>
          </a:bodyPr>
          <a:lstStyle/>
          <a:p>
            <a:endParaRPr lang="en-US"/>
          </a:p>
        </p:txBody>
      </p:sp>
      <p:sp>
        <p:nvSpPr>
          <p:cNvPr id="285704" name="Line 8"/>
          <p:cNvSpPr>
            <a:spLocks noChangeShapeType="1"/>
          </p:cNvSpPr>
          <p:nvPr/>
        </p:nvSpPr>
        <p:spPr bwMode="auto">
          <a:xfrm flipH="1">
            <a:off x="2819400" y="3733800"/>
            <a:ext cx="2133600" cy="533400"/>
          </a:xfrm>
          <a:prstGeom prst="line">
            <a:avLst/>
          </a:prstGeom>
          <a:noFill/>
          <a:ln w="9525">
            <a:solidFill>
              <a:schemeClr val="tx1"/>
            </a:solidFill>
            <a:round/>
            <a:headEnd/>
            <a:tailEnd type="triangle" w="med" len="med"/>
          </a:ln>
          <a:effectLst/>
        </p:spPr>
        <p:txBody>
          <a:bodyPr wrap="squar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childTnLst>
                                  <p:subTnLst>
                                    <p:set>
                                      <p:cBhvr override="childStyle">
                                        <p:cTn dur="1" fill="hold" display="0" masterRel="nextClick" afterEffect="1"/>
                                        <p:tgtEl>
                                          <p:spTgt spid="2857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Department of CSE</a:t>
            </a:r>
            <a:endParaRPr lang="en-US"/>
          </a:p>
        </p:txBody>
      </p:sp>
      <p:sp>
        <p:nvSpPr>
          <p:cNvPr id="3" name="Slide Number Placeholder 2"/>
          <p:cNvSpPr>
            <a:spLocks noGrp="1"/>
          </p:cNvSpPr>
          <p:nvPr>
            <p:ph type="sldNum" sz="quarter" idx="12"/>
          </p:nvPr>
        </p:nvSpPr>
        <p:spPr/>
        <p:txBody>
          <a:bodyPr/>
          <a:lstStyle/>
          <a:p>
            <a:fld id="{16B630EB-F987-45A6-8A46-FAB463B7F3A1}" type="slidenum">
              <a:rPr lang="en-US" smtClean="0"/>
              <a:pPr/>
              <a:t>48</a:t>
            </a:fld>
            <a:endParaRPr lang="en-US" dirty="0"/>
          </a:p>
        </p:txBody>
      </p:sp>
      <p:sp>
        <p:nvSpPr>
          <p:cNvPr id="2" name="Title 1"/>
          <p:cNvSpPr>
            <a:spLocks noGrp="1"/>
          </p:cNvSpPr>
          <p:nvPr>
            <p:ph type="ctrTitle"/>
          </p:nvPr>
        </p:nvSpPr>
        <p:spPr/>
        <p:txBody>
          <a:bodyPr>
            <a:noAutofit/>
          </a:bodyPr>
          <a:lstStyle/>
          <a:p>
            <a:r>
              <a:rPr smtClean="0">
                <a:solidFill>
                  <a:schemeClr val="tx1"/>
                </a:solidFill>
              </a:rPr>
              <a:t>ARRAY OF POINTERS</a:t>
            </a:r>
            <a:endParaRPr lang="en-US" sz="4400" dirty="0">
              <a:solidFill>
                <a:schemeClr val="tx1"/>
              </a:solidFill>
              <a:latin typeface="+mn-l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457200" y="0"/>
            <a:ext cx="8686800" cy="1143000"/>
          </a:xfrm>
        </p:spPr>
        <p:txBody>
          <a:bodyPr/>
          <a:lstStyle/>
          <a:p>
            <a:r>
              <a:rPr lang="en-US" dirty="0" smtClean="0"/>
              <a:t>Introduction</a:t>
            </a:r>
            <a:endParaRPr lang="en-US" dirty="0">
              <a:ea typeface="PMingLiU" pitchFamily="18" charset="-120"/>
            </a:endParaRPr>
          </a:p>
        </p:txBody>
      </p:sp>
      <p:sp>
        <p:nvSpPr>
          <p:cNvPr id="286723" name="Rectangle 3"/>
          <p:cNvSpPr>
            <a:spLocks noGrp="1" noChangeArrowheads="1"/>
          </p:cNvSpPr>
          <p:nvPr>
            <p:ph type="body" idx="1"/>
          </p:nvPr>
        </p:nvSpPr>
        <p:spPr>
          <a:xfrm>
            <a:off x="228600" y="1143000"/>
            <a:ext cx="8686800" cy="5486400"/>
          </a:xfrm>
        </p:spPr>
        <p:txBody>
          <a:bodyPr>
            <a:normAutofit/>
          </a:bodyPr>
          <a:lstStyle/>
          <a:p>
            <a:r>
              <a:rPr lang="en-US" dirty="0" smtClean="0"/>
              <a:t>An array of pointer is similar to an array of ant predefined data type</a:t>
            </a:r>
          </a:p>
          <a:p>
            <a:r>
              <a:rPr lang="en-US" dirty="0" smtClean="0"/>
              <a:t>As a pointer variable always contain an address, an array of pointer is a collection of addresses.</a:t>
            </a:r>
          </a:p>
          <a:p>
            <a:r>
              <a:rPr lang="en-US" dirty="0" smtClean="0"/>
              <a:t>These can be address of ordinary isolated variable or of array elements.</a:t>
            </a:r>
          </a:p>
          <a:p>
            <a:r>
              <a:rPr lang="en-US" dirty="0" smtClean="0"/>
              <a:t>The elements of an array of pointers are stored in the memory just like elements of any other kind of array. </a:t>
            </a:r>
          </a:p>
          <a:p>
            <a:r>
              <a:rPr lang="en-US" dirty="0" smtClean="0"/>
              <a:t>Example is given below..</a:t>
            </a:r>
          </a:p>
          <a:p>
            <a:pPr lvl="1">
              <a:lnSpc>
                <a:spcPct val="90000"/>
              </a:lnSpc>
            </a:pPr>
            <a:endParaRPr lang="en-US" dirty="0"/>
          </a:p>
          <a:p>
            <a:pPr>
              <a:lnSpc>
                <a:spcPct val="90000"/>
              </a:lnSpc>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 Function</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5</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6" name="Picture 2"/>
          <p:cNvPicPr>
            <a:picLocks noGrp="1" noChangeAspect="1" noChangeArrowheads="1"/>
          </p:cNvPicPr>
          <p:nvPr>
            <p:ph sz="quarter" idx="1"/>
          </p:nvPr>
        </p:nvPicPr>
        <p:blipFill>
          <a:blip r:embed="rId2"/>
          <a:srcRect/>
          <a:stretch>
            <a:fillRect/>
          </a:stretch>
        </p:blipFill>
        <p:spPr bwMode="auto">
          <a:xfrm>
            <a:off x="228600" y="2109429"/>
            <a:ext cx="8686800" cy="38341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457200" y="0"/>
            <a:ext cx="8686800" cy="1143000"/>
          </a:xfrm>
        </p:spPr>
        <p:txBody>
          <a:bodyPr/>
          <a:lstStyle/>
          <a:p>
            <a:r>
              <a:rPr lang="en-US" dirty="0" smtClean="0"/>
              <a:t>Example - 1 </a:t>
            </a:r>
            <a:endParaRPr lang="en-US" dirty="0">
              <a:ea typeface="PMingLiU" pitchFamily="18" charset="-120"/>
            </a:endParaRPr>
          </a:p>
        </p:txBody>
      </p:sp>
      <p:sp>
        <p:nvSpPr>
          <p:cNvPr id="286723" name="Rectangle 3"/>
          <p:cNvSpPr>
            <a:spLocks noGrp="1" noChangeArrowheads="1"/>
          </p:cNvSpPr>
          <p:nvPr>
            <p:ph type="body" idx="1"/>
          </p:nvPr>
        </p:nvSpPr>
        <p:spPr>
          <a:xfrm>
            <a:off x="228600" y="1143000"/>
            <a:ext cx="8686800" cy="5486400"/>
          </a:xfrm>
        </p:spPr>
        <p:txBody>
          <a:bodyPr>
            <a:normAutofit fontScale="92500" lnSpcReduction="10000"/>
          </a:bodyPr>
          <a:lstStyle/>
          <a:p>
            <a:pPr>
              <a:buNone/>
            </a:pPr>
            <a:r>
              <a:rPr lang="en-US" dirty="0" smtClean="0"/>
              <a:t>#include &lt;</a:t>
            </a:r>
            <a:r>
              <a:rPr lang="en-US" dirty="0" err="1" smtClean="0"/>
              <a:t>stdio.h</a:t>
            </a:r>
            <a:r>
              <a:rPr lang="en-US" dirty="0" smtClean="0"/>
              <a:t>&gt;</a:t>
            </a:r>
          </a:p>
          <a:p>
            <a:pPr>
              <a:buNone/>
            </a:pPr>
            <a:r>
              <a:rPr lang="en-US" dirty="0" smtClean="0"/>
              <a:t> const </a:t>
            </a:r>
            <a:r>
              <a:rPr lang="en-US" dirty="0" err="1" smtClean="0"/>
              <a:t>int</a:t>
            </a:r>
            <a:r>
              <a:rPr lang="en-US" dirty="0" smtClean="0"/>
              <a:t> MAX = 3;</a:t>
            </a:r>
          </a:p>
          <a:p>
            <a:pPr>
              <a:buNone/>
            </a:pPr>
            <a:r>
              <a:rPr lang="en-US" dirty="0" smtClean="0"/>
              <a:t> </a:t>
            </a:r>
            <a:r>
              <a:rPr lang="en-US" dirty="0" err="1" smtClean="0"/>
              <a:t>int</a:t>
            </a:r>
            <a:r>
              <a:rPr lang="en-US" dirty="0" smtClean="0"/>
              <a:t> main () {</a:t>
            </a:r>
          </a:p>
          <a:p>
            <a:pPr>
              <a:buNone/>
            </a:pPr>
            <a:r>
              <a:rPr lang="en-US" dirty="0" smtClean="0"/>
              <a:t>   </a:t>
            </a:r>
            <a:r>
              <a:rPr lang="en-US" dirty="0" err="1" smtClean="0"/>
              <a:t>int</a:t>
            </a:r>
            <a:r>
              <a:rPr lang="en-US" dirty="0" smtClean="0"/>
              <a:t>  </a:t>
            </a:r>
            <a:r>
              <a:rPr lang="en-US" dirty="0" err="1" smtClean="0"/>
              <a:t>var</a:t>
            </a:r>
            <a:r>
              <a:rPr lang="en-US" dirty="0" smtClean="0"/>
              <a:t>[] = {10, 100, 200};</a:t>
            </a:r>
          </a:p>
          <a:p>
            <a:pPr>
              <a:buNone/>
            </a:pPr>
            <a:r>
              <a:rPr lang="en-US" dirty="0" smtClean="0"/>
              <a:t>   </a:t>
            </a:r>
            <a:r>
              <a:rPr lang="en-US" dirty="0" err="1" smtClean="0"/>
              <a:t>int</a:t>
            </a:r>
            <a:r>
              <a:rPr lang="en-US" dirty="0" smtClean="0"/>
              <a:t> </a:t>
            </a:r>
            <a:r>
              <a:rPr lang="en-US" dirty="0" err="1" smtClean="0"/>
              <a:t>i</a:t>
            </a:r>
            <a:r>
              <a:rPr lang="en-US" dirty="0" smtClean="0"/>
              <a:t>, *</a:t>
            </a:r>
            <a:r>
              <a:rPr lang="en-US" dirty="0" err="1" smtClean="0"/>
              <a:t>ptr</a:t>
            </a:r>
            <a:r>
              <a:rPr lang="en-US" dirty="0" smtClean="0"/>
              <a:t>[MAX]; //array of pointers</a:t>
            </a:r>
          </a:p>
          <a:p>
            <a:pPr>
              <a:buNone/>
            </a:pPr>
            <a:r>
              <a:rPr lang="en-US" dirty="0" smtClean="0"/>
              <a:t> </a:t>
            </a:r>
            <a:r>
              <a:rPr lang="nn-NO" dirty="0" smtClean="0"/>
              <a:t>   for ( i = 0; i &lt; MAX; i++) {</a:t>
            </a:r>
          </a:p>
          <a:p>
            <a:pPr>
              <a:buNone/>
            </a:pPr>
            <a:r>
              <a:rPr lang="en-US" dirty="0" smtClean="0"/>
              <a:t>      </a:t>
            </a:r>
            <a:r>
              <a:rPr lang="en-US" dirty="0" err="1" smtClean="0"/>
              <a:t>ptr</a:t>
            </a:r>
            <a:r>
              <a:rPr lang="en-US" dirty="0" smtClean="0"/>
              <a:t>[</a:t>
            </a:r>
            <a:r>
              <a:rPr lang="en-US" dirty="0" err="1" smtClean="0"/>
              <a:t>i</a:t>
            </a:r>
            <a:r>
              <a:rPr lang="en-US" dirty="0" smtClean="0"/>
              <a:t>] = &amp;</a:t>
            </a:r>
            <a:r>
              <a:rPr lang="en-US" dirty="0" err="1" smtClean="0"/>
              <a:t>var</a:t>
            </a:r>
            <a:r>
              <a:rPr lang="en-US" dirty="0" smtClean="0"/>
              <a:t>[</a:t>
            </a:r>
            <a:r>
              <a:rPr lang="en-US" dirty="0" err="1" smtClean="0"/>
              <a:t>i</a:t>
            </a:r>
            <a:r>
              <a:rPr lang="en-US" dirty="0" smtClean="0"/>
              <a:t>]; /* assign the address of integer. */</a:t>
            </a:r>
          </a:p>
          <a:p>
            <a:pPr>
              <a:buNone/>
            </a:pPr>
            <a:r>
              <a:rPr lang="en-US" dirty="0" smtClean="0"/>
              <a:t>   }</a:t>
            </a:r>
          </a:p>
          <a:p>
            <a:pPr>
              <a:buNone/>
            </a:pPr>
            <a:r>
              <a:rPr lang="en-US" dirty="0" smtClean="0"/>
              <a:t>   </a:t>
            </a:r>
            <a:r>
              <a:rPr lang="nn-NO" dirty="0" smtClean="0"/>
              <a:t>   for ( i = 0; i &lt; MAX; i++) {</a:t>
            </a:r>
          </a:p>
          <a:p>
            <a:pPr>
              <a:buNone/>
            </a:pPr>
            <a:r>
              <a:rPr lang="en-US" dirty="0" smtClean="0"/>
              <a:t>      </a:t>
            </a:r>
            <a:r>
              <a:rPr lang="en-US" dirty="0" err="1" smtClean="0"/>
              <a:t>printf</a:t>
            </a:r>
            <a:r>
              <a:rPr lang="en-US" dirty="0" smtClean="0"/>
              <a:t>("Value of </a:t>
            </a:r>
            <a:r>
              <a:rPr lang="en-US" dirty="0" err="1" smtClean="0"/>
              <a:t>var</a:t>
            </a:r>
            <a:r>
              <a:rPr lang="en-US" dirty="0" smtClean="0"/>
              <a:t>[%d] = %d\n", </a:t>
            </a:r>
            <a:r>
              <a:rPr lang="en-US" dirty="0" err="1" smtClean="0"/>
              <a:t>i</a:t>
            </a:r>
            <a:r>
              <a:rPr lang="en-US" dirty="0" smtClean="0"/>
              <a:t>, *</a:t>
            </a:r>
            <a:r>
              <a:rPr lang="en-US" dirty="0" err="1" smtClean="0"/>
              <a:t>ptr</a:t>
            </a:r>
            <a:r>
              <a:rPr lang="en-US" dirty="0" smtClean="0"/>
              <a:t>[</a:t>
            </a:r>
            <a:r>
              <a:rPr lang="en-US" dirty="0" err="1" smtClean="0"/>
              <a:t>i</a:t>
            </a:r>
            <a:r>
              <a:rPr lang="en-US" dirty="0" smtClean="0"/>
              <a:t>] );</a:t>
            </a:r>
          </a:p>
          <a:p>
            <a:pPr>
              <a:buNone/>
            </a:pPr>
            <a:r>
              <a:rPr lang="en-US" dirty="0" smtClean="0"/>
              <a:t>   }</a:t>
            </a:r>
          </a:p>
          <a:p>
            <a:pPr>
              <a:buNone/>
            </a:pPr>
            <a:r>
              <a:rPr lang="en-US" dirty="0" smtClean="0"/>
              <a:t>      return 0;</a:t>
            </a:r>
          </a:p>
          <a:p>
            <a:pPr>
              <a:buNone/>
            </a:pPr>
            <a:r>
              <a:rPr lang="en-US" dirty="0" smtClean="0"/>
              <a:t>}</a:t>
            </a:r>
          </a:p>
          <a:p>
            <a:pPr lvl="1">
              <a:lnSpc>
                <a:spcPct val="90000"/>
              </a:lnSpc>
            </a:pPr>
            <a:endParaRPr lang="en-US" dirty="0"/>
          </a:p>
          <a:p>
            <a:pPr>
              <a:lnSpc>
                <a:spcPct val="90000"/>
              </a:lnSpc>
            </a:pPr>
            <a:endParaRPr lang="en-US" dirty="0"/>
          </a:p>
        </p:txBody>
      </p:sp>
      <p:sp>
        <p:nvSpPr>
          <p:cNvPr id="4" name="Rectangle 3"/>
          <p:cNvSpPr/>
          <p:nvPr/>
        </p:nvSpPr>
        <p:spPr>
          <a:xfrm>
            <a:off x="5562600" y="5638800"/>
            <a:ext cx="3124200" cy="923330"/>
          </a:xfrm>
          <a:prstGeom prst="rect">
            <a:avLst/>
          </a:prstGeom>
        </p:spPr>
        <p:txBody>
          <a:bodyPr wrap="square">
            <a:spAutoFit/>
          </a:bodyPr>
          <a:lstStyle/>
          <a:p>
            <a:r>
              <a:rPr lang="en-US" b="1" dirty="0" smtClean="0"/>
              <a:t>Value of </a:t>
            </a:r>
            <a:r>
              <a:rPr lang="en-US" b="1" dirty="0" err="1" smtClean="0"/>
              <a:t>var</a:t>
            </a:r>
            <a:r>
              <a:rPr lang="en-US" b="1" dirty="0" smtClean="0"/>
              <a:t>[0] = 10</a:t>
            </a:r>
          </a:p>
          <a:p>
            <a:r>
              <a:rPr lang="en-US" b="1" dirty="0" smtClean="0"/>
              <a:t>Value of </a:t>
            </a:r>
            <a:r>
              <a:rPr lang="en-US" b="1" dirty="0" err="1" smtClean="0"/>
              <a:t>var</a:t>
            </a:r>
            <a:r>
              <a:rPr lang="en-US" b="1" dirty="0" smtClean="0"/>
              <a:t>[1] = 100</a:t>
            </a:r>
          </a:p>
          <a:p>
            <a:r>
              <a:rPr lang="en-US" b="1" dirty="0" smtClean="0"/>
              <a:t>Value of </a:t>
            </a:r>
            <a:r>
              <a:rPr lang="en-US" b="1" dirty="0" err="1" smtClean="0"/>
              <a:t>var</a:t>
            </a:r>
            <a:r>
              <a:rPr lang="en-US" b="1" dirty="0" smtClean="0"/>
              <a:t>[2] = 200</a:t>
            </a:r>
            <a:endParaRPr lang="en-US" b="1" dirty="0"/>
          </a:p>
        </p:txBody>
      </p:sp>
      <p:sp>
        <p:nvSpPr>
          <p:cNvPr id="5" name="Rectangle 1"/>
          <p:cNvSpPr>
            <a:spLocks noChangeArrowheads="1"/>
          </p:cNvSpPr>
          <p:nvPr/>
        </p:nvSpPr>
        <p:spPr bwMode="auto">
          <a:xfrm>
            <a:off x="6858000" y="271046"/>
            <a:ext cx="2819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Arraypointer-ex1.c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#include&lt;</a:t>
            </a:r>
            <a:r>
              <a:rPr lang="en-US" dirty="0" err="1" smtClean="0"/>
              <a:t>stdio.h</a:t>
            </a:r>
            <a:r>
              <a:rPr lang="en-US" dirty="0" smtClean="0"/>
              <a:t>&gt;</a:t>
            </a:r>
          </a:p>
          <a:p>
            <a:pPr>
              <a:buNone/>
            </a:pPr>
            <a:r>
              <a:rPr lang="en-US" dirty="0" smtClean="0"/>
              <a:t>void main()</a:t>
            </a:r>
          </a:p>
          <a:p>
            <a:pPr>
              <a:buNone/>
            </a:pPr>
            <a:r>
              <a:rPr lang="en-US" dirty="0" smtClean="0"/>
              <a:t>{</a:t>
            </a:r>
          </a:p>
          <a:p>
            <a:pPr>
              <a:buNone/>
            </a:pPr>
            <a:r>
              <a:rPr lang="en-US" dirty="0" smtClean="0"/>
              <a:t>	</a:t>
            </a:r>
            <a:r>
              <a:rPr lang="en-US" dirty="0" err="1" smtClean="0"/>
              <a:t>int</a:t>
            </a:r>
            <a:r>
              <a:rPr lang="en-US" dirty="0" smtClean="0"/>
              <a:t> </a:t>
            </a:r>
            <a:r>
              <a:rPr lang="en-US" dirty="0" err="1" smtClean="0"/>
              <a:t>arr</a:t>
            </a:r>
            <a:r>
              <a:rPr lang="en-US" dirty="0" smtClean="0"/>
              <a:t>[3]={1,2,3};</a:t>
            </a:r>
          </a:p>
          <a:p>
            <a:pPr>
              <a:buNone/>
            </a:pPr>
            <a:r>
              <a:rPr lang="en-US" dirty="0" smtClean="0"/>
              <a:t>	</a:t>
            </a:r>
            <a:r>
              <a:rPr lang="en-US" dirty="0" err="1" smtClean="0"/>
              <a:t>int</a:t>
            </a:r>
            <a:r>
              <a:rPr lang="en-US" dirty="0" smtClean="0"/>
              <a:t> </a:t>
            </a:r>
            <a:r>
              <a:rPr lang="en-US" dirty="0" err="1" smtClean="0"/>
              <a:t>i</a:t>
            </a:r>
            <a:r>
              <a:rPr lang="en-US" dirty="0" smtClean="0"/>
              <a:t>, *</a:t>
            </a:r>
            <a:r>
              <a:rPr lang="en-US" dirty="0" err="1" smtClean="0"/>
              <a:t>ptr</a:t>
            </a:r>
            <a:r>
              <a:rPr lang="en-US" dirty="0" smtClean="0"/>
              <a:t>[3];</a:t>
            </a:r>
          </a:p>
          <a:p>
            <a:pPr>
              <a:buNone/>
            </a:pPr>
            <a:r>
              <a:rPr lang="en-US" dirty="0" smtClean="0"/>
              <a:t>	for(</a:t>
            </a:r>
            <a:r>
              <a:rPr lang="en-US" dirty="0" err="1" smtClean="0"/>
              <a:t>i</a:t>
            </a:r>
            <a:r>
              <a:rPr lang="en-US" dirty="0" smtClean="0"/>
              <a:t>=0;i&lt;3;i++)</a:t>
            </a:r>
          </a:p>
          <a:p>
            <a:pPr>
              <a:buNone/>
            </a:pPr>
            <a:r>
              <a:rPr lang="en-US" dirty="0" smtClean="0"/>
              <a:t>		</a:t>
            </a:r>
            <a:r>
              <a:rPr lang="en-US" dirty="0" err="1" smtClean="0"/>
              <a:t>ptr</a:t>
            </a:r>
            <a:r>
              <a:rPr lang="en-US" dirty="0" smtClean="0"/>
              <a:t>[</a:t>
            </a:r>
            <a:r>
              <a:rPr lang="en-US" dirty="0" err="1" smtClean="0"/>
              <a:t>i</a:t>
            </a:r>
            <a:r>
              <a:rPr lang="en-US" dirty="0" smtClean="0"/>
              <a:t>]=</a:t>
            </a:r>
            <a:r>
              <a:rPr lang="en-US" dirty="0" err="1" smtClean="0"/>
              <a:t>arr+i</a:t>
            </a:r>
            <a:r>
              <a:rPr lang="en-US" dirty="0" smtClean="0"/>
              <a:t>;</a:t>
            </a:r>
          </a:p>
          <a:p>
            <a:pPr>
              <a:buNone/>
            </a:pPr>
            <a:r>
              <a:rPr lang="en-US" dirty="0" smtClean="0"/>
              <a:t>	for(</a:t>
            </a:r>
            <a:r>
              <a:rPr lang="en-US" dirty="0" err="1" smtClean="0"/>
              <a:t>i</a:t>
            </a:r>
            <a:r>
              <a:rPr lang="en-US" dirty="0" smtClean="0"/>
              <a:t>=0;i&lt;3;i++)</a:t>
            </a:r>
          </a:p>
          <a:p>
            <a:pPr>
              <a:buNone/>
            </a:pPr>
            <a:r>
              <a:rPr lang="en-US" dirty="0" smtClean="0"/>
              <a:t>		</a:t>
            </a:r>
            <a:r>
              <a:rPr lang="en-US" dirty="0" err="1" smtClean="0"/>
              <a:t>printf</a:t>
            </a:r>
            <a:r>
              <a:rPr lang="en-US" dirty="0" smtClean="0"/>
              <a:t>("%p  %d\n", </a:t>
            </a:r>
            <a:r>
              <a:rPr lang="en-US" dirty="0" err="1" smtClean="0"/>
              <a:t>ptr</a:t>
            </a:r>
            <a:r>
              <a:rPr lang="en-US" dirty="0" smtClean="0"/>
              <a:t>[</a:t>
            </a:r>
            <a:r>
              <a:rPr lang="en-US" dirty="0" err="1" smtClean="0"/>
              <a:t>i</a:t>
            </a:r>
            <a:r>
              <a:rPr lang="en-US" dirty="0" smtClean="0"/>
              <a:t>],*</a:t>
            </a:r>
            <a:r>
              <a:rPr lang="en-US" dirty="0" err="1" smtClean="0"/>
              <a:t>ptr</a:t>
            </a:r>
            <a:r>
              <a:rPr lang="en-US" dirty="0" smtClean="0"/>
              <a:t>[</a:t>
            </a:r>
            <a:r>
              <a:rPr lang="en-US" dirty="0" err="1" smtClean="0"/>
              <a:t>i</a:t>
            </a:r>
            <a:r>
              <a:rPr lang="en-US" dirty="0" smtClean="0"/>
              <a:t>]);</a:t>
            </a:r>
          </a:p>
          <a:p>
            <a:pPr>
              <a:buNone/>
            </a:pPr>
            <a:r>
              <a:rPr lang="en-US" dirty="0" smtClean="0"/>
              <a:t>}</a:t>
            </a:r>
          </a:p>
          <a:p>
            <a:pPr>
              <a:buNone/>
            </a:pP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51</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
        <p:nvSpPr>
          <p:cNvPr id="6" name="Rectangle 5"/>
          <p:cNvSpPr/>
          <p:nvPr/>
        </p:nvSpPr>
        <p:spPr>
          <a:xfrm>
            <a:off x="5867400" y="3962400"/>
            <a:ext cx="2286000" cy="923330"/>
          </a:xfrm>
          <a:prstGeom prst="rect">
            <a:avLst/>
          </a:prstGeom>
        </p:spPr>
        <p:txBody>
          <a:bodyPr wrap="square">
            <a:spAutoFit/>
          </a:bodyPr>
          <a:lstStyle/>
          <a:p>
            <a:r>
              <a:rPr lang="en-US" b="1" dirty="0" smtClean="0"/>
              <a:t>0028FF30  1</a:t>
            </a:r>
          </a:p>
          <a:p>
            <a:r>
              <a:rPr lang="en-US" b="1" dirty="0" smtClean="0"/>
              <a:t>0028FF34  2</a:t>
            </a:r>
          </a:p>
          <a:p>
            <a:r>
              <a:rPr lang="en-US" b="1" dirty="0" smtClean="0"/>
              <a:t>0028FF38  3</a:t>
            </a:r>
            <a:endParaRPr lang="en-US" b="1" dirty="0"/>
          </a:p>
        </p:txBody>
      </p:sp>
      <p:sp>
        <p:nvSpPr>
          <p:cNvPr id="7" name="Rectangle 1"/>
          <p:cNvSpPr>
            <a:spLocks noChangeArrowheads="1"/>
          </p:cNvSpPr>
          <p:nvPr/>
        </p:nvSpPr>
        <p:spPr bwMode="auto">
          <a:xfrm>
            <a:off x="6705600" y="6290846"/>
            <a:ext cx="2819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Arraypointer-ex2.c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457200" y="0"/>
            <a:ext cx="8686800" cy="1143000"/>
          </a:xfrm>
        </p:spPr>
        <p:txBody>
          <a:bodyPr/>
          <a:lstStyle/>
          <a:p>
            <a:r>
              <a:rPr lang="en-US" altLang="zh-TW" dirty="0">
                <a:ea typeface="PMingLiU" pitchFamily="18" charset="-120"/>
              </a:rPr>
              <a:t>Arrays of </a:t>
            </a:r>
            <a:r>
              <a:rPr lang="en-US" altLang="zh-TW" dirty="0" smtClean="0">
                <a:ea typeface="PMingLiU" pitchFamily="18" charset="-120"/>
              </a:rPr>
              <a:t>Pointers  - Strings</a:t>
            </a:r>
            <a:endParaRPr lang="en-US" dirty="0">
              <a:ea typeface="PMingLiU" pitchFamily="18" charset="-120"/>
            </a:endParaRPr>
          </a:p>
        </p:txBody>
      </p:sp>
      <p:sp>
        <p:nvSpPr>
          <p:cNvPr id="286723" name="Rectangle 3"/>
          <p:cNvSpPr>
            <a:spLocks noGrp="1" noChangeArrowheads="1"/>
          </p:cNvSpPr>
          <p:nvPr>
            <p:ph type="body" idx="1"/>
          </p:nvPr>
        </p:nvSpPr>
        <p:spPr>
          <a:xfrm>
            <a:off x="228600" y="1143000"/>
            <a:ext cx="8686800" cy="5486400"/>
          </a:xfrm>
        </p:spPr>
        <p:txBody>
          <a:bodyPr>
            <a:normAutofit fontScale="92500" lnSpcReduction="10000"/>
          </a:bodyPr>
          <a:lstStyle/>
          <a:p>
            <a:pPr>
              <a:lnSpc>
                <a:spcPct val="90000"/>
              </a:lnSpc>
            </a:pPr>
            <a:r>
              <a:rPr lang="en-US" dirty="0"/>
              <a:t>Arrays can contain pointers</a:t>
            </a:r>
          </a:p>
          <a:p>
            <a:pPr>
              <a:lnSpc>
                <a:spcPct val="90000"/>
              </a:lnSpc>
            </a:pPr>
            <a:r>
              <a:rPr lang="en-US" dirty="0"/>
              <a:t>For example: an array of strings</a:t>
            </a:r>
          </a:p>
          <a:p>
            <a:pPr lvl="2">
              <a:lnSpc>
                <a:spcPct val="90000"/>
              </a:lnSpc>
              <a:buFont typeface="Wingdings" pitchFamily="2" charset="2"/>
              <a:buNone/>
            </a:pPr>
            <a:r>
              <a:rPr lang="en-US" sz="2000" dirty="0">
                <a:latin typeface="Lucida Console" pitchFamily="49" charset="0"/>
              </a:rPr>
              <a:t>char *suit[ 4 ] = { "Hearts", "Diamonds",</a:t>
            </a:r>
            <a:br>
              <a:rPr lang="en-US" sz="2000" dirty="0">
                <a:latin typeface="Lucida Console" pitchFamily="49" charset="0"/>
              </a:rPr>
            </a:br>
            <a:r>
              <a:rPr lang="en-US" sz="2000" dirty="0">
                <a:latin typeface="Lucida Console" pitchFamily="49" charset="0"/>
              </a:rPr>
              <a:t> "Clubs", "Spades" };</a:t>
            </a:r>
          </a:p>
          <a:p>
            <a:pPr lvl="1">
              <a:lnSpc>
                <a:spcPct val="90000"/>
              </a:lnSpc>
            </a:pPr>
            <a:r>
              <a:rPr lang="en-US" dirty="0"/>
              <a:t>Strings are pointers to the first character</a:t>
            </a:r>
          </a:p>
          <a:p>
            <a:pPr lvl="1">
              <a:lnSpc>
                <a:spcPct val="90000"/>
              </a:lnSpc>
            </a:pPr>
            <a:r>
              <a:rPr lang="en-US" sz="2200" dirty="0">
                <a:latin typeface="Lucida Console" pitchFamily="49" charset="0"/>
              </a:rPr>
              <a:t>char *</a:t>
            </a:r>
            <a:r>
              <a:rPr lang="en-US" dirty="0"/>
              <a:t> </a:t>
            </a:r>
            <a:r>
              <a:rPr lang="en-US" dirty="0">
                <a:cs typeface="Times New Roman" pitchFamily="18" charset="0"/>
              </a:rPr>
              <a:t>–</a:t>
            </a:r>
            <a:r>
              <a:rPr lang="en-US" dirty="0"/>
              <a:t> each element of </a:t>
            </a:r>
            <a:r>
              <a:rPr lang="en-US" sz="2200" dirty="0">
                <a:latin typeface="Lucida Console" pitchFamily="49" charset="0"/>
              </a:rPr>
              <a:t>suit</a:t>
            </a:r>
            <a:r>
              <a:rPr lang="en-US" dirty="0"/>
              <a:t> is a pointer to a </a:t>
            </a:r>
            <a:r>
              <a:rPr lang="en-US" sz="2200" dirty="0">
                <a:latin typeface="Lucida Console" pitchFamily="49" charset="0"/>
              </a:rPr>
              <a:t>char</a:t>
            </a:r>
          </a:p>
          <a:p>
            <a:pPr lvl="1">
              <a:lnSpc>
                <a:spcPct val="90000"/>
              </a:lnSpc>
            </a:pPr>
            <a:r>
              <a:rPr lang="en-US" dirty="0"/>
              <a:t>The strings are not actually stored in the array </a:t>
            </a:r>
            <a:r>
              <a:rPr lang="en-US" sz="2200" dirty="0">
                <a:latin typeface="Lucida Console" pitchFamily="49" charset="0"/>
              </a:rPr>
              <a:t>suit</a:t>
            </a:r>
            <a:r>
              <a:rPr lang="en-US" dirty="0"/>
              <a:t>, only pointers to the strings are stored</a:t>
            </a:r>
          </a:p>
          <a:p>
            <a:pPr>
              <a:lnSpc>
                <a:spcPct val="90000"/>
              </a:lnSpc>
            </a:pPr>
            <a:endParaRPr lang="en-US" dirty="0"/>
          </a:p>
          <a:p>
            <a:pPr>
              <a:lnSpc>
                <a:spcPct val="90000"/>
              </a:lnSpc>
            </a:pPr>
            <a:endParaRPr lang="en-US" dirty="0"/>
          </a:p>
          <a:p>
            <a:pPr>
              <a:lnSpc>
                <a:spcPct val="90000"/>
              </a:lnSpc>
            </a:pPr>
            <a:endParaRPr lang="en-US" dirty="0" smtClean="0"/>
          </a:p>
          <a:p>
            <a:pPr>
              <a:lnSpc>
                <a:spcPct val="90000"/>
              </a:lnSpc>
            </a:pPr>
            <a:endParaRPr lang="en-US" dirty="0" smtClean="0"/>
          </a:p>
          <a:p>
            <a:pPr>
              <a:lnSpc>
                <a:spcPct val="90000"/>
              </a:lnSpc>
            </a:pPr>
            <a:endParaRPr lang="en-US" dirty="0"/>
          </a:p>
          <a:p>
            <a:pPr>
              <a:lnSpc>
                <a:spcPct val="90000"/>
              </a:lnSpc>
            </a:pPr>
            <a:endParaRPr lang="en-US" dirty="0"/>
          </a:p>
          <a:p>
            <a:pPr lvl="1">
              <a:lnSpc>
                <a:spcPct val="90000"/>
              </a:lnSpc>
            </a:pPr>
            <a:endParaRPr lang="en-US" sz="2200" dirty="0">
              <a:latin typeface="Lucida Console" pitchFamily="49" charset="0"/>
            </a:endParaRPr>
          </a:p>
          <a:p>
            <a:pPr lvl="1">
              <a:lnSpc>
                <a:spcPct val="90000"/>
              </a:lnSpc>
            </a:pPr>
            <a:r>
              <a:rPr lang="en-US" sz="2200" dirty="0">
                <a:latin typeface="Lucida Console" pitchFamily="49" charset="0"/>
              </a:rPr>
              <a:t>suit</a:t>
            </a:r>
            <a:r>
              <a:rPr lang="en-US" dirty="0"/>
              <a:t> array has a fixed size, but strings can be of any size</a:t>
            </a:r>
          </a:p>
          <a:p>
            <a:pPr>
              <a:lnSpc>
                <a:spcPct val="90000"/>
              </a:lnSpc>
            </a:pPr>
            <a:endParaRPr lang="en-US" dirty="0"/>
          </a:p>
        </p:txBody>
      </p:sp>
      <p:pic>
        <p:nvPicPr>
          <p:cNvPr id="286724" name="Picture 4" descr="AAEMZIX0"/>
          <p:cNvPicPr>
            <a:picLocks noChangeAspect="1" noChangeArrowheads="1"/>
          </p:cNvPicPr>
          <p:nvPr/>
        </p:nvPicPr>
        <p:blipFill>
          <a:blip r:embed="rId2"/>
          <a:srcRect/>
          <a:stretch>
            <a:fillRect/>
          </a:stretch>
        </p:blipFill>
        <p:spPr bwMode="auto">
          <a:xfrm>
            <a:off x="1295400" y="3884612"/>
            <a:ext cx="6400800" cy="1830388"/>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normAutofit fontScale="90000"/>
          </a:bodyPr>
          <a:lstStyle/>
          <a:p>
            <a:r>
              <a:rPr lang="en-US" altLang="zh-CN" dirty="0">
                <a:ea typeface="宋体" pitchFamily="2" charset="-122"/>
              </a:rPr>
              <a:t>Case study: Roman numeral equivalents </a:t>
            </a:r>
            <a:r>
              <a:rPr lang="en-US" altLang="zh-CN" dirty="0" smtClean="0">
                <a:ea typeface="宋体" pitchFamily="2" charset="-122"/>
              </a:rPr>
              <a:t>– Example - 3</a:t>
            </a:r>
            <a:endParaRPr lang="en-US" dirty="0"/>
          </a:p>
        </p:txBody>
      </p:sp>
      <p:sp>
        <p:nvSpPr>
          <p:cNvPr id="326659" name="Rectangle 3"/>
          <p:cNvSpPr>
            <a:spLocks noGrp="1" noChangeArrowheads="1"/>
          </p:cNvSpPr>
          <p:nvPr>
            <p:ph type="body" idx="1"/>
          </p:nvPr>
        </p:nvSpPr>
        <p:spPr/>
        <p:txBody>
          <a:bodyPr>
            <a:noAutofit/>
          </a:bodyPr>
          <a:lstStyle/>
          <a:p>
            <a:pPr>
              <a:lnSpc>
                <a:spcPct val="80000"/>
              </a:lnSpc>
              <a:buNone/>
            </a:pPr>
            <a:r>
              <a:rPr lang="en-US" sz="1800" noProof="1"/>
              <a:t>#include &lt;stdio.h&gt;</a:t>
            </a:r>
          </a:p>
          <a:p>
            <a:pPr>
              <a:lnSpc>
                <a:spcPct val="80000"/>
              </a:lnSpc>
              <a:buNone/>
            </a:pPr>
            <a:endParaRPr lang="en-US" sz="1800" noProof="1"/>
          </a:p>
          <a:p>
            <a:pPr>
              <a:lnSpc>
                <a:spcPct val="80000"/>
              </a:lnSpc>
              <a:buNone/>
            </a:pPr>
            <a:r>
              <a:rPr lang="en-US" sz="1800" noProof="1"/>
              <a:t>void main( void ) {</a:t>
            </a:r>
          </a:p>
          <a:p>
            <a:pPr>
              <a:lnSpc>
                <a:spcPct val="80000"/>
              </a:lnSpc>
              <a:buNone/>
            </a:pPr>
            <a:r>
              <a:rPr lang="en-US" sz="1800" dirty="0"/>
              <a:t>          </a:t>
            </a:r>
            <a:r>
              <a:rPr lang="en-US" sz="1800" noProof="1"/>
              <a:t>int decimal_number = 101, a = 0, b = 0;</a:t>
            </a:r>
          </a:p>
          <a:p>
            <a:pPr>
              <a:lnSpc>
                <a:spcPct val="80000"/>
              </a:lnSpc>
              <a:buNone/>
            </a:pPr>
            <a:r>
              <a:rPr lang="en-US" sz="1800" noProof="1"/>
              <a:t>	const char *x[11] = {"", "x", "xx", "xxx", "xl", "l", "lx", "lxx", "lxxx", "xc", "c"};</a:t>
            </a:r>
          </a:p>
          <a:p>
            <a:pPr>
              <a:lnSpc>
                <a:spcPct val="80000"/>
              </a:lnSpc>
              <a:buNone/>
            </a:pPr>
            <a:r>
              <a:rPr lang="en-US" sz="1800" noProof="1"/>
              <a:t>	const char *y[10] = {"", "i", "ii", "iii", "iv", "v", "vi", "vii", "viii", "ix"};</a:t>
            </a:r>
          </a:p>
          <a:p>
            <a:pPr>
              <a:lnSpc>
                <a:spcPct val="80000"/>
              </a:lnSpc>
              <a:buNone/>
            </a:pPr>
            <a:endParaRPr lang="en-US" sz="1800" noProof="1"/>
          </a:p>
          <a:p>
            <a:pPr>
              <a:lnSpc>
                <a:spcPct val="80000"/>
              </a:lnSpc>
              <a:buNone/>
            </a:pPr>
            <a:r>
              <a:rPr lang="en-US" sz="1800" noProof="1"/>
              <a:t>	while ((decimal_number &gt; 100) || (decimal_number &lt; 0)) {</a:t>
            </a:r>
          </a:p>
          <a:p>
            <a:pPr>
              <a:lnSpc>
                <a:spcPct val="80000"/>
              </a:lnSpc>
              <a:buNone/>
            </a:pPr>
            <a:r>
              <a:rPr lang="en-US" sz="1800" noProof="1"/>
              <a:t>		printf("Enter the decimal numbers in the range 1 to 100:\n");</a:t>
            </a:r>
          </a:p>
          <a:p>
            <a:pPr>
              <a:lnSpc>
                <a:spcPct val="80000"/>
              </a:lnSpc>
              <a:buNone/>
            </a:pPr>
            <a:r>
              <a:rPr lang="en-US" sz="1800" noProof="1"/>
              <a:t>		scanf("%d", &amp;decimal_number);</a:t>
            </a:r>
          </a:p>
          <a:p>
            <a:pPr>
              <a:lnSpc>
                <a:spcPct val="80000"/>
              </a:lnSpc>
              <a:buNone/>
            </a:pPr>
            <a:r>
              <a:rPr lang="en-US" sz="1800" noProof="1"/>
              <a:t>	}</a:t>
            </a:r>
          </a:p>
          <a:p>
            <a:pPr>
              <a:lnSpc>
                <a:spcPct val="80000"/>
              </a:lnSpc>
              <a:buNone/>
            </a:pPr>
            <a:r>
              <a:rPr lang="en-US" sz="1800" noProof="1"/>
              <a:t>	</a:t>
            </a:r>
          </a:p>
          <a:p>
            <a:pPr>
              <a:lnSpc>
                <a:spcPct val="80000"/>
              </a:lnSpc>
              <a:buNone/>
            </a:pPr>
            <a:r>
              <a:rPr lang="en-US" sz="1800" noProof="1"/>
              <a:t>	a = decimal_number/10;</a:t>
            </a:r>
          </a:p>
          <a:p>
            <a:pPr>
              <a:lnSpc>
                <a:spcPct val="80000"/>
              </a:lnSpc>
              <a:buNone/>
            </a:pPr>
            <a:r>
              <a:rPr lang="en-US" sz="1800" noProof="1"/>
              <a:t>	b = decimal_number%10;</a:t>
            </a:r>
          </a:p>
          <a:p>
            <a:pPr>
              <a:lnSpc>
                <a:spcPct val="80000"/>
              </a:lnSpc>
              <a:buNone/>
            </a:pPr>
            <a:r>
              <a:rPr lang="en-US" sz="1800" noProof="1"/>
              <a:t>    </a:t>
            </a:r>
          </a:p>
          <a:p>
            <a:pPr>
              <a:lnSpc>
                <a:spcPct val="80000"/>
              </a:lnSpc>
              <a:buNone/>
            </a:pPr>
            <a:r>
              <a:rPr lang="en-US" sz="1800" noProof="1"/>
              <a:t>	printf("The equivalent roman is %s%s\n", x[a], y[b]);</a:t>
            </a:r>
          </a:p>
          <a:p>
            <a:pPr>
              <a:lnSpc>
                <a:spcPct val="80000"/>
              </a:lnSpc>
              <a:buNone/>
            </a:pPr>
            <a:r>
              <a:rPr lang="en-US" sz="1800" noProof="1"/>
              <a:t>}</a:t>
            </a:r>
            <a:endParaRPr lang="en-US" sz="1800" dirty="0"/>
          </a:p>
        </p:txBody>
      </p:sp>
      <p:sp>
        <p:nvSpPr>
          <p:cNvPr id="4" name="Rectangle 3"/>
          <p:cNvSpPr/>
          <p:nvPr/>
        </p:nvSpPr>
        <p:spPr>
          <a:xfrm>
            <a:off x="4038600" y="4572000"/>
            <a:ext cx="5105400" cy="923330"/>
          </a:xfrm>
          <a:prstGeom prst="rect">
            <a:avLst/>
          </a:prstGeom>
        </p:spPr>
        <p:txBody>
          <a:bodyPr wrap="square">
            <a:spAutoFit/>
          </a:bodyPr>
          <a:lstStyle/>
          <a:p>
            <a:r>
              <a:rPr lang="en-US" b="1" dirty="0" smtClean="0"/>
              <a:t>Enter the decimal numbers in the range 1 to 100:</a:t>
            </a:r>
          </a:p>
          <a:p>
            <a:r>
              <a:rPr lang="en-US" b="1" dirty="0" smtClean="0"/>
              <a:t>15</a:t>
            </a:r>
          </a:p>
          <a:p>
            <a:r>
              <a:rPr lang="en-US" b="1" dirty="0" smtClean="0"/>
              <a:t>The equivalent roman is xv</a:t>
            </a:r>
            <a:endParaRPr lang="en-US" b="1" dirty="0"/>
          </a:p>
        </p:txBody>
      </p:sp>
      <p:sp>
        <p:nvSpPr>
          <p:cNvPr id="5" name="Rectangle 1"/>
          <p:cNvSpPr>
            <a:spLocks noChangeArrowheads="1"/>
          </p:cNvSpPr>
          <p:nvPr/>
        </p:nvSpPr>
        <p:spPr bwMode="auto">
          <a:xfrm>
            <a:off x="6705600" y="6290846"/>
            <a:ext cx="2819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cs typeface="Arial" pitchFamily="34" charset="0"/>
              </a:rPr>
              <a:t>Arraypointer-ex3.c</a:t>
            </a:r>
            <a:endParaRPr kumimoji="0" lang="en-US" sz="3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t>Review	</a:t>
            </a:r>
          </a:p>
        </p:txBody>
      </p:sp>
      <p:sp>
        <p:nvSpPr>
          <p:cNvPr id="325635" name="Rectangle 3"/>
          <p:cNvSpPr>
            <a:spLocks noGrp="1" noChangeArrowheads="1"/>
          </p:cNvSpPr>
          <p:nvPr>
            <p:ph type="body" idx="1"/>
          </p:nvPr>
        </p:nvSpPr>
        <p:spPr/>
        <p:txBody>
          <a:bodyPr/>
          <a:lstStyle/>
          <a:p>
            <a:r>
              <a:rPr lang="en-US" dirty="0" smtClean="0"/>
              <a:t>Dynamic Memory allocation</a:t>
            </a:r>
          </a:p>
          <a:p>
            <a:r>
              <a:rPr lang="en-US" dirty="0" smtClean="0"/>
              <a:t>Pointer Arithmetic</a:t>
            </a:r>
          </a:p>
          <a:p>
            <a:r>
              <a:rPr lang="en-US" dirty="0" smtClean="0"/>
              <a:t>Array of pointers</a:t>
            </a:r>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Try it Yourself</a:t>
            </a:r>
            <a:endParaRPr lang="en-US" dirty="0"/>
          </a:p>
        </p:txBody>
      </p:sp>
      <p:sp>
        <p:nvSpPr>
          <p:cNvPr id="7" name="Content Placeholder 6"/>
          <p:cNvSpPr>
            <a:spLocks noGrp="1"/>
          </p:cNvSpPr>
          <p:nvPr>
            <p:ph sz="quarter" idx="1"/>
          </p:nvPr>
        </p:nvSpPr>
        <p:spPr>
          <a:xfrm>
            <a:off x="228600" y="1447800"/>
            <a:ext cx="8686800" cy="5105400"/>
          </a:xfrm>
        </p:spPr>
        <p:txBody>
          <a:bodyPr>
            <a:normAutofit fontScale="85000" lnSpcReduction="10000"/>
          </a:bodyPr>
          <a:lstStyle/>
          <a:p>
            <a:pPr algn="just"/>
            <a:r>
              <a:rPr lang="en-US" dirty="0" smtClean="0"/>
              <a:t>Write a program using dynamic memory allocation to get a student’s mark and display it back.</a:t>
            </a:r>
          </a:p>
          <a:p>
            <a:pPr algn="just"/>
            <a:r>
              <a:rPr lang="en-US" dirty="0" smtClean="0"/>
              <a:t>Write a program to do the following</a:t>
            </a:r>
          </a:p>
          <a:p>
            <a:pPr algn="just">
              <a:buNone/>
            </a:pPr>
            <a:r>
              <a:rPr lang="en-US" dirty="0" smtClean="0"/>
              <a:t>The process for finding a prime is quite simple. First, you know by inspection that 2, 3, and 5 are the first three prime numbers, because they aren’t divisible by anything other than 1 and themselves. Because all the other prime numbers must be odd (otherwise they would be divisible by 2), you can work out the next number to check by starting at the last prime you have and adding 2. When you’ve checked out that number, you add another 2 to get the next to be checked, and so on. to check whether a number is actually prime rather than just odd, you could divide by all the odd numbers less than the number that you’re checking, but you don’t need to do as much work as that. if a number is </a:t>
            </a:r>
            <a:r>
              <a:rPr lang="en-US" i="1" dirty="0" smtClean="0"/>
              <a:t>not prime, it must be </a:t>
            </a:r>
            <a:r>
              <a:rPr lang="en-US" dirty="0" smtClean="0"/>
              <a:t>divisible by one of the primes lower than the number you’re checking. Because you’ll obtain the primes in sequence, it will be sufficient to check a candidate by testing whether any of the primes you’ve already found is an exact divisor. Store all primes in an array using pointers and pointer arithmetic.</a:t>
            </a:r>
          </a:p>
          <a:p>
            <a:pPr algn="just">
              <a:buNone/>
            </a:pPr>
            <a:endParaRPr lang="en-US" dirty="0" smtClean="0"/>
          </a:p>
          <a:p>
            <a:pPr algn="just"/>
            <a:endParaRPr lang="en-US" dirty="0" smtClean="0"/>
          </a:p>
          <a:p>
            <a:pPr algn="just"/>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55</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pic>
        <p:nvPicPr>
          <p:cNvPr id="8"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Yourself</a:t>
            </a:r>
            <a:endParaRPr lang="en-US" dirty="0"/>
          </a:p>
        </p:txBody>
      </p:sp>
      <p:sp>
        <p:nvSpPr>
          <p:cNvPr id="3" name="Content Placeholder 2"/>
          <p:cNvSpPr>
            <a:spLocks noGrp="1"/>
          </p:cNvSpPr>
          <p:nvPr>
            <p:ph sz="quarter" idx="1"/>
          </p:nvPr>
        </p:nvSpPr>
        <p:spPr/>
        <p:txBody>
          <a:bodyPr/>
          <a:lstStyle/>
          <a:p>
            <a:r>
              <a:rPr lang="en-US" dirty="0" smtClean="0"/>
              <a:t>Find Largest Element Using Dynamic Memory Allocation and pointer arithmetic to access the array</a:t>
            </a:r>
          </a:p>
          <a:p>
            <a:r>
              <a:rPr lang="en-US" dirty="0" smtClean="0"/>
              <a:t>Write a C program to find the sum of two 1D matrices using dynamic memory and </a:t>
            </a:r>
            <a:r>
              <a:rPr lang="en-US" smtClean="0"/>
              <a:t>pointer arithmetic.</a:t>
            </a:r>
            <a:endParaRPr lang="en-US" dirty="0" smtClean="0"/>
          </a:p>
          <a:p>
            <a:endParaRPr lang="en-US" dirty="0" smtClean="0"/>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56</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6"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152400"/>
            <a:ext cx="8686800" cy="1143000"/>
          </a:xfrm>
        </p:spPr>
        <p:txBody>
          <a:bodyPr/>
          <a:lstStyle/>
          <a:p>
            <a:r>
              <a:rPr lang="en-US" dirty="0" smtClean="0"/>
              <a:t>Try it Yourself –</a:t>
            </a:r>
            <a:r>
              <a:rPr lang="en-US" dirty="0" err="1" smtClean="0"/>
              <a:t>Ans</a:t>
            </a:r>
            <a:r>
              <a:rPr lang="en-US" dirty="0" smtClean="0"/>
              <a:t> -  Student mark</a:t>
            </a:r>
            <a:endParaRPr lang="en-US" dirty="0"/>
          </a:p>
        </p:txBody>
      </p:sp>
      <p:sp>
        <p:nvSpPr>
          <p:cNvPr id="7" name="Content Placeholder 6"/>
          <p:cNvSpPr>
            <a:spLocks noGrp="1"/>
          </p:cNvSpPr>
          <p:nvPr>
            <p:ph sz="quarter" idx="1"/>
          </p:nvPr>
        </p:nvSpPr>
        <p:spPr>
          <a:xfrm>
            <a:off x="228600" y="914400"/>
            <a:ext cx="8686800" cy="4876800"/>
          </a:xfrm>
        </p:spPr>
        <p:txBody>
          <a:bodyPr>
            <a:noAutofit/>
          </a:bodyPr>
          <a:lstStyle/>
          <a:p>
            <a:pPr>
              <a:buNone/>
            </a:pPr>
            <a:r>
              <a:rPr lang="en-US" sz="1800" dirty="0" smtClean="0"/>
              <a:t>#include&lt;</a:t>
            </a:r>
            <a:r>
              <a:rPr lang="en-US" sz="1800" dirty="0" err="1" smtClean="0"/>
              <a:t>stdio.h</a:t>
            </a:r>
            <a:r>
              <a:rPr lang="en-US" sz="1800" dirty="0" smtClean="0"/>
              <a:t>&gt;</a:t>
            </a:r>
          </a:p>
          <a:p>
            <a:pPr>
              <a:buNone/>
            </a:pPr>
            <a:r>
              <a:rPr lang="en-US" sz="1800" dirty="0" smtClean="0"/>
              <a:t>#include&lt;</a:t>
            </a:r>
            <a:r>
              <a:rPr lang="en-US" sz="1800" dirty="0" err="1" smtClean="0"/>
              <a:t>stdlib.h</a:t>
            </a:r>
            <a:r>
              <a:rPr lang="en-US" sz="1800" dirty="0" smtClean="0"/>
              <a:t>&gt;</a:t>
            </a:r>
          </a:p>
          <a:p>
            <a:pPr>
              <a:buNone/>
            </a:pPr>
            <a:r>
              <a:rPr lang="en-US" sz="1800" dirty="0" smtClean="0"/>
              <a:t> void main()</a:t>
            </a:r>
          </a:p>
          <a:p>
            <a:pPr>
              <a:buNone/>
            </a:pPr>
            <a:r>
              <a:rPr lang="en-US" sz="1800" dirty="0" smtClean="0"/>
              <a:t>{</a:t>
            </a:r>
          </a:p>
          <a:p>
            <a:pPr>
              <a:buNone/>
            </a:pPr>
            <a:r>
              <a:rPr lang="en-US" sz="1800" dirty="0" smtClean="0"/>
              <a:t>    </a:t>
            </a:r>
            <a:r>
              <a:rPr lang="en-US" sz="1800" dirty="0" err="1" smtClean="0"/>
              <a:t>int</a:t>
            </a:r>
            <a:r>
              <a:rPr lang="en-US" sz="1800" dirty="0" smtClean="0"/>
              <a:t> no, *</a:t>
            </a:r>
            <a:r>
              <a:rPr lang="en-US" sz="1800" dirty="0" err="1" smtClean="0"/>
              <a:t>pt,i</a:t>
            </a:r>
            <a:r>
              <a:rPr lang="en-US" sz="1800" dirty="0" smtClean="0"/>
              <a:t>;</a:t>
            </a:r>
          </a:p>
          <a:p>
            <a:pPr>
              <a:buNone/>
            </a:pPr>
            <a:r>
              <a:rPr lang="en-US" sz="1800" dirty="0" smtClean="0"/>
              <a:t>    </a:t>
            </a:r>
            <a:r>
              <a:rPr lang="en-US" sz="1800" dirty="0" err="1" smtClean="0"/>
              <a:t>clrscr</a:t>
            </a:r>
            <a:r>
              <a:rPr lang="en-US" sz="1800" dirty="0" smtClean="0"/>
              <a:t>();</a:t>
            </a:r>
          </a:p>
          <a:p>
            <a:pPr>
              <a:buNone/>
            </a:pPr>
            <a:r>
              <a:rPr lang="en-US" sz="1800" dirty="0" smtClean="0"/>
              <a:t> </a:t>
            </a:r>
          </a:p>
          <a:p>
            <a:pPr>
              <a:buNone/>
            </a:pPr>
            <a:r>
              <a:rPr lang="en-US" sz="1800" dirty="0" smtClean="0"/>
              <a:t>    </a:t>
            </a:r>
            <a:r>
              <a:rPr lang="en-US" sz="1800" dirty="0" err="1" smtClean="0"/>
              <a:t>printf</a:t>
            </a:r>
            <a:r>
              <a:rPr lang="en-US" sz="1800" dirty="0" smtClean="0"/>
              <a:t>("Enter no of Students :");</a:t>
            </a:r>
          </a:p>
          <a:p>
            <a:pPr>
              <a:buNone/>
            </a:pPr>
            <a:r>
              <a:rPr lang="en-US" sz="1800" dirty="0" smtClean="0"/>
              <a:t>    </a:t>
            </a:r>
            <a:r>
              <a:rPr lang="en-US" sz="1800" dirty="0" err="1" smtClean="0"/>
              <a:t>scanf</a:t>
            </a:r>
            <a:r>
              <a:rPr lang="en-US" sz="1800" dirty="0" smtClean="0"/>
              <a:t>("%</a:t>
            </a:r>
            <a:r>
              <a:rPr lang="en-US" sz="1800" dirty="0" err="1" smtClean="0"/>
              <a:t>d",&amp;no</a:t>
            </a:r>
            <a:r>
              <a:rPr lang="en-US" sz="1800" dirty="0" smtClean="0"/>
              <a:t>);</a:t>
            </a:r>
          </a:p>
          <a:p>
            <a:pPr>
              <a:buNone/>
            </a:pPr>
            <a:r>
              <a:rPr lang="en-US" sz="1800" dirty="0" smtClean="0"/>
              <a:t>    pt=(</a:t>
            </a:r>
            <a:r>
              <a:rPr lang="en-US" sz="1800" dirty="0" err="1" smtClean="0"/>
              <a:t>int</a:t>
            </a:r>
            <a:r>
              <a:rPr lang="en-US" sz="1800" dirty="0" smtClean="0"/>
              <a:t> *)</a:t>
            </a:r>
            <a:r>
              <a:rPr lang="en-US" sz="1800" dirty="0" err="1" smtClean="0"/>
              <a:t>malloc</a:t>
            </a:r>
            <a:r>
              <a:rPr lang="en-US" sz="1800" dirty="0" smtClean="0"/>
              <a:t>(no*2);</a:t>
            </a:r>
          </a:p>
          <a:p>
            <a:pPr>
              <a:buNone/>
            </a:pPr>
            <a:r>
              <a:rPr lang="en-US" sz="1800" dirty="0" smtClean="0"/>
              <a:t>    if(pt== NULL)</a:t>
            </a:r>
          </a:p>
          <a:p>
            <a:pPr>
              <a:buNone/>
            </a:pPr>
            <a:r>
              <a:rPr lang="en-US" sz="1800" dirty="0" smtClean="0"/>
              <a:t>    {</a:t>
            </a:r>
          </a:p>
          <a:p>
            <a:pPr>
              <a:buNone/>
            </a:pPr>
            <a:r>
              <a:rPr lang="en-US" sz="1800" dirty="0" smtClean="0"/>
              <a:t>        </a:t>
            </a:r>
            <a:r>
              <a:rPr lang="en-US" sz="1800" dirty="0" err="1" smtClean="0"/>
              <a:t>printf</a:t>
            </a:r>
            <a:r>
              <a:rPr lang="en-US" sz="1800" dirty="0" smtClean="0"/>
              <a:t>("\n\</a:t>
            </a:r>
            <a:r>
              <a:rPr lang="en-US" sz="1800" dirty="0" err="1" smtClean="0"/>
              <a:t>nMemory</a:t>
            </a:r>
            <a:r>
              <a:rPr lang="en-US" sz="1800" dirty="0" smtClean="0"/>
              <a:t> allocation failed!");</a:t>
            </a:r>
          </a:p>
          <a:p>
            <a:pPr>
              <a:buNone/>
            </a:pPr>
            <a:r>
              <a:rPr lang="en-US" sz="1800" dirty="0" smtClean="0"/>
              <a:t>       exit(0);</a:t>
            </a:r>
          </a:p>
          <a:p>
            <a:pPr>
              <a:buNone/>
            </a:pPr>
            <a:r>
              <a:rPr lang="en-US" sz="1800" dirty="0" smtClean="0"/>
              <a:t>    }</a:t>
            </a:r>
          </a:p>
          <a:p>
            <a:pPr>
              <a:buNone/>
            </a:pPr>
            <a:r>
              <a:rPr lang="en-US" sz="1800" dirty="0" smtClean="0"/>
              <a:t> </a:t>
            </a:r>
          </a:p>
        </p:txBody>
      </p:sp>
      <p:sp>
        <p:nvSpPr>
          <p:cNvPr id="4" name="Slide Number Placeholder 3"/>
          <p:cNvSpPr>
            <a:spLocks noGrp="1"/>
          </p:cNvSpPr>
          <p:nvPr>
            <p:ph type="sldNum" sz="quarter" idx="11"/>
          </p:nvPr>
        </p:nvSpPr>
        <p:spPr/>
        <p:txBody>
          <a:bodyPr/>
          <a:lstStyle/>
          <a:p>
            <a:fld id="{16B630EB-F987-45A6-8A46-FAB463B7F3A1}" type="slidenum">
              <a:rPr lang="en-US" smtClean="0"/>
              <a:pPr/>
              <a:t>57</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pic>
        <p:nvPicPr>
          <p:cNvPr id="8" name="Picture 1"/>
          <p:cNvPicPr>
            <a:picLocks noChangeAspect="1" noChangeArrowheads="1"/>
          </p:cNvPicPr>
          <p:nvPr/>
        </p:nvPicPr>
        <p:blipFill>
          <a:blip r:embed="rId2"/>
          <a:srcRect/>
          <a:stretch>
            <a:fillRect/>
          </a:stretch>
        </p:blipFill>
        <p:spPr bwMode="auto">
          <a:xfrm>
            <a:off x="6477000" y="457200"/>
            <a:ext cx="1676400"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mark</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    </a:t>
            </a:r>
            <a:r>
              <a:rPr lang="en-US" dirty="0" err="1" smtClean="0"/>
              <a:t>printf</a:t>
            </a:r>
            <a:r>
              <a:rPr lang="en-US" dirty="0" smtClean="0"/>
              <a:t>("* * * * Enter roll no of students. * * * *\n");</a:t>
            </a:r>
          </a:p>
          <a:p>
            <a:pPr>
              <a:buNone/>
            </a:pPr>
            <a:r>
              <a:rPr lang="en-US" dirty="0" smtClean="0"/>
              <a:t>    for (</a:t>
            </a:r>
            <a:r>
              <a:rPr lang="en-US" dirty="0" err="1" smtClean="0"/>
              <a:t>i</a:t>
            </a:r>
            <a:r>
              <a:rPr lang="en-US" dirty="0" smtClean="0"/>
              <a:t>=0;i&lt;</a:t>
            </a:r>
            <a:r>
              <a:rPr lang="en-US" dirty="0" err="1" smtClean="0"/>
              <a:t>no;i</a:t>
            </a:r>
            <a:r>
              <a:rPr lang="en-US" dirty="0" smtClean="0"/>
              <a:t>++)</a:t>
            </a:r>
          </a:p>
          <a:p>
            <a:pPr>
              <a:buNone/>
            </a:pPr>
            <a:r>
              <a:rPr lang="en-US" dirty="0" smtClean="0"/>
              <a:t>    {</a:t>
            </a:r>
          </a:p>
          <a:p>
            <a:pPr>
              <a:buNone/>
            </a:pPr>
            <a:r>
              <a:rPr lang="en-US" dirty="0" smtClean="0"/>
              <a:t>        </a:t>
            </a:r>
            <a:r>
              <a:rPr lang="en-US" dirty="0" err="1" smtClean="0"/>
              <a:t>printf</a:t>
            </a:r>
            <a:r>
              <a:rPr lang="en-US" dirty="0" smtClean="0"/>
              <a:t>("--&gt;");</a:t>
            </a:r>
          </a:p>
          <a:p>
            <a:pPr>
              <a:buNone/>
            </a:pPr>
            <a:r>
              <a:rPr lang="en-US" dirty="0" smtClean="0"/>
              <a:t>        </a:t>
            </a:r>
            <a:r>
              <a:rPr lang="en-US" dirty="0" err="1" smtClean="0"/>
              <a:t>scanf</a:t>
            </a:r>
            <a:r>
              <a:rPr lang="en-US" dirty="0" smtClean="0"/>
              <a:t>("%d",(</a:t>
            </a:r>
            <a:r>
              <a:rPr lang="en-US" dirty="0" err="1" smtClean="0"/>
              <a:t>pt+i</a:t>
            </a:r>
            <a:r>
              <a:rPr lang="en-US" dirty="0" smtClean="0"/>
              <a:t>));</a:t>
            </a:r>
          </a:p>
          <a:p>
            <a:pPr>
              <a:buNone/>
            </a:pPr>
            <a:r>
              <a:rPr lang="en-US" dirty="0" smtClean="0"/>
              <a:t>    }</a:t>
            </a:r>
          </a:p>
          <a:p>
            <a:pPr>
              <a:buNone/>
            </a:pPr>
            <a:r>
              <a:rPr lang="en-US" dirty="0" smtClean="0"/>
              <a:t> </a:t>
            </a:r>
          </a:p>
          <a:p>
            <a:pPr>
              <a:buNone/>
            </a:pPr>
            <a:r>
              <a:rPr lang="en-US" dirty="0" smtClean="0"/>
              <a:t>    </a:t>
            </a:r>
            <a:r>
              <a:rPr lang="en-US" dirty="0" err="1" smtClean="0"/>
              <a:t>printf</a:t>
            </a:r>
            <a:r>
              <a:rPr lang="en-US" dirty="0" smtClean="0"/>
              <a:t>("\n* * * * Entered roll no. * * * *\n");</a:t>
            </a:r>
          </a:p>
          <a:p>
            <a:pPr>
              <a:buNone/>
            </a:pPr>
            <a:r>
              <a:rPr lang="en-US" dirty="0" smtClean="0"/>
              <a:t>    for (</a:t>
            </a:r>
            <a:r>
              <a:rPr lang="en-US" dirty="0" err="1" smtClean="0"/>
              <a:t>i</a:t>
            </a:r>
            <a:r>
              <a:rPr lang="en-US" dirty="0" smtClean="0"/>
              <a:t>=0;i&lt;</a:t>
            </a:r>
            <a:r>
              <a:rPr lang="en-US" dirty="0" err="1" smtClean="0"/>
              <a:t>no;i</a:t>
            </a:r>
            <a:r>
              <a:rPr lang="en-US" dirty="0" smtClean="0"/>
              <a:t>++)</a:t>
            </a:r>
          </a:p>
          <a:p>
            <a:pPr>
              <a:buNone/>
            </a:pPr>
            <a:r>
              <a:rPr lang="en-US" dirty="0" smtClean="0"/>
              <a:t>    {</a:t>
            </a:r>
          </a:p>
          <a:p>
            <a:pPr>
              <a:buNone/>
            </a:pPr>
            <a:r>
              <a:rPr lang="en-US" dirty="0" smtClean="0"/>
              <a:t>        </a:t>
            </a:r>
            <a:r>
              <a:rPr lang="en-US" dirty="0" err="1" smtClean="0"/>
              <a:t>printf</a:t>
            </a:r>
            <a:r>
              <a:rPr lang="en-US" dirty="0" smtClean="0"/>
              <a:t>("%d, ",*(</a:t>
            </a:r>
            <a:r>
              <a:rPr lang="en-US" dirty="0" err="1" smtClean="0"/>
              <a:t>pt+i</a:t>
            </a:r>
            <a:r>
              <a:rPr lang="en-US" dirty="0" smtClean="0"/>
              <a:t>));</a:t>
            </a:r>
          </a:p>
          <a:p>
            <a:pPr>
              <a:buNone/>
            </a:pPr>
            <a:r>
              <a:rPr lang="en-US" dirty="0" smtClean="0"/>
              <a:t>    }</a:t>
            </a:r>
          </a:p>
          <a:p>
            <a:pPr>
              <a:buNone/>
            </a:pPr>
            <a:r>
              <a:rPr lang="en-US" dirty="0" smtClean="0"/>
              <a:t>}</a:t>
            </a:r>
          </a:p>
          <a:p>
            <a:pPr>
              <a:buNone/>
            </a:pPr>
            <a:endParaRPr lang="en-US" dirty="0" smtClean="0"/>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58</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Difference between Static and Dynamic memory allocation</a:t>
            </a:r>
            <a:endParaRPr lang="en-US" b="1" dirty="0"/>
          </a:p>
        </p:txBody>
      </p:sp>
      <p:graphicFrame>
        <p:nvGraphicFramePr>
          <p:cNvPr id="6" name="Content Placeholder 5"/>
          <p:cNvGraphicFramePr>
            <a:graphicFrameLocks noGrp="1"/>
          </p:cNvGraphicFramePr>
          <p:nvPr>
            <p:ph sz="quarter" idx="1"/>
          </p:nvPr>
        </p:nvGraphicFramePr>
        <p:xfrm>
          <a:off x="228600" y="1818628"/>
          <a:ext cx="8686800" cy="4220851"/>
        </p:xfrm>
        <a:graphic>
          <a:graphicData uri="http://schemas.openxmlformats.org/drawingml/2006/table">
            <a:tbl>
              <a:tblPr firstRow="1" bandRow="1">
                <a:tableStyleId>{5C22544A-7EE6-4342-B048-85BDC9FD1C3A}</a:tableStyleId>
              </a:tblPr>
              <a:tblGrid>
                <a:gridCol w="1219200"/>
                <a:gridCol w="3581400"/>
                <a:gridCol w="3886200"/>
              </a:tblGrid>
              <a:tr h="843286">
                <a:tc>
                  <a:txBody>
                    <a:bodyPr/>
                    <a:lstStyle/>
                    <a:p>
                      <a:pPr algn="ctr" fontAlgn="b"/>
                      <a:r>
                        <a:rPr lang="en-US" sz="2800" b="1" i="0" u="none" strike="noStrike" dirty="0" err="1" smtClean="0">
                          <a:solidFill>
                            <a:srgbClr val="000000"/>
                          </a:solidFill>
                          <a:latin typeface="+mn-lt"/>
                        </a:rPr>
                        <a:t>S.no</a:t>
                      </a:r>
                      <a:endParaRPr lang="en-US" sz="2800" b="1" i="0" u="none" strike="noStrike" dirty="0">
                        <a:solidFill>
                          <a:srgbClr val="000000"/>
                        </a:solidFill>
                        <a:latin typeface="+mn-lt"/>
                      </a:endParaRPr>
                    </a:p>
                  </a:txBody>
                  <a:tcPr marL="9525" marR="9525" marT="9525" marB="0" anchor="ctr"/>
                </a:tc>
                <a:tc>
                  <a:txBody>
                    <a:bodyPr/>
                    <a:lstStyle/>
                    <a:p>
                      <a:pPr algn="ctr" fontAlgn="b"/>
                      <a:r>
                        <a:rPr lang="en-US" sz="2800" b="1" i="0" u="none" strike="noStrike" dirty="0">
                          <a:solidFill>
                            <a:srgbClr val="000000"/>
                          </a:solidFill>
                          <a:latin typeface="+mn-lt"/>
                        </a:rPr>
                        <a:t>Static memory allocation</a:t>
                      </a:r>
                    </a:p>
                  </a:txBody>
                  <a:tcPr marL="9525" marR="9525" marT="9525" marB="0" anchor="ctr"/>
                </a:tc>
                <a:tc>
                  <a:txBody>
                    <a:bodyPr/>
                    <a:lstStyle/>
                    <a:p>
                      <a:pPr algn="ctr" fontAlgn="b"/>
                      <a:r>
                        <a:rPr lang="en-US" sz="2800" b="1" i="0" u="none" strike="noStrike" dirty="0">
                          <a:solidFill>
                            <a:srgbClr val="000000"/>
                          </a:solidFill>
                          <a:latin typeface="+mn-lt"/>
                        </a:rPr>
                        <a:t>Dynamic memory allocation</a:t>
                      </a:r>
                    </a:p>
                  </a:txBody>
                  <a:tcPr marL="9525" marR="9525" marT="9525" marB="0" anchor="ctr"/>
                </a:tc>
              </a:tr>
              <a:tr h="1671314">
                <a:tc>
                  <a:txBody>
                    <a:bodyPr/>
                    <a:lstStyle/>
                    <a:p>
                      <a:pPr algn="ctr" fontAlgn="b"/>
                      <a:r>
                        <a:rPr lang="en-US" sz="2000" b="0" i="0" u="none" strike="noStrike">
                          <a:solidFill>
                            <a:srgbClr val="000000"/>
                          </a:solidFill>
                          <a:latin typeface="+mn-lt"/>
                        </a:rPr>
                        <a:t>1</a:t>
                      </a:r>
                    </a:p>
                  </a:txBody>
                  <a:tcPr marL="9525" marR="9525" marT="9525" marB="0" anchor="ctr"/>
                </a:tc>
                <a:tc>
                  <a:txBody>
                    <a:bodyPr/>
                    <a:lstStyle/>
                    <a:p>
                      <a:pPr algn="ctr" fontAlgn="b"/>
                      <a:r>
                        <a:rPr lang="en-US" sz="2000" b="0" i="0" u="none" strike="noStrike" dirty="0">
                          <a:solidFill>
                            <a:srgbClr val="000000"/>
                          </a:solidFill>
                          <a:latin typeface="+mn-lt"/>
                        </a:rPr>
                        <a:t>In static memory allocation, memory is allocated while writing the C program. Actually, user requested memory will be allocated at compile time.</a:t>
                      </a:r>
                    </a:p>
                  </a:txBody>
                  <a:tcPr marL="9525" marR="9525" marT="9525" marB="0" anchor="ctr"/>
                </a:tc>
                <a:tc>
                  <a:txBody>
                    <a:bodyPr/>
                    <a:lstStyle/>
                    <a:p>
                      <a:pPr algn="ctr" fontAlgn="b"/>
                      <a:r>
                        <a:rPr lang="en-US" sz="2000" b="0" i="0" u="none" strike="noStrike">
                          <a:solidFill>
                            <a:srgbClr val="000000"/>
                          </a:solidFill>
                          <a:latin typeface="+mn-lt"/>
                        </a:rPr>
                        <a:t>In dynamic memory allocation, memory is allocated while executing the program. That means at run time.</a:t>
                      </a:r>
                    </a:p>
                  </a:txBody>
                  <a:tcPr marL="9525" marR="9525" marT="9525" marB="0" anchor="ctr"/>
                </a:tc>
              </a:tr>
              <a:tr h="843286">
                <a:tc rowSpan="2">
                  <a:txBody>
                    <a:bodyPr/>
                    <a:lstStyle/>
                    <a:p>
                      <a:pPr algn="ctr" fontAlgn="b"/>
                      <a:r>
                        <a:rPr lang="en-US" sz="2000" b="0" i="0" u="none" strike="noStrike">
                          <a:solidFill>
                            <a:srgbClr val="000000"/>
                          </a:solidFill>
                          <a:latin typeface="+mn-lt"/>
                        </a:rPr>
                        <a:t>2</a:t>
                      </a:r>
                    </a:p>
                  </a:txBody>
                  <a:tcPr marL="9525" marR="9525" marT="9525" marB="0" anchor="ctr"/>
                </a:tc>
                <a:tc>
                  <a:txBody>
                    <a:bodyPr/>
                    <a:lstStyle/>
                    <a:p>
                      <a:pPr algn="ctr" fontAlgn="b"/>
                      <a:r>
                        <a:rPr lang="en-US" sz="2000" b="0" i="0" u="none" strike="noStrike" dirty="0">
                          <a:solidFill>
                            <a:srgbClr val="000000"/>
                          </a:solidFill>
                          <a:latin typeface="+mn-lt"/>
                        </a:rPr>
                        <a:t>Memory size can’t be modified while execution. </a:t>
                      </a:r>
                    </a:p>
                  </a:txBody>
                  <a:tcPr marL="9525" marR="9525" marT="9525" marB="0" anchor="ctr"/>
                </a:tc>
                <a:tc>
                  <a:txBody>
                    <a:bodyPr/>
                    <a:lstStyle/>
                    <a:p>
                      <a:pPr algn="ctr" fontAlgn="b"/>
                      <a:r>
                        <a:rPr lang="en-US" sz="2000" b="0" i="0" u="none" strike="noStrike">
                          <a:solidFill>
                            <a:srgbClr val="000000"/>
                          </a:solidFill>
                          <a:latin typeface="+mn-lt"/>
                        </a:rPr>
                        <a:t>Memory size can be modified while execution. </a:t>
                      </a:r>
                    </a:p>
                  </a:txBody>
                  <a:tcPr marL="9525" marR="9525" marT="9525" marB="0" anchor="ctr"/>
                </a:tc>
              </a:tr>
              <a:tr h="843286">
                <a:tc vMerge="1">
                  <a:txBody>
                    <a:bodyPr/>
                    <a:lstStyle/>
                    <a:p>
                      <a:endParaRPr lang="en-US"/>
                    </a:p>
                  </a:txBody>
                  <a:tcPr/>
                </a:tc>
                <a:tc>
                  <a:txBody>
                    <a:bodyPr/>
                    <a:lstStyle/>
                    <a:p>
                      <a:pPr algn="ctr" fontAlgn="b"/>
                      <a:r>
                        <a:rPr lang="en-US" sz="2000" b="0" i="0" u="none" strike="noStrike" dirty="0">
                          <a:solidFill>
                            <a:srgbClr val="000000"/>
                          </a:solidFill>
                          <a:latin typeface="+mn-lt"/>
                        </a:rPr>
                        <a:t>Example: array</a:t>
                      </a:r>
                    </a:p>
                  </a:txBody>
                  <a:tcPr marL="9525" marR="9525" marT="9525" marB="0" anchor="ctr"/>
                </a:tc>
                <a:tc>
                  <a:txBody>
                    <a:bodyPr/>
                    <a:lstStyle/>
                    <a:p>
                      <a:pPr algn="ctr" fontAlgn="b"/>
                      <a:r>
                        <a:rPr lang="en-US" sz="2000" b="0" i="0" u="none" strike="noStrike" dirty="0">
                          <a:solidFill>
                            <a:srgbClr val="000000"/>
                          </a:solidFill>
                          <a:latin typeface="+mn-lt"/>
                        </a:rPr>
                        <a:t>Example: Linked list</a:t>
                      </a:r>
                    </a:p>
                  </a:txBody>
                  <a:tcPr marL="9525" marR="9525" marT="9525" marB="0" anchor="ctr"/>
                </a:tc>
              </a:tr>
            </a:tbl>
          </a:graphicData>
        </a:graphic>
      </p:graphicFrame>
      <p:sp>
        <p:nvSpPr>
          <p:cNvPr id="4" name="Slide Number Placeholder 3"/>
          <p:cNvSpPr>
            <a:spLocks noGrp="1"/>
          </p:cNvSpPr>
          <p:nvPr>
            <p:ph type="sldNum" sz="quarter" idx="11"/>
          </p:nvPr>
        </p:nvSpPr>
        <p:spPr/>
        <p:txBody>
          <a:bodyPr/>
          <a:lstStyle/>
          <a:p>
            <a:fld id="{16B630EB-F987-45A6-8A46-FAB463B7F3A1}" type="slidenum">
              <a:rPr lang="en-US" smtClean="0"/>
              <a:pPr/>
              <a:t>6</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r>
              <a:rPr lang="en-US" dirty="0" smtClean="0"/>
              <a:t>Creating and maintaining dynamic structures requires </a:t>
            </a:r>
            <a:r>
              <a:rPr lang="en-US" b="1" dirty="0" smtClean="0"/>
              <a:t>dynamic memory allocation— </a:t>
            </a:r>
            <a:r>
              <a:rPr lang="en-US" dirty="0" smtClean="0"/>
              <a:t>the ability for a program to </a:t>
            </a:r>
            <a:r>
              <a:rPr lang="en-US" i="1" dirty="0" smtClean="0"/>
              <a:t>obtain more memory space at execution time to hold new  values</a:t>
            </a:r>
            <a:r>
              <a:rPr lang="en-US" dirty="0" smtClean="0"/>
              <a:t>, and to </a:t>
            </a:r>
            <a:r>
              <a:rPr lang="en-US" i="1" dirty="0" smtClean="0"/>
              <a:t>release space no longer needed.</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7</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 Functions</a:t>
            </a:r>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8</a:t>
            </a:fld>
            <a:endParaRPr lang="en-US"/>
          </a:p>
        </p:txBody>
      </p:sp>
      <p:sp>
        <p:nvSpPr>
          <p:cNvPr id="5" name="Footer Placeholder 4"/>
          <p:cNvSpPr>
            <a:spLocks noGrp="1"/>
          </p:cNvSpPr>
          <p:nvPr>
            <p:ph type="ftr" sz="quarter" idx="12"/>
          </p:nvPr>
        </p:nvSpPr>
        <p:spPr/>
        <p:txBody>
          <a:bodyPr/>
          <a:lstStyle/>
          <a:p>
            <a:r>
              <a:rPr lang="en-US" smtClean="0"/>
              <a:t>Department of CSE</a:t>
            </a:r>
            <a:endParaRPr lang="en-US"/>
          </a:p>
        </p:txBody>
      </p:sp>
      <p:pic>
        <p:nvPicPr>
          <p:cNvPr id="6" name="Picture 2"/>
          <p:cNvPicPr>
            <a:picLocks noGrp="1" noChangeAspect="1" noChangeArrowheads="1"/>
          </p:cNvPicPr>
          <p:nvPr>
            <p:ph sz="quarter" idx="1"/>
          </p:nvPr>
        </p:nvPicPr>
        <p:blipFill>
          <a:blip r:embed="rId2"/>
          <a:srcRect/>
          <a:stretch>
            <a:fillRect/>
          </a:stretch>
        </p:blipFill>
        <p:spPr bwMode="auto">
          <a:xfrm>
            <a:off x="228600" y="2370856"/>
            <a:ext cx="8686800" cy="27258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Syntax</a:t>
            </a:r>
            <a:endParaRPr lang="en-US" dirty="0"/>
          </a:p>
        </p:txBody>
      </p:sp>
      <p:sp>
        <p:nvSpPr>
          <p:cNvPr id="7" name="Content Placeholder 6"/>
          <p:cNvSpPr>
            <a:spLocks noGrp="1"/>
          </p:cNvSpPr>
          <p:nvPr>
            <p:ph sz="quarter" idx="1"/>
          </p:nvPr>
        </p:nvSpPr>
        <p:spPr>
          <a:xfrm>
            <a:off x="228600" y="1447800"/>
            <a:ext cx="8686800" cy="5029200"/>
          </a:xfrm>
        </p:spPr>
        <p:txBody>
          <a:bodyPr>
            <a:normAutofit lnSpcReduction="10000"/>
          </a:bodyPr>
          <a:lstStyle/>
          <a:p>
            <a:r>
              <a:rPr lang="en-US" dirty="0" smtClean="0"/>
              <a:t>The following are the function used for dynamic memory allocation</a:t>
            </a:r>
          </a:p>
          <a:p>
            <a:r>
              <a:rPr lang="en-US" b="1" dirty="0" smtClean="0"/>
              <a:t>void *malloc(</a:t>
            </a:r>
            <a:r>
              <a:rPr lang="en-US" b="1" dirty="0" err="1" smtClean="0"/>
              <a:t>int</a:t>
            </a:r>
            <a:r>
              <a:rPr lang="en-US" b="1" dirty="0" smtClean="0"/>
              <a:t> num);</a:t>
            </a:r>
            <a:endParaRPr lang="en-US" dirty="0" smtClean="0"/>
          </a:p>
          <a:p>
            <a:pPr lvl="1"/>
            <a:r>
              <a:rPr lang="en-US" dirty="0" smtClean="0"/>
              <a:t>This function allocates an array of </a:t>
            </a:r>
            <a:r>
              <a:rPr lang="en-US" b="1" dirty="0" smtClean="0"/>
              <a:t>num</a:t>
            </a:r>
            <a:r>
              <a:rPr lang="en-US" dirty="0" smtClean="0"/>
              <a:t> bytes and leave them uninitialized.</a:t>
            </a:r>
          </a:p>
          <a:p>
            <a:r>
              <a:rPr lang="en-US" b="1" dirty="0" smtClean="0"/>
              <a:t>void *calloc(</a:t>
            </a:r>
            <a:r>
              <a:rPr lang="en-US" b="1" dirty="0" err="1" smtClean="0"/>
              <a:t>int</a:t>
            </a:r>
            <a:r>
              <a:rPr lang="en-US" b="1" dirty="0" smtClean="0"/>
              <a:t> num, </a:t>
            </a:r>
            <a:r>
              <a:rPr lang="en-US" b="1" dirty="0" err="1" smtClean="0"/>
              <a:t>int</a:t>
            </a:r>
            <a:r>
              <a:rPr lang="en-US" b="1" dirty="0" smtClean="0"/>
              <a:t> size);</a:t>
            </a:r>
            <a:endParaRPr lang="en-US" dirty="0" smtClean="0"/>
          </a:p>
          <a:p>
            <a:pPr lvl="1"/>
            <a:r>
              <a:rPr lang="en-US" dirty="0" smtClean="0"/>
              <a:t>This function allocates an array of </a:t>
            </a:r>
            <a:r>
              <a:rPr lang="en-US" b="1" dirty="0" smtClean="0"/>
              <a:t>num</a:t>
            </a:r>
            <a:r>
              <a:rPr lang="en-US" dirty="0" smtClean="0"/>
              <a:t> elements each of which size in bytes will be </a:t>
            </a:r>
            <a:r>
              <a:rPr lang="en-US" b="1" dirty="0" smtClean="0"/>
              <a:t>size</a:t>
            </a:r>
            <a:r>
              <a:rPr lang="en-US" dirty="0" smtClean="0"/>
              <a:t>.</a:t>
            </a:r>
          </a:p>
          <a:p>
            <a:r>
              <a:rPr lang="en-US" b="1" dirty="0" smtClean="0"/>
              <a:t>void *realloc(void *address, </a:t>
            </a:r>
            <a:r>
              <a:rPr lang="en-US" b="1" dirty="0" err="1" smtClean="0"/>
              <a:t>int</a:t>
            </a:r>
            <a:r>
              <a:rPr lang="en-US" b="1" dirty="0" smtClean="0"/>
              <a:t> </a:t>
            </a:r>
            <a:r>
              <a:rPr lang="en-US" b="1" dirty="0" err="1" smtClean="0"/>
              <a:t>newsize</a:t>
            </a:r>
            <a:r>
              <a:rPr lang="en-US" b="1" dirty="0" smtClean="0"/>
              <a:t>);</a:t>
            </a:r>
            <a:endParaRPr lang="en-US" dirty="0" smtClean="0"/>
          </a:p>
          <a:p>
            <a:pPr lvl="1"/>
            <a:r>
              <a:rPr lang="en-US" dirty="0" smtClean="0"/>
              <a:t>This function re-allocates memory extending it </a:t>
            </a:r>
            <a:r>
              <a:rPr lang="en-US" dirty="0" err="1" smtClean="0"/>
              <a:t>upto</a:t>
            </a:r>
            <a:r>
              <a:rPr lang="en-US" dirty="0" smtClean="0"/>
              <a:t> </a:t>
            </a:r>
            <a:r>
              <a:rPr lang="en-US" b="1" dirty="0" err="1" smtClean="0"/>
              <a:t>newsize</a:t>
            </a:r>
            <a:r>
              <a:rPr lang="en-US" dirty="0" smtClean="0"/>
              <a:t>.</a:t>
            </a:r>
          </a:p>
          <a:p>
            <a:r>
              <a:rPr lang="en-US" b="1" dirty="0" smtClean="0"/>
              <a:t>void free(void *address);</a:t>
            </a:r>
            <a:endParaRPr lang="en-US" dirty="0" smtClean="0"/>
          </a:p>
          <a:p>
            <a:pPr lvl="1"/>
            <a:r>
              <a:rPr lang="en-US" dirty="0" smtClean="0"/>
              <a:t>This function releases a block of memory block specified by address.</a:t>
            </a:r>
          </a:p>
          <a:p>
            <a:endParaRPr lang="en-US" dirty="0"/>
          </a:p>
        </p:txBody>
      </p:sp>
      <p:sp>
        <p:nvSpPr>
          <p:cNvPr id="4" name="Slide Number Placeholder 3"/>
          <p:cNvSpPr>
            <a:spLocks noGrp="1"/>
          </p:cNvSpPr>
          <p:nvPr>
            <p:ph type="sldNum" sz="quarter" idx="11"/>
          </p:nvPr>
        </p:nvSpPr>
        <p:spPr/>
        <p:txBody>
          <a:bodyPr/>
          <a:lstStyle/>
          <a:p>
            <a:fld id="{16B630EB-F987-45A6-8A46-FAB463B7F3A1}" type="slidenum">
              <a:rPr lang="en-US" smtClean="0"/>
              <a:pPr/>
              <a:t>9</a:t>
            </a:fld>
            <a:endParaRPr lang="en-US" dirty="0"/>
          </a:p>
        </p:txBody>
      </p:sp>
      <p:sp>
        <p:nvSpPr>
          <p:cNvPr id="3" name="Footer Placeholder 2"/>
          <p:cNvSpPr>
            <a:spLocks noGrp="1"/>
          </p:cNvSpPr>
          <p:nvPr>
            <p:ph type="ftr" sz="quarter" idx="12"/>
          </p:nvPr>
        </p:nvSpPr>
        <p:spPr/>
        <p:txBody>
          <a:bodyPr/>
          <a:lstStyle/>
          <a:p>
            <a:r>
              <a:rPr lang="en-US" smtClean="0"/>
              <a:t>Department of CSE</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TPSFont">
      <a:majorFont>
        <a:latin typeface="Perpetua"/>
        <a:ea typeface=""/>
        <a:cs typeface=""/>
      </a:majorFont>
      <a:minorFont>
        <a:latin typeface="Perpetua"/>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2912</TotalTime>
  <Words>3231</Words>
  <Application>Microsoft Office PowerPoint</Application>
  <PresentationFormat>On-screen Show (4:3)</PresentationFormat>
  <Paragraphs>602</Paragraphs>
  <Slides>58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Equity</vt:lpstr>
      <vt:lpstr>Document</vt:lpstr>
      <vt:lpstr>2.3 DYNAMIC MEMORY ALLOCATION</vt:lpstr>
      <vt:lpstr>Objectives</vt:lpstr>
      <vt:lpstr>Agenda</vt:lpstr>
      <vt:lpstr>Introduction</vt:lpstr>
      <vt:lpstr>Memory Allocation Function</vt:lpstr>
      <vt:lpstr>Difference between Static and Dynamic memory allocation</vt:lpstr>
      <vt:lpstr>Introduction</vt:lpstr>
      <vt:lpstr>Memory Allocation Functions</vt:lpstr>
      <vt:lpstr>Syntax</vt:lpstr>
      <vt:lpstr>Block Memory Allocation (malloc)</vt:lpstr>
      <vt:lpstr>malloc</vt:lpstr>
      <vt:lpstr>malloc</vt:lpstr>
      <vt:lpstr>Contiguous Memory Allocation (calloc)</vt:lpstr>
      <vt:lpstr>Reallocation of memory(realloc)</vt:lpstr>
      <vt:lpstr>realloc</vt:lpstr>
      <vt:lpstr>Releasing Memory (free)</vt:lpstr>
      <vt:lpstr>free</vt:lpstr>
      <vt:lpstr>Difference between malloc and calloc</vt:lpstr>
      <vt:lpstr>Resizing and Releasing Memory</vt:lpstr>
      <vt:lpstr>Example-1</vt:lpstr>
      <vt:lpstr>Example - 2</vt:lpstr>
      <vt:lpstr>Example - 3</vt:lpstr>
      <vt:lpstr>Example - 4</vt:lpstr>
      <vt:lpstr>Example - 5</vt:lpstr>
      <vt:lpstr>Example – 5     Cont---</vt:lpstr>
      <vt:lpstr>Memory  Leaks</vt:lpstr>
      <vt:lpstr>Example</vt:lpstr>
      <vt:lpstr>POINTER ARITHMETIC</vt:lpstr>
      <vt:lpstr>Pointer Arithmetic</vt:lpstr>
      <vt:lpstr>Pointer Expressions and Pointer Arithmetic</vt:lpstr>
      <vt:lpstr>Pointer Arithmetic</vt:lpstr>
      <vt:lpstr>Pointer Increment – Example - 1</vt:lpstr>
      <vt:lpstr>Incrementing Pointer :</vt:lpstr>
      <vt:lpstr>Example – 2</vt:lpstr>
      <vt:lpstr>Difference between two integer Pointers – Example - 3</vt:lpstr>
      <vt:lpstr>Explanation</vt:lpstr>
      <vt:lpstr>Pointer Division – Example - 4</vt:lpstr>
      <vt:lpstr>Pointer Expressions and Pointer Arithmetic-Arrays</vt:lpstr>
      <vt:lpstr>The pointer vPtr after pointer arithmetic</vt:lpstr>
      <vt:lpstr>Pointer Expressions and Pointer Arithmetic</vt:lpstr>
      <vt:lpstr>The Relationship Between Pointers and Arrays</vt:lpstr>
      <vt:lpstr>The Relationship Between Pointers and Arrays</vt:lpstr>
      <vt:lpstr>Example - 5</vt:lpstr>
      <vt:lpstr>Slide 44</vt:lpstr>
      <vt:lpstr>Slide 45</vt:lpstr>
      <vt:lpstr>Slide 46</vt:lpstr>
      <vt:lpstr>Slide 47</vt:lpstr>
      <vt:lpstr>ARRAY OF POINTERS</vt:lpstr>
      <vt:lpstr>Introduction</vt:lpstr>
      <vt:lpstr>Example - 1 </vt:lpstr>
      <vt:lpstr>Example - 2</vt:lpstr>
      <vt:lpstr>Arrays of Pointers  - Strings</vt:lpstr>
      <vt:lpstr>Case study: Roman numeral equivalents – Example - 3</vt:lpstr>
      <vt:lpstr>Review </vt:lpstr>
      <vt:lpstr>Try it Yourself</vt:lpstr>
      <vt:lpstr>Try it Yourself</vt:lpstr>
      <vt:lpstr>Try it Yourself –Ans -  Student mark</vt:lpstr>
      <vt:lpstr>Student mark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dc:title>
  <dc:creator>admins</dc:creator>
  <cp:lastModifiedBy>Sini</cp:lastModifiedBy>
  <cp:revision>649</cp:revision>
  <dcterms:created xsi:type="dcterms:W3CDTF">2015-04-25T09:38:03Z</dcterms:created>
  <dcterms:modified xsi:type="dcterms:W3CDTF">2016-04-03T12:06:15Z</dcterms:modified>
</cp:coreProperties>
</file>