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8.png" ContentType="image/png"/>
  <Override PartName="/ppt/media/image9.png" ContentType="image/png"/>
  <Override PartName="/ppt/media/image7.png" ContentType="image/png"/>
  <Override PartName="/ppt/media/image2.png" ContentType="image/png"/>
  <Override PartName="/ppt/media/image6.png" ContentType="image/png"/>
  <Override PartName="/ppt/notesSlides/_rels/notesSlide18.xml.rels" ContentType="application/vnd.openxmlformats-package.relationships+xml"/>
  <Override PartName="/ppt/notesSlides/notesSlide18.xml" ContentType="application/vnd.openxmlformats-officedocument.presentationml.notes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51.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49.xml" ContentType="application/vnd.openxmlformats-officedocument.presentationml.slide+xml"/>
  <Override PartName="/ppt/slides/slide15.xml" ContentType="application/vnd.openxmlformats-officedocument.presentationml.slide+xml"/>
  <Override PartName="/ppt/slides/slide48.xml" ContentType="application/vnd.openxmlformats-officedocument.presentationml.slide+xml"/>
  <Override PartName="/ppt/slides/slide14.xml" ContentType="application/vnd.openxmlformats-officedocument.presentationml.slide+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17.xml.rels" ContentType="application/vnd.openxmlformats-package.relationships+xml"/>
  <Override PartName="/ppt/slides/_rels/slide5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45.xml.rels" ContentType="application/vnd.openxmlformats-package.relationships+xml"/>
  <Override PartName="/ppt/slides/_rels/slide34.xml.rels" ContentType="application/vnd.openxmlformats-package.relationships+xml"/>
  <Override PartName="/ppt/slides/_rels/slide42.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14.xml.rels" ContentType="application/vnd.openxmlformats-package.relationships+xml"/>
  <Override PartName="/ppt/slides/_rels/slide53.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30.xml.rels" ContentType="application/vnd.openxmlformats-package.relationships+xml"/>
  <Override PartName="/ppt/slides/_rels/slide35.xml.rels" ContentType="application/vnd.openxmlformats-package.relationships+xml"/>
  <Override PartName="/ppt/slides/slide5.xml" ContentType="application/vnd.openxmlformats-officedocument.presentationml.slide+xml"/>
  <Override PartName="/ppt/slides/slide5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Perpetua"/>
              </a:rPr>
              <a:t>Click to move the slide</a:t>
            </a:r>
            <a:endParaRPr b="0" lang="en-US" sz="1800" spc="-1" strike="noStrike">
              <a:solidFill>
                <a:srgbClr val="000000"/>
              </a:solidFill>
              <a:latin typeface="Perpetua"/>
            </a:endParaRPr>
          </a:p>
        </p:txBody>
      </p:sp>
      <p:sp>
        <p:nvSpPr>
          <p:cNvPr id="90"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91"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92"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93"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94"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445C5982-5B2E-4F42-B700-788E5E4B83D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Img"/>
          </p:nvPr>
        </p:nvSpPr>
        <p:spPr>
          <a:xfrm>
            <a:off x="1143000" y="685800"/>
            <a:ext cx="4571640" cy="3428640"/>
          </a:xfrm>
          <a:prstGeom prst="rect">
            <a:avLst/>
          </a:prstGeom>
        </p:spPr>
      </p:sp>
      <p:sp>
        <p:nvSpPr>
          <p:cNvPr id="333"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3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00E2677-1F4A-4006-83CC-72FA3EBCC2E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28600" y="274680"/>
            <a:ext cx="8686440" cy="1142640"/>
          </a:xfrm>
          <a:prstGeom prst="rect">
            <a:avLst/>
          </a:prstGeom>
        </p:spPr>
        <p:txBody>
          <a:bodyPr lIns="0" rIns="0" tIns="0" bIns="0" anchor="ctr">
            <a:noAutofit/>
          </a:bodyPr>
          <a:p>
            <a:endParaRPr b="0" lang="en-US" sz="1800" spc="-1" strike="noStrike">
              <a:solidFill>
                <a:srgbClr val="000000"/>
              </a:solidFill>
              <a:latin typeface="Perpetua"/>
            </a:endParaRPr>
          </a:p>
        </p:txBody>
      </p:sp>
      <p:sp>
        <p:nvSpPr>
          <p:cNvPr id="33" name="PlaceHolder 2"/>
          <p:cNvSpPr>
            <a:spLocks noGrp="1"/>
          </p:cNvSpPr>
          <p:nvPr>
            <p:ph type="body"/>
          </p:nvPr>
        </p:nvSpPr>
        <p:spPr>
          <a:xfrm>
            <a:off x="228600" y="1447920"/>
            <a:ext cx="86864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34" name="PlaceHolder 3"/>
          <p:cNvSpPr>
            <a:spLocks noGrp="1"/>
          </p:cNvSpPr>
          <p:nvPr>
            <p:ph type="body"/>
          </p:nvPr>
        </p:nvSpPr>
        <p:spPr>
          <a:xfrm>
            <a:off x="228600" y="3836160"/>
            <a:ext cx="8686440" cy="218052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28600" y="274680"/>
            <a:ext cx="8686440" cy="1142640"/>
          </a:xfrm>
          <a:prstGeom prst="rect">
            <a:avLst/>
          </a:prstGeom>
        </p:spPr>
        <p:txBody>
          <a:bodyPr lIns="0" rIns="0" tIns="0" bIns="0" anchor="ctr">
            <a:noAutofit/>
          </a:bodyPr>
          <a:p>
            <a:endParaRPr b="0" lang="en-US" sz="1800" spc="-1" strike="noStrike">
              <a:solidFill>
                <a:srgbClr val="000000"/>
              </a:solidFill>
              <a:latin typeface="Perpetua"/>
            </a:endParaRPr>
          </a:p>
        </p:txBody>
      </p:sp>
      <p:sp>
        <p:nvSpPr>
          <p:cNvPr id="36" name="PlaceHolder 2"/>
          <p:cNvSpPr>
            <a:spLocks noGrp="1"/>
          </p:cNvSpPr>
          <p:nvPr>
            <p:ph type="body"/>
          </p:nvPr>
        </p:nvSpPr>
        <p:spPr>
          <a:xfrm>
            <a:off x="228600" y="1447920"/>
            <a:ext cx="42386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37" name="PlaceHolder 3"/>
          <p:cNvSpPr>
            <a:spLocks noGrp="1"/>
          </p:cNvSpPr>
          <p:nvPr>
            <p:ph type="body"/>
          </p:nvPr>
        </p:nvSpPr>
        <p:spPr>
          <a:xfrm>
            <a:off x="4679640" y="1447920"/>
            <a:ext cx="42386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38" name="PlaceHolder 4"/>
          <p:cNvSpPr>
            <a:spLocks noGrp="1"/>
          </p:cNvSpPr>
          <p:nvPr>
            <p:ph type="body"/>
          </p:nvPr>
        </p:nvSpPr>
        <p:spPr>
          <a:xfrm>
            <a:off x="228600" y="3836160"/>
            <a:ext cx="42386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39" name="PlaceHolder 5"/>
          <p:cNvSpPr>
            <a:spLocks noGrp="1"/>
          </p:cNvSpPr>
          <p:nvPr>
            <p:ph type="body"/>
          </p:nvPr>
        </p:nvSpPr>
        <p:spPr>
          <a:xfrm>
            <a:off x="4679640" y="3836160"/>
            <a:ext cx="4238640" cy="218052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28600" y="274680"/>
            <a:ext cx="8686440" cy="1142640"/>
          </a:xfrm>
          <a:prstGeom prst="rect">
            <a:avLst/>
          </a:prstGeom>
        </p:spPr>
        <p:txBody>
          <a:bodyPr lIns="0" rIns="0" tIns="0" bIns="0" anchor="ctr">
            <a:noAutofit/>
          </a:bodyPr>
          <a:p>
            <a:endParaRPr b="0" lang="en-US" sz="1800" spc="-1" strike="noStrike">
              <a:solidFill>
                <a:srgbClr val="000000"/>
              </a:solidFill>
              <a:latin typeface="Perpetua"/>
            </a:endParaRPr>
          </a:p>
        </p:txBody>
      </p:sp>
      <p:sp>
        <p:nvSpPr>
          <p:cNvPr id="41" name="PlaceHolder 2"/>
          <p:cNvSpPr>
            <a:spLocks noGrp="1"/>
          </p:cNvSpPr>
          <p:nvPr>
            <p:ph type="body"/>
          </p:nvPr>
        </p:nvSpPr>
        <p:spPr>
          <a:xfrm>
            <a:off x="228600" y="1447920"/>
            <a:ext cx="27968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42" name="PlaceHolder 3"/>
          <p:cNvSpPr>
            <a:spLocks noGrp="1"/>
          </p:cNvSpPr>
          <p:nvPr>
            <p:ph type="body"/>
          </p:nvPr>
        </p:nvSpPr>
        <p:spPr>
          <a:xfrm>
            <a:off x="3165840" y="1447920"/>
            <a:ext cx="27968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43" name="PlaceHolder 4"/>
          <p:cNvSpPr>
            <a:spLocks noGrp="1"/>
          </p:cNvSpPr>
          <p:nvPr>
            <p:ph type="body"/>
          </p:nvPr>
        </p:nvSpPr>
        <p:spPr>
          <a:xfrm>
            <a:off x="6102720" y="1447920"/>
            <a:ext cx="27968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44" name="PlaceHolder 5"/>
          <p:cNvSpPr>
            <a:spLocks noGrp="1"/>
          </p:cNvSpPr>
          <p:nvPr>
            <p:ph type="body"/>
          </p:nvPr>
        </p:nvSpPr>
        <p:spPr>
          <a:xfrm>
            <a:off x="228600" y="3836160"/>
            <a:ext cx="27968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45" name="PlaceHolder 6"/>
          <p:cNvSpPr>
            <a:spLocks noGrp="1"/>
          </p:cNvSpPr>
          <p:nvPr>
            <p:ph type="body"/>
          </p:nvPr>
        </p:nvSpPr>
        <p:spPr>
          <a:xfrm>
            <a:off x="3165840" y="3836160"/>
            <a:ext cx="27968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46" name="PlaceHolder 7"/>
          <p:cNvSpPr>
            <a:spLocks noGrp="1"/>
          </p:cNvSpPr>
          <p:nvPr>
            <p:ph type="body"/>
          </p:nvPr>
        </p:nvSpPr>
        <p:spPr>
          <a:xfrm>
            <a:off x="6102720" y="3836160"/>
            <a:ext cx="2796840" cy="218052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228600" y="274680"/>
            <a:ext cx="8686440" cy="1142640"/>
          </a:xfrm>
          <a:prstGeom prst="rect">
            <a:avLst/>
          </a:prstGeom>
        </p:spPr>
        <p:txBody>
          <a:bodyPr lIns="0" rIns="0" tIns="0" bIns="0" anchor="ctr">
            <a:noAutofit/>
          </a:bodyPr>
          <a:p>
            <a:endParaRPr b="0" lang="en-US" sz="1800" spc="-1" strike="noStrike">
              <a:solidFill>
                <a:srgbClr val="000000"/>
              </a:solidFill>
              <a:latin typeface="Perpetua"/>
            </a:endParaRPr>
          </a:p>
        </p:txBody>
      </p:sp>
      <p:sp>
        <p:nvSpPr>
          <p:cNvPr id="54" name="PlaceHolder 2"/>
          <p:cNvSpPr>
            <a:spLocks noGrp="1"/>
          </p:cNvSpPr>
          <p:nvPr>
            <p:ph type="subTitle"/>
          </p:nvPr>
        </p:nvSpPr>
        <p:spPr>
          <a:xfrm>
            <a:off x="228600" y="1447920"/>
            <a:ext cx="8686440" cy="4571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28600" y="274680"/>
            <a:ext cx="8686440" cy="1142640"/>
          </a:xfrm>
          <a:prstGeom prst="rect">
            <a:avLst/>
          </a:prstGeom>
        </p:spPr>
        <p:txBody>
          <a:bodyPr lIns="0" rIns="0" tIns="0" bIns="0" anchor="ctr">
            <a:noAutofit/>
          </a:bodyPr>
          <a:p>
            <a:endParaRPr b="0" lang="en-US" sz="1800" spc="-1" strike="noStrike">
              <a:solidFill>
                <a:srgbClr val="000000"/>
              </a:solidFill>
              <a:latin typeface="Perpetua"/>
            </a:endParaRPr>
          </a:p>
        </p:txBody>
      </p:sp>
      <p:sp>
        <p:nvSpPr>
          <p:cNvPr id="56" name="PlaceHolder 2"/>
          <p:cNvSpPr>
            <a:spLocks noGrp="1"/>
          </p:cNvSpPr>
          <p:nvPr>
            <p:ph type="body"/>
          </p:nvPr>
        </p:nvSpPr>
        <p:spPr>
          <a:xfrm>
            <a:off x="228600" y="1447920"/>
            <a:ext cx="8686440" cy="457164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28600" y="274680"/>
            <a:ext cx="8686440" cy="1142640"/>
          </a:xfrm>
          <a:prstGeom prst="rect">
            <a:avLst/>
          </a:prstGeom>
        </p:spPr>
        <p:txBody>
          <a:bodyPr lIns="0" rIns="0" tIns="0" bIns="0" anchor="ctr">
            <a:noAutofit/>
          </a:bodyPr>
          <a:p>
            <a:endParaRPr b="0" lang="en-US" sz="1800" spc="-1" strike="noStrike">
              <a:solidFill>
                <a:srgbClr val="000000"/>
              </a:solidFill>
              <a:latin typeface="Perpetua"/>
            </a:endParaRPr>
          </a:p>
        </p:txBody>
      </p:sp>
      <p:sp>
        <p:nvSpPr>
          <p:cNvPr id="58" name="PlaceHolder 2"/>
          <p:cNvSpPr>
            <a:spLocks noGrp="1"/>
          </p:cNvSpPr>
          <p:nvPr>
            <p:ph type="body"/>
          </p:nvPr>
        </p:nvSpPr>
        <p:spPr>
          <a:xfrm>
            <a:off x="228600" y="1447920"/>
            <a:ext cx="4238640" cy="4571640"/>
          </a:xfrm>
          <a:prstGeom prst="rect">
            <a:avLst/>
          </a:prstGeom>
        </p:spPr>
        <p:txBody>
          <a:bodyPr lIns="0" rIns="0" tIns="0" bIns="0">
            <a:normAutofit/>
          </a:bodyPr>
          <a:p>
            <a:endParaRPr b="0" lang="en-US" sz="2600" spc="-1" strike="noStrike">
              <a:solidFill>
                <a:srgbClr val="000000"/>
              </a:solidFill>
              <a:latin typeface="Perpetua"/>
            </a:endParaRPr>
          </a:p>
        </p:txBody>
      </p:sp>
      <p:sp>
        <p:nvSpPr>
          <p:cNvPr id="59" name="PlaceHolder 3"/>
          <p:cNvSpPr>
            <a:spLocks noGrp="1"/>
          </p:cNvSpPr>
          <p:nvPr>
            <p:ph type="body"/>
          </p:nvPr>
        </p:nvSpPr>
        <p:spPr>
          <a:xfrm>
            <a:off x="4679640" y="1447920"/>
            <a:ext cx="4238640" cy="457164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228600" y="274680"/>
            <a:ext cx="8686440" cy="1142640"/>
          </a:xfrm>
          <a:prstGeom prst="rect">
            <a:avLst/>
          </a:prstGeom>
        </p:spPr>
        <p:txBody>
          <a:bodyPr lIns="0" rIns="0" tIns="0" bIns="0" anchor="ctr">
            <a:noAutofit/>
          </a:bodyPr>
          <a:p>
            <a:endParaRPr b="0" lang="en-US" sz="1800" spc="-1" strike="noStrike">
              <a:solidFill>
                <a:srgbClr val="000000"/>
              </a:solidFill>
              <a:latin typeface="Perpetu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228600" y="274680"/>
            <a:ext cx="86864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28600" y="274680"/>
            <a:ext cx="8686440" cy="1142640"/>
          </a:xfrm>
          <a:prstGeom prst="rect">
            <a:avLst/>
          </a:prstGeom>
        </p:spPr>
        <p:txBody>
          <a:bodyPr lIns="0" rIns="0" tIns="0" bIns="0" anchor="ctr">
            <a:noAutofit/>
          </a:bodyPr>
          <a:p>
            <a:endParaRPr b="0" lang="en-US" sz="1800" spc="-1" strike="noStrike">
              <a:solidFill>
                <a:srgbClr val="000000"/>
              </a:solidFill>
              <a:latin typeface="Perpetua"/>
            </a:endParaRPr>
          </a:p>
        </p:txBody>
      </p:sp>
      <p:sp>
        <p:nvSpPr>
          <p:cNvPr id="63" name="PlaceHolder 2"/>
          <p:cNvSpPr>
            <a:spLocks noGrp="1"/>
          </p:cNvSpPr>
          <p:nvPr>
            <p:ph type="body"/>
          </p:nvPr>
        </p:nvSpPr>
        <p:spPr>
          <a:xfrm>
            <a:off x="228600" y="1447920"/>
            <a:ext cx="42386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64" name="PlaceHolder 3"/>
          <p:cNvSpPr>
            <a:spLocks noGrp="1"/>
          </p:cNvSpPr>
          <p:nvPr>
            <p:ph type="body"/>
          </p:nvPr>
        </p:nvSpPr>
        <p:spPr>
          <a:xfrm>
            <a:off x="4679640" y="1447920"/>
            <a:ext cx="4238640" cy="4571640"/>
          </a:xfrm>
          <a:prstGeom prst="rect">
            <a:avLst/>
          </a:prstGeom>
        </p:spPr>
        <p:txBody>
          <a:bodyPr lIns="0" rIns="0" tIns="0" bIns="0">
            <a:normAutofit/>
          </a:bodyPr>
          <a:p>
            <a:endParaRPr b="0" lang="en-US" sz="2600" spc="-1" strike="noStrike">
              <a:solidFill>
                <a:srgbClr val="000000"/>
              </a:solidFill>
              <a:latin typeface="Perpetua"/>
            </a:endParaRPr>
          </a:p>
        </p:txBody>
      </p:sp>
      <p:sp>
        <p:nvSpPr>
          <p:cNvPr id="65" name="PlaceHolder 4"/>
          <p:cNvSpPr>
            <a:spLocks noGrp="1"/>
          </p:cNvSpPr>
          <p:nvPr>
            <p:ph type="body"/>
          </p:nvPr>
        </p:nvSpPr>
        <p:spPr>
          <a:xfrm>
            <a:off x="228600" y="3836160"/>
            <a:ext cx="4238640" cy="218052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228600" y="274680"/>
            <a:ext cx="8686440" cy="1142640"/>
          </a:xfrm>
          <a:prstGeom prst="rect">
            <a:avLst/>
          </a:prstGeom>
        </p:spPr>
        <p:txBody>
          <a:bodyPr lIns="0" rIns="0" tIns="0" bIns="0" anchor="ctr">
            <a:noAutofit/>
          </a:bodyPr>
          <a:p>
            <a:endParaRPr b="0" lang="en-US" sz="1800" spc="-1" strike="noStrike">
              <a:solidFill>
                <a:srgbClr val="000000"/>
              </a:solidFill>
              <a:latin typeface="Perpetua"/>
            </a:endParaRPr>
          </a:p>
        </p:txBody>
      </p:sp>
      <p:sp>
        <p:nvSpPr>
          <p:cNvPr id="12" name="PlaceHolder 2"/>
          <p:cNvSpPr>
            <a:spLocks noGrp="1"/>
          </p:cNvSpPr>
          <p:nvPr>
            <p:ph type="subTitle"/>
          </p:nvPr>
        </p:nvSpPr>
        <p:spPr>
          <a:xfrm>
            <a:off x="228600" y="1447920"/>
            <a:ext cx="8686440" cy="4571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28600" y="274680"/>
            <a:ext cx="8686440" cy="1142640"/>
          </a:xfrm>
          <a:prstGeom prst="rect">
            <a:avLst/>
          </a:prstGeom>
        </p:spPr>
        <p:txBody>
          <a:bodyPr lIns="0" rIns="0" tIns="0" bIns="0" anchor="ctr">
            <a:noAutofit/>
          </a:bodyPr>
          <a:p>
            <a:endParaRPr b="0" lang="en-US" sz="1800" spc="-1" strike="noStrike">
              <a:solidFill>
                <a:srgbClr val="000000"/>
              </a:solidFill>
              <a:latin typeface="Perpetua"/>
            </a:endParaRPr>
          </a:p>
        </p:txBody>
      </p:sp>
      <p:sp>
        <p:nvSpPr>
          <p:cNvPr id="67" name="PlaceHolder 2"/>
          <p:cNvSpPr>
            <a:spLocks noGrp="1"/>
          </p:cNvSpPr>
          <p:nvPr>
            <p:ph type="body"/>
          </p:nvPr>
        </p:nvSpPr>
        <p:spPr>
          <a:xfrm>
            <a:off x="228600" y="1447920"/>
            <a:ext cx="4238640" cy="4571640"/>
          </a:xfrm>
          <a:prstGeom prst="rect">
            <a:avLst/>
          </a:prstGeom>
        </p:spPr>
        <p:txBody>
          <a:bodyPr lIns="0" rIns="0" tIns="0" bIns="0">
            <a:normAutofit/>
          </a:bodyPr>
          <a:p>
            <a:endParaRPr b="0" lang="en-US" sz="2600" spc="-1" strike="noStrike">
              <a:solidFill>
                <a:srgbClr val="000000"/>
              </a:solidFill>
              <a:latin typeface="Perpetua"/>
            </a:endParaRPr>
          </a:p>
        </p:txBody>
      </p:sp>
      <p:sp>
        <p:nvSpPr>
          <p:cNvPr id="68" name="PlaceHolder 3"/>
          <p:cNvSpPr>
            <a:spLocks noGrp="1"/>
          </p:cNvSpPr>
          <p:nvPr>
            <p:ph type="body"/>
          </p:nvPr>
        </p:nvSpPr>
        <p:spPr>
          <a:xfrm>
            <a:off x="4679640" y="1447920"/>
            <a:ext cx="42386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69" name="PlaceHolder 4"/>
          <p:cNvSpPr>
            <a:spLocks noGrp="1"/>
          </p:cNvSpPr>
          <p:nvPr>
            <p:ph type="body"/>
          </p:nvPr>
        </p:nvSpPr>
        <p:spPr>
          <a:xfrm>
            <a:off x="4679640" y="3836160"/>
            <a:ext cx="4238640" cy="218052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28600" y="274680"/>
            <a:ext cx="8686440" cy="1142640"/>
          </a:xfrm>
          <a:prstGeom prst="rect">
            <a:avLst/>
          </a:prstGeom>
        </p:spPr>
        <p:txBody>
          <a:bodyPr lIns="0" rIns="0" tIns="0" bIns="0" anchor="ctr">
            <a:noAutofit/>
          </a:bodyPr>
          <a:p>
            <a:endParaRPr b="0" lang="en-US" sz="1800" spc="-1" strike="noStrike">
              <a:solidFill>
                <a:srgbClr val="000000"/>
              </a:solidFill>
              <a:latin typeface="Perpetua"/>
            </a:endParaRPr>
          </a:p>
        </p:txBody>
      </p:sp>
      <p:sp>
        <p:nvSpPr>
          <p:cNvPr id="71" name="PlaceHolder 2"/>
          <p:cNvSpPr>
            <a:spLocks noGrp="1"/>
          </p:cNvSpPr>
          <p:nvPr>
            <p:ph type="body"/>
          </p:nvPr>
        </p:nvSpPr>
        <p:spPr>
          <a:xfrm>
            <a:off x="228600" y="1447920"/>
            <a:ext cx="42386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72" name="PlaceHolder 3"/>
          <p:cNvSpPr>
            <a:spLocks noGrp="1"/>
          </p:cNvSpPr>
          <p:nvPr>
            <p:ph type="body"/>
          </p:nvPr>
        </p:nvSpPr>
        <p:spPr>
          <a:xfrm>
            <a:off x="4679640" y="1447920"/>
            <a:ext cx="42386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73" name="PlaceHolder 4"/>
          <p:cNvSpPr>
            <a:spLocks noGrp="1"/>
          </p:cNvSpPr>
          <p:nvPr>
            <p:ph type="body"/>
          </p:nvPr>
        </p:nvSpPr>
        <p:spPr>
          <a:xfrm>
            <a:off x="228600" y="3836160"/>
            <a:ext cx="8686440" cy="218052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28600" y="274680"/>
            <a:ext cx="8686440" cy="1142640"/>
          </a:xfrm>
          <a:prstGeom prst="rect">
            <a:avLst/>
          </a:prstGeom>
        </p:spPr>
        <p:txBody>
          <a:bodyPr lIns="0" rIns="0" tIns="0" bIns="0" anchor="ctr">
            <a:noAutofit/>
          </a:bodyPr>
          <a:p>
            <a:endParaRPr b="0" lang="en-US" sz="1800" spc="-1" strike="noStrike">
              <a:solidFill>
                <a:srgbClr val="000000"/>
              </a:solidFill>
              <a:latin typeface="Perpetua"/>
            </a:endParaRPr>
          </a:p>
        </p:txBody>
      </p:sp>
      <p:sp>
        <p:nvSpPr>
          <p:cNvPr id="75" name="PlaceHolder 2"/>
          <p:cNvSpPr>
            <a:spLocks noGrp="1"/>
          </p:cNvSpPr>
          <p:nvPr>
            <p:ph type="body"/>
          </p:nvPr>
        </p:nvSpPr>
        <p:spPr>
          <a:xfrm>
            <a:off x="228600" y="1447920"/>
            <a:ext cx="86864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76" name="PlaceHolder 3"/>
          <p:cNvSpPr>
            <a:spLocks noGrp="1"/>
          </p:cNvSpPr>
          <p:nvPr>
            <p:ph type="body"/>
          </p:nvPr>
        </p:nvSpPr>
        <p:spPr>
          <a:xfrm>
            <a:off x="228600" y="3836160"/>
            <a:ext cx="8686440" cy="218052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228600" y="274680"/>
            <a:ext cx="8686440" cy="1142640"/>
          </a:xfrm>
          <a:prstGeom prst="rect">
            <a:avLst/>
          </a:prstGeom>
        </p:spPr>
        <p:txBody>
          <a:bodyPr lIns="0" rIns="0" tIns="0" bIns="0" anchor="ctr">
            <a:noAutofit/>
          </a:bodyPr>
          <a:p>
            <a:endParaRPr b="0" lang="en-US" sz="1800" spc="-1" strike="noStrike">
              <a:solidFill>
                <a:srgbClr val="000000"/>
              </a:solidFill>
              <a:latin typeface="Perpetua"/>
            </a:endParaRPr>
          </a:p>
        </p:txBody>
      </p:sp>
      <p:sp>
        <p:nvSpPr>
          <p:cNvPr id="78" name="PlaceHolder 2"/>
          <p:cNvSpPr>
            <a:spLocks noGrp="1"/>
          </p:cNvSpPr>
          <p:nvPr>
            <p:ph type="body"/>
          </p:nvPr>
        </p:nvSpPr>
        <p:spPr>
          <a:xfrm>
            <a:off x="228600" y="1447920"/>
            <a:ext cx="42386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79" name="PlaceHolder 3"/>
          <p:cNvSpPr>
            <a:spLocks noGrp="1"/>
          </p:cNvSpPr>
          <p:nvPr>
            <p:ph type="body"/>
          </p:nvPr>
        </p:nvSpPr>
        <p:spPr>
          <a:xfrm>
            <a:off x="4679640" y="1447920"/>
            <a:ext cx="42386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80" name="PlaceHolder 4"/>
          <p:cNvSpPr>
            <a:spLocks noGrp="1"/>
          </p:cNvSpPr>
          <p:nvPr>
            <p:ph type="body"/>
          </p:nvPr>
        </p:nvSpPr>
        <p:spPr>
          <a:xfrm>
            <a:off x="228600" y="3836160"/>
            <a:ext cx="42386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81" name="PlaceHolder 5"/>
          <p:cNvSpPr>
            <a:spLocks noGrp="1"/>
          </p:cNvSpPr>
          <p:nvPr>
            <p:ph type="body"/>
          </p:nvPr>
        </p:nvSpPr>
        <p:spPr>
          <a:xfrm>
            <a:off x="4679640" y="3836160"/>
            <a:ext cx="4238640" cy="218052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228600" y="274680"/>
            <a:ext cx="8686440" cy="1142640"/>
          </a:xfrm>
          <a:prstGeom prst="rect">
            <a:avLst/>
          </a:prstGeom>
        </p:spPr>
        <p:txBody>
          <a:bodyPr lIns="0" rIns="0" tIns="0" bIns="0" anchor="ctr">
            <a:noAutofit/>
          </a:bodyPr>
          <a:p>
            <a:endParaRPr b="0" lang="en-US" sz="1800" spc="-1" strike="noStrike">
              <a:solidFill>
                <a:srgbClr val="000000"/>
              </a:solidFill>
              <a:latin typeface="Perpetua"/>
            </a:endParaRPr>
          </a:p>
        </p:txBody>
      </p:sp>
      <p:sp>
        <p:nvSpPr>
          <p:cNvPr id="83" name="PlaceHolder 2"/>
          <p:cNvSpPr>
            <a:spLocks noGrp="1"/>
          </p:cNvSpPr>
          <p:nvPr>
            <p:ph type="body"/>
          </p:nvPr>
        </p:nvSpPr>
        <p:spPr>
          <a:xfrm>
            <a:off x="228600" y="1447920"/>
            <a:ext cx="27968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84" name="PlaceHolder 3"/>
          <p:cNvSpPr>
            <a:spLocks noGrp="1"/>
          </p:cNvSpPr>
          <p:nvPr>
            <p:ph type="body"/>
          </p:nvPr>
        </p:nvSpPr>
        <p:spPr>
          <a:xfrm>
            <a:off x="3165840" y="1447920"/>
            <a:ext cx="27968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85" name="PlaceHolder 4"/>
          <p:cNvSpPr>
            <a:spLocks noGrp="1"/>
          </p:cNvSpPr>
          <p:nvPr>
            <p:ph type="body"/>
          </p:nvPr>
        </p:nvSpPr>
        <p:spPr>
          <a:xfrm>
            <a:off x="6102720" y="1447920"/>
            <a:ext cx="27968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86" name="PlaceHolder 5"/>
          <p:cNvSpPr>
            <a:spLocks noGrp="1"/>
          </p:cNvSpPr>
          <p:nvPr>
            <p:ph type="body"/>
          </p:nvPr>
        </p:nvSpPr>
        <p:spPr>
          <a:xfrm>
            <a:off x="228600" y="3836160"/>
            <a:ext cx="27968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87" name="PlaceHolder 6"/>
          <p:cNvSpPr>
            <a:spLocks noGrp="1"/>
          </p:cNvSpPr>
          <p:nvPr>
            <p:ph type="body"/>
          </p:nvPr>
        </p:nvSpPr>
        <p:spPr>
          <a:xfrm>
            <a:off x="3165840" y="3836160"/>
            <a:ext cx="27968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88" name="PlaceHolder 7"/>
          <p:cNvSpPr>
            <a:spLocks noGrp="1"/>
          </p:cNvSpPr>
          <p:nvPr>
            <p:ph type="body"/>
          </p:nvPr>
        </p:nvSpPr>
        <p:spPr>
          <a:xfrm>
            <a:off x="6102720" y="3836160"/>
            <a:ext cx="2796840" cy="218052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28600" y="274680"/>
            <a:ext cx="8686440" cy="1142640"/>
          </a:xfrm>
          <a:prstGeom prst="rect">
            <a:avLst/>
          </a:prstGeom>
        </p:spPr>
        <p:txBody>
          <a:bodyPr lIns="0" rIns="0" tIns="0" bIns="0" anchor="ctr">
            <a:noAutofit/>
          </a:bodyPr>
          <a:p>
            <a:endParaRPr b="0" lang="en-US" sz="1800" spc="-1" strike="noStrike">
              <a:solidFill>
                <a:srgbClr val="000000"/>
              </a:solidFill>
              <a:latin typeface="Perpetua"/>
            </a:endParaRPr>
          </a:p>
        </p:txBody>
      </p:sp>
      <p:sp>
        <p:nvSpPr>
          <p:cNvPr id="14" name="PlaceHolder 2"/>
          <p:cNvSpPr>
            <a:spLocks noGrp="1"/>
          </p:cNvSpPr>
          <p:nvPr>
            <p:ph type="body"/>
          </p:nvPr>
        </p:nvSpPr>
        <p:spPr>
          <a:xfrm>
            <a:off x="228600" y="1447920"/>
            <a:ext cx="8686440" cy="457164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28600" y="274680"/>
            <a:ext cx="8686440" cy="1142640"/>
          </a:xfrm>
          <a:prstGeom prst="rect">
            <a:avLst/>
          </a:prstGeom>
        </p:spPr>
        <p:txBody>
          <a:bodyPr lIns="0" rIns="0" tIns="0" bIns="0" anchor="ctr">
            <a:noAutofit/>
          </a:bodyPr>
          <a:p>
            <a:endParaRPr b="0" lang="en-US" sz="1800" spc="-1" strike="noStrike">
              <a:solidFill>
                <a:srgbClr val="000000"/>
              </a:solidFill>
              <a:latin typeface="Perpetua"/>
            </a:endParaRPr>
          </a:p>
        </p:txBody>
      </p:sp>
      <p:sp>
        <p:nvSpPr>
          <p:cNvPr id="16" name="PlaceHolder 2"/>
          <p:cNvSpPr>
            <a:spLocks noGrp="1"/>
          </p:cNvSpPr>
          <p:nvPr>
            <p:ph type="body"/>
          </p:nvPr>
        </p:nvSpPr>
        <p:spPr>
          <a:xfrm>
            <a:off x="228600" y="1447920"/>
            <a:ext cx="4238640" cy="4571640"/>
          </a:xfrm>
          <a:prstGeom prst="rect">
            <a:avLst/>
          </a:prstGeom>
        </p:spPr>
        <p:txBody>
          <a:bodyPr lIns="0" rIns="0" tIns="0" bIns="0">
            <a:normAutofit/>
          </a:bodyPr>
          <a:p>
            <a:endParaRPr b="0" lang="en-US" sz="2600" spc="-1" strike="noStrike">
              <a:solidFill>
                <a:srgbClr val="000000"/>
              </a:solidFill>
              <a:latin typeface="Perpetua"/>
            </a:endParaRPr>
          </a:p>
        </p:txBody>
      </p:sp>
      <p:sp>
        <p:nvSpPr>
          <p:cNvPr id="17" name="PlaceHolder 3"/>
          <p:cNvSpPr>
            <a:spLocks noGrp="1"/>
          </p:cNvSpPr>
          <p:nvPr>
            <p:ph type="body"/>
          </p:nvPr>
        </p:nvSpPr>
        <p:spPr>
          <a:xfrm>
            <a:off x="4679640" y="1447920"/>
            <a:ext cx="4238640" cy="457164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228600" y="274680"/>
            <a:ext cx="8686440" cy="1142640"/>
          </a:xfrm>
          <a:prstGeom prst="rect">
            <a:avLst/>
          </a:prstGeom>
        </p:spPr>
        <p:txBody>
          <a:bodyPr lIns="0" rIns="0" tIns="0" bIns="0" anchor="ctr">
            <a:noAutofit/>
          </a:bodyPr>
          <a:p>
            <a:endParaRPr b="0" lang="en-US" sz="1800" spc="-1" strike="noStrike">
              <a:solidFill>
                <a:srgbClr val="000000"/>
              </a:solidFill>
              <a:latin typeface="Perpetu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228600" y="274680"/>
            <a:ext cx="86864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28600" y="274680"/>
            <a:ext cx="8686440" cy="1142640"/>
          </a:xfrm>
          <a:prstGeom prst="rect">
            <a:avLst/>
          </a:prstGeom>
        </p:spPr>
        <p:txBody>
          <a:bodyPr lIns="0" rIns="0" tIns="0" bIns="0" anchor="ctr">
            <a:noAutofit/>
          </a:bodyPr>
          <a:p>
            <a:endParaRPr b="0" lang="en-US" sz="1800" spc="-1" strike="noStrike">
              <a:solidFill>
                <a:srgbClr val="000000"/>
              </a:solidFill>
              <a:latin typeface="Perpetua"/>
            </a:endParaRPr>
          </a:p>
        </p:txBody>
      </p:sp>
      <p:sp>
        <p:nvSpPr>
          <p:cNvPr id="21" name="PlaceHolder 2"/>
          <p:cNvSpPr>
            <a:spLocks noGrp="1"/>
          </p:cNvSpPr>
          <p:nvPr>
            <p:ph type="body"/>
          </p:nvPr>
        </p:nvSpPr>
        <p:spPr>
          <a:xfrm>
            <a:off x="228600" y="1447920"/>
            <a:ext cx="42386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22" name="PlaceHolder 3"/>
          <p:cNvSpPr>
            <a:spLocks noGrp="1"/>
          </p:cNvSpPr>
          <p:nvPr>
            <p:ph type="body"/>
          </p:nvPr>
        </p:nvSpPr>
        <p:spPr>
          <a:xfrm>
            <a:off x="4679640" y="1447920"/>
            <a:ext cx="4238640" cy="4571640"/>
          </a:xfrm>
          <a:prstGeom prst="rect">
            <a:avLst/>
          </a:prstGeom>
        </p:spPr>
        <p:txBody>
          <a:bodyPr lIns="0" rIns="0" tIns="0" bIns="0">
            <a:normAutofit/>
          </a:bodyPr>
          <a:p>
            <a:endParaRPr b="0" lang="en-US" sz="2600" spc="-1" strike="noStrike">
              <a:solidFill>
                <a:srgbClr val="000000"/>
              </a:solidFill>
              <a:latin typeface="Perpetua"/>
            </a:endParaRPr>
          </a:p>
        </p:txBody>
      </p:sp>
      <p:sp>
        <p:nvSpPr>
          <p:cNvPr id="23" name="PlaceHolder 4"/>
          <p:cNvSpPr>
            <a:spLocks noGrp="1"/>
          </p:cNvSpPr>
          <p:nvPr>
            <p:ph type="body"/>
          </p:nvPr>
        </p:nvSpPr>
        <p:spPr>
          <a:xfrm>
            <a:off x="228600" y="3836160"/>
            <a:ext cx="4238640" cy="218052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28600" y="274680"/>
            <a:ext cx="8686440" cy="1142640"/>
          </a:xfrm>
          <a:prstGeom prst="rect">
            <a:avLst/>
          </a:prstGeom>
        </p:spPr>
        <p:txBody>
          <a:bodyPr lIns="0" rIns="0" tIns="0" bIns="0" anchor="ctr">
            <a:noAutofit/>
          </a:bodyPr>
          <a:p>
            <a:endParaRPr b="0" lang="en-US" sz="1800" spc="-1" strike="noStrike">
              <a:solidFill>
                <a:srgbClr val="000000"/>
              </a:solidFill>
              <a:latin typeface="Perpetua"/>
            </a:endParaRPr>
          </a:p>
        </p:txBody>
      </p:sp>
      <p:sp>
        <p:nvSpPr>
          <p:cNvPr id="25" name="PlaceHolder 2"/>
          <p:cNvSpPr>
            <a:spLocks noGrp="1"/>
          </p:cNvSpPr>
          <p:nvPr>
            <p:ph type="body"/>
          </p:nvPr>
        </p:nvSpPr>
        <p:spPr>
          <a:xfrm>
            <a:off x="228600" y="1447920"/>
            <a:ext cx="4238640" cy="4571640"/>
          </a:xfrm>
          <a:prstGeom prst="rect">
            <a:avLst/>
          </a:prstGeom>
        </p:spPr>
        <p:txBody>
          <a:bodyPr lIns="0" rIns="0" tIns="0" bIns="0">
            <a:normAutofit/>
          </a:bodyPr>
          <a:p>
            <a:endParaRPr b="0" lang="en-US" sz="2600" spc="-1" strike="noStrike">
              <a:solidFill>
                <a:srgbClr val="000000"/>
              </a:solidFill>
              <a:latin typeface="Perpetua"/>
            </a:endParaRPr>
          </a:p>
        </p:txBody>
      </p:sp>
      <p:sp>
        <p:nvSpPr>
          <p:cNvPr id="26" name="PlaceHolder 3"/>
          <p:cNvSpPr>
            <a:spLocks noGrp="1"/>
          </p:cNvSpPr>
          <p:nvPr>
            <p:ph type="body"/>
          </p:nvPr>
        </p:nvSpPr>
        <p:spPr>
          <a:xfrm>
            <a:off x="4679640" y="1447920"/>
            <a:ext cx="42386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27" name="PlaceHolder 4"/>
          <p:cNvSpPr>
            <a:spLocks noGrp="1"/>
          </p:cNvSpPr>
          <p:nvPr>
            <p:ph type="body"/>
          </p:nvPr>
        </p:nvSpPr>
        <p:spPr>
          <a:xfrm>
            <a:off x="4679640" y="3836160"/>
            <a:ext cx="4238640" cy="218052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28600" y="274680"/>
            <a:ext cx="8686440" cy="1142640"/>
          </a:xfrm>
          <a:prstGeom prst="rect">
            <a:avLst/>
          </a:prstGeom>
        </p:spPr>
        <p:txBody>
          <a:bodyPr lIns="0" rIns="0" tIns="0" bIns="0" anchor="ctr">
            <a:noAutofit/>
          </a:bodyPr>
          <a:p>
            <a:endParaRPr b="0" lang="en-US" sz="1800" spc="-1" strike="noStrike">
              <a:solidFill>
                <a:srgbClr val="000000"/>
              </a:solidFill>
              <a:latin typeface="Perpetua"/>
            </a:endParaRPr>
          </a:p>
        </p:txBody>
      </p:sp>
      <p:sp>
        <p:nvSpPr>
          <p:cNvPr id="29" name="PlaceHolder 2"/>
          <p:cNvSpPr>
            <a:spLocks noGrp="1"/>
          </p:cNvSpPr>
          <p:nvPr>
            <p:ph type="body"/>
          </p:nvPr>
        </p:nvSpPr>
        <p:spPr>
          <a:xfrm>
            <a:off x="228600" y="1447920"/>
            <a:ext cx="42386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30" name="PlaceHolder 3"/>
          <p:cNvSpPr>
            <a:spLocks noGrp="1"/>
          </p:cNvSpPr>
          <p:nvPr>
            <p:ph type="body"/>
          </p:nvPr>
        </p:nvSpPr>
        <p:spPr>
          <a:xfrm>
            <a:off x="4679640" y="1447920"/>
            <a:ext cx="42386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31" name="PlaceHolder 4"/>
          <p:cNvSpPr>
            <a:spLocks noGrp="1"/>
          </p:cNvSpPr>
          <p:nvPr>
            <p:ph type="body"/>
          </p:nvPr>
        </p:nvSpPr>
        <p:spPr>
          <a:xfrm>
            <a:off x="228600" y="3836160"/>
            <a:ext cx="8686440" cy="218052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hidden="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 name="CustomShape 2" hidden="1"/>
          <p:cNvSpPr/>
          <p:nvPr/>
        </p:nvSpPr>
        <p:spPr>
          <a:xfrm>
            <a:off x="64080" y="69840"/>
            <a:ext cx="9012960" cy="6693120"/>
          </a:xfrm>
          <a:prstGeom prst="roundRect">
            <a:avLst>
              <a:gd name="adj" fmla="val 4929"/>
            </a:avLst>
          </a:prstGeom>
          <a:solidFill>
            <a:srgbClr val="ffffff"/>
          </a:solidFill>
          <a:ln cap="sq" w="6480">
            <a:solidFill>
              <a:schemeClr val="tx1">
                <a:alpha val="100000"/>
              </a:schemeClr>
            </a:solidFill>
            <a:round/>
          </a:ln>
          <a:effectLst>
            <a:outerShdw algn="t" blurRad="38100" dir="5400000" dist="25560" rotWithShape="0">
              <a:srgbClr val="000000">
                <a:alpha val="50000"/>
              </a:srgbClr>
            </a:outerShdw>
          </a:effectLst>
        </p:spPr>
        <p:style>
          <a:lnRef idx="3">
            <a:schemeClr val="lt1"/>
          </a:lnRef>
          <a:fillRef idx="1001">
            <a:schemeClr val="lt1"/>
          </a:fillRef>
          <a:effectRef idx="1">
            <a:schemeClr val="accent1"/>
          </a:effectRef>
          <a:fontRef idx="minor"/>
        </p:style>
      </p:sp>
      <p:sp>
        <p:nvSpPr>
          <p:cNvPr id="2" name="CustomShape 3"/>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3" name="CustomShape 4"/>
          <p:cNvSpPr/>
          <p:nvPr/>
        </p:nvSpPr>
        <p:spPr>
          <a:xfrm>
            <a:off x="65160" y="69840"/>
            <a:ext cx="9012960" cy="6691680"/>
          </a:xfrm>
          <a:prstGeom prst="roundRect">
            <a:avLst>
              <a:gd name="adj" fmla="val 4929"/>
            </a:avLst>
          </a:prstGeom>
          <a:noFill/>
          <a:ln cap="sq" w="6480">
            <a:solidFill>
              <a:schemeClr val="tx1">
                <a:alpha val="100000"/>
              </a:schemeClr>
            </a:solidFill>
            <a:round/>
          </a:ln>
          <a:effectLst>
            <a:outerShdw algn="t" blurRad="38100" dir="5400000" dist="25560" rotWithShape="0">
              <a:srgbClr val="000000">
                <a:alpha val="50000"/>
              </a:srgbClr>
            </a:outerShdw>
          </a:effectLst>
        </p:spPr>
        <p:style>
          <a:lnRef idx="3">
            <a:schemeClr val="lt1"/>
          </a:lnRef>
          <a:fillRef idx="1001">
            <a:schemeClr val="lt1"/>
          </a:fillRef>
          <a:effectRef idx="1">
            <a:schemeClr val="accent1"/>
          </a:effectRef>
          <a:fontRef idx="minor"/>
        </p:style>
      </p:sp>
      <p:sp>
        <p:nvSpPr>
          <p:cNvPr id="4" name="PlaceHolder 5"/>
          <p:cNvSpPr>
            <a:spLocks noGrp="1"/>
          </p:cNvSpPr>
          <p:nvPr>
            <p:ph type="ftr"/>
          </p:nvPr>
        </p:nvSpPr>
        <p:spPr>
          <a:xfrm>
            <a:off x="685800" y="6477120"/>
            <a:ext cx="3962160" cy="228240"/>
          </a:xfrm>
          <a:prstGeom prst="rect">
            <a:avLst/>
          </a:prstGeom>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5" name="PlaceHolder 6"/>
          <p:cNvSpPr>
            <a:spLocks noGrp="1"/>
          </p:cNvSpPr>
          <p:nvPr>
            <p:ph type="sldNum"/>
          </p:nvPr>
        </p:nvSpPr>
        <p:spPr>
          <a:xfrm>
            <a:off x="152280" y="6477120"/>
            <a:ext cx="456840" cy="266400"/>
          </a:xfrm>
          <a:prstGeom prst="rect">
            <a:avLst/>
          </a:prstGeom>
        </p:spPr>
        <p:txBody>
          <a:bodyPr lIns="0" rIns="0" tIns="0" bIns="0" anchor="ctr" anchorCtr="1">
            <a:noAutofit/>
          </a:bodyPr>
          <a:p>
            <a:pPr algn="ctr">
              <a:lnSpc>
                <a:spcPct val="100000"/>
              </a:lnSpc>
            </a:pPr>
            <a:fld id="{DAD16EEE-193A-4EC2-B340-9335F656B52D}" type="slidenum">
              <a:rPr b="0" lang="en-US" sz="1100" spc="-1" strike="noStrike">
                <a:solidFill>
                  <a:srgbClr val="000000"/>
                </a:solidFill>
                <a:latin typeface="Perpetua"/>
              </a:rPr>
              <a:t>&lt;number&gt;</a:t>
            </a:fld>
            <a:endParaRPr b="0" lang="en-US" sz="1100" spc="-1" strike="noStrike">
              <a:latin typeface="Times New Roman"/>
            </a:endParaRPr>
          </a:p>
        </p:txBody>
      </p:sp>
      <p:sp>
        <p:nvSpPr>
          <p:cNvPr id="6" name="CustomShape 7"/>
          <p:cNvSpPr/>
          <p:nvPr/>
        </p:nvSpPr>
        <p:spPr>
          <a:xfrm>
            <a:off x="63000" y="1449360"/>
            <a:ext cx="9021240" cy="1527120"/>
          </a:xfrm>
          <a:prstGeom prst="rect">
            <a:avLst/>
          </a:prstGeom>
          <a:solidFill>
            <a:schemeClr val="accent1">
              <a:alpha val="100000"/>
            </a:schemeClr>
          </a:solidFill>
          <a:ln w="19080">
            <a:noFill/>
          </a:ln>
          <a:effectLst>
            <a:outerShdw algn="t" blurRad="38100" dir="5400000" dist="25560" rotWithShape="0">
              <a:srgbClr val="000000">
                <a:alpha val="50000"/>
              </a:srgbClr>
            </a:outerShdw>
          </a:effectLst>
        </p:spPr>
        <p:style>
          <a:lnRef idx="3">
            <a:schemeClr val="lt1"/>
          </a:lnRef>
          <a:fillRef idx="1">
            <a:schemeClr val="accent1"/>
          </a:fillRef>
          <a:effectRef idx="1">
            <a:schemeClr val="accent1"/>
          </a:effectRef>
          <a:fontRef idx="minor"/>
        </p:style>
      </p:sp>
      <p:sp>
        <p:nvSpPr>
          <p:cNvPr id="7" name="CustomShape 8"/>
          <p:cNvSpPr/>
          <p:nvPr/>
        </p:nvSpPr>
        <p:spPr>
          <a:xfrm>
            <a:off x="63000" y="1396800"/>
            <a:ext cx="9021240" cy="120240"/>
          </a:xfrm>
          <a:prstGeom prst="rect">
            <a:avLst/>
          </a:prstGeom>
          <a:solidFill>
            <a:schemeClr val="accent1">
              <a:tint val="60000"/>
            </a:schemeClr>
          </a:solidFill>
          <a:ln w="19080">
            <a:noFill/>
          </a:ln>
          <a:effectLst>
            <a:outerShdw algn="t" blurRad="38100" dir="5400000" dist="25560" rotWithShape="0">
              <a:srgbClr val="000000">
                <a:alpha val="50000"/>
              </a:srgbClr>
            </a:outerShdw>
          </a:effectLst>
        </p:spPr>
        <p:style>
          <a:lnRef idx="3">
            <a:schemeClr val="lt1"/>
          </a:lnRef>
          <a:fillRef idx="1">
            <a:schemeClr val="accent1"/>
          </a:fillRef>
          <a:effectRef idx="1">
            <a:schemeClr val="accent1"/>
          </a:effectRef>
          <a:fontRef idx="minor"/>
        </p:style>
      </p:sp>
      <p:sp>
        <p:nvSpPr>
          <p:cNvPr id="8" name="CustomShape 9"/>
          <p:cNvSpPr/>
          <p:nvPr/>
        </p:nvSpPr>
        <p:spPr>
          <a:xfrm>
            <a:off x="63000" y="2976480"/>
            <a:ext cx="9021240" cy="110160"/>
          </a:xfrm>
          <a:prstGeom prst="rect">
            <a:avLst/>
          </a:prstGeom>
          <a:solidFill>
            <a:schemeClr val="accent5"/>
          </a:solidFill>
          <a:ln w="19080">
            <a:noFill/>
          </a:ln>
          <a:effectLst>
            <a:outerShdw algn="t" blurRad="38100" dir="5400000" dist="25560" rotWithShape="0">
              <a:srgbClr val="000000">
                <a:alpha val="50000"/>
              </a:srgbClr>
            </a:outerShdw>
          </a:effectLst>
        </p:spPr>
        <p:style>
          <a:lnRef idx="3">
            <a:schemeClr val="lt1"/>
          </a:lnRef>
          <a:fillRef idx="1">
            <a:schemeClr val="accent1"/>
          </a:fillRef>
          <a:effectRef idx="1">
            <a:schemeClr val="accent1"/>
          </a:effectRef>
          <a:fontRef idx="minor"/>
        </p:style>
      </p:sp>
      <p:sp>
        <p:nvSpPr>
          <p:cNvPr id="9" name="PlaceHolder 10"/>
          <p:cNvSpPr>
            <a:spLocks noGrp="1"/>
          </p:cNvSpPr>
          <p:nvPr>
            <p:ph type="title"/>
          </p:nvPr>
        </p:nvSpPr>
        <p:spPr>
          <a:xfrm>
            <a:off x="457200" y="1505880"/>
            <a:ext cx="8229240" cy="1469520"/>
          </a:xfrm>
          <a:prstGeom prst="rect">
            <a:avLst/>
          </a:prstGeom>
        </p:spPr>
        <p:txBody>
          <a:bodyPr lIns="90000" rIns="90000" tIns="45000" bIns="91440" anchor="ctr">
            <a:normAutofit fontScale="97000"/>
          </a:bodyPr>
          <a:p>
            <a:pPr algn="ctr">
              <a:lnSpc>
                <a:spcPct val="100000"/>
              </a:lnSpc>
            </a:pPr>
            <a:r>
              <a:rPr b="0" lang="en-US" sz="4400" spc="-1" strike="noStrike">
                <a:solidFill>
                  <a:srgbClr val="ffffff"/>
                </a:solidFill>
                <a:latin typeface="Perpetua"/>
              </a:rPr>
              <a:t>Click to edit Master title style</a:t>
            </a:r>
            <a:endParaRPr b="0" lang="en-US" sz="4400" spc="-1" strike="noStrike">
              <a:solidFill>
                <a:srgbClr val="000000"/>
              </a:solidFill>
              <a:latin typeface="Perpetua"/>
            </a:endParaRPr>
          </a:p>
        </p:txBody>
      </p:sp>
      <p:sp>
        <p:nvSpPr>
          <p:cNvPr id="10"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600" spc="-1" strike="noStrike">
                <a:solidFill>
                  <a:srgbClr val="000000"/>
                </a:solidFill>
                <a:latin typeface="Perpetua"/>
              </a:rPr>
              <a:t>Click to edit the outline text format</a:t>
            </a:r>
            <a:endParaRPr b="0" lang="en-US" sz="2600" spc="-1" strike="noStrike">
              <a:solidFill>
                <a:srgbClr val="000000"/>
              </a:solidFill>
              <a:latin typeface="Perpetua"/>
            </a:endParaRPr>
          </a:p>
          <a:p>
            <a:pPr lvl="1" marL="864000" indent="-324000">
              <a:spcBef>
                <a:spcPts val="1134"/>
              </a:spcBef>
              <a:buClr>
                <a:srgbClr val="000000"/>
              </a:buClr>
              <a:buSzPct val="75000"/>
              <a:buFont typeface="Symbol" charset="2"/>
              <a:buChar char=""/>
            </a:pPr>
            <a:r>
              <a:rPr b="0" lang="en-US" sz="2600" spc="-1" strike="noStrike">
                <a:solidFill>
                  <a:srgbClr val="000000"/>
                </a:solidFill>
                <a:latin typeface="Perpetua"/>
              </a:rPr>
              <a:t>Second Outline Level</a:t>
            </a:r>
            <a:endParaRPr b="0" lang="en-US" sz="2600" spc="-1" strike="noStrike">
              <a:solidFill>
                <a:srgbClr val="000000"/>
              </a:solidFill>
              <a:latin typeface="Perpetua"/>
            </a:endParaRPr>
          </a:p>
          <a:p>
            <a:pPr lvl="2" marL="1296000" indent="-288000">
              <a:spcBef>
                <a:spcPts val="850"/>
              </a:spcBef>
              <a:buClr>
                <a:srgbClr val="000000"/>
              </a:buClr>
              <a:buSzPct val="45000"/>
              <a:buFont typeface="Wingdings" charset="2"/>
              <a:buChar char=""/>
            </a:pPr>
            <a:r>
              <a:rPr b="0" lang="en-US" sz="2600" spc="-1" strike="noStrike">
                <a:solidFill>
                  <a:srgbClr val="000000"/>
                </a:solidFill>
                <a:latin typeface="Perpetua"/>
              </a:rPr>
              <a:t>Third Outline Level</a:t>
            </a:r>
            <a:endParaRPr b="0" lang="en-US" sz="2600" spc="-1" strike="noStrike">
              <a:solidFill>
                <a:srgbClr val="000000"/>
              </a:solidFill>
              <a:latin typeface="Perpetua"/>
            </a:endParaRPr>
          </a:p>
          <a:p>
            <a:pPr lvl="3" marL="1728000" indent="-216000">
              <a:spcBef>
                <a:spcPts val="567"/>
              </a:spcBef>
              <a:buClr>
                <a:srgbClr val="000000"/>
              </a:buClr>
              <a:buSzPct val="75000"/>
              <a:buFont typeface="Symbol" charset="2"/>
              <a:buChar char=""/>
            </a:pPr>
            <a:r>
              <a:rPr b="0" lang="en-US" sz="2600" spc="-1" strike="noStrike">
                <a:solidFill>
                  <a:srgbClr val="000000"/>
                </a:solidFill>
                <a:latin typeface="Perpetua"/>
              </a:rPr>
              <a:t>Fourth Outline Level</a:t>
            </a:r>
            <a:endParaRPr b="0" lang="en-US" sz="2600" spc="-1" strike="noStrike">
              <a:solidFill>
                <a:srgbClr val="000000"/>
              </a:solidFill>
              <a:latin typeface="Perpetu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Perpetua"/>
              </a:rPr>
              <a:t>Fifth Outline Level</a:t>
            </a:r>
            <a:endParaRPr b="0" lang="en-US" sz="2000" spc="-1" strike="noStrike">
              <a:solidFill>
                <a:srgbClr val="000000"/>
              </a:solidFill>
              <a:latin typeface="Perpetu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Perpetua"/>
              </a:rPr>
              <a:t>Sixth Outline Level</a:t>
            </a:r>
            <a:endParaRPr b="0" lang="en-US" sz="2000" spc="-1" strike="noStrike">
              <a:solidFill>
                <a:srgbClr val="000000"/>
              </a:solidFill>
              <a:latin typeface="Perpetu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Perpetua"/>
              </a:rPr>
              <a:t>Seventh Outline Level</a:t>
            </a:r>
            <a:endParaRPr b="0" lang="en-US" sz="2000" spc="-1" strike="noStrike">
              <a:solidFill>
                <a:srgbClr val="000000"/>
              </a:solidFill>
              <a:latin typeface="Perpetu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48" name="CustomShape 2"/>
          <p:cNvSpPr/>
          <p:nvPr/>
        </p:nvSpPr>
        <p:spPr>
          <a:xfrm>
            <a:off x="64080" y="69840"/>
            <a:ext cx="9012960" cy="6693120"/>
          </a:xfrm>
          <a:prstGeom prst="roundRect">
            <a:avLst>
              <a:gd name="adj" fmla="val 4929"/>
            </a:avLst>
          </a:prstGeom>
          <a:solidFill>
            <a:srgbClr val="ffffff"/>
          </a:solidFill>
          <a:ln cap="sq" w="6480">
            <a:solidFill>
              <a:schemeClr val="tx1">
                <a:alpha val="100000"/>
              </a:schemeClr>
            </a:solidFill>
            <a:round/>
          </a:ln>
          <a:effectLst>
            <a:outerShdw algn="t" blurRad="38100" dir="5400000" dist="25560" rotWithShape="0">
              <a:srgbClr val="000000">
                <a:alpha val="50000"/>
              </a:srgbClr>
            </a:outerShdw>
          </a:effectLst>
        </p:spPr>
        <p:style>
          <a:lnRef idx="3">
            <a:schemeClr val="lt1"/>
          </a:lnRef>
          <a:fillRef idx="1001">
            <a:schemeClr val="lt1"/>
          </a:fillRef>
          <a:effectRef idx="1">
            <a:schemeClr val="accent1"/>
          </a:effectRef>
          <a:fontRef idx="minor"/>
        </p:style>
      </p:sp>
      <p:sp>
        <p:nvSpPr>
          <p:cNvPr id="49" name="PlaceHolder 3"/>
          <p:cNvSpPr>
            <a:spLocks noGrp="1"/>
          </p:cNvSpPr>
          <p:nvPr>
            <p:ph type="title"/>
          </p:nvPr>
        </p:nvSpPr>
        <p:spPr>
          <a:xfrm>
            <a:off x="228600" y="274680"/>
            <a:ext cx="8686440" cy="1142640"/>
          </a:xfrm>
          <a:prstGeom prst="rect">
            <a:avLst/>
          </a:prstGeom>
        </p:spPr>
        <p:txBody>
          <a:bodyPr lIns="90000" rIns="90000" tIns="45000" bIns="91440" anchor="b">
            <a:noAutofit/>
          </a:bodyPr>
          <a:p>
            <a:pPr>
              <a:lnSpc>
                <a:spcPct val="100000"/>
              </a:lnSpc>
            </a:pPr>
            <a:r>
              <a:rPr b="0" lang="en-US" sz="4000" spc="-1" strike="noStrike">
                <a:solidFill>
                  <a:srgbClr val="000000"/>
                </a:solidFill>
                <a:latin typeface="Perpetua"/>
              </a:rPr>
              <a:t>Click to edit Master title style</a:t>
            </a:r>
            <a:endParaRPr b="0" lang="en-US" sz="4000" spc="-1" strike="noStrike">
              <a:solidFill>
                <a:srgbClr val="000000"/>
              </a:solidFill>
              <a:latin typeface="Perpetua"/>
            </a:endParaRPr>
          </a:p>
        </p:txBody>
      </p:sp>
      <p:sp>
        <p:nvSpPr>
          <p:cNvPr id="50" name="PlaceHolder 4"/>
          <p:cNvSpPr>
            <a:spLocks noGrp="1"/>
          </p:cNvSpPr>
          <p:nvPr>
            <p:ph type="body"/>
          </p:nvPr>
        </p:nvSpPr>
        <p:spPr>
          <a:xfrm>
            <a:off x="228600" y="1447920"/>
            <a:ext cx="8686440" cy="4571640"/>
          </a:xfrm>
          <a:prstGeom prst="rect">
            <a:avLst/>
          </a:prstGeom>
        </p:spPr>
        <p:txBody>
          <a:bodyPr lIns="90000" rIns="90000" tIns="45000" bIns="45000">
            <a:noAutofit/>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Click to edit Master text styles</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0" lang="en-US" sz="2600" spc="-1" strike="noStrike">
                <a:solidFill>
                  <a:srgbClr val="000000"/>
                </a:solidFill>
                <a:latin typeface="Perpetua"/>
              </a:rPr>
              <a:t>Second level</a:t>
            </a:r>
            <a:endParaRPr b="0" lang="en-US" sz="2600" spc="-1" strike="noStrike">
              <a:solidFill>
                <a:srgbClr val="000000"/>
              </a:solidFill>
              <a:latin typeface="Perpetua"/>
            </a:endParaRPr>
          </a:p>
          <a:p>
            <a:pPr lvl="2" marL="822960" indent="-228240">
              <a:lnSpc>
                <a:spcPct val="100000"/>
              </a:lnSpc>
              <a:spcBef>
                <a:spcPts val="371"/>
              </a:spcBef>
              <a:buClr>
                <a:srgbClr val="000000"/>
              </a:buClr>
              <a:buSzPct val="85000"/>
              <a:buFont typeface="Arial"/>
              <a:buChar char="•"/>
            </a:pPr>
            <a:r>
              <a:rPr b="0" lang="en-US" sz="2600" spc="-1" strike="noStrike">
                <a:solidFill>
                  <a:srgbClr val="000000"/>
                </a:solidFill>
                <a:latin typeface="Perpetua"/>
              </a:rPr>
              <a:t>Third level</a:t>
            </a:r>
            <a:endParaRPr b="0" lang="en-US" sz="2600" spc="-1" strike="noStrike">
              <a:solidFill>
                <a:srgbClr val="000000"/>
              </a:solidFill>
              <a:latin typeface="Perpetua"/>
            </a:endParaRPr>
          </a:p>
          <a:p>
            <a:pPr lvl="3" marL="1097280" indent="-228240">
              <a:lnSpc>
                <a:spcPct val="100000"/>
              </a:lnSpc>
              <a:spcBef>
                <a:spcPts val="371"/>
              </a:spcBef>
              <a:buClr>
                <a:srgbClr val="000000"/>
              </a:buClr>
              <a:buSzPct val="80000"/>
              <a:buFont typeface="Arial"/>
              <a:buChar char="•"/>
            </a:pPr>
            <a:r>
              <a:rPr b="0" lang="en-US" sz="2600" spc="-1" strike="noStrike">
                <a:solidFill>
                  <a:srgbClr val="000000"/>
                </a:solidFill>
                <a:latin typeface="Perpetua"/>
              </a:rPr>
              <a:t>Fourth level</a:t>
            </a:r>
            <a:endParaRPr b="0" lang="en-US" sz="2600" spc="-1" strike="noStrike">
              <a:solidFill>
                <a:srgbClr val="000000"/>
              </a:solidFill>
              <a:latin typeface="Perpetua"/>
            </a:endParaRPr>
          </a:p>
          <a:p>
            <a:pPr lvl="4" marL="1371600" indent="-228240">
              <a:lnSpc>
                <a:spcPct val="100000"/>
              </a:lnSpc>
              <a:spcBef>
                <a:spcPts val="371"/>
              </a:spcBef>
              <a:buClr>
                <a:srgbClr val="000000"/>
              </a:buClr>
              <a:buFont typeface="Arial"/>
              <a:buChar char="•"/>
            </a:pPr>
            <a:r>
              <a:rPr b="0" lang="en-US" sz="2600" spc="-1" strike="noStrike">
                <a:solidFill>
                  <a:srgbClr val="000000"/>
                </a:solidFill>
                <a:latin typeface="Perpetua"/>
              </a:rPr>
              <a:t>Fifth level</a:t>
            </a:r>
            <a:endParaRPr b="0" lang="en-US" sz="2600" spc="-1" strike="noStrike">
              <a:solidFill>
                <a:srgbClr val="000000"/>
              </a:solidFill>
              <a:latin typeface="Perpetua"/>
            </a:endParaRPr>
          </a:p>
        </p:txBody>
      </p:sp>
      <p:sp>
        <p:nvSpPr>
          <p:cNvPr id="51" name="PlaceHolder 5"/>
          <p:cNvSpPr>
            <a:spLocks noGrp="1"/>
          </p:cNvSpPr>
          <p:nvPr>
            <p:ph type="sldNum"/>
          </p:nvPr>
        </p:nvSpPr>
        <p:spPr>
          <a:xfrm>
            <a:off x="152280" y="6400800"/>
            <a:ext cx="456840" cy="342720"/>
          </a:xfrm>
          <a:prstGeom prst="rect">
            <a:avLst/>
          </a:prstGeom>
        </p:spPr>
        <p:txBody>
          <a:bodyPr lIns="0" rIns="0" tIns="0" bIns="0" anchor="ctr" anchorCtr="1">
            <a:noAutofit/>
          </a:bodyPr>
          <a:p>
            <a:pPr algn="ctr">
              <a:lnSpc>
                <a:spcPct val="100000"/>
              </a:lnSpc>
            </a:pPr>
            <a:fld id="{2F9F448E-6EBC-49F4-A85A-ED5562D48F7D}" type="slidenum">
              <a:rPr b="0" lang="en-US" sz="1100" spc="-1" strike="noStrike">
                <a:solidFill>
                  <a:srgbClr val="000000"/>
                </a:solidFill>
                <a:latin typeface="Perpetua"/>
              </a:rPr>
              <a:t>&lt;number&gt;</a:t>
            </a:fld>
            <a:endParaRPr b="0" lang="en-US" sz="1100" spc="-1" strike="noStrike">
              <a:latin typeface="Times New Roman"/>
            </a:endParaRPr>
          </a:p>
        </p:txBody>
      </p:sp>
      <p:sp>
        <p:nvSpPr>
          <p:cNvPr id="52" name="PlaceHolder 6"/>
          <p:cNvSpPr>
            <a:spLocks noGrp="1"/>
          </p:cNvSpPr>
          <p:nvPr>
            <p:ph type="ftr"/>
          </p:nvPr>
        </p:nvSpPr>
        <p:spPr>
          <a:xfrm>
            <a:off x="685800" y="6477120"/>
            <a:ext cx="3962160" cy="228240"/>
          </a:xfrm>
          <a:prstGeom prst="rect">
            <a:avLst/>
          </a:prstGeom>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hyperlink" Target="http://www.tutorialspoint.com/cprogramming/c_pointers.htm" TargetMode="External"/><Relationship Id="rId2" Type="http://schemas.openxmlformats.org/officeDocument/2006/relationships/hyperlink" Target="http://www.tutorialspoint.com/cprogramming/c_pointers.htm" TargetMode="External"/><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96" name="TextShape 2"/>
          <p:cNvSpPr txBox="1"/>
          <p:nvPr/>
        </p:nvSpPr>
        <p:spPr>
          <a:xfrm>
            <a:off x="152280" y="6477120"/>
            <a:ext cx="456840" cy="266400"/>
          </a:xfrm>
          <a:prstGeom prst="rect">
            <a:avLst/>
          </a:prstGeom>
          <a:solidFill>
            <a:srgbClr val="ffffff"/>
          </a:solidFill>
          <a:ln>
            <a:noFill/>
          </a:ln>
        </p:spPr>
        <p:txBody>
          <a:bodyPr lIns="0" rIns="0" tIns="0" bIns="0" anchor="ctr" anchorCtr="1">
            <a:noAutofit/>
          </a:bodyPr>
          <a:p>
            <a:pPr algn="ctr">
              <a:lnSpc>
                <a:spcPct val="100000"/>
              </a:lnSpc>
            </a:pPr>
            <a:fld id="{93115DFF-A0E7-4811-A4A6-6636E8362424}" type="slidenum">
              <a:rPr b="0" lang="en-US" sz="1100" spc="-1" strike="noStrike">
                <a:solidFill>
                  <a:srgbClr val="000000"/>
                </a:solidFill>
                <a:latin typeface="Perpetua"/>
              </a:rPr>
              <a:t>&lt;number&gt;</a:t>
            </a:fld>
            <a:endParaRPr b="0" lang="en-US" sz="1100" spc="-1" strike="noStrike">
              <a:latin typeface="Times New Roman"/>
            </a:endParaRPr>
          </a:p>
        </p:txBody>
      </p:sp>
      <p:sp>
        <p:nvSpPr>
          <p:cNvPr id="97" name="TextShape 3"/>
          <p:cNvSpPr txBox="1"/>
          <p:nvPr/>
        </p:nvSpPr>
        <p:spPr>
          <a:xfrm>
            <a:off x="457200" y="1505880"/>
            <a:ext cx="8229240" cy="1469520"/>
          </a:xfrm>
          <a:prstGeom prst="rect">
            <a:avLst/>
          </a:prstGeom>
          <a:noFill/>
          <a:ln>
            <a:noFill/>
          </a:ln>
        </p:spPr>
        <p:txBody>
          <a:bodyPr lIns="90000" rIns="90000" tIns="45000" bIns="91440" anchor="ctr">
            <a:noAutofit/>
          </a:bodyPr>
          <a:p>
            <a:pPr algn="ctr">
              <a:lnSpc>
                <a:spcPct val="100000"/>
              </a:lnSpc>
            </a:pPr>
            <a:r>
              <a:rPr b="0" lang="en-US" sz="4400" spc="-1" strike="noStrike">
                <a:solidFill>
                  <a:srgbClr val="000000"/>
                </a:solidFill>
                <a:latin typeface="Perpetua"/>
              </a:rPr>
              <a:t>2.2 Pointers </a:t>
            </a:r>
            <a:endParaRPr b="0" lang="en-US" sz="4400" spc="-1" strike="noStrike">
              <a:solidFill>
                <a:srgbClr val="000000"/>
              </a:solidFill>
              <a:latin typeface="Perpetua"/>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228600" y="274680"/>
            <a:ext cx="8686440" cy="1142640"/>
          </a:xfrm>
          <a:prstGeom prst="rect">
            <a:avLst/>
          </a:prstGeom>
          <a:noFill/>
          <a:ln>
            <a:noFill/>
          </a:ln>
        </p:spPr>
        <p:txBody>
          <a:bodyPr lIns="90000" rIns="90000" tIns="45000" bIns="91440" anchor="b">
            <a:noAutofit/>
          </a:bodyPr>
          <a:p>
            <a:pPr>
              <a:lnSpc>
                <a:spcPct val="100000"/>
              </a:lnSpc>
            </a:pPr>
            <a:r>
              <a:rPr b="0" lang="en-US" sz="4000" spc="-1" strike="noStrike">
                <a:solidFill>
                  <a:srgbClr val="000000"/>
                </a:solidFill>
                <a:latin typeface="Perpetua"/>
              </a:rPr>
              <a:t>Referencing &amp; Dereferencing Operators</a:t>
            </a:r>
            <a:endParaRPr b="0" lang="en-US" sz="4000" spc="-1" strike="noStrike">
              <a:solidFill>
                <a:srgbClr val="000000"/>
              </a:solidFill>
              <a:latin typeface="Perpetua"/>
            </a:endParaRPr>
          </a:p>
        </p:txBody>
      </p:sp>
      <p:sp>
        <p:nvSpPr>
          <p:cNvPr id="135" name="TextShape 2"/>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A41C93C3-1123-44A3-BBD6-8D737ECBDBF5}" type="slidenum">
              <a:rPr b="0" lang="en-US" sz="1100" spc="-1" strike="noStrike">
                <a:solidFill>
                  <a:srgbClr val="000000"/>
                </a:solidFill>
                <a:latin typeface="Perpetua"/>
              </a:rPr>
              <a:t>9</a:t>
            </a:fld>
            <a:endParaRPr b="0" lang="en-US" sz="1100" spc="-1" strike="noStrike">
              <a:latin typeface="Times New Roman"/>
            </a:endParaRPr>
          </a:p>
        </p:txBody>
      </p:sp>
      <p:sp>
        <p:nvSpPr>
          <p:cNvPr id="136" name="TextShape 3"/>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pic>
        <p:nvPicPr>
          <p:cNvPr id="137" name="Picture 2" descr=""/>
          <p:cNvPicPr/>
          <p:nvPr/>
        </p:nvPicPr>
        <p:blipFill>
          <a:blip r:embed="rId1"/>
          <a:stretch/>
        </p:blipFill>
        <p:spPr>
          <a:xfrm>
            <a:off x="2133360" y="2057400"/>
            <a:ext cx="4876920" cy="27432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228600" y="274680"/>
            <a:ext cx="8686440" cy="715680"/>
          </a:xfrm>
          <a:prstGeom prst="rect">
            <a:avLst/>
          </a:prstGeom>
          <a:noFill/>
          <a:ln>
            <a:noFill/>
          </a:ln>
        </p:spPr>
        <p:txBody>
          <a:bodyPr lIns="90000" rIns="90000" tIns="45000" bIns="91440" anchor="b">
            <a:normAutofit fontScale="96000"/>
          </a:bodyPr>
          <a:p>
            <a:pPr>
              <a:lnSpc>
                <a:spcPct val="100000"/>
              </a:lnSpc>
            </a:pPr>
            <a:r>
              <a:rPr b="0" lang="en-US" sz="4000" spc="-1" strike="noStrike">
                <a:solidFill>
                  <a:srgbClr val="000000"/>
                </a:solidFill>
                <a:latin typeface="Perpetua"/>
              </a:rPr>
              <a:t>Sample Code -1 : Simple Pointer</a:t>
            </a:r>
            <a:endParaRPr b="0" lang="en-US" sz="4000" spc="-1" strike="noStrike">
              <a:solidFill>
                <a:srgbClr val="000000"/>
              </a:solidFill>
              <a:latin typeface="Perpetua"/>
            </a:endParaRPr>
          </a:p>
        </p:txBody>
      </p:sp>
      <p:sp>
        <p:nvSpPr>
          <p:cNvPr id="139" name="TextShape 2"/>
          <p:cNvSpPr txBox="1"/>
          <p:nvPr/>
        </p:nvSpPr>
        <p:spPr>
          <a:xfrm>
            <a:off x="4610520" y="1031760"/>
            <a:ext cx="4571640" cy="3627720"/>
          </a:xfrm>
          <a:prstGeom prst="rect">
            <a:avLst/>
          </a:prstGeom>
          <a:noFill/>
          <a:ln>
            <a:noFill/>
          </a:ln>
        </p:spPr>
        <p:txBody>
          <a:bodyPr lIns="90000" rIns="90000" tIns="45000" bIns="45000">
            <a:normAutofit/>
          </a:bodyPr>
          <a:p>
            <a:pPr>
              <a:lnSpc>
                <a:spcPct val="100000"/>
              </a:lnSpc>
              <a:spcBef>
                <a:spcPts val="581"/>
              </a:spcBef>
            </a:pPr>
            <a:r>
              <a:rPr b="0" lang="en-US" sz="2600" spc="-1" strike="noStrike">
                <a:solidFill>
                  <a:srgbClr val="000000"/>
                </a:solidFill>
                <a:latin typeface="Perpetua"/>
              </a:rPr>
              <a:t>Output:-</a:t>
            </a:r>
            <a:endParaRPr b="0" lang="en-US" sz="26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Number : 10</a:t>
            </a:r>
            <a:endParaRPr b="0" lang="en-US" sz="24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Address: 0x7fff4fab3044</a:t>
            </a:r>
            <a:endParaRPr b="0" lang="en-US" sz="24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Number using pointer :  10</a:t>
            </a:r>
            <a:endParaRPr b="0" lang="en-US" sz="24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Address using Pointer: 0x7fff4fab3044</a:t>
            </a:r>
            <a:endParaRPr b="0" lang="en-US" sz="2400" spc="-1" strike="noStrike">
              <a:solidFill>
                <a:srgbClr val="000000"/>
              </a:solidFill>
              <a:latin typeface="Perpetua"/>
            </a:endParaRPr>
          </a:p>
          <a:p>
            <a:pPr>
              <a:lnSpc>
                <a:spcPct val="100000"/>
              </a:lnSpc>
              <a:spcBef>
                <a:spcPts val="581"/>
              </a:spcBef>
            </a:pPr>
            <a:endParaRPr b="0" lang="en-US" sz="2400" spc="-1" strike="noStrike">
              <a:solidFill>
                <a:srgbClr val="000000"/>
              </a:solidFill>
              <a:latin typeface="Perpetua"/>
            </a:endParaRPr>
          </a:p>
        </p:txBody>
      </p:sp>
      <p:sp>
        <p:nvSpPr>
          <p:cNvPr id="140"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001F7CB0-BE8C-40BC-AF99-2754487036BA}" type="slidenum">
              <a:rPr b="0" lang="en-US" sz="1100" spc="-1" strike="noStrike">
                <a:solidFill>
                  <a:srgbClr val="000000"/>
                </a:solidFill>
                <a:latin typeface="Perpetua"/>
              </a:rPr>
              <a:t>11</a:t>
            </a:fld>
            <a:endParaRPr b="0" lang="en-US" sz="1100" spc="-1" strike="noStrike">
              <a:latin typeface="Times New Roman"/>
            </a:endParaRPr>
          </a:p>
        </p:txBody>
      </p:sp>
      <p:sp>
        <p:nvSpPr>
          <p:cNvPr id="141"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142" name="CustomShape 5"/>
          <p:cNvSpPr/>
          <p:nvPr/>
        </p:nvSpPr>
        <p:spPr>
          <a:xfrm>
            <a:off x="182880" y="1031760"/>
            <a:ext cx="4571640" cy="3930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Perpetua"/>
              </a:rPr>
              <a:t>#include&lt;stdio.h&gt;</a:t>
            </a:r>
            <a:endParaRPr b="0" lang="en-US" sz="1800" spc="-1" strike="noStrike">
              <a:latin typeface="Arial"/>
            </a:endParaRPr>
          </a:p>
          <a:p>
            <a:pPr>
              <a:lnSpc>
                <a:spcPct val="100000"/>
              </a:lnSpc>
            </a:pPr>
            <a:r>
              <a:rPr b="0" lang="en-US" sz="1800" spc="-1" strike="noStrike">
                <a:solidFill>
                  <a:srgbClr val="000000"/>
                </a:solidFill>
                <a:latin typeface="Perpetua"/>
              </a:rPr>
              <a:t>int main()</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int x=10;</a:t>
            </a:r>
            <a:endParaRPr b="0" lang="en-US" sz="1800" spc="-1" strike="noStrike">
              <a:latin typeface="Arial"/>
            </a:endParaRPr>
          </a:p>
          <a:p>
            <a:pPr>
              <a:lnSpc>
                <a:spcPct val="100000"/>
              </a:lnSpc>
            </a:pPr>
            <a:r>
              <a:rPr b="0" lang="en-US" sz="1800" spc="-1" strike="noStrike">
                <a:solidFill>
                  <a:srgbClr val="000000"/>
                </a:solidFill>
                <a:latin typeface="Perpetua"/>
              </a:rPr>
              <a:t>int *ip;</a:t>
            </a:r>
            <a:endParaRPr b="0" lang="en-US" sz="1800" spc="-1" strike="noStrike">
              <a:latin typeface="Arial"/>
            </a:endParaRPr>
          </a:p>
          <a:p>
            <a:pPr>
              <a:lnSpc>
                <a:spcPct val="100000"/>
              </a:lnSpc>
            </a:pPr>
            <a:r>
              <a:rPr b="0" lang="en-US" sz="1800" spc="-1" strike="noStrike">
                <a:solidFill>
                  <a:srgbClr val="000000"/>
                </a:solidFill>
                <a:latin typeface="Perpetua"/>
              </a:rPr>
              <a:t>ip=&amp;x;</a:t>
            </a:r>
            <a:endParaRPr b="0" lang="en-US" sz="1800" spc="-1" strike="noStrike">
              <a:latin typeface="Arial"/>
            </a:endParaRPr>
          </a:p>
          <a:p>
            <a:pPr>
              <a:lnSpc>
                <a:spcPct val="100000"/>
              </a:lnSpc>
            </a:pPr>
            <a:r>
              <a:rPr b="0" lang="en-US" sz="1800" spc="-1" strike="noStrike">
                <a:solidFill>
                  <a:srgbClr val="000000"/>
                </a:solidFill>
                <a:latin typeface="Perpetua"/>
              </a:rPr>
              <a:t>printf("Number : %d\n",x);</a:t>
            </a:r>
            <a:endParaRPr b="0" lang="en-US" sz="1800" spc="-1" strike="noStrike">
              <a:latin typeface="Arial"/>
            </a:endParaRPr>
          </a:p>
          <a:p>
            <a:pPr>
              <a:lnSpc>
                <a:spcPct val="100000"/>
              </a:lnSpc>
            </a:pPr>
            <a:r>
              <a:rPr b="0" lang="en-US" sz="1800" spc="-1" strike="noStrike">
                <a:solidFill>
                  <a:srgbClr val="000000"/>
                </a:solidFill>
                <a:latin typeface="Perpetua"/>
              </a:rPr>
              <a:t>printf("Address: %p\n",(&amp;x));</a:t>
            </a:r>
            <a:endParaRPr b="0" lang="en-US" sz="1800" spc="-1" strike="noStrike">
              <a:latin typeface="Arial"/>
            </a:endParaRPr>
          </a:p>
          <a:p>
            <a:pPr>
              <a:lnSpc>
                <a:spcPct val="100000"/>
              </a:lnSpc>
            </a:pPr>
            <a:r>
              <a:rPr b="0" lang="en-US" sz="1800" spc="-1" strike="noStrike">
                <a:solidFill>
                  <a:srgbClr val="000000"/>
                </a:solidFill>
                <a:latin typeface="Perpetua"/>
              </a:rPr>
              <a:t>printf("Number using pointer :  %d\n", *ip);</a:t>
            </a:r>
            <a:endParaRPr b="0" lang="en-US" sz="1800" spc="-1" strike="noStrike">
              <a:latin typeface="Arial"/>
            </a:endParaRPr>
          </a:p>
          <a:p>
            <a:pPr>
              <a:lnSpc>
                <a:spcPct val="100000"/>
              </a:lnSpc>
            </a:pPr>
            <a:r>
              <a:rPr b="0" lang="en-US" sz="1800" spc="-1" strike="noStrike">
                <a:solidFill>
                  <a:srgbClr val="000000"/>
                </a:solidFill>
                <a:latin typeface="Perpetua"/>
              </a:rPr>
              <a:t>printf("Address using Pointer: %p\n",ip);</a:t>
            </a:r>
            <a:endParaRPr b="0" lang="en-US" sz="1800" spc="-1" strike="noStrike">
              <a:latin typeface="Arial"/>
            </a:endParaRPr>
          </a:p>
          <a:p>
            <a:pPr>
              <a:lnSpc>
                <a:spcPct val="100000"/>
              </a:lnSpc>
            </a:pPr>
            <a:r>
              <a:rPr b="0" lang="en-US" sz="1800" spc="-1" strike="noStrike">
                <a:solidFill>
                  <a:srgbClr val="000000"/>
                </a:solidFill>
                <a:latin typeface="Perpetua"/>
              </a:rPr>
              <a:t>return 0;</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228600" y="274680"/>
            <a:ext cx="8686440" cy="715680"/>
          </a:xfrm>
          <a:prstGeom prst="rect">
            <a:avLst/>
          </a:prstGeom>
          <a:noFill/>
          <a:ln>
            <a:noFill/>
          </a:ln>
        </p:spPr>
        <p:txBody>
          <a:bodyPr lIns="90000" rIns="90000" tIns="45000" bIns="91440" anchor="b">
            <a:normAutofit fontScale="33000"/>
          </a:bodyPr>
          <a:p>
            <a:pPr>
              <a:lnSpc>
                <a:spcPct val="100000"/>
              </a:lnSpc>
            </a:pPr>
            <a:r>
              <a:rPr b="0" lang="en-US" sz="4000" spc="-1" strike="noStrike">
                <a:solidFill>
                  <a:srgbClr val="000000"/>
                </a:solidFill>
                <a:latin typeface="Perpetua"/>
              </a:rPr>
              <a:t>Sample Code -2 : Pointers to different types</a:t>
            </a:r>
            <a:endParaRPr b="0" lang="en-US" sz="4000" spc="-1" strike="noStrike">
              <a:solidFill>
                <a:srgbClr val="000000"/>
              </a:solidFill>
              <a:latin typeface="Perpetua"/>
            </a:endParaRPr>
          </a:p>
        </p:txBody>
      </p:sp>
      <p:sp>
        <p:nvSpPr>
          <p:cNvPr id="144" name="TextShape 2"/>
          <p:cNvSpPr txBox="1"/>
          <p:nvPr/>
        </p:nvSpPr>
        <p:spPr>
          <a:xfrm>
            <a:off x="4610520" y="1031760"/>
            <a:ext cx="4571640" cy="3627720"/>
          </a:xfrm>
          <a:prstGeom prst="rect">
            <a:avLst/>
          </a:prstGeom>
          <a:noFill/>
          <a:ln>
            <a:noFill/>
          </a:ln>
        </p:spPr>
        <p:txBody>
          <a:bodyPr lIns="90000" rIns="90000" tIns="45000" bIns="45000">
            <a:normAutofit/>
          </a:bodyPr>
          <a:p>
            <a:pPr>
              <a:lnSpc>
                <a:spcPct val="100000"/>
              </a:lnSpc>
              <a:spcBef>
                <a:spcPts val="581"/>
              </a:spcBef>
            </a:pPr>
            <a:r>
              <a:rPr b="0" lang="en-US" sz="2600" spc="-1" strike="noStrike">
                <a:solidFill>
                  <a:srgbClr val="000000"/>
                </a:solidFill>
                <a:latin typeface="Perpetua"/>
              </a:rPr>
              <a:t>Output:-</a:t>
            </a:r>
            <a:endParaRPr b="0" lang="en-US" sz="26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Number using pointer :  10</a:t>
            </a:r>
            <a:endParaRPr b="0" lang="en-US" sz="24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Address using Pointer: 0x7fff4f5c31bc</a:t>
            </a:r>
            <a:endParaRPr b="0" lang="en-US" sz="24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Decimal value : 2.500000</a:t>
            </a:r>
            <a:endParaRPr b="0" lang="en-US" sz="24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Address of y : 0x7fff4f5c31b8</a:t>
            </a:r>
            <a:endParaRPr b="0" lang="en-US" sz="2400" spc="-1" strike="noStrike">
              <a:solidFill>
                <a:srgbClr val="000000"/>
              </a:solidFill>
              <a:latin typeface="Perpetua"/>
            </a:endParaRPr>
          </a:p>
          <a:p>
            <a:pPr>
              <a:lnSpc>
                <a:spcPct val="100000"/>
              </a:lnSpc>
              <a:spcBef>
                <a:spcPts val="581"/>
              </a:spcBef>
            </a:pPr>
            <a:endParaRPr b="0" lang="en-US" sz="2400" spc="-1" strike="noStrike">
              <a:solidFill>
                <a:srgbClr val="000000"/>
              </a:solidFill>
              <a:latin typeface="Perpetua"/>
            </a:endParaRPr>
          </a:p>
        </p:txBody>
      </p:sp>
      <p:sp>
        <p:nvSpPr>
          <p:cNvPr id="145"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CD8222B7-D1DF-40C5-8AB5-621DFBC4AE77}" type="slidenum">
              <a:rPr b="0" lang="en-US" sz="1100" spc="-1" strike="noStrike">
                <a:solidFill>
                  <a:srgbClr val="000000"/>
                </a:solidFill>
                <a:latin typeface="Perpetua"/>
              </a:rPr>
              <a:t>12</a:t>
            </a:fld>
            <a:endParaRPr b="0" lang="en-US" sz="1100" spc="-1" strike="noStrike">
              <a:latin typeface="Times New Roman"/>
            </a:endParaRPr>
          </a:p>
        </p:txBody>
      </p:sp>
      <p:sp>
        <p:nvSpPr>
          <p:cNvPr id="146"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147" name="CustomShape 5"/>
          <p:cNvSpPr/>
          <p:nvPr/>
        </p:nvSpPr>
        <p:spPr>
          <a:xfrm>
            <a:off x="345600" y="1041480"/>
            <a:ext cx="4571640" cy="4478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Perpetua"/>
              </a:rPr>
              <a:t>#include&lt;stdio.h&gt;</a:t>
            </a:r>
            <a:endParaRPr b="0" lang="en-US" sz="1800" spc="-1" strike="noStrike">
              <a:latin typeface="Arial"/>
            </a:endParaRPr>
          </a:p>
          <a:p>
            <a:pPr>
              <a:lnSpc>
                <a:spcPct val="100000"/>
              </a:lnSpc>
            </a:pPr>
            <a:r>
              <a:rPr b="0" lang="en-US" sz="1800" spc="-1" strike="noStrike">
                <a:solidFill>
                  <a:srgbClr val="000000"/>
                </a:solidFill>
                <a:latin typeface="Perpetua"/>
              </a:rPr>
              <a:t>int main()</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int x=10;</a:t>
            </a:r>
            <a:endParaRPr b="0" lang="en-US" sz="1800" spc="-1" strike="noStrike">
              <a:latin typeface="Arial"/>
            </a:endParaRPr>
          </a:p>
          <a:p>
            <a:pPr>
              <a:lnSpc>
                <a:spcPct val="100000"/>
              </a:lnSpc>
            </a:pPr>
            <a:r>
              <a:rPr b="0" lang="en-US" sz="1800" spc="-1" strike="noStrike">
                <a:solidFill>
                  <a:srgbClr val="000000"/>
                </a:solidFill>
                <a:latin typeface="Perpetua"/>
              </a:rPr>
              <a:t>int *ip;</a:t>
            </a:r>
            <a:endParaRPr b="0" lang="en-US" sz="1800" spc="-1" strike="noStrike">
              <a:latin typeface="Arial"/>
            </a:endParaRPr>
          </a:p>
          <a:p>
            <a:pPr>
              <a:lnSpc>
                <a:spcPct val="100000"/>
              </a:lnSpc>
            </a:pPr>
            <a:r>
              <a:rPr b="0" lang="en-US" sz="1800" spc="-1" strike="noStrike">
                <a:solidFill>
                  <a:srgbClr val="000000"/>
                </a:solidFill>
                <a:latin typeface="Perpetua"/>
              </a:rPr>
              <a:t>float y=2.5, *fp;</a:t>
            </a:r>
            <a:endParaRPr b="0" lang="en-US" sz="1800" spc="-1" strike="noStrike">
              <a:latin typeface="Arial"/>
            </a:endParaRPr>
          </a:p>
          <a:p>
            <a:pPr>
              <a:lnSpc>
                <a:spcPct val="100000"/>
              </a:lnSpc>
            </a:pPr>
            <a:r>
              <a:rPr b="0" lang="en-US" sz="1800" spc="-1" strike="noStrike">
                <a:solidFill>
                  <a:srgbClr val="000000"/>
                </a:solidFill>
                <a:latin typeface="Perpetua"/>
              </a:rPr>
              <a:t>fp = &amp;y;</a:t>
            </a:r>
            <a:endParaRPr b="0" lang="en-US" sz="1800" spc="-1" strike="noStrike">
              <a:latin typeface="Arial"/>
            </a:endParaRPr>
          </a:p>
          <a:p>
            <a:pPr>
              <a:lnSpc>
                <a:spcPct val="100000"/>
              </a:lnSpc>
            </a:pPr>
            <a:r>
              <a:rPr b="0" lang="en-US" sz="1800" spc="-1" strike="noStrike">
                <a:solidFill>
                  <a:srgbClr val="000000"/>
                </a:solidFill>
                <a:latin typeface="Perpetua"/>
              </a:rPr>
              <a:t>ip=&amp;x;</a:t>
            </a:r>
            <a:endParaRPr b="0" lang="en-US" sz="1800" spc="-1" strike="noStrike">
              <a:latin typeface="Arial"/>
            </a:endParaRPr>
          </a:p>
          <a:p>
            <a:pPr>
              <a:lnSpc>
                <a:spcPct val="100000"/>
              </a:lnSpc>
            </a:pPr>
            <a:r>
              <a:rPr b="0" lang="en-US" sz="1800" spc="-1" strike="noStrike">
                <a:solidFill>
                  <a:srgbClr val="000000"/>
                </a:solidFill>
                <a:latin typeface="Perpetua"/>
              </a:rPr>
              <a:t>printf("Number using pointer :  %d\n", *ip);</a:t>
            </a:r>
            <a:endParaRPr b="0" lang="en-US" sz="1800" spc="-1" strike="noStrike">
              <a:latin typeface="Arial"/>
            </a:endParaRPr>
          </a:p>
          <a:p>
            <a:pPr>
              <a:lnSpc>
                <a:spcPct val="100000"/>
              </a:lnSpc>
            </a:pPr>
            <a:r>
              <a:rPr b="0" lang="en-US" sz="1800" spc="-1" strike="noStrike">
                <a:solidFill>
                  <a:srgbClr val="000000"/>
                </a:solidFill>
                <a:latin typeface="Perpetua"/>
              </a:rPr>
              <a:t>printf("Address using Pointer: %p\n",ip);</a:t>
            </a:r>
            <a:endParaRPr b="0" lang="en-US" sz="1800" spc="-1" strike="noStrike">
              <a:latin typeface="Arial"/>
            </a:endParaRPr>
          </a:p>
          <a:p>
            <a:pPr>
              <a:lnSpc>
                <a:spcPct val="100000"/>
              </a:lnSpc>
            </a:pPr>
            <a:r>
              <a:rPr b="0" lang="en-US" sz="1800" spc="-1" strike="noStrike">
                <a:solidFill>
                  <a:srgbClr val="000000"/>
                </a:solidFill>
                <a:latin typeface="Perpetua"/>
              </a:rPr>
              <a:t>printf("Decimal value : %f\n",*fp);</a:t>
            </a:r>
            <a:endParaRPr b="0" lang="en-US" sz="1800" spc="-1" strike="noStrike">
              <a:latin typeface="Arial"/>
            </a:endParaRPr>
          </a:p>
          <a:p>
            <a:pPr>
              <a:lnSpc>
                <a:spcPct val="100000"/>
              </a:lnSpc>
            </a:pPr>
            <a:r>
              <a:rPr b="0" lang="en-US" sz="1800" spc="-1" strike="noStrike">
                <a:solidFill>
                  <a:srgbClr val="000000"/>
                </a:solidFill>
                <a:latin typeface="Perpetua"/>
              </a:rPr>
              <a:t>printf("Address of y : %p\n",fp);</a:t>
            </a:r>
            <a:endParaRPr b="0" lang="en-US" sz="1800" spc="-1" strike="noStrike">
              <a:latin typeface="Arial"/>
            </a:endParaRPr>
          </a:p>
          <a:p>
            <a:pPr>
              <a:lnSpc>
                <a:spcPct val="100000"/>
              </a:lnSpc>
            </a:pPr>
            <a:r>
              <a:rPr b="0" lang="en-US" sz="1800" spc="-1" strike="noStrike">
                <a:solidFill>
                  <a:srgbClr val="000000"/>
                </a:solidFill>
                <a:latin typeface="Perpetua"/>
              </a:rPr>
              <a:t>return 0;</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228600" y="274680"/>
            <a:ext cx="8686440" cy="715680"/>
          </a:xfrm>
          <a:prstGeom prst="rect">
            <a:avLst/>
          </a:prstGeom>
          <a:noFill/>
          <a:ln>
            <a:noFill/>
          </a:ln>
        </p:spPr>
        <p:txBody>
          <a:bodyPr lIns="90000" rIns="90000" tIns="45000" bIns="91440" anchor="b">
            <a:normAutofit fontScale="46000"/>
          </a:bodyPr>
          <a:p>
            <a:pPr>
              <a:lnSpc>
                <a:spcPct val="100000"/>
              </a:lnSpc>
            </a:pPr>
            <a:r>
              <a:rPr b="0" lang="en-US" sz="3200" spc="-1" strike="noStrike">
                <a:solidFill>
                  <a:srgbClr val="000000"/>
                </a:solidFill>
                <a:latin typeface="Perpetua"/>
              </a:rPr>
              <a:t>Sample Code -3 : Same pointer to multiple variables</a:t>
            </a:r>
            <a:endParaRPr b="0" lang="en-US" sz="3200" spc="-1" strike="noStrike">
              <a:solidFill>
                <a:srgbClr val="000000"/>
              </a:solidFill>
              <a:latin typeface="Perpetua"/>
            </a:endParaRPr>
          </a:p>
        </p:txBody>
      </p:sp>
      <p:sp>
        <p:nvSpPr>
          <p:cNvPr id="149" name="TextShape 2"/>
          <p:cNvSpPr txBox="1"/>
          <p:nvPr/>
        </p:nvSpPr>
        <p:spPr>
          <a:xfrm>
            <a:off x="4917600" y="1045440"/>
            <a:ext cx="3997440" cy="2396880"/>
          </a:xfrm>
          <a:prstGeom prst="rect">
            <a:avLst/>
          </a:prstGeom>
          <a:noFill/>
          <a:ln>
            <a:noFill/>
          </a:ln>
        </p:spPr>
        <p:txBody>
          <a:bodyPr lIns="90000" rIns="90000" tIns="45000" bIns="45000">
            <a:normAutofit fontScale="51000"/>
          </a:bodyPr>
          <a:p>
            <a:pPr>
              <a:lnSpc>
                <a:spcPct val="100000"/>
              </a:lnSpc>
              <a:spcBef>
                <a:spcPts val="581"/>
              </a:spcBef>
            </a:pPr>
            <a:r>
              <a:rPr b="0" lang="en-US" sz="2600" spc="-1" strike="noStrike">
                <a:solidFill>
                  <a:srgbClr val="000000"/>
                </a:solidFill>
                <a:latin typeface="Perpetua"/>
              </a:rPr>
              <a:t>Output:-</a:t>
            </a:r>
            <a:endParaRPr b="0" lang="en-US" sz="26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Enter three integers : 10 20 30</a:t>
            </a:r>
            <a:endParaRPr b="0" lang="en-US" sz="24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pointer points to a. Value is 10</a:t>
            </a:r>
            <a:endParaRPr b="0" lang="en-US" sz="24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pointer points to b. Value is 20</a:t>
            </a:r>
            <a:endParaRPr b="0" lang="en-US" sz="24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pointer points to c. Value is 30</a:t>
            </a:r>
            <a:endParaRPr b="0" lang="en-US" sz="2400" spc="-1" strike="noStrike">
              <a:solidFill>
                <a:srgbClr val="000000"/>
              </a:solidFill>
              <a:latin typeface="Perpetua"/>
            </a:endParaRPr>
          </a:p>
          <a:p>
            <a:pPr>
              <a:lnSpc>
                <a:spcPct val="100000"/>
              </a:lnSpc>
              <a:spcBef>
                <a:spcPts val="581"/>
              </a:spcBef>
            </a:pPr>
            <a:endParaRPr b="0" lang="en-US" sz="2400" spc="-1" strike="noStrike">
              <a:solidFill>
                <a:srgbClr val="000000"/>
              </a:solidFill>
              <a:latin typeface="Perpetua"/>
            </a:endParaRPr>
          </a:p>
        </p:txBody>
      </p:sp>
      <p:sp>
        <p:nvSpPr>
          <p:cNvPr id="150"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4F1DBD25-2D12-418E-A8BA-C7F01BDC91DB}" type="slidenum">
              <a:rPr b="0" lang="en-US" sz="1100" spc="-1" strike="noStrike">
                <a:solidFill>
                  <a:srgbClr val="000000"/>
                </a:solidFill>
                <a:latin typeface="Perpetua"/>
              </a:rPr>
              <a:t>13</a:t>
            </a:fld>
            <a:endParaRPr b="0" lang="en-US" sz="1100" spc="-1" strike="noStrike">
              <a:latin typeface="Times New Roman"/>
            </a:endParaRPr>
          </a:p>
        </p:txBody>
      </p:sp>
      <p:sp>
        <p:nvSpPr>
          <p:cNvPr id="151"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152" name="CustomShape 5"/>
          <p:cNvSpPr/>
          <p:nvPr/>
        </p:nvSpPr>
        <p:spPr>
          <a:xfrm>
            <a:off x="345600" y="1041480"/>
            <a:ext cx="4571640" cy="5027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Perpetua"/>
              </a:rPr>
              <a:t>#include&lt;stdio.h&gt;</a:t>
            </a:r>
            <a:endParaRPr b="0" lang="en-US" sz="1800" spc="-1" strike="noStrike">
              <a:latin typeface="Arial"/>
            </a:endParaRPr>
          </a:p>
          <a:p>
            <a:pPr>
              <a:lnSpc>
                <a:spcPct val="100000"/>
              </a:lnSpc>
            </a:pPr>
            <a:r>
              <a:rPr b="0" lang="en-US" sz="1800" spc="-1" strike="noStrike">
                <a:solidFill>
                  <a:srgbClr val="000000"/>
                </a:solidFill>
                <a:latin typeface="Perpetua"/>
              </a:rPr>
              <a:t>int main()</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a,b,c,*p; //a,b and c are variables and p is a pointer</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printf("Enter three integers : ");</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scanf("%d %d %d",&amp;a,&amp;b,&amp;c);</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 = &amp;a;</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printf("pointer points to a. Value is %d\n",*p);</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 = &amp;b;</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printf("pointer points to b. Value is %d\n",*p);</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 = &amp;c;</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printf("pointer points to c. Value is %d\n",*p);</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return 0;</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228600" y="274680"/>
            <a:ext cx="8686440" cy="715680"/>
          </a:xfrm>
          <a:prstGeom prst="rect">
            <a:avLst/>
          </a:prstGeom>
          <a:noFill/>
          <a:ln>
            <a:noFill/>
          </a:ln>
        </p:spPr>
        <p:txBody>
          <a:bodyPr lIns="90000" rIns="90000" tIns="45000" bIns="91440" anchor="b">
            <a:normAutofit fontScale="46000"/>
          </a:bodyPr>
          <a:p>
            <a:pPr>
              <a:lnSpc>
                <a:spcPct val="100000"/>
              </a:lnSpc>
            </a:pPr>
            <a:r>
              <a:rPr b="0" lang="en-US" sz="3200" spc="-1" strike="noStrike">
                <a:solidFill>
                  <a:srgbClr val="000000"/>
                </a:solidFill>
                <a:latin typeface="Perpetua"/>
              </a:rPr>
              <a:t>Sample Code -4 : Multiple Pointers to same variable</a:t>
            </a:r>
            <a:endParaRPr b="0" lang="en-US" sz="3200" spc="-1" strike="noStrike">
              <a:solidFill>
                <a:srgbClr val="000000"/>
              </a:solidFill>
              <a:latin typeface="Perpetua"/>
            </a:endParaRPr>
          </a:p>
        </p:txBody>
      </p:sp>
      <p:sp>
        <p:nvSpPr>
          <p:cNvPr id="154" name="TextShape 2"/>
          <p:cNvSpPr txBox="1"/>
          <p:nvPr/>
        </p:nvSpPr>
        <p:spPr>
          <a:xfrm>
            <a:off x="4917600" y="1045440"/>
            <a:ext cx="3997440" cy="2396880"/>
          </a:xfrm>
          <a:prstGeom prst="rect">
            <a:avLst/>
          </a:prstGeom>
          <a:noFill/>
          <a:ln>
            <a:noFill/>
          </a:ln>
        </p:spPr>
        <p:txBody>
          <a:bodyPr lIns="90000" rIns="90000" tIns="45000" bIns="45000">
            <a:normAutofit/>
          </a:bodyPr>
          <a:p>
            <a:pPr>
              <a:lnSpc>
                <a:spcPct val="100000"/>
              </a:lnSpc>
              <a:spcBef>
                <a:spcPts val="581"/>
              </a:spcBef>
            </a:pPr>
            <a:r>
              <a:rPr b="0" lang="en-US" sz="2600" spc="-1" strike="noStrike">
                <a:solidFill>
                  <a:srgbClr val="000000"/>
                </a:solidFill>
                <a:latin typeface="Perpetua"/>
              </a:rPr>
              <a:t>Output:-</a:t>
            </a:r>
            <a:endParaRPr b="0" lang="en-US" sz="26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Enter an integer : 15</a:t>
            </a:r>
            <a:endParaRPr b="0" lang="en-US" sz="2400" spc="-1" strike="noStrike">
              <a:solidFill>
                <a:srgbClr val="000000"/>
              </a:solidFill>
              <a:latin typeface="Perpetua"/>
            </a:endParaRPr>
          </a:p>
          <a:p>
            <a:pPr>
              <a:lnSpc>
                <a:spcPct val="100000"/>
              </a:lnSpc>
              <a:spcBef>
                <a:spcPts val="581"/>
              </a:spcBef>
            </a:pPr>
            <a:r>
              <a:rPr b="0" lang="en-US" sz="2400" spc="-1" strike="noStrike">
                <a:solidFill>
                  <a:srgbClr val="002060"/>
                </a:solidFill>
                <a:latin typeface="Perpetua"/>
              </a:rPr>
              <a:t>15</a:t>
            </a:r>
            <a:endParaRPr b="0" lang="en-US" sz="2400" spc="-1" strike="noStrike">
              <a:solidFill>
                <a:srgbClr val="000000"/>
              </a:solidFill>
              <a:latin typeface="Perpetua"/>
            </a:endParaRPr>
          </a:p>
          <a:p>
            <a:pPr>
              <a:lnSpc>
                <a:spcPct val="100000"/>
              </a:lnSpc>
              <a:spcBef>
                <a:spcPts val="581"/>
              </a:spcBef>
            </a:pPr>
            <a:r>
              <a:rPr b="0" lang="en-US" sz="2400" spc="-1" strike="noStrike">
                <a:solidFill>
                  <a:srgbClr val="00b050"/>
                </a:solidFill>
                <a:latin typeface="Perpetua"/>
              </a:rPr>
              <a:t>15</a:t>
            </a:r>
            <a:endParaRPr b="0" lang="en-US" sz="2400" spc="-1" strike="noStrike">
              <a:solidFill>
                <a:srgbClr val="000000"/>
              </a:solidFill>
              <a:latin typeface="Perpetua"/>
            </a:endParaRPr>
          </a:p>
          <a:p>
            <a:pPr>
              <a:lnSpc>
                <a:spcPct val="100000"/>
              </a:lnSpc>
              <a:spcBef>
                <a:spcPts val="581"/>
              </a:spcBef>
            </a:pPr>
            <a:r>
              <a:rPr b="0" lang="en-US" sz="2400" spc="-1" strike="noStrike">
                <a:solidFill>
                  <a:srgbClr val="c00000"/>
                </a:solidFill>
                <a:latin typeface="Perpetua"/>
              </a:rPr>
              <a:t>15</a:t>
            </a:r>
            <a:endParaRPr b="0" lang="en-US" sz="2400" spc="-1" strike="noStrike">
              <a:solidFill>
                <a:srgbClr val="000000"/>
              </a:solidFill>
              <a:latin typeface="Perpetua"/>
            </a:endParaRPr>
          </a:p>
          <a:p>
            <a:pPr>
              <a:lnSpc>
                <a:spcPct val="100000"/>
              </a:lnSpc>
              <a:spcBef>
                <a:spcPts val="581"/>
              </a:spcBef>
            </a:pPr>
            <a:endParaRPr b="0" lang="en-US" sz="2400" spc="-1" strike="noStrike">
              <a:solidFill>
                <a:srgbClr val="000000"/>
              </a:solidFill>
              <a:latin typeface="Perpetua"/>
            </a:endParaRPr>
          </a:p>
        </p:txBody>
      </p:sp>
      <p:sp>
        <p:nvSpPr>
          <p:cNvPr id="155"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58D6E394-3237-4D8B-AA24-D355D45801A3}" type="slidenum">
              <a:rPr b="0" lang="en-US" sz="1100" spc="-1" strike="noStrike">
                <a:solidFill>
                  <a:srgbClr val="000000"/>
                </a:solidFill>
                <a:latin typeface="Perpetua"/>
              </a:rPr>
              <a:t>14</a:t>
            </a:fld>
            <a:endParaRPr b="0" lang="en-US" sz="1100" spc="-1" strike="noStrike">
              <a:latin typeface="Times New Roman"/>
            </a:endParaRPr>
          </a:p>
        </p:txBody>
      </p:sp>
      <p:sp>
        <p:nvSpPr>
          <p:cNvPr id="156"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157" name="CustomShape 5"/>
          <p:cNvSpPr/>
          <p:nvPr/>
        </p:nvSpPr>
        <p:spPr>
          <a:xfrm>
            <a:off x="345600" y="1041480"/>
            <a:ext cx="4571640" cy="447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Perpetua"/>
              </a:rPr>
              <a:t>#include&lt;stdio.h&gt;</a:t>
            </a:r>
            <a:endParaRPr b="0" lang="en-US" sz="1800" spc="-1" strike="noStrike">
              <a:latin typeface="Arial"/>
            </a:endParaRPr>
          </a:p>
          <a:p>
            <a:pPr>
              <a:lnSpc>
                <a:spcPct val="100000"/>
              </a:lnSpc>
            </a:pPr>
            <a:r>
              <a:rPr b="0" lang="en-US" sz="1800" spc="-1" strike="noStrike">
                <a:solidFill>
                  <a:srgbClr val="000000"/>
                </a:solidFill>
                <a:latin typeface="Perpetua"/>
              </a:rPr>
              <a:t>int main()</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int a;</a:t>
            </a:r>
            <a:endParaRPr b="0" lang="en-US" sz="1800" spc="-1" strike="noStrike">
              <a:latin typeface="Arial"/>
            </a:endParaRPr>
          </a:p>
          <a:p>
            <a:pPr>
              <a:lnSpc>
                <a:spcPct val="100000"/>
              </a:lnSpc>
            </a:pPr>
            <a:r>
              <a:rPr b="0" lang="en-US" sz="1800" spc="-1" strike="noStrike">
                <a:solidFill>
                  <a:srgbClr val="000000"/>
                </a:solidFill>
                <a:latin typeface="Perpetua"/>
              </a:rPr>
              <a:t>int *p = &amp;a;</a:t>
            </a:r>
            <a:endParaRPr b="0" lang="en-US" sz="1800" spc="-1" strike="noStrike">
              <a:latin typeface="Arial"/>
            </a:endParaRPr>
          </a:p>
          <a:p>
            <a:pPr>
              <a:lnSpc>
                <a:spcPct val="100000"/>
              </a:lnSpc>
            </a:pPr>
            <a:r>
              <a:rPr b="0" lang="en-US" sz="1800" spc="-1" strike="noStrike">
                <a:solidFill>
                  <a:srgbClr val="000000"/>
                </a:solidFill>
                <a:latin typeface="Perpetua"/>
              </a:rPr>
              <a:t>int *q = &amp;a;</a:t>
            </a:r>
            <a:endParaRPr b="0" lang="en-US" sz="1800" spc="-1" strike="noStrike">
              <a:latin typeface="Arial"/>
            </a:endParaRPr>
          </a:p>
          <a:p>
            <a:pPr>
              <a:lnSpc>
                <a:spcPct val="100000"/>
              </a:lnSpc>
            </a:pPr>
            <a:r>
              <a:rPr b="0" lang="en-US" sz="1800" spc="-1" strike="noStrike">
                <a:solidFill>
                  <a:srgbClr val="000000"/>
                </a:solidFill>
                <a:latin typeface="Perpetua"/>
              </a:rPr>
              <a:t>int *r = &amp;a;</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Perpetua"/>
              </a:rPr>
              <a:t>printf("Enter an integer : ");</a:t>
            </a:r>
            <a:endParaRPr b="0" lang="en-US" sz="1800" spc="-1" strike="noStrike">
              <a:latin typeface="Arial"/>
            </a:endParaRPr>
          </a:p>
          <a:p>
            <a:pPr>
              <a:lnSpc>
                <a:spcPct val="100000"/>
              </a:lnSpc>
            </a:pPr>
            <a:r>
              <a:rPr b="0" lang="en-US" sz="1800" spc="-1" strike="noStrike">
                <a:solidFill>
                  <a:srgbClr val="000000"/>
                </a:solidFill>
                <a:latin typeface="Perpetua"/>
              </a:rPr>
              <a:t>scanf("%d",&amp;a);</a:t>
            </a:r>
            <a:endParaRPr b="0" lang="en-US" sz="1800" spc="-1" strike="noStrike">
              <a:latin typeface="Arial"/>
            </a:endParaRPr>
          </a:p>
          <a:p>
            <a:pPr>
              <a:lnSpc>
                <a:spcPct val="100000"/>
              </a:lnSpc>
            </a:pPr>
            <a:r>
              <a:rPr b="0" lang="en-US" sz="1800" spc="-1" strike="noStrike">
                <a:solidFill>
                  <a:srgbClr val="002060"/>
                </a:solidFill>
                <a:latin typeface="Perpetua"/>
              </a:rPr>
              <a:t>printf("%d\n",*p);</a:t>
            </a:r>
            <a:endParaRPr b="0" lang="en-US" sz="1800" spc="-1" strike="noStrike">
              <a:latin typeface="Arial"/>
            </a:endParaRPr>
          </a:p>
          <a:p>
            <a:pPr>
              <a:lnSpc>
                <a:spcPct val="100000"/>
              </a:lnSpc>
            </a:pPr>
            <a:r>
              <a:rPr b="0" lang="en-US" sz="1800" spc="-1" strike="noStrike">
                <a:solidFill>
                  <a:srgbClr val="00b050"/>
                </a:solidFill>
                <a:latin typeface="Perpetua"/>
              </a:rPr>
              <a:t>printf("%d\n",*q);</a:t>
            </a:r>
            <a:endParaRPr b="0" lang="en-US" sz="1800" spc="-1" strike="noStrike">
              <a:latin typeface="Arial"/>
            </a:endParaRPr>
          </a:p>
          <a:p>
            <a:pPr>
              <a:lnSpc>
                <a:spcPct val="100000"/>
              </a:lnSpc>
            </a:pPr>
            <a:r>
              <a:rPr b="0" lang="en-US" sz="1800" spc="-1" strike="noStrike">
                <a:solidFill>
                  <a:srgbClr val="c00000"/>
                </a:solidFill>
                <a:latin typeface="Perpetua"/>
              </a:rPr>
              <a:t>printf("%d\n",*r);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Perpetua"/>
              </a:rPr>
              <a:t>return 0;</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159" name="TextShape 2"/>
          <p:cNvSpPr txBox="1"/>
          <p:nvPr/>
        </p:nvSpPr>
        <p:spPr>
          <a:xfrm>
            <a:off x="152280" y="6477120"/>
            <a:ext cx="456840" cy="266400"/>
          </a:xfrm>
          <a:prstGeom prst="rect">
            <a:avLst/>
          </a:prstGeom>
          <a:solidFill>
            <a:srgbClr val="ffffff"/>
          </a:solidFill>
          <a:ln>
            <a:noFill/>
          </a:ln>
        </p:spPr>
        <p:txBody>
          <a:bodyPr lIns="0" rIns="0" tIns="0" bIns="0" anchor="ctr" anchorCtr="1">
            <a:noAutofit/>
          </a:bodyPr>
          <a:p>
            <a:pPr algn="ctr">
              <a:lnSpc>
                <a:spcPct val="100000"/>
              </a:lnSpc>
            </a:pPr>
            <a:fld id="{6B9278A8-3BE0-453E-84B9-FD0DCDD5338B}" type="slidenum">
              <a:rPr b="0" lang="en-US" sz="1100" spc="-1" strike="noStrike">
                <a:solidFill>
                  <a:srgbClr val="000000"/>
                </a:solidFill>
                <a:latin typeface="Perpetua"/>
              </a:rPr>
              <a:t>14</a:t>
            </a:fld>
            <a:endParaRPr b="0" lang="en-US" sz="1100" spc="-1" strike="noStrike">
              <a:latin typeface="Times New Roman"/>
            </a:endParaRPr>
          </a:p>
        </p:txBody>
      </p:sp>
      <p:sp>
        <p:nvSpPr>
          <p:cNvPr id="160" name="TextShape 3"/>
          <p:cNvSpPr txBox="1"/>
          <p:nvPr/>
        </p:nvSpPr>
        <p:spPr>
          <a:xfrm>
            <a:off x="457200" y="1505880"/>
            <a:ext cx="8229240" cy="1469520"/>
          </a:xfrm>
          <a:prstGeom prst="rect">
            <a:avLst/>
          </a:prstGeom>
          <a:noFill/>
          <a:ln>
            <a:noFill/>
          </a:ln>
        </p:spPr>
        <p:txBody>
          <a:bodyPr lIns="90000" rIns="90000" tIns="45000" bIns="91440" anchor="ctr">
            <a:noAutofit/>
          </a:bodyPr>
          <a:p>
            <a:pPr algn="ctr">
              <a:lnSpc>
                <a:spcPct val="100000"/>
              </a:lnSpc>
            </a:pPr>
            <a:r>
              <a:rPr b="0" lang="en-US" sz="4400" spc="-1" strike="noStrike">
                <a:solidFill>
                  <a:srgbClr val="000000"/>
                </a:solidFill>
                <a:latin typeface="Perpetua"/>
              </a:rPr>
              <a:t>Pointer and 1D Array </a:t>
            </a:r>
            <a:endParaRPr b="0" lang="en-US" sz="4400" spc="-1" strike="noStrike">
              <a:solidFill>
                <a:srgbClr val="000000"/>
              </a:solidFill>
              <a:latin typeface="Perpetua"/>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228600" y="274680"/>
            <a:ext cx="8686440" cy="791640"/>
          </a:xfrm>
          <a:prstGeom prst="rect">
            <a:avLst/>
          </a:prstGeom>
          <a:noFill/>
          <a:ln>
            <a:noFill/>
          </a:ln>
        </p:spPr>
        <p:txBody>
          <a:bodyPr lIns="90000" rIns="90000" tIns="45000" bIns="91440" anchor="b">
            <a:normAutofit fontScale="40000"/>
          </a:bodyPr>
          <a:p>
            <a:pPr>
              <a:lnSpc>
                <a:spcPct val="100000"/>
              </a:lnSpc>
            </a:pPr>
            <a:r>
              <a:rPr b="0" lang="en-US" sz="4000" spc="-1" strike="noStrike">
                <a:solidFill>
                  <a:srgbClr val="000000"/>
                </a:solidFill>
                <a:latin typeface="Perpetua"/>
              </a:rPr>
              <a:t>Relationship between array and pointer</a:t>
            </a:r>
            <a:endParaRPr b="0" lang="en-US" sz="4000" spc="-1" strike="noStrike">
              <a:solidFill>
                <a:srgbClr val="000000"/>
              </a:solidFill>
              <a:latin typeface="Perpetua"/>
            </a:endParaRPr>
          </a:p>
        </p:txBody>
      </p:sp>
      <p:sp>
        <p:nvSpPr>
          <p:cNvPr id="162" name="TextShape 2"/>
          <p:cNvSpPr txBox="1"/>
          <p:nvPr/>
        </p:nvSpPr>
        <p:spPr>
          <a:xfrm>
            <a:off x="228600" y="1447920"/>
            <a:ext cx="8686440" cy="4571640"/>
          </a:xfrm>
          <a:prstGeom prst="rect">
            <a:avLst/>
          </a:prstGeom>
          <a:noFill/>
          <a:ln>
            <a:noFill/>
          </a:ln>
        </p:spPr>
        <p:txBody>
          <a:bodyPr lIns="90000" rIns="90000" tIns="45000" bIns="45000">
            <a:normAutofit fontScale="56000"/>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The name of array is a pointer to the first element</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Address of first element and name of array represent the same memory address.</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Array name can be used as a pointer.</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When a separate pointer is used to point to an array, it is initialized using the following syntax:-</a:t>
            </a:r>
            <a:endParaRPr b="0" lang="en-US" sz="2600" spc="-1" strike="noStrike">
              <a:solidFill>
                <a:srgbClr val="000000"/>
              </a:solidFill>
              <a:latin typeface="Perpetua"/>
            </a:endParaRPr>
          </a:p>
          <a:p>
            <a:pPr algn="ctr">
              <a:lnSpc>
                <a:spcPct val="100000"/>
              </a:lnSpc>
              <a:spcBef>
                <a:spcPts val="581"/>
              </a:spcBef>
            </a:pPr>
            <a:r>
              <a:rPr b="0" lang="en-US" sz="2600" spc="-1" strike="noStrike">
                <a:solidFill>
                  <a:srgbClr val="000000"/>
                </a:solidFill>
                <a:latin typeface="Perpetua"/>
              </a:rPr>
              <a:t>	</a:t>
            </a:r>
            <a:r>
              <a:rPr b="1" lang="en-US" sz="2600" spc="-1" strike="noStrike">
                <a:solidFill>
                  <a:srgbClr val="000000"/>
                </a:solidFill>
                <a:latin typeface="Perpetua"/>
              </a:rPr>
              <a:t>datatype *ptrname = array_name;</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Eg:- int a[5] = {1,2,3,4,5};</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int *ptr = a; //Equivalent to writing int *ptr = &amp;a[0];</a:t>
            </a:r>
            <a:endParaRPr b="0" lang="en-US" sz="2600" spc="-1" strike="noStrike">
              <a:solidFill>
                <a:srgbClr val="000000"/>
              </a:solidFill>
              <a:latin typeface="Perpetua"/>
            </a:endParaRPr>
          </a:p>
        </p:txBody>
      </p:sp>
      <p:sp>
        <p:nvSpPr>
          <p:cNvPr id="163"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0EC531E2-2C22-4AA5-B1B1-59B6288214E1}" type="slidenum">
              <a:rPr b="0" lang="en-US" sz="1100" spc="-1" strike="noStrike">
                <a:solidFill>
                  <a:srgbClr val="000000"/>
                </a:solidFill>
                <a:latin typeface="Perpetua"/>
              </a:rPr>
              <a:t>16</a:t>
            </a:fld>
            <a:endParaRPr b="0" lang="en-US" sz="1100" spc="-1" strike="noStrike">
              <a:latin typeface="Times New Roman"/>
            </a:endParaRPr>
          </a:p>
        </p:txBody>
      </p:sp>
      <p:sp>
        <p:nvSpPr>
          <p:cNvPr id="164"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228600" y="274680"/>
            <a:ext cx="8686440" cy="791640"/>
          </a:xfrm>
          <a:prstGeom prst="rect">
            <a:avLst/>
          </a:prstGeom>
          <a:noFill/>
          <a:ln>
            <a:noFill/>
          </a:ln>
        </p:spPr>
        <p:txBody>
          <a:bodyPr lIns="90000" rIns="90000" tIns="45000" bIns="91440" anchor="b">
            <a:normAutofit fontScale="40000"/>
          </a:bodyPr>
          <a:p>
            <a:pPr>
              <a:lnSpc>
                <a:spcPct val="100000"/>
              </a:lnSpc>
            </a:pPr>
            <a:r>
              <a:rPr b="0" lang="en-US" sz="4000" spc="-1" strike="noStrike">
                <a:solidFill>
                  <a:srgbClr val="000000"/>
                </a:solidFill>
                <a:latin typeface="Perpetua"/>
              </a:rPr>
              <a:t>Sample Program 5 : Pointer and Array I</a:t>
            </a:r>
            <a:endParaRPr b="0" lang="en-US" sz="4000" spc="-1" strike="noStrike">
              <a:solidFill>
                <a:srgbClr val="000000"/>
              </a:solidFill>
              <a:latin typeface="Perpetua"/>
            </a:endParaRPr>
          </a:p>
        </p:txBody>
      </p:sp>
      <p:sp>
        <p:nvSpPr>
          <p:cNvPr id="166" name="TextShape 2"/>
          <p:cNvSpPr txBox="1"/>
          <p:nvPr/>
        </p:nvSpPr>
        <p:spPr>
          <a:xfrm>
            <a:off x="228600" y="1447920"/>
            <a:ext cx="8686440" cy="4571640"/>
          </a:xfrm>
          <a:prstGeom prst="rect">
            <a:avLst/>
          </a:prstGeom>
          <a:noFill/>
          <a:ln>
            <a:noFill/>
          </a:ln>
        </p:spPr>
        <p:txBody>
          <a:bodyPr lIns="90000" rIns="90000" tIns="45000" bIns="45000">
            <a:normAutofit fontScale="85000"/>
          </a:bodyPr>
          <a:p>
            <a:pPr>
              <a:lnSpc>
                <a:spcPct val="100000"/>
              </a:lnSpc>
              <a:spcBef>
                <a:spcPts val="581"/>
              </a:spcBef>
            </a:pPr>
            <a:r>
              <a:rPr b="0" lang="en-US" sz="2600" spc="-1" strike="noStrike">
                <a:solidFill>
                  <a:srgbClr val="000000"/>
                </a:solidFill>
                <a:latin typeface="Perpetua"/>
              </a:rPr>
              <a:t>#include&lt;stdio.h&gt;</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int main()</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int a[5] = {1,2,3,4,5};</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int *p = a;</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printf("%p %p\n",&amp;a[0],a);</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printf("%d %d\n",*a,*p);</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return 0;</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p:txBody>
      </p:sp>
      <p:sp>
        <p:nvSpPr>
          <p:cNvPr id="167"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50520B16-B00A-4AD2-A066-290871C64F24}" type="slidenum">
              <a:rPr b="0" lang="en-US" sz="1100" spc="-1" strike="noStrike">
                <a:solidFill>
                  <a:srgbClr val="000000"/>
                </a:solidFill>
                <a:latin typeface="Perpetua"/>
              </a:rPr>
              <a:t>17</a:t>
            </a:fld>
            <a:endParaRPr b="0" lang="en-US" sz="1100" spc="-1" strike="noStrike">
              <a:latin typeface="Times New Roman"/>
            </a:endParaRPr>
          </a:p>
        </p:txBody>
      </p:sp>
      <p:sp>
        <p:nvSpPr>
          <p:cNvPr id="168"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169" name="CustomShape 5"/>
          <p:cNvSpPr/>
          <p:nvPr/>
        </p:nvSpPr>
        <p:spPr>
          <a:xfrm>
            <a:off x="4951800" y="1219320"/>
            <a:ext cx="3997440" cy="23968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81"/>
              </a:spcBef>
            </a:pPr>
            <a:r>
              <a:rPr b="0" lang="en-US" sz="2600" spc="-1" strike="noStrike">
                <a:solidFill>
                  <a:srgbClr val="000000"/>
                </a:solidFill>
                <a:latin typeface="Perpetua"/>
              </a:rPr>
              <a:t>Output:-</a:t>
            </a:r>
            <a:endParaRPr b="0" lang="en-US" sz="2600" spc="-1" strike="noStrike">
              <a:latin typeface="Arial"/>
            </a:endParaRPr>
          </a:p>
          <a:p>
            <a:pPr>
              <a:lnSpc>
                <a:spcPct val="100000"/>
              </a:lnSpc>
              <a:spcBef>
                <a:spcPts val="581"/>
              </a:spcBef>
            </a:pPr>
            <a:r>
              <a:rPr b="0" lang="en-US" sz="2400" spc="-1" strike="noStrike">
                <a:solidFill>
                  <a:srgbClr val="000000"/>
                </a:solidFill>
                <a:latin typeface="Perpetua"/>
              </a:rPr>
              <a:t>0x7fff03b2d380 0x7fff03b2d380</a:t>
            </a:r>
            <a:endParaRPr b="0" lang="en-US" sz="2400" spc="-1" strike="noStrike">
              <a:latin typeface="Arial"/>
            </a:endParaRPr>
          </a:p>
          <a:p>
            <a:pPr>
              <a:lnSpc>
                <a:spcPct val="100000"/>
              </a:lnSpc>
              <a:spcBef>
                <a:spcPts val="581"/>
              </a:spcBef>
            </a:pPr>
            <a:r>
              <a:rPr b="0" lang="en-US" sz="2400" spc="-1" strike="noStrike">
                <a:solidFill>
                  <a:srgbClr val="000000"/>
                </a:solidFill>
                <a:latin typeface="Perpetua"/>
              </a:rPr>
              <a:t>1 1</a:t>
            </a:r>
            <a:endParaRPr b="0" lang="en-US" sz="2400" spc="-1" strike="noStrike">
              <a:latin typeface="Arial"/>
            </a:endParaRPr>
          </a:p>
          <a:p>
            <a:pPr>
              <a:lnSpc>
                <a:spcPct val="100000"/>
              </a:lnSpc>
              <a:spcBef>
                <a:spcPts val="581"/>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228600" y="274680"/>
            <a:ext cx="8686440" cy="791640"/>
          </a:xfrm>
          <a:prstGeom prst="rect">
            <a:avLst/>
          </a:prstGeom>
          <a:noFill/>
          <a:ln>
            <a:noFill/>
          </a:ln>
        </p:spPr>
        <p:txBody>
          <a:bodyPr lIns="90000" rIns="90000" tIns="45000" bIns="91440" anchor="b">
            <a:normAutofit fontScale="40000"/>
          </a:bodyPr>
          <a:p>
            <a:pPr>
              <a:lnSpc>
                <a:spcPct val="100000"/>
              </a:lnSpc>
            </a:pPr>
            <a:r>
              <a:rPr b="0" lang="en-US" sz="4000" spc="-1" strike="noStrike">
                <a:solidFill>
                  <a:srgbClr val="000000"/>
                </a:solidFill>
                <a:latin typeface="Perpetua"/>
              </a:rPr>
              <a:t>Sample Program 6 : Pointer and Array II</a:t>
            </a:r>
            <a:endParaRPr b="0" lang="en-US" sz="4000" spc="-1" strike="noStrike">
              <a:solidFill>
                <a:srgbClr val="000000"/>
              </a:solidFill>
              <a:latin typeface="Perpetua"/>
            </a:endParaRPr>
          </a:p>
        </p:txBody>
      </p:sp>
      <p:sp>
        <p:nvSpPr>
          <p:cNvPr id="171" name="TextShape 2"/>
          <p:cNvSpPr txBox="1"/>
          <p:nvPr/>
        </p:nvSpPr>
        <p:spPr>
          <a:xfrm>
            <a:off x="75960" y="1107360"/>
            <a:ext cx="8686440" cy="4571640"/>
          </a:xfrm>
          <a:prstGeom prst="rect">
            <a:avLst/>
          </a:prstGeom>
          <a:noFill/>
          <a:ln>
            <a:noFill/>
          </a:ln>
        </p:spPr>
        <p:txBody>
          <a:bodyPr lIns="90000" rIns="90000" tIns="45000" bIns="45000">
            <a:normAutofit fontScale="85000"/>
          </a:bodyPr>
          <a:p>
            <a:pPr>
              <a:lnSpc>
                <a:spcPct val="100000"/>
              </a:lnSpc>
              <a:spcBef>
                <a:spcPts val="581"/>
              </a:spcBef>
            </a:pPr>
            <a:r>
              <a:rPr b="0" lang="en-US" sz="2600" spc="-1" strike="noStrike">
                <a:solidFill>
                  <a:srgbClr val="000000"/>
                </a:solidFill>
                <a:latin typeface="Perpetua"/>
              </a:rPr>
              <a:t>#include&lt;stdio.h&gt;</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int main()</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int a[5] = {1,2,3,4,5};</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int *p = &amp;a[1];</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printf("First element   : %d %d\n",a[0],p[-1]);</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printf("Second element:%d %d\n",a[1],p[0]);</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return 0;</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p:txBody>
      </p:sp>
      <p:sp>
        <p:nvSpPr>
          <p:cNvPr id="172"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1134C24D-F864-4854-8BB0-3E428793978A}" type="slidenum">
              <a:rPr b="0" lang="en-US" sz="1100" spc="-1" strike="noStrike">
                <a:solidFill>
                  <a:srgbClr val="000000"/>
                </a:solidFill>
                <a:latin typeface="Perpetua"/>
              </a:rPr>
              <a:t>18</a:t>
            </a:fld>
            <a:endParaRPr b="0" lang="en-US" sz="1100" spc="-1" strike="noStrike">
              <a:latin typeface="Times New Roman"/>
            </a:endParaRPr>
          </a:p>
        </p:txBody>
      </p:sp>
      <p:sp>
        <p:nvSpPr>
          <p:cNvPr id="173"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174" name="CustomShape 5"/>
          <p:cNvSpPr/>
          <p:nvPr/>
        </p:nvSpPr>
        <p:spPr>
          <a:xfrm>
            <a:off x="4951800" y="1219320"/>
            <a:ext cx="3997440" cy="23968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81"/>
              </a:spcBef>
            </a:pPr>
            <a:r>
              <a:rPr b="0" lang="en-US" sz="2600" spc="-1" strike="noStrike">
                <a:solidFill>
                  <a:srgbClr val="000000"/>
                </a:solidFill>
                <a:latin typeface="Perpetua"/>
              </a:rPr>
              <a:t>Output:-</a:t>
            </a:r>
            <a:endParaRPr b="0" lang="en-US" sz="2600" spc="-1" strike="noStrike">
              <a:latin typeface="Arial"/>
            </a:endParaRPr>
          </a:p>
          <a:p>
            <a:pPr>
              <a:lnSpc>
                <a:spcPct val="100000"/>
              </a:lnSpc>
              <a:spcBef>
                <a:spcPts val="581"/>
              </a:spcBef>
            </a:pPr>
            <a:r>
              <a:rPr b="0" lang="en-US" sz="2400" spc="-1" strike="noStrike">
                <a:solidFill>
                  <a:srgbClr val="000000"/>
                </a:solidFill>
                <a:latin typeface="Perpetua"/>
              </a:rPr>
              <a:t>First element    : 1 1</a:t>
            </a:r>
            <a:endParaRPr b="0" lang="en-US" sz="2400" spc="-1" strike="noStrike">
              <a:latin typeface="Arial"/>
            </a:endParaRPr>
          </a:p>
          <a:p>
            <a:pPr>
              <a:lnSpc>
                <a:spcPct val="100000"/>
              </a:lnSpc>
              <a:spcBef>
                <a:spcPts val="581"/>
              </a:spcBef>
            </a:pPr>
            <a:r>
              <a:rPr b="0" lang="en-US" sz="2400" spc="-1" strike="noStrike">
                <a:solidFill>
                  <a:srgbClr val="000000"/>
                </a:solidFill>
                <a:latin typeface="Perpetua"/>
              </a:rPr>
              <a:t>Second element: 2 2</a:t>
            </a:r>
            <a:endParaRPr b="0" lang="en-US" sz="2400" spc="-1" strike="noStrike">
              <a:latin typeface="Arial"/>
            </a:endParaRPr>
          </a:p>
          <a:p>
            <a:pPr>
              <a:lnSpc>
                <a:spcPct val="100000"/>
              </a:lnSpc>
              <a:spcBef>
                <a:spcPts val="581"/>
              </a:spcBef>
            </a:pPr>
            <a:endParaRPr b="0" lang="en-US" sz="2400" spc="-1" strike="noStrike">
              <a:latin typeface="Arial"/>
            </a:endParaRPr>
          </a:p>
        </p:txBody>
      </p:sp>
      <p:sp>
        <p:nvSpPr>
          <p:cNvPr id="175" name="CustomShape 6"/>
          <p:cNvSpPr/>
          <p:nvPr/>
        </p:nvSpPr>
        <p:spPr>
          <a:xfrm>
            <a:off x="380880" y="5607000"/>
            <a:ext cx="8381520" cy="9108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81"/>
              </a:spcBef>
            </a:pPr>
            <a:r>
              <a:rPr b="0" lang="en-US" sz="2600" spc="-1" strike="noStrike">
                <a:solidFill>
                  <a:srgbClr val="ff0000"/>
                </a:solidFill>
                <a:latin typeface="Perpetua"/>
              </a:rPr>
              <a:t>Note:-When a pointer to an array is not pointing to the first element, index can be negative.</a:t>
            </a:r>
            <a:endParaRPr b="0" lang="en-US" sz="2600" spc="-1" strike="noStrike">
              <a:latin typeface="Arial"/>
            </a:endParaRPr>
          </a:p>
          <a:p>
            <a:pPr>
              <a:lnSpc>
                <a:spcPct val="100000"/>
              </a:lnSpc>
              <a:spcBef>
                <a:spcPts val="581"/>
              </a:spcBef>
            </a:pPr>
            <a:endParaRPr b="0" lang="en-US" sz="2600" spc="-1" strike="noStrike">
              <a:latin typeface="Arial"/>
            </a:endParaRPr>
          </a:p>
        </p:txBody>
      </p:sp>
      <p:pic>
        <p:nvPicPr>
          <p:cNvPr id="176" name="Picture 7" descr=""/>
          <p:cNvPicPr/>
          <p:nvPr/>
        </p:nvPicPr>
        <p:blipFill>
          <a:blip r:embed="rId1"/>
          <a:stretch/>
        </p:blipFill>
        <p:spPr>
          <a:xfrm>
            <a:off x="6858000" y="2783880"/>
            <a:ext cx="3327480" cy="23367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228600" y="274680"/>
            <a:ext cx="8686440" cy="715680"/>
          </a:xfrm>
          <a:prstGeom prst="rect">
            <a:avLst/>
          </a:prstGeom>
          <a:noFill/>
          <a:ln>
            <a:noFill/>
          </a:ln>
        </p:spPr>
        <p:txBody>
          <a:bodyPr lIns="90000" rIns="90000" tIns="45000" bIns="91440" anchor="b">
            <a:normAutofit fontScale="96000"/>
          </a:bodyPr>
          <a:p>
            <a:pPr>
              <a:lnSpc>
                <a:spcPct val="100000"/>
              </a:lnSpc>
            </a:pPr>
            <a:r>
              <a:rPr b="0" lang="en-US" sz="4000" spc="-1" strike="noStrike">
                <a:solidFill>
                  <a:srgbClr val="000000"/>
                </a:solidFill>
                <a:latin typeface="Perpetua"/>
              </a:rPr>
              <a:t>Pointer Arithmetic and 1D Arrays</a:t>
            </a:r>
            <a:endParaRPr b="0" lang="en-US" sz="4000" spc="-1" strike="noStrike">
              <a:solidFill>
                <a:srgbClr val="000000"/>
              </a:solidFill>
              <a:latin typeface="Perpetua"/>
            </a:endParaRPr>
          </a:p>
        </p:txBody>
      </p:sp>
      <p:sp>
        <p:nvSpPr>
          <p:cNvPr id="178" name="TextShape 2"/>
          <p:cNvSpPr txBox="1"/>
          <p:nvPr/>
        </p:nvSpPr>
        <p:spPr>
          <a:xfrm>
            <a:off x="228600" y="990720"/>
            <a:ext cx="8686440" cy="5028840"/>
          </a:xfrm>
          <a:prstGeom prst="rect">
            <a:avLst/>
          </a:prstGeom>
          <a:noFill/>
          <a:ln>
            <a:noFill/>
          </a:ln>
        </p:spPr>
        <p:txBody>
          <a:bodyPr lIns="90000" rIns="90000" tIns="45000" bIns="45000">
            <a:normAutofit fontScale="83000"/>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If ‘a’ is an array name, then ‘a’ points to first element </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a+1 points to the second element, a+2 points to third element and so on.</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Generally (</a:t>
            </a:r>
            <a:r>
              <a:rPr b="0" i="1" lang="en-US" sz="2600" spc="-1" strike="noStrike">
                <a:solidFill>
                  <a:srgbClr val="000000"/>
                </a:solidFill>
                <a:latin typeface="Perpetua"/>
              </a:rPr>
              <a:t>a+n)</a:t>
            </a:r>
            <a:r>
              <a:rPr b="0" lang="en-US" sz="2600" spc="-1" strike="noStrike">
                <a:solidFill>
                  <a:srgbClr val="000000"/>
                </a:solidFill>
                <a:latin typeface="Perpetua"/>
              </a:rPr>
              <a:t> points to </a:t>
            </a:r>
            <a:r>
              <a:rPr b="0" i="1" lang="en-US" sz="2600" spc="-1" strike="noStrike">
                <a:solidFill>
                  <a:srgbClr val="000000"/>
                </a:solidFill>
                <a:latin typeface="Perpetua"/>
              </a:rPr>
              <a:t>(n+1)</a:t>
            </a:r>
            <a:r>
              <a:rPr b="0" i="1" lang="en-US" sz="2600" spc="-1" strike="noStrike" baseline="30000">
                <a:solidFill>
                  <a:srgbClr val="000000"/>
                </a:solidFill>
                <a:latin typeface="Perpetua"/>
              </a:rPr>
              <a:t>th</a:t>
            </a:r>
            <a:r>
              <a:rPr b="0" i="1" lang="en-US" sz="2600" spc="-1" strike="noStrike">
                <a:solidFill>
                  <a:srgbClr val="000000"/>
                </a:solidFill>
                <a:latin typeface="Perpetua"/>
              </a:rPr>
              <a:t> </a:t>
            </a:r>
            <a:r>
              <a:rPr b="0" lang="en-US" sz="2600" spc="-1" strike="noStrike">
                <a:solidFill>
                  <a:srgbClr val="000000"/>
                </a:solidFill>
                <a:latin typeface="Perpetua"/>
              </a:rPr>
              <a:t>element.</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Similarly, for a pointer p, </a:t>
            </a:r>
            <a:r>
              <a:rPr b="1" i="1" lang="en-US" sz="2600" spc="-1" strike="noStrike">
                <a:solidFill>
                  <a:srgbClr val="000000"/>
                </a:solidFill>
                <a:latin typeface="Perpetua"/>
              </a:rPr>
              <a:t>p±n</a:t>
            </a:r>
            <a:r>
              <a:rPr b="0" lang="en-US" sz="2600" spc="-1" strike="noStrike">
                <a:solidFill>
                  <a:srgbClr val="000000"/>
                </a:solidFill>
                <a:latin typeface="Perpetua"/>
              </a:rPr>
              <a:t> points to a location which is </a:t>
            </a:r>
            <a:r>
              <a:rPr b="0" i="1" lang="en-US" sz="2600" spc="-1" strike="noStrike" u="sng">
                <a:solidFill>
                  <a:srgbClr val="000000"/>
                </a:solidFill>
                <a:uFillTx/>
                <a:latin typeface="Perpetua"/>
              </a:rPr>
              <a:t>n elements away </a:t>
            </a:r>
            <a:r>
              <a:rPr b="0" lang="en-US" sz="2600" spc="-1" strike="noStrike">
                <a:solidFill>
                  <a:srgbClr val="000000"/>
                </a:solidFill>
                <a:latin typeface="Perpetua"/>
              </a:rPr>
              <a:t>from current location.</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Actual address will be </a:t>
            </a:r>
            <a:r>
              <a:rPr b="1" lang="en-US" sz="2600" spc="-1" strike="noStrike">
                <a:solidFill>
                  <a:srgbClr val="000000"/>
                </a:solidFill>
                <a:latin typeface="Perpetua"/>
              </a:rPr>
              <a:t>p+n*(size of one element).</a:t>
            </a:r>
            <a:endParaRPr b="0" lang="en-US" sz="2600" spc="-1" strike="noStrike">
              <a:solidFill>
                <a:srgbClr val="000000"/>
              </a:solidFill>
              <a:latin typeface="Perpetua"/>
            </a:endParaRPr>
          </a:p>
        </p:txBody>
      </p:sp>
      <p:sp>
        <p:nvSpPr>
          <p:cNvPr id="179"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2F268D7A-320A-47F9-8F66-F58FB9FE9499}" type="slidenum">
              <a:rPr b="0" lang="en-US" sz="1100" spc="-1" strike="noStrike">
                <a:solidFill>
                  <a:srgbClr val="000000"/>
                </a:solidFill>
                <a:latin typeface="Perpetua"/>
              </a:rPr>
              <a:t>19</a:t>
            </a:fld>
            <a:endParaRPr b="0" lang="en-US" sz="1100" spc="-1" strike="noStrike">
              <a:latin typeface="Times New Roman"/>
            </a:endParaRPr>
          </a:p>
        </p:txBody>
      </p:sp>
      <p:sp>
        <p:nvSpPr>
          <p:cNvPr id="180"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pic>
        <p:nvPicPr>
          <p:cNvPr id="181" name="Picture 5" descr=""/>
          <p:cNvPicPr/>
          <p:nvPr/>
        </p:nvPicPr>
        <p:blipFill>
          <a:blip r:embed="rId1"/>
          <a:stretch/>
        </p:blipFill>
        <p:spPr>
          <a:xfrm>
            <a:off x="5943600" y="1828800"/>
            <a:ext cx="2057040" cy="24937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228600" y="274680"/>
            <a:ext cx="8686440" cy="1142640"/>
          </a:xfrm>
          <a:prstGeom prst="rect">
            <a:avLst/>
          </a:prstGeom>
          <a:noFill/>
          <a:ln>
            <a:noFill/>
          </a:ln>
        </p:spPr>
        <p:txBody>
          <a:bodyPr lIns="90000" rIns="90000" tIns="45000" bIns="91440" anchor="b">
            <a:noAutofit/>
          </a:bodyPr>
          <a:p>
            <a:pPr>
              <a:lnSpc>
                <a:spcPct val="100000"/>
              </a:lnSpc>
            </a:pPr>
            <a:r>
              <a:rPr b="0" lang="en-US" sz="4000" spc="-1" strike="noStrike">
                <a:solidFill>
                  <a:srgbClr val="000000"/>
                </a:solidFill>
                <a:latin typeface="Perpetua"/>
              </a:rPr>
              <a:t>Objectives</a:t>
            </a:r>
            <a:endParaRPr b="0" lang="en-US" sz="4000" spc="-1" strike="noStrike">
              <a:solidFill>
                <a:srgbClr val="000000"/>
              </a:solidFill>
              <a:latin typeface="Perpetua"/>
            </a:endParaRPr>
          </a:p>
        </p:txBody>
      </p:sp>
      <p:sp>
        <p:nvSpPr>
          <p:cNvPr id="99" name="TextShape 2"/>
          <p:cNvSpPr txBox="1"/>
          <p:nvPr/>
        </p:nvSpPr>
        <p:spPr>
          <a:xfrm>
            <a:off x="228600" y="1447920"/>
            <a:ext cx="8686440" cy="4571640"/>
          </a:xfrm>
          <a:prstGeom prst="rect">
            <a:avLst/>
          </a:prstGeom>
          <a:noFill/>
          <a:ln>
            <a:noFill/>
          </a:ln>
        </p:spPr>
        <p:txBody>
          <a:bodyPr lIns="90000" rIns="90000" tIns="45000" bIns="45000">
            <a:normAutofit/>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To understand the need and application of pointers</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To learn how to declare a pointer and how it is represented in memory</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To learn the relation between arrays and pointers</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To study the need for call-by-reference</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To distinguish between some special types of pointers</a:t>
            </a:r>
            <a:endParaRPr b="0" lang="en-US" sz="2600" spc="-1" strike="noStrike">
              <a:solidFill>
                <a:srgbClr val="000000"/>
              </a:solidFill>
              <a:latin typeface="Perpetua"/>
            </a:endParaRPr>
          </a:p>
        </p:txBody>
      </p:sp>
      <p:sp>
        <p:nvSpPr>
          <p:cNvPr id="100"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9A21109A-D36C-428F-AAED-3C60745B657D}" type="slidenum">
              <a:rPr b="0" lang="en-US" sz="1100" spc="-1" strike="noStrike">
                <a:solidFill>
                  <a:srgbClr val="000000"/>
                </a:solidFill>
                <a:latin typeface="Perpetua"/>
              </a:rPr>
              <a:t>2</a:t>
            </a:fld>
            <a:endParaRPr b="0" lang="en-US" sz="1100" spc="-1" strike="noStrike">
              <a:latin typeface="Times New Roman"/>
            </a:endParaRPr>
          </a:p>
        </p:txBody>
      </p:sp>
      <p:sp>
        <p:nvSpPr>
          <p:cNvPr id="101"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228600" y="274680"/>
            <a:ext cx="8686440" cy="791640"/>
          </a:xfrm>
          <a:prstGeom prst="rect">
            <a:avLst/>
          </a:prstGeom>
          <a:noFill/>
          <a:ln>
            <a:noFill/>
          </a:ln>
        </p:spPr>
        <p:txBody>
          <a:bodyPr lIns="90000" rIns="90000" tIns="45000" bIns="91440" anchor="b">
            <a:noAutofit/>
          </a:bodyPr>
          <a:p>
            <a:pPr>
              <a:lnSpc>
                <a:spcPct val="100000"/>
              </a:lnSpc>
            </a:pPr>
            <a:r>
              <a:rPr b="0" lang="en-US" sz="4000" spc="-1" strike="noStrike">
                <a:solidFill>
                  <a:srgbClr val="000000"/>
                </a:solidFill>
                <a:latin typeface="Perpetua"/>
              </a:rPr>
              <a:t>Pointer arithmetic on different data types</a:t>
            </a:r>
            <a:endParaRPr b="0" lang="en-US" sz="4000" spc="-1" strike="noStrike">
              <a:solidFill>
                <a:srgbClr val="000000"/>
              </a:solidFill>
              <a:latin typeface="Perpetua"/>
            </a:endParaRPr>
          </a:p>
        </p:txBody>
      </p:sp>
      <p:sp>
        <p:nvSpPr>
          <p:cNvPr id="183" name="TextShape 2"/>
          <p:cNvSpPr txBox="1"/>
          <p:nvPr/>
        </p:nvSpPr>
        <p:spPr>
          <a:xfrm>
            <a:off x="228600" y="1447920"/>
            <a:ext cx="5486040" cy="4571640"/>
          </a:xfrm>
          <a:prstGeom prst="rect">
            <a:avLst/>
          </a:prstGeom>
          <a:noFill/>
          <a:ln>
            <a:noFill/>
          </a:ln>
        </p:spPr>
        <p:txBody>
          <a:bodyPr lIns="90000" rIns="90000" tIns="45000" bIns="45000">
            <a:noAutofit/>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Size of single element varies with respect to data type of array.</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a:t>
            </a:r>
            <a:r>
              <a:rPr b="0" lang="en-US" sz="2600" spc="-1" strike="noStrike">
                <a:solidFill>
                  <a:srgbClr val="000000"/>
                </a:solidFill>
                <a:latin typeface="Perpetua"/>
              </a:rPr>
              <a:t>char’ takes one byte per character stored, whereas ‘int’ and ‘float’ takes 4 bytes per value stored.</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Hence adding 1 to array name points to different addresses for different data types</a:t>
            </a:r>
            <a:endParaRPr b="0" lang="en-US" sz="2600" spc="-1" strike="noStrike">
              <a:solidFill>
                <a:srgbClr val="000000"/>
              </a:solidFill>
              <a:latin typeface="Perpetua"/>
            </a:endParaRPr>
          </a:p>
        </p:txBody>
      </p:sp>
      <p:sp>
        <p:nvSpPr>
          <p:cNvPr id="184"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980053C7-7140-4A6B-A6D1-221989F333CA}" type="slidenum">
              <a:rPr b="0" lang="en-US" sz="1100" spc="-1" strike="noStrike">
                <a:solidFill>
                  <a:srgbClr val="000000"/>
                </a:solidFill>
                <a:latin typeface="Perpetua"/>
              </a:rPr>
              <a:t>19</a:t>
            </a:fld>
            <a:endParaRPr b="0" lang="en-US" sz="1100" spc="-1" strike="noStrike">
              <a:latin typeface="Times New Roman"/>
            </a:endParaRPr>
          </a:p>
        </p:txBody>
      </p:sp>
      <p:sp>
        <p:nvSpPr>
          <p:cNvPr id="185"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pic>
        <p:nvPicPr>
          <p:cNvPr id="186" name="Picture 5" descr=""/>
          <p:cNvPicPr/>
          <p:nvPr/>
        </p:nvPicPr>
        <p:blipFill>
          <a:blip r:embed="rId1"/>
          <a:stretch/>
        </p:blipFill>
        <p:spPr>
          <a:xfrm>
            <a:off x="6324480" y="1295280"/>
            <a:ext cx="2437920" cy="483012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188" name="TextShape 2"/>
          <p:cNvSpPr txBox="1"/>
          <p:nvPr/>
        </p:nvSpPr>
        <p:spPr>
          <a:xfrm>
            <a:off x="152280" y="6477120"/>
            <a:ext cx="456840" cy="266400"/>
          </a:xfrm>
          <a:prstGeom prst="rect">
            <a:avLst/>
          </a:prstGeom>
          <a:solidFill>
            <a:srgbClr val="ffffff"/>
          </a:solidFill>
          <a:ln>
            <a:noFill/>
          </a:ln>
        </p:spPr>
        <p:txBody>
          <a:bodyPr lIns="0" rIns="0" tIns="0" bIns="0" anchor="ctr" anchorCtr="1">
            <a:noAutofit/>
          </a:bodyPr>
          <a:p>
            <a:pPr algn="ctr">
              <a:lnSpc>
                <a:spcPct val="100000"/>
              </a:lnSpc>
            </a:pPr>
            <a:fld id="{AAEA92E7-1BDA-4649-8800-144D26247E79}" type="slidenum">
              <a:rPr b="0" lang="en-US" sz="1100" spc="-1" strike="noStrike">
                <a:solidFill>
                  <a:srgbClr val="000000"/>
                </a:solidFill>
                <a:latin typeface="Perpetua"/>
              </a:rPr>
              <a:t>19</a:t>
            </a:fld>
            <a:endParaRPr b="0" lang="en-US" sz="1100" spc="-1" strike="noStrike">
              <a:latin typeface="Times New Roman"/>
            </a:endParaRPr>
          </a:p>
        </p:txBody>
      </p:sp>
      <p:sp>
        <p:nvSpPr>
          <p:cNvPr id="189" name="TextShape 3"/>
          <p:cNvSpPr txBox="1"/>
          <p:nvPr/>
        </p:nvSpPr>
        <p:spPr>
          <a:xfrm>
            <a:off x="457200" y="1505880"/>
            <a:ext cx="8229240" cy="1469520"/>
          </a:xfrm>
          <a:prstGeom prst="rect">
            <a:avLst/>
          </a:prstGeom>
          <a:noFill/>
          <a:ln>
            <a:noFill/>
          </a:ln>
        </p:spPr>
        <p:txBody>
          <a:bodyPr lIns="90000" rIns="90000" tIns="45000" bIns="91440" anchor="ctr">
            <a:noAutofit/>
          </a:bodyPr>
          <a:p>
            <a:pPr algn="ctr">
              <a:lnSpc>
                <a:spcPct val="100000"/>
              </a:lnSpc>
            </a:pPr>
            <a:r>
              <a:rPr b="0" lang="en-US" sz="4400" spc="-1" strike="noStrike">
                <a:solidFill>
                  <a:srgbClr val="000000"/>
                </a:solidFill>
                <a:latin typeface="Perpetua"/>
              </a:rPr>
              <a:t>Modifying values using pointers</a:t>
            </a:r>
            <a:endParaRPr b="0" lang="en-US" sz="4400" spc="-1" strike="noStrike">
              <a:solidFill>
                <a:srgbClr val="000000"/>
              </a:solidFill>
              <a:latin typeface="Perpetua"/>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228600" y="274680"/>
            <a:ext cx="8686440" cy="791640"/>
          </a:xfrm>
          <a:prstGeom prst="rect">
            <a:avLst/>
          </a:prstGeom>
          <a:noFill/>
          <a:ln>
            <a:noFill/>
          </a:ln>
        </p:spPr>
        <p:txBody>
          <a:bodyPr lIns="90000" rIns="90000" tIns="45000" bIns="91440" anchor="b">
            <a:noAutofit/>
          </a:bodyPr>
          <a:p>
            <a:pPr>
              <a:lnSpc>
                <a:spcPct val="100000"/>
              </a:lnSpc>
            </a:pPr>
            <a:r>
              <a:rPr b="0" lang="en-US" sz="4000" spc="-1" strike="noStrike">
                <a:solidFill>
                  <a:srgbClr val="000000"/>
                </a:solidFill>
                <a:latin typeface="Perpetua"/>
              </a:rPr>
              <a:t>Modifying value using pointer</a:t>
            </a:r>
            <a:endParaRPr b="0" lang="en-US" sz="4000" spc="-1" strike="noStrike">
              <a:solidFill>
                <a:srgbClr val="000000"/>
              </a:solidFill>
              <a:latin typeface="Perpetua"/>
            </a:endParaRPr>
          </a:p>
        </p:txBody>
      </p:sp>
      <p:sp>
        <p:nvSpPr>
          <p:cNvPr id="191" name="TextShape 2"/>
          <p:cNvSpPr txBox="1"/>
          <p:nvPr/>
        </p:nvSpPr>
        <p:spPr>
          <a:xfrm>
            <a:off x="228600" y="1143000"/>
            <a:ext cx="8686440" cy="4952520"/>
          </a:xfrm>
          <a:prstGeom prst="rect">
            <a:avLst/>
          </a:prstGeom>
          <a:noFill/>
          <a:ln>
            <a:noFill/>
          </a:ln>
        </p:spPr>
        <p:txBody>
          <a:bodyPr lIns="90000" rIns="90000" tIns="45000" bIns="45000">
            <a:noAutofit/>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If ip points to an integer x, </a:t>
            </a:r>
            <a:r>
              <a:rPr b="1" lang="en-US" sz="2600" spc="-1" strike="noStrike">
                <a:solidFill>
                  <a:srgbClr val="000000"/>
                </a:solidFill>
                <a:latin typeface="Perpetua"/>
              </a:rPr>
              <a:t>*ip </a:t>
            </a:r>
            <a:r>
              <a:rPr b="0" lang="en-US" sz="2600" spc="-1" strike="noStrike">
                <a:solidFill>
                  <a:srgbClr val="000000"/>
                </a:solidFill>
                <a:latin typeface="Perpetua"/>
              </a:rPr>
              <a:t>can be used in places where x could have been used.</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1" lang="en-US" sz="2600" spc="-1" strike="noStrike">
                <a:solidFill>
                  <a:srgbClr val="000000"/>
                </a:solidFill>
                <a:latin typeface="Perpetua"/>
              </a:rPr>
              <a:t>*ip = *ip + 10; </a:t>
            </a:r>
            <a:r>
              <a:rPr b="0" lang="en-US" sz="2600" spc="-1" strike="noStrike">
                <a:solidFill>
                  <a:srgbClr val="000000"/>
                </a:solidFill>
                <a:latin typeface="Perpetua"/>
              </a:rPr>
              <a:t>will modify the value of x by 10</a:t>
            </a:r>
            <a:endParaRPr b="0" lang="en-US" sz="2600" spc="-1" strike="noStrike">
              <a:solidFill>
                <a:srgbClr val="000000"/>
              </a:solidFill>
              <a:latin typeface="Perpetua"/>
            </a:endParaRPr>
          </a:p>
          <a:p>
            <a:pPr marL="320040">
              <a:lnSpc>
                <a:spcPct val="100000"/>
              </a:lnSpc>
              <a:spcBef>
                <a:spcPts val="371"/>
              </a:spcBef>
            </a:pP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1" lang="en-US" sz="2600" spc="-1" strike="noStrike">
                <a:solidFill>
                  <a:srgbClr val="000000"/>
                </a:solidFill>
                <a:latin typeface="Perpetua"/>
              </a:rPr>
              <a:t>y = *ip + 1;  </a:t>
            </a:r>
            <a:r>
              <a:rPr b="0" lang="en-US" sz="2600" spc="-1" strike="noStrike">
                <a:solidFill>
                  <a:srgbClr val="000000"/>
                </a:solidFill>
                <a:latin typeface="Perpetua"/>
              </a:rPr>
              <a:t>is equivalent to  </a:t>
            </a:r>
            <a:r>
              <a:rPr b="1" lang="en-US" sz="2600" spc="-1" strike="noStrike">
                <a:solidFill>
                  <a:srgbClr val="000000"/>
                </a:solidFill>
                <a:latin typeface="Perpetua"/>
              </a:rPr>
              <a:t>y = x+1;</a:t>
            </a:r>
            <a:endParaRPr b="0" lang="en-US" sz="2600" spc="-1" strike="noStrike">
              <a:solidFill>
                <a:srgbClr val="000000"/>
              </a:solidFill>
              <a:latin typeface="Perpetua"/>
            </a:endParaRPr>
          </a:p>
          <a:p>
            <a:pPr marL="320040">
              <a:lnSpc>
                <a:spcPct val="100000"/>
              </a:lnSpc>
              <a:spcBef>
                <a:spcPts val="371"/>
              </a:spcBef>
            </a:pP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1" lang="en-US" sz="2600" spc="-1" strike="noStrike">
                <a:solidFill>
                  <a:srgbClr val="000000"/>
                </a:solidFill>
                <a:latin typeface="Perpetua"/>
              </a:rPr>
              <a:t>*ip += 1 </a:t>
            </a:r>
            <a:r>
              <a:rPr b="0" lang="en-US" sz="2600" spc="-1" strike="noStrike">
                <a:solidFill>
                  <a:srgbClr val="000000"/>
                </a:solidFill>
                <a:latin typeface="Perpetua"/>
              </a:rPr>
              <a:t>can be written as ++(*ip) or (*ip)++</a:t>
            </a:r>
            <a:endParaRPr b="0" lang="en-US" sz="2600" spc="-1" strike="noStrike">
              <a:solidFill>
                <a:srgbClr val="000000"/>
              </a:solidFill>
              <a:latin typeface="Perpetua"/>
            </a:endParaRPr>
          </a:p>
          <a:p>
            <a:pPr marL="594360">
              <a:lnSpc>
                <a:spcPct val="100000"/>
              </a:lnSpc>
              <a:spcBef>
                <a:spcPts val="371"/>
              </a:spcBef>
            </a:pPr>
            <a:endParaRPr b="0" lang="en-US" sz="2600" spc="-1" strike="noStrike">
              <a:solidFill>
                <a:srgbClr val="000000"/>
              </a:solidFill>
              <a:latin typeface="Perpetua"/>
            </a:endParaRPr>
          </a:p>
        </p:txBody>
      </p:sp>
      <p:sp>
        <p:nvSpPr>
          <p:cNvPr id="192"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E791B457-8968-4167-B559-683B007D9AD1}" type="slidenum">
              <a:rPr b="0" lang="en-US" sz="1100" spc="-1" strike="noStrike">
                <a:solidFill>
                  <a:srgbClr val="000000"/>
                </a:solidFill>
                <a:latin typeface="Perpetua"/>
              </a:rPr>
              <a:t>19</a:t>
            </a:fld>
            <a:endParaRPr b="0" lang="en-US" sz="1100" spc="-1" strike="noStrike">
              <a:latin typeface="Times New Roman"/>
            </a:endParaRPr>
          </a:p>
        </p:txBody>
      </p:sp>
      <p:sp>
        <p:nvSpPr>
          <p:cNvPr id="193"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228600" y="152280"/>
            <a:ext cx="8686440" cy="715680"/>
          </a:xfrm>
          <a:prstGeom prst="rect">
            <a:avLst/>
          </a:prstGeom>
          <a:noFill/>
          <a:ln>
            <a:noFill/>
          </a:ln>
        </p:spPr>
        <p:txBody>
          <a:bodyPr lIns="90000" rIns="90000" tIns="45000" bIns="91440" anchor="b">
            <a:normAutofit fontScale="33000"/>
          </a:bodyPr>
          <a:p>
            <a:pPr>
              <a:lnSpc>
                <a:spcPct val="100000"/>
              </a:lnSpc>
            </a:pPr>
            <a:r>
              <a:rPr b="0" lang="en-US" sz="4000" spc="-1" strike="noStrike">
                <a:solidFill>
                  <a:srgbClr val="000000"/>
                </a:solidFill>
                <a:latin typeface="Perpetua"/>
              </a:rPr>
              <a:t>Sample Code –7: Updating value using Pointer</a:t>
            </a:r>
            <a:endParaRPr b="0" lang="en-US" sz="4000" spc="-1" strike="noStrike">
              <a:solidFill>
                <a:srgbClr val="000000"/>
              </a:solidFill>
              <a:latin typeface="Perpetua"/>
            </a:endParaRPr>
          </a:p>
        </p:txBody>
      </p:sp>
      <p:sp>
        <p:nvSpPr>
          <p:cNvPr id="195" name="TextShape 2"/>
          <p:cNvSpPr txBox="1"/>
          <p:nvPr/>
        </p:nvSpPr>
        <p:spPr>
          <a:xfrm>
            <a:off x="4952880" y="1031760"/>
            <a:ext cx="4229280" cy="3627720"/>
          </a:xfrm>
          <a:prstGeom prst="rect">
            <a:avLst/>
          </a:prstGeom>
          <a:noFill/>
          <a:ln>
            <a:noFill/>
          </a:ln>
        </p:spPr>
        <p:txBody>
          <a:bodyPr lIns="90000" rIns="90000" tIns="45000" bIns="45000">
            <a:normAutofit fontScale="70000"/>
          </a:bodyPr>
          <a:p>
            <a:pPr>
              <a:lnSpc>
                <a:spcPct val="100000"/>
              </a:lnSpc>
              <a:spcBef>
                <a:spcPts val="581"/>
              </a:spcBef>
            </a:pPr>
            <a:r>
              <a:rPr b="0" lang="en-US" sz="2600" spc="-1" strike="noStrike">
                <a:solidFill>
                  <a:srgbClr val="000000"/>
                </a:solidFill>
                <a:latin typeface="Perpetua"/>
              </a:rPr>
              <a:t>Output:-</a:t>
            </a:r>
            <a:endParaRPr b="0" lang="en-US" sz="26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Number using pointer :  10</a:t>
            </a:r>
            <a:endParaRPr b="0" lang="en-US" sz="24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Address using Pointer: 0x7fff76d4f8ec</a:t>
            </a:r>
            <a:endParaRPr b="0" lang="en-US" sz="24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Decimal value : 2.500000</a:t>
            </a:r>
            <a:endParaRPr b="0" lang="en-US" sz="24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Address of y : 0x7fff76d4f8e8</a:t>
            </a:r>
            <a:endParaRPr b="0" lang="en-US" sz="24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Updated Number :  11</a:t>
            </a:r>
            <a:endParaRPr b="0" lang="en-US" sz="2400" spc="-1" strike="noStrike">
              <a:solidFill>
                <a:srgbClr val="000000"/>
              </a:solidFill>
              <a:latin typeface="Perpetua"/>
            </a:endParaRPr>
          </a:p>
          <a:p>
            <a:pPr>
              <a:lnSpc>
                <a:spcPct val="100000"/>
              </a:lnSpc>
              <a:spcBef>
                <a:spcPts val="581"/>
              </a:spcBef>
            </a:pPr>
            <a:r>
              <a:rPr b="0" lang="en-US" sz="2400" spc="-1" strike="noStrike">
                <a:solidFill>
                  <a:srgbClr val="0070c0"/>
                </a:solidFill>
                <a:latin typeface="Perpetua"/>
              </a:rPr>
              <a:t>Updated Number :  55</a:t>
            </a:r>
            <a:endParaRPr b="0" lang="en-US" sz="2400" spc="-1" strike="noStrike">
              <a:solidFill>
                <a:srgbClr val="000000"/>
              </a:solidFill>
              <a:latin typeface="Perpetua"/>
            </a:endParaRPr>
          </a:p>
          <a:p>
            <a:pPr>
              <a:lnSpc>
                <a:spcPct val="100000"/>
              </a:lnSpc>
              <a:spcBef>
                <a:spcPts val="581"/>
              </a:spcBef>
            </a:pPr>
            <a:r>
              <a:rPr b="0" lang="en-US" sz="2400" spc="-1" strike="noStrike">
                <a:solidFill>
                  <a:srgbClr val="00b050"/>
                </a:solidFill>
                <a:latin typeface="Perpetua"/>
              </a:rPr>
              <a:t>Updated Number :  56</a:t>
            </a:r>
            <a:endParaRPr b="0" lang="en-US" sz="2400" spc="-1" strike="noStrike">
              <a:solidFill>
                <a:srgbClr val="000000"/>
              </a:solidFill>
              <a:latin typeface="Perpetua"/>
            </a:endParaRPr>
          </a:p>
          <a:p>
            <a:pPr>
              <a:lnSpc>
                <a:spcPct val="100000"/>
              </a:lnSpc>
              <a:spcBef>
                <a:spcPts val="581"/>
              </a:spcBef>
            </a:pPr>
            <a:endParaRPr b="0" lang="en-US" sz="2400" spc="-1" strike="noStrike">
              <a:solidFill>
                <a:srgbClr val="000000"/>
              </a:solidFill>
              <a:latin typeface="Perpetua"/>
            </a:endParaRPr>
          </a:p>
        </p:txBody>
      </p:sp>
      <p:sp>
        <p:nvSpPr>
          <p:cNvPr id="196"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1BECEE67-C912-4805-AD00-35A1A92CE090}" type="slidenum">
              <a:rPr b="0" lang="en-US" sz="1100" spc="-1" strike="noStrike">
                <a:solidFill>
                  <a:srgbClr val="000000"/>
                </a:solidFill>
                <a:latin typeface="Perpetua"/>
              </a:rPr>
              <a:t>23</a:t>
            </a:fld>
            <a:endParaRPr b="0" lang="en-US" sz="1100" spc="-1" strike="noStrike">
              <a:latin typeface="Times New Roman"/>
            </a:endParaRPr>
          </a:p>
        </p:txBody>
      </p:sp>
      <p:sp>
        <p:nvSpPr>
          <p:cNvPr id="197"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198" name="CustomShape 5"/>
          <p:cNvSpPr/>
          <p:nvPr/>
        </p:nvSpPr>
        <p:spPr>
          <a:xfrm>
            <a:off x="380880" y="838080"/>
            <a:ext cx="4571640" cy="694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Perpetua"/>
              </a:rPr>
              <a:t>#include&lt;stdio.h&gt;</a:t>
            </a:r>
            <a:endParaRPr b="0" lang="en-US" sz="1800" spc="-1" strike="noStrike">
              <a:latin typeface="Arial"/>
            </a:endParaRPr>
          </a:p>
          <a:p>
            <a:pPr>
              <a:lnSpc>
                <a:spcPct val="100000"/>
              </a:lnSpc>
            </a:pPr>
            <a:r>
              <a:rPr b="0" lang="en-US" sz="1800" spc="-1" strike="noStrike">
                <a:solidFill>
                  <a:srgbClr val="000000"/>
                </a:solidFill>
                <a:latin typeface="Perpetua"/>
              </a:rPr>
              <a:t>int main()</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int x=10;</a:t>
            </a:r>
            <a:endParaRPr b="0" lang="en-US" sz="1800" spc="-1" strike="noStrike">
              <a:latin typeface="Arial"/>
            </a:endParaRPr>
          </a:p>
          <a:p>
            <a:pPr>
              <a:lnSpc>
                <a:spcPct val="100000"/>
              </a:lnSpc>
            </a:pPr>
            <a:r>
              <a:rPr b="0" lang="en-US" sz="1800" spc="-1" strike="noStrike">
                <a:solidFill>
                  <a:srgbClr val="000000"/>
                </a:solidFill>
                <a:latin typeface="Perpetua"/>
              </a:rPr>
              <a:t>int *ip;</a:t>
            </a:r>
            <a:endParaRPr b="0" lang="en-US" sz="1800" spc="-1" strike="noStrike">
              <a:latin typeface="Arial"/>
            </a:endParaRPr>
          </a:p>
          <a:p>
            <a:pPr>
              <a:lnSpc>
                <a:spcPct val="100000"/>
              </a:lnSpc>
            </a:pPr>
            <a:r>
              <a:rPr b="0" lang="en-US" sz="1800" spc="-1" strike="noStrike">
                <a:solidFill>
                  <a:srgbClr val="000000"/>
                </a:solidFill>
                <a:latin typeface="Perpetua"/>
              </a:rPr>
              <a:t>float y=2.5, *fp;</a:t>
            </a:r>
            <a:endParaRPr b="0" lang="en-US" sz="1800" spc="-1" strike="noStrike">
              <a:latin typeface="Arial"/>
            </a:endParaRPr>
          </a:p>
          <a:p>
            <a:pPr>
              <a:lnSpc>
                <a:spcPct val="100000"/>
              </a:lnSpc>
            </a:pPr>
            <a:r>
              <a:rPr b="0" lang="en-US" sz="1800" spc="-1" strike="noStrike">
                <a:solidFill>
                  <a:srgbClr val="000000"/>
                </a:solidFill>
                <a:latin typeface="Perpetua"/>
              </a:rPr>
              <a:t>fp = &amp;y;</a:t>
            </a:r>
            <a:endParaRPr b="0" lang="en-US" sz="1800" spc="-1" strike="noStrike">
              <a:latin typeface="Arial"/>
            </a:endParaRPr>
          </a:p>
          <a:p>
            <a:pPr>
              <a:lnSpc>
                <a:spcPct val="100000"/>
              </a:lnSpc>
            </a:pPr>
            <a:r>
              <a:rPr b="0" lang="en-US" sz="1800" spc="-1" strike="noStrike">
                <a:solidFill>
                  <a:srgbClr val="000000"/>
                </a:solidFill>
                <a:latin typeface="Perpetua"/>
              </a:rPr>
              <a:t>ip=&amp;x;</a:t>
            </a:r>
            <a:endParaRPr b="0" lang="en-US" sz="1800" spc="-1" strike="noStrike">
              <a:latin typeface="Arial"/>
            </a:endParaRPr>
          </a:p>
          <a:p>
            <a:pPr>
              <a:lnSpc>
                <a:spcPct val="100000"/>
              </a:lnSpc>
            </a:pPr>
            <a:r>
              <a:rPr b="0" lang="en-US" sz="1800" spc="-1" strike="noStrike">
                <a:solidFill>
                  <a:srgbClr val="000000"/>
                </a:solidFill>
                <a:latin typeface="Perpetua"/>
              </a:rPr>
              <a:t>printf("Number using pointer :  %d\n", *ip);</a:t>
            </a:r>
            <a:endParaRPr b="0" lang="en-US" sz="1800" spc="-1" strike="noStrike">
              <a:latin typeface="Arial"/>
            </a:endParaRPr>
          </a:p>
          <a:p>
            <a:pPr>
              <a:lnSpc>
                <a:spcPct val="100000"/>
              </a:lnSpc>
            </a:pPr>
            <a:r>
              <a:rPr b="0" lang="en-US" sz="1800" spc="-1" strike="noStrike">
                <a:solidFill>
                  <a:srgbClr val="000000"/>
                </a:solidFill>
                <a:latin typeface="Perpetua"/>
              </a:rPr>
              <a:t>printf("Address using Pointer: %p\n",ip);</a:t>
            </a:r>
            <a:endParaRPr b="0" lang="en-US" sz="1800" spc="-1" strike="noStrike">
              <a:latin typeface="Arial"/>
            </a:endParaRPr>
          </a:p>
          <a:p>
            <a:pPr>
              <a:lnSpc>
                <a:spcPct val="100000"/>
              </a:lnSpc>
            </a:pPr>
            <a:r>
              <a:rPr b="0" lang="en-US" sz="1800" spc="-1" strike="noStrike">
                <a:solidFill>
                  <a:srgbClr val="000000"/>
                </a:solidFill>
                <a:latin typeface="Perpetua"/>
              </a:rPr>
              <a:t>printf("Decimal value : %f\n",*fp);</a:t>
            </a:r>
            <a:endParaRPr b="0" lang="en-US" sz="1800" spc="-1" strike="noStrike">
              <a:latin typeface="Arial"/>
            </a:endParaRPr>
          </a:p>
          <a:p>
            <a:pPr>
              <a:lnSpc>
                <a:spcPct val="100000"/>
              </a:lnSpc>
            </a:pPr>
            <a:r>
              <a:rPr b="0" lang="en-US" sz="1800" spc="-1" strike="noStrike">
                <a:solidFill>
                  <a:srgbClr val="000000"/>
                </a:solidFill>
                <a:latin typeface="Perpetua"/>
              </a:rPr>
              <a:t>printf("Address of y : %p\n",fp);</a:t>
            </a:r>
            <a:endParaRPr b="0" lang="en-US" sz="1800" spc="-1" strike="noStrike">
              <a:latin typeface="Arial"/>
            </a:endParaRPr>
          </a:p>
          <a:p>
            <a:pPr>
              <a:lnSpc>
                <a:spcPct val="100000"/>
              </a:lnSpc>
            </a:pPr>
            <a:r>
              <a:rPr b="0" lang="en-US" sz="1800" spc="-1" strike="noStrike">
                <a:solidFill>
                  <a:srgbClr val="000000"/>
                </a:solidFill>
                <a:latin typeface="Perpetua"/>
              </a:rPr>
              <a:t>x+=1;</a:t>
            </a:r>
            <a:endParaRPr b="0" lang="en-US" sz="1800" spc="-1" strike="noStrike">
              <a:latin typeface="Arial"/>
            </a:endParaRPr>
          </a:p>
          <a:p>
            <a:pPr>
              <a:lnSpc>
                <a:spcPct val="100000"/>
              </a:lnSpc>
            </a:pPr>
            <a:r>
              <a:rPr b="0" lang="en-US" sz="1800" spc="-1" strike="noStrike">
                <a:solidFill>
                  <a:srgbClr val="000000"/>
                </a:solidFill>
                <a:latin typeface="Perpetua"/>
              </a:rPr>
              <a:t>printf("Updated Number :  %d\n", *ip);</a:t>
            </a:r>
            <a:endParaRPr b="0" lang="en-US" sz="1800" spc="-1" strike="noStrike">
              <a:latin typeface="Arial"/>
            </a:endParaRPr>
          </a:p>
          <a:p>
            <a:pPr>
              <a:lnSpc>
                <a:spcPct val="100000"/>
              </a:lnSpc>
            </a:pPr>
            <a:r>
              <a:rPr b="1" lang="en-US" sz="1800" spc="-1" strike="noStrike">
                <a:solidFill>
                  <a:srgbClr val="0070c0"/>
                </a:solidFill>
                <a:latin typeface="Perpetua"/>
              </a:rPr>
              <a:t>*ip *=5;</a:t>
            </a:r>
            <a:endParaRPr b="0" lang="en-US" sz="1800" spc="-1" strike="noStrike">
              <a:latin typeface="Arial"/>
            </a:endParaRPr>
          </a:p>
          <a:p>
            <a:pPr>
              <a:lnSpc>
                <a:spcPct val="100000"/>
              </a:lnSpc>
            </a:pPr>
            <a:r>
              <a:rPr b="0" lang="en-US" sz="1800" spc="-1" strike="noStrike">
                <a:solidFill>
                  <a:srgbClr val="000000"/>
                </a:solidFill>
                <a:latin typeface="Perpetua"/>
              </a:rPr>
              <a:t>printf("Updated Number :  %d\n", *ip);</a:t>
            </a:r>
            <a:endParaRPr b="0" lang="en-US" sz="1800" spc="-1" strike="noStrike">
              <a:latin typeface="Arial"/>
            </a:endParaRPr>
          </a:p>
          <a:p>
            <a:pPr>
              <a:lnSpc>
                <a:spcPct val="100000"/>
              </a:lnSpc>
            </a:pPr>
            <a:r>
              <a:rPr b="1" lang="en-US" sz="1800" spc="-1" strike="noStrike">
                <a:solidFill>
                  <a:srgbClr val="00b050"/>
                </a:solidFill>
                <a:latin typeface="Perpetua"/>
              </a:rPr>
              <a:t>++*ip;</a:t>
            </a:r>
            <a:endParaRPr b="0" lang="en-US" sz="1800" spc="-1" strike="noStrike">
              <a:latin typeface="Arial"/>
            </a:endParaRPr>
          </a:p>
          <a:p>
            <a:pPr>
              <a:lnSpc>
                <a:spcPct val="100000"/>
              </a:lnSpc>
            </a:pPr>
            <a:r>
              <a:rPr b="0" lang="en-US" sz="1800" spc="-1" strike="noStrike">
                <a:solidFill>
                  <a:srgbClr val="000000"/>
                </a:solidFill>
                <a:latin typeface="Perpetua"/>
              </a:rPr>
              <a:t>printf("Updated Number :  %d\n", *ip);</a:t>
            </a:r>
            <a:endParaRPr b="0" lang="en-US" sz="1800" spc="-1" strike="noStrike">
              <a:latin typeface="Arial"/>
            </a:endParaRPr>
          </a:p>
          <a:p>
            <a:pPr>
              <a:lnSpc>
                <a:spcPct val="100000"/>
              </a:lnSpc>
            </a:pPr>
            <a:r>
              <a:rPr b="0" lang="en-US" sz="1800" spc="-1" strike="noStrike">
                <a:solidFill>
                  <a:srgbClr val="000000"/>
                </a:solidFill>
                <a:latin typeface="Perpetua"/>
              </a:rPr>
              <a:t>return 0;</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228600" y="152280"/>
            <a:ext cx="8686440" cy="715680"/>
          </a:xfrm>
          <a:prstGeom prst="rect">
            <a:avLst/>
          </a:prstGeom>
          <a:noFill/>
          <a:ln>
            <a:noFill/>
          </a:ln>
        </p:spPr>
        <p:txBody>
          <a:bodyPr lIns="90000" rIns="90000" tIns="45000" bIns="91440" anchor="b">
            <a:normAutofit fontScale="46000"/>
          </a:bodyPr>
          <a:p>
            <a:pPr>
              <a:lnSpc>
                <a:spcPct val="100000"/>
              </a:lnSpc>
            </a:pPr>
            <a:r>
              <a:rPr b="0" lang="en-US" sz="3200" spc="-1" strike="noStrike">
                <a:solidFill>
                  <a:srgbClr val="000000"/>
                </a:solidFill>
                <a:latin typeface="Perpetua"/>
              </a:rPr>
              <a:t>Sample Code -8 : Adding two numbers using Pointers</a:t>
            </a:r>
            <a:endParaRPr b="0" lang="en-US" sz="3200" spc="-1" strike="noStrike">
              <a:solidFill>
                <a:srgbClr val="000000"/>
              </a:solidFill>
              <a:latin typeface="Perpetua"/>
            </a:endParaRPr>
          </a:p>
        </p:txBody>
      </p:sp>
      <p:sp>
        <p:nvSpPr>
          <p:cNvPr id="200" name="TextShape 2"/>
          <p:cNvSpPr txBox="1"/>
          <p:nvPr/>
        </p:nvSpPr>
        <p:spPr>
          <a:xfrm>
            <a:off x="4952880" y="1096200"/>
            <a:ext cx="4229280" cy="3627720"/>
          </a:xfrm>
          <a:prstGeom prst="rect">
            <a:avLst/>
          </a:prstGeom>
          <a:noFill/>
          <a:ln>
            <a:noFill/>
          </a:ln>
        </p:spPr>
        <p:txBody>
          <a:bodyPr lIns="90000" rIns="90000" tIns="45000" bIns="45000">
            <a:normAutofit/>
          </a:bodyPr>
          <a:p>
            <a:pPr>
              <a:lnSpc>
                <a:spcPct val="100000"/>
              </a:lnSpc>
              <a:spcBef>
                <a:spcPts val="581"/>
              </a:spcBef>
            </a:pPr>
            <a:r>
              <a:rPr b="0" lang="en-US" sz="2600" spc="-1" strike="noStrike">
                <a:solidFill>
                  <a:srgbClr val="000000"/>
                </a:solidFill>
                <a:latin typeface="Perpetua"/>
              </a:rPr>
              <a:t>Output:-</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b050"/>
                </a:solidFill>
                <a:latin typeface="Perpetua"/>
              </a:rPr>
              <a:t>10 + 5 = 15</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p:txBody>
      </p:sp>
      <p:sp>
        <p:nvSpPr>
          <p:cNvPr id="201"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740E29C2-0CC8-4955-BB91-3C28CC64DAA9}" type="slidenum">
              <a:rPr b="0" lang="en-US" sz="1100" spc="-1" strike="noStrike">
                <a:solidFill>
                  <a:srgbClr val="000000"/>
                </a:solidFill>
                <a:latin typeface="Perpetua"/>
              </a:rPr>
              <a:t>24</a:t>
            </a:fld>
            <a:endParaRPr b="0" lang="en-US" sz="1100" spc="-1" strike="noStrike">
              <a:latin typeface="Times New Roman"/>
            </a:endParaRPr>
          </a:p>
        </p:txBody>
      </p:sp>
      <p:sp>
        <p:nvSpPr>
          <p:cNvPr id="202"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203" name="CustomShape 5"/>
          <p:cNvSpPr/>
          <p:nvPr/>
        </p:nvSpPr>
        <p:spPr>
          <a:xfrm>
            <a:off x="380880" y="1058760"/>
            <a:ext cx="4571640" cy="3930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Perpetua"/>
              </a:rPr>
              <a:t>#include&lt;stdio.h&gt;</a:t>
            </a:r>
            <a:endParaRPr b="0" lang="en-US" sz="1800" spc="-1" strike="noStrike">
              <a:latin typeface="Arial"/>
            </a:endParaRPr>
          </a:p>
          <a:p>
            <a:pPr>
              <a:lnSpc>
                <a:spcPct val="100000"/>
              </a:lnSpc>
            </a:pPr>
            <a:r>
              <a:rPr b="0" lang="en-US" sz="1800" spc="-1" strike="noStrike">
                <a:solidFill>
                  <a:srgbClr val="000000"/>
                </a:solidFill>
                <a:latin typeface="Perpetua"/>
              </a:rPr>
              <a:t>int main()</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a=10,b=5,c;</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*p1 = &amp;a;</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*p2 = &amp;b;</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*res = &amp;c;</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c00000"/>
                </a:solidFill>
                <a:latin typeface="Perpetua"/>
              </a:rPr>
              <a:t>  </a:t>
            </a:r>
            <a:r>
              <a:rPr b="1" lang="en-US" sz="1800" spc="-1" strike="noStrike">
                <a:solidFill>
                  <a:srgbClr val="c00000"/>
                </a:solidFill>
                <a:latin typeface="Perpetua"/>
              </a:rPr>
              <a:t>*res = *p1 + *p2;</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b050"/>
                </a:solidFill>
                <a:latin typeface="Perpetua"/>
              </a:rPr>
              <a:t>printf("%d + %d = %d\n",*p1,*p2,c);</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return 0;</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228600" y="274680"/>
            <a:ext cx="8686440" cy="791640"/>
          </a:xfrm>
          <a:prstGeom prst="rect">
            <a:avLst/>
          </a:prstGeom>
          <a:noFill/>
          <a:ln>
            <a:noFill/>
          </a:ln>
        </p:spPr>
        <p:txBody>
          <a:bodyPr lIns="90000" rIns="90000" tIns="45000" bIns="91440" anchor="b">
            <a:normAutofit fontScale="40000"/>
          </a:bodyPr>
          <a:p>
            <a:pPr>
              <a:lnSpc>
                <a:spcPct val="100000"/>
              </a:lnSpc>
            </a:pPr>
            <a:r>
              <a:rPr b="0" lang="en-US" sz="4000" spc="-1" strike="noStrike">
                <a:solidFill>
                  <a:srgbClr val="000000"/>
                </a:solidFill>
                <a:latin typeface="Perpetua"/>
              </a:rPr>
              <a:t>Pointer to array : Order of placing ‘*’ and ‘++’</a:t>
            </a:r>
            <a:endParaRPr b="0" lang="en-US" sz="4000" spc="-1" strike="noStrike">
              <a:solidFill>
                <a:srgbClr val="000000"/>
              </a:solidFill>
              <a:latin typeface="Perpetua"/>
            </a:endParaRPr>
          </a:p>
        </p:txBody>
      </p:sp>
      <p:sp>
        <p:nvSpPr>
          <p:cNvPr id="205" name="TextShape 2"/>
          <p:cNvSpPr txBox="1"/>
          <p:nvPr/>
        </p:nvSpPr>
        <p:spPr>
          <a:xfrm>
            <a:off x="228600" y="1219320"/>
            <a:ext cx="8686440" cy="5028840"/>
          </a:xfrm>
          <a:prstGeom prst="rect">
            <a:avLst/>
          </a:prstGeom>
          <a:noFill/>
          <a:ln>
            <a:noFill/>
          </a:ln>
        </p:spPr>
        <p:txBody>
          <a:bodyPr lIns="90000" rIns="90000" tIns="45000" bIns="45000">
            <a:normAutofit fontScale="39000"/>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Assume that z is an inger array with two values 1 and 2 (int z[2]={1,3};)</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Let ip be a pointer to z; (int *ip = z;)</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1" lang="en-US" sz="2600" spc="-1" strike="noStrike">
                <a:solidFill>
                  <a:srgbClr val="000000"/>
                </a:solidFill>
                <a:latin typeface="Perpetua"/>
              </a:rPr>
              <a:t>printf("%d\n", ++*ip); </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0" lang="en-US" sz="2600" spc="-1" strike="noStrike">
                <a:solidFill>
                  <a:srgbClr val="000000"/>
                </a:solidFill>
                <a:latin typeface="Perpetua"/>
              </a:rPr>
              <a:t>increments content in the address pointed by ip. </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0" lang="en-US" sz="2600" spc="-1" strike="noStrike">
                <a:solidFill>
                  <a:srgbClr val="000000"/>
                </a:solidFill>
                <a:latin typeface="Perpetua"/>
              </a:rPr>
              <a:t>z[0]=1 was taken and incremented by 1. </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0" lang="en-US" sz="2600" spc="-1" strike="noStrike">
                <a:solidFill>
                  <a:srgbClr val="000000"/>
                </a:solidFill>
                <a:latin typeface="Perpetua"/>
              </a:rPr>
              <a:t>In output the value is 2</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0" lang="en-US" sz="2600" spc="-1" strike="noStrike">
                <a:solidFill>
                  <a:srgbClr val="000000"/>
                </a:solidFill>
                <a:latin typeface="Perpetua"/>
              </a:rPr>
              <a:t>Z[0]=2 and z[1]=2</a:t>
            </a:r>
            <a:endParaRPr b="0" lang="en-US" sz="2600" spc="-1" strike="noStrike">
              <a:solidFill>
                <a:srgbClr val="000000"/>
              </a:solidFill>
              <a:latin typeface="Perpetua"/>
            </a:endParaRPr>
          </a:p>
          <a:p>
            <a:pPr marL="320040">
              <a:lnSpc>
                <a:spcPct val="100000"/>
              </a:lnSpc>
              <a:spcBef>
                <a:spcPts val="37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1" lang="en-US" sz="2600" spc="-1" strike="noStrike">
                <a:solidFill>
                  <a:srgbClr val="000000"/>
                </a:solidFill>
                <a:latin typeface="Perpetua"/>
              </a:rPr>
              <a:t>printf("%d\n", *++ip);</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0" lang="en-US" sz="2600" spc="-1" strike="noStrike">
                <a:solidFill>
                  <a:srgbClr val="000000"/>
                </a:solidFill>
                <a:latin typeface="Perpetua"/>
              </a:rPr>
              <a:t>increments the address pointed by ip. </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0" lang="en-US" sz="2600" spc="-1" strike="noStrike">
                <a:solidFill>
                  <a:srgbClr val="000000"/>
                </a:solidFill>
                <a:latin typeface="Perpetua"/>
              </a:rPr>
              <a:t>ip currently points to z[1]=</a:t>
            </a:r>
            <a:r>
              <a:rPr b="0" lang="en-US" sz="2600" spc="-1" strike="noStrike">
                <a:solidFill>
                  <a:srgbClr val="ff0000"/>
                </a:solidFill>
                <a:latin typeface="Perpetua"/>
              </a:rPr>
              <a:t>3</a:t>
            </a:r>
            <a:r>
              <a:rPr b="0" lang="en-US" sz="2600" spc="-1" strike="noStrike">
                <a:solidFill>
                  <a:srgbClr val="000000"/>
                </a:solidFill>
                <a:latin typeface="Perpetua"/>
              </a:rPr>
              <a:t> </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0" lang="en-US" sz="2600" spc="-1" strike="noStrike">
                <a:solidFill>
                  <a:srgbClr val="000000"/>
                </a:solidFill>
                <a:latin typeface="Perpetua"/>
              </a:rPr>
              <a:t>In output the value is </a:t>
            </a:r>
            <a:r>
              <a:rPr b="0" lang="en-US" sz="2600" spc="-1" strike="noStrike">
                <a:solidFill>
                  <a:srgbClr val="ff0000"/>
                </a:solidFill>
                <a:latin typeface="Perpetua"/>
              </a:rPr>
              <a:t>3</a:t>
            </a:r>
            <a:endParaRPr b="0" lang="en-US" sz="2600" spc="-1" strike="noStrike">
              <a:solidFill>
                <a:srgbClr val="000000"/>
              </a:solidFill>
              <a:latin typeface="Perpetua"/>
            </a:endParaRPr>
          </a:p>
          <a:p>
            <a:pPr lvl="1" marL="548640" indent="-228240">
              <a:lnSpc>
                <a:spcPct val="100000"/>
              </a:lnSpc>
              <a:spcBef>
                <a:spcPts val="371"/>
              </a:spcBef>
              <a:buClr>
                <a:srgbClr val="ff0000"/>
              </a:buClr>
              <a:buSzPct val="85000"/>
              <a:buFont typeface="Arial"/>
              <a:buChar char="•"/>
            </a:pPr>
            <a:r>
              <a:rPr b="0" lang="en-US" sz="2600" spc="-1" strike="noStrike">
                <a:solidFill>
                  <a:srgbClr val="ff0000"/>
                </a:solidFill>
                <a:latin typeface="Perpetua"/>
              </a:rPr>
              <a:t>Ip address changed from 1 to 2</a:t>
            </a:r>
            <a:endParaRPr b="0" lang="en-US" sz="2600" spc="-1" strike="noStrike">
              <a:solidFill>
                <a:srgbClr val="000000"/>
              </a:solidFill>
              <a:latin typeface="Perpetua"/>
            </a:endParaRPr>
          </a:p>
          <a:p>
            <a:pPr lvl="1" marL="548640" indent="-228240">
              <a:lnSpc>
                <a:spcPct val="100000"/>
              </a:lnSpc>
              <a:spcBef>
                <a:spcPts val="371"/>
              </a:spcBef>
              <a:buClr>
                <a:srgbClr val="ff0000"/>
              </a:buClr>
              <a:buSzPct val="85000"/>
              <a:buFont typeface="Arial"/>
              <a:buChar char="•"/>
            </a:pPr>
            <a:r>
              <a:rPr b="0" lang="en-US" sz="2600" spc="-1" strike="noStrike">
                <a:solidFill>
                  <a:srgbClr val="ff0000"/>
                </a:solidFill>
                <a:latin typeface="Perpetua"/>
              </a:rPr>
              <a:t>Then the value to be printed</a:t>
            </a:r>
            <a:endParaRPr b="0" lang="en-US" sz="2600" spc="-1" strike="noStrike">
              <a:solidFill>
                <a:srgbClr val="000000"/>
              </a:solidFill>
              <a:latin typeface="Perpetua"/>
            </a:endParaRPr>
          </a:p>
          <a:p>
            <a:pPr marL="320040">
              <a:lnSpc>
                <a:spcPct val="100000"/>
              </a:lnSpc>
              <a:spcBef>
                <a:spcPts val="37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1" lang="en-US" sz="2600" spc="-1" strike="noStrike">
                <a:solidFill>
                  <a:srgbClr val="000000"/>
                </a:solidFill>
                <a:latin typeface="Perpetua"/>
              </a:rPr>
              <a:t>Order of placing ‘++’ and ‘*’ is crucial</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0" lang="en-US" sz="2600" spc="-1" strike="noStrike">
                <a:solidFill>
                  <a:srgbClr val="000000"/>
                </a:solidFill>
                <a:latin typeface="Perpetua"/>
              </a:rPr>
              <a:t>++ followed by * </a:t>
            </a:r>
            <a:r>
              <a:rPr b="0" lang="en-US" sz="2600" spc="-1" strike="noStrike">
                <a:solidFill>
                  <a:srgbClr val="000000"/>
                </a:solidFill>
                <a:latin typeface="Wingdings"/>
              </a:rPr>
              <a:t></a:t>
            </a:r>
            <a:r>
              <a:rPr b="0" lang="en-US" sz="2600" spc="-1" strike="noStrike">
                <a:solidFill>
                  <a:srgbClr val="000000"/>
                </a:solidFill>
                <a:latin typeface="Perpetua"/>
              </a:rPr>
              <a:t> Value is incremented.</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0" lang="en-US" sz="2600" spc="-1" strike="noStrike">
                <a:solidFill>
                  <a:srgbClr val="000000"/>
                </a:solidFill>
                <a:latin typeface="Perpetua"/>
              </a:rPr>
              <a:t>* followed by ++ </a:t>
            </a:r>
            <a:r>
              <a:rPr b="0" lang="en-US" sz="2600" spc="-1" strike="noStrike">
                <a:solidFill>
                  <a:srgbClr val="000000"/>
                </a:solidFill>
                <a:latin typeface="Wingdings"/>
              </a:rPr>
              <a:t></a:t>
            </a:r>
            <a:r>
              <a:rPr b="0" lang="en-US" sz="2600" spc="-1" strike="noStrike">
                <a:solidFill>
                  <a:srgbClr val="000000"/>
                </a:solidFill>
                <a:latin typeface="Perpetua"/>
              </a:rPr>
              <a:t> Address is incremented.</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p:txBody>
      </p:sp>
      <p:sp>
        <p:nvSpPr>
          <p:cNvPr id="206"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16FB79F0-2DA3-4D55-BAF4-CB305AEC0C91}" type="slidenum">
              <a:rPr b="0" lang="en-US" sz="1100" spc="-1" strike="noStrike">
                <a:solidFill>
                  <a:srgbClr val="000000"/>
                </a:solidFill>
                <a:latin typeface="Perpetua"/>
              </a:rPr>
              <a:t>25</a:t>
            </a:fld>
            <a:endParaRPr b="0" lang="en-US" sz="1100" spc="-1" strike="noStrike">
              <a:latin typeface="Times New Roman"/>
            </a:endParaRPr>
          </a:p>
        </p:txBody>
      </p:sp>
      <p:sp>
        <p:nvSpPr>
          <p:cNvPr id="207"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228600" y="274680"/>
            <a:ext cx="8686440" cy="715680"/>
          </a:xfrm>
          <a:prstGeom prst="rect">
            <a:avLst/>
          </a:prstGeom>
          <a:noFill/>
          <a:ln>
            <a:noFill/>
          </a:ln>
        </p:spPr>
        <p:txBody>
          <a:bodyPr lIns="90000" rIns="90000" tIns="45000" bIns="91440" anchor="b">
            <a:normAutofit fontScale="33000"/>
          </a:bodyPr>
          <a:p>
            <a:pPr>
              <a:lnSpc>
                <a:spcPct val="100000"/>
              </a:lnSpc>
            </a:pPr>
            <a:r>
              <a:rPr b="0" lang="en-US" sz="4000" spc="-1" strike="noStrike">
                <a:solidFill>
                  <a:srgbClr val="000000"/>
                </a:solidFill>
                <a:latin typeface="Perpetua"/>
              </a:rPr>
              <a:t>Sample Code Snippet - 9a – ++ before *</a:t>
            </a:r>
            <a:endParaRPr b="0" lang="en-US" sz="4000" spc="-1" strike="noStrike">
              <a:solidFill>
                <a:srgbClr val="000000"/>
              </a:solidFill>
              <a:latin typeface="Perpetua"/>
            </a:endParaRPr>
          </a:p>
        </p:txBody>
      </p:sp>
      <p:sp>
        <p:nvSpPr>
          <p:cNvPr id="209" name="TextShape 2"/>
          <p:cNvSpPr txBox="1"/>
          <p:nvPr/>
        </p:nvSpPr>
        <p:spPr>
          <a:xfrm>
            <a:off x="4267080" y="1219320"/>
            <a:ext cx="4114440" cy="2437920"/>
          </a:xfrm>
          <a:prstGeom prst="rect">
            <a:avLst/>
          </a:prstGeom>
          <a:noFill/>
          <a:ln>
            <a:noFill/>
          </a:ln>
        </p:spPr>
        <p:txBody>
          <a:bodyPr lIns="90000" rIns="90000" tIns="45000" bIns="45000">
            <a:normAutofit/>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Sample Output</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0x7fff0fc66d30 </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1</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2</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0x7fff0fc66d30</a:t>
            </a:r>
            <a:endParaRPr b="0" lang="en-US" sz="2600" spc="-1" strike="noStrike">
              <a:solidFill>
                <a:srgbClr val="000000"/>
              </a:solidFill>
              <a:latin typeface="Perpetua"/>
            </a:endParaRPr>
          </a:p>
        </p:txBody>
      </p:sp>
      <p:sp>
        <p:nvSpPr>
          <p:cNvPr id="210"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0EC66E0C-5189-46B1-8342-9859997D0849}" type="slidenum">
              <a:rPr b="0" lang="en-US" sz="1100" spc="-1" strike="noStrike">
                <a:solidFill>
                  <a:srgbClr val="000000"/>
                </a:solidFill>
                <a:latin typeface="Perpetua"/>
              </a:rPr>
              <a:t>26</a:t>
            </a:fld>
            <a:endParaRPr b="0" lang="en-US" sz="1100" spc="-1" strike="noStrike">
              <a:latin typeface="Times New Roman"/>
            </a:endParaRPr>
          </a:p>
        </p:txBody>
      </p:sp>
      <p:sp>
        <p:nvSpPr>
          <p:cNvPr id="211"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212" name="CustomShape 5"/>
          <p:cNvSpPr/>
          <p:nvPr/>
        </p:nvSpPr>
        <p:spPr>
          <a:xfrm>
            <a:off x="592560" y="1204200"/>
            <a:ext cx="3445560" cy="3107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Perpetua"/>
              </a:rPr>
              <a:t>#include&lt;stdio.h&gt;</a:t>
            </a:r>
            <a:endParaRPr b="0" lang="en-US" sz="1800" spc="-1" strike="noStrike">
              <a:latin typeface="Arial"/>
            </a:endParaRPr>
          </a:p>
          <a:p>
            <a:pPr>
              <a:lnSpc>
                <a:spcPct val="100000"/>
              </a:lnSpc>
            </a:pPr>
            <a:r>
              <a:rPr b="0" lang="en-US" sz="1800" spc="-1" strike="noStrike">
                <a:solidFill>
                  <a:srgbClr val="000000"/>
                </a:solidFill>
                <a:latin typeface="Perpetua"/>
              </a:rPr>
              <a:t>main()</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z[2]={1,3};</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 ip = z;</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printf("%p\n",ip);</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printf("%d\n", *ip);</a:t>
            </a:r>
            <a:endParaRPr b="0" lang="en-US" sz="1800" spc="-1" strike="noStrike">
              <a:latin typeface="Arial"/>
            </a:endParaRPr>
          </a:p>
          <a:p>
            <a:pPr>
              <a:lnSpc>
                <a:spcPct val="100000"/>
              </a:lnSpc>
            </a:pPr>
            <a:r>
              <a:rPr b="0" lang="en-US" sz="1800" spc="-1" strike="noStrike">
                <a:solidFill>
                  <a:srgbClr val="000000"/>
                </a:solidFill>
                <a:latin typeface="Perpetua"/>
              </a:rPr>
              <a:t>  </a:t>
            </a:r>
            <a:r>
              <a:rPr b="1" lang="en-US" sz="1800" spc="-1" strike="noStrike">
                <a:solidFill>
                  <a:srgbClr val="000000"/>
                </a:solidFill>
                <a:latin typeface="Perpetua"/>
              </a:rPr>
              <a:t>printf("%d\n", ++*ip);</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printf("%p",ip);</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return 0;</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228600" y="274680"/>
            <a:ext cx="8686440" cy="715680"/>
          </a:xfrm>
          <a:prstGeom prst="rect">
            <a:avLst/>
          </a:prstGeom>
          <a:noFill/>
          <a:ln>
            <a:noFill/>
          </a:ln>
        </p:spPr>
        <p:txBody>
          <a:bodyPr lIns="90000" rIns="90000" tIns="45000" bIns="91440" anchor="b">
            <a:normAutofit fontScale="33000"/>
          </a:bodyPr>
          <a:p>
            <a:pPr>
              <a:lnSpc>
                <a:spcPct val="100000"/>
              </a:lnSpc>
            </a:pPr>
            <a:r>
              <a:rPr b="0" lang="en-US" sz="4000" spc="-1" strike="noStrike">
                <a:solidFill>
                  <a:srgbClr val="000000"/>
                </a:solidFill>
                <a:latin typeface="Perpetua"/>
              </a:rPr>
              <a:t>Sample Code Snippet -9b : * before ++</a:t>
            </a:r>
            <a:endParaRPr b="0" lang="en-US" sz="4000" spc="-1" strike="noStrike">
              <a:solidFill>
                <a:srgbClr val="000000"/>
              </a:solidFill>
              <a:latin typeface="Perpetua"/>
            </a:endParaRPr>
          </a:p>
        </p:txBody>
      </p:sp>
      <p:sp>
        <p:nvSpPr>
          <p:cNvPr id="214" name="TextShape 2"/>
          <p:cNvSpPr txBox="1"/>
          <p:nvPr/>
        </p:nvSpPr>
        <p:spPr>
          <a:xfrm>
            <a:off x="4267080" y="1012320"/>
            <a:ext cx="4114440" cy="2437920"/>
          </a:xfrm>
          <a:prstGeom prst="rect">
            <a:avLst/>
          </a:prstGeom>
          <a:noFill/>
          <a:ln>
            <a:noFill/>
          </a:ln>
        </p:spPr>
        <p:txBody>
          <a:bodyPr lIns="90000" rIns="90000" tIns="45000" bIns="45000">
            <a:normAutofit/>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Sample Output</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0x7ffffc801740</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1</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3</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0x7ffffc801744</a:t>
            </a:r>
            <a:endParaRPr b="0" lang="en-US" sz="2600" spc="-1" strike="noStrike">
              <a:solidFill>
                <a:srgbClr val="000000"/>
              </a:solidFill>
              <a:latin typeface="Perpetua"/>
            </a:endParaRPr>
          </a:p>
        </p:txBody>
      </p:sp>
      <p:sp>
        <p:nvSpPr>
          <p:cNvPr id="215"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51C0510E-797E-490F-9B67-4C2CE9391C6F}" type="slidenum">
              <a:rPr b="0" lang="en-US" sz="1100" spc="-1" strike="noStrike">
                <a:solidFill>
                  <a:srgbClr val="000000"/>
                </a:solidFill>
                <a:latin typeface="Perpetua"/>
              </a:rPr>
              <a:t>27</a:t>
            </a:fld>
            <a:endParaRPr b="0" lang="en-US" sz="1100" spc="-1" strike="noStrike">
              <a:latin typeface="Times New Roman"/>
            </a:endParaRPr>
          </a:p>
        </p:txBody>
      </p:sp>
      <p:sp>
        <p:nvSpPr>
          <p:cNvPr id="216"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217" name="CustomShape 5"/>
          <p:cNvSpPr/>
          <p:nvPr/>
        </p:nvSpPr>
        <p:spPr>
          <a:xfrm>
            <a:off x="592560" y="990720"/>
            <a:ext cx="3445560" cy="3107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Perpetua"/>
              </a:rPr>
              <a:t>#include&lt;stdio.h&gt;</a:t>
            </a:r>
            <a:endParaRPr b="0" lang="en-US" sz="1800" spc="-1" strike="noStrike">
              <a:latin typeface="Arial"/>
            </a:endParaRPr>
          </a:p>
          <a:p>
            <a:pPr>
              <a:lnSpc>
                <a:spcPct val="100000"/>
              </a:lnSpc>
            </a:pPr>
            <a:r>
              <a:rPr b="0" lang="en-US" sz="1800" spc="-1" strike="noStrike">
                <a:solidFill>
                  <a:srgbClr val="000000"/>
                </a:solidFill>
                <a:latin typeface="Perpetua"/>
              </a:rPr>
              <a:t>main()</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z[2]={1,3};</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 ip = z;</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printf("%p\n",ip);</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printf("%d\n", *ip);</a:t>
            </a:r>
            <a:endParaRPr b="0" lang="en-US" sz="1800" spc="-1" strike="noStrike">
              <a:latin typeface="Arial"/>
            </a:endParaRPr>
          </a:p>
          <a:p>
            <a:pPr>
              <a:lnSpc>
                <a:spcPct val="100000"/>
              </a:lnSpc>
            </a:pPr>
            <a:r>
              <a:rPr b="1" lang="en-US" sz="1800" spc="-1" strike="noStrike">
                <a:solidFill>
                  <a:srgbClr val="000000"/>
                </a:solidFill>
                <a:latin typeface="Perpetua"/>
              </a:rPr>
              <a:t>  </a:t>
            </a:r>
            <a:r>
              <a:rPr b="1" lang="en-US" sz="1800" spc="-1" strike="noStrike">
                <a:solidFill>
                  <a:srgbClr val="000000"/>
                </a:solidFill>
                <a:latin typeface="Perpetua"/>
              </a:rPr>
              <a:t>printf("%d\n", *++ip);</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printf("%p",ip);</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return 0;</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219" name="TextShape 2"/>
          <p:cNvSpPr txBox="1"/>
          <p:nvPr/>
        </p:nvSpPr>
        <p:spPr>
          <a:xfrm>
            <a:off x="152280" y="6477120"/>
            <a:ext cx="456840" cy="266400"/>
          </a:xfrm>
          <a:prstGeom prst="rect">
            <a:avLst/>
          </a:prstGeom>
          <a:solidFill>
            <a:srgbClr val="ffffff"/>
          </a:solidFill>
          <a:ln>
            <a:noFill/>
          </a:ln>
        </p:spPr>
        <p:txBody>
          <a:bodyPr lIns="0" rIns="0" tIns="0" bIns="0" anchor="ctr" anchorCtr="1">
            <a:noAutofit/>
          </a:bodyPr>
          <a:p>
            <a:pPr algn="ctr">
              <a:lnSpc>
                <a:spcPct val="100000"/>
              </a:lnSpc>
            </a:pPr>
            <a:fld id="{B09626CD-29AE-4815-831C-3E8006651E4A}" type="slidenum">
              <a:rPr b="0" lang="en-US" sz="1100" spc="-1" strike="noStrike">
                <a:solidFill>
                  <a:srgbClr val="000000"/>
                </a:solidFill>
                <a:latin typeface="Perpetua"/>
              </a:rPr>
              <a:t>27</a:t>
            </a:fld>
            <a:endParaRPr b="0" lang="en-US" sz="1100" spc="-1" strike="noStrike">
              <a:latin typeface="Times New Roman"/>
            </a:endParaRPr>
          </a:p>
        </p:txBody>
      </p:sp>
      <p:sp>
        <p:nvSpPr>
          <p:cNvPr id="220" name="TextShape 3"/>
          <p:cNvSpPr txBox="1"/>
          <p:nvPr/>
        </p:nvSpPr>
        <p:spPr>
          <a:xfrm>
            <a:off x="457200" y="1505880"/>
            <a:ext cx="8229240" cy="1469520"/>
          </a:xfrm>
          <a:prstGeom prst="rect">
            <a:avLst/>
          </a:prstGeom>
          <a:noFill/>
          <a:ln>
            <a:noFill/>
          </a:ln>
        </p:spPr>
        <p:txBody>
          <a:bodyPr lIns="90000" rIns="90000" tIns="45000" bIns="91440" anchor="ctr">
            <a:noAutofit/>
          </a:bodyPr>
          <a:p>
            <a:pPr algn="ctr">
              <a:lnSpc>
                <a:spcPct val="100000"/>
              </a:lnSpc>
            </a:pPr>
            <a:r>
              <a:rPr b="0" lang="en-US" sz="4400" spc="-1" strike="noStrike">
                <a:solidFill>
                  <a:srgbClr val="000000"/>
                </a:solidFill>
                <a:latin typeface="Perpetua"/>
              </a:rPr>
              <a:t>Pointer Compatibility </a:t>
            </a:r>
            <a:endParaRPr b="0" lang="en-US" sz="4400" spc="-1" strike="noStrike">
              <a:solidFill>
                <a:srgbClr val="000000"/>
              </a:solidFill>
              <a:latin typeface="Perpetua"/>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228600" y="274680"/>
            <a:ext cx="8686440" cy="791640"/>
          </a:xfrm>
          <a:prstGeom prst="rect">
            <a:avLst/>
          </a:prstGeom>
          <a:noFill/>
          <a:ln>
            <a:noFill/>
          </a:ln>
        </p:spPr>
        <p:txBody>
          <a:bodyPr lIns="90000" rIns="90000" tIns="45000" bIns="91440" anchor="b">
            <a:noAutofit/>
          </a:bodyPr>
          <a:p>
            <a:pPr>
              <a:lnSpc>
                <a:spcPct val="100000"/>
              </a:lnSpc>
            </a:pPr>
            <a:r>
              <a:rPr b="0" lang="en-US" sz="4000" spc="-1" strike="noStrike">
                <a:solidFill>
                  <a:srgbClr val="000000"/>
                </a:solidFill>
                <a:latin typeface="Perpetua"/>
              </a:rPr>
              <a:t>Pointer Compatibility</a:t>
            </a:r>
            <a:endParaRPr b="0" lang="en-US" sz="4000" spc="-1" strike="noStrike">
              <a:solidFill>
                <a:srgbClr val="000000"/>
              </a:solidFill>
              <a:latin typeface="Perpetua"/>
            </a:endParaRPr>
          </a:p>
        </p:txBody>
      </p:sp>
      <p:sp>
        <p:nvSpPr>
          <p:cNvPr id="222" name="TextShape 2"/>
          <p:cNvSpPr txBox="1"/>
          <p:nvPr/>
        </p:nvSpPr>
        <p:spPr>
          <a:xfrm>
            <a:off x="228600" y="1447920"/>
            <a:ext cx="8686440" cy="4571640"/>
          </a:xfrm>
          <a:prstGeom prst="rect">
            <a:avLst/>
          </a:prstGeom>
          <a:noFill/>
          <a:ln>
            <a:noFill/>
          </a:ln>
        </p:spPr>
        <p:txBody>
          <a:bodyPr lIns="90000" rIns="90000" tIns="45000" bIns="45000">
            <a:noAutofit/>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Pointers have a type associated with them </a:t>
            </a:r>
            <a:r>
              <a:rPr b="0" lang="en-US" sz="2600" spc="-1" strike="noStrike">
                <a:solidFill>
                  <a:srgbClr val="000000"/>
                </a:solidFill>
                <a:latin typeface="Wingdings"/>
              </a:rPr>
              <a:t></a:t>
            </a:r>
            <a:r>
              <a:rPr b="0" lang="en-US" sz="2600" spc="-1" strike="noStrike">
                <a:solidFill>
                  <a:srgbClr val="000000"/>
                </a:solidFill>
                <a:latin typeface="Perpetua"/>
              </a:rPr>
              <a:t> They can </a:t>
            </a:r>
            <a:r>
              <a:rPr b="1" lang="en-US" sz="2600" spc="-1" strike="noStrike">
                <a:solidFill>
                  <a:srgbClr val="000000"/>
                </a:solidFill>
                <a:latin typeface="Perpetua"/>
              </a:rPr>
              <a:t>point only to specific type.</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1" lang="en-US" sz="2600" spc="-1" strike="noStrike">
                <a:solidFill>
                  <a:srgbClr val="000000"/>
                </a:solidFill>
                <a:latin typeface="Perpetua"/>
              </a:rPr>
              <a:t>Two types:-</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0" lang="en-US" sz="2600" spc="-1" strike="noStrike">
                <a:solidFill>
                  <a:srgbClr val="000000"/>
                </a:solidFill>
                <a:latin typeface="Perpetua"/>
              </a:rPr>
              <a:t>Pointer Size Compatibility</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0" lang="en-US" sz="2600" spc="-1" strike="noStrike">
                <a:solidFill>
                  <a:srgbClr val="000000"/>
                </a:solidFill>
                <a:latin typeface="Perpetua"/>
              </a:rPr>
              <a:t>Pointer Dereferencing compatibility</a:t>
            </a:r>
            <a:endParaRPr b="0" lang="en-US" sz="2600" spc="-1" strike="noStrike">
              <a:solidFill>
                <a:srgbClr val="000000"/>
              </a:solidFill>
              <a:latin typeface="Perpetua"/>
            </a:endParaRPr>
          </a:p>
        </p:txBody>
      </p:sp>
      <p:sp>
        <p:nvSpPr>
          <p:cNvPr id="223"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96861E98-1C57-4813-A32E-CA8289E7C379}" type="slidenum">
              <a:rPr b="0" lang="en-US" sz="1100" spc="-1" strike="noStrike">
                <a:solidFill>
                  <a:srgbClr val="000000"/>
                </a:solidFill>
                <a:latin typeface="Perpetua"/>
              </a:rPr>
              <a:t>27</a:t>
            </a:fld>
            <a:endParaRPr b="0" lang="en-US" sz="1100" spc="-1" strike="noStrike">
              <a:latin typeface="Times New Roman"/>
            </a:endParaRPr>
          </a:p>
        </p:txBody>
      </p:sp>
      <p:sp>
        <p:nvSpPr>
          <p:cNvPr id="224"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228600" y="274680"/>
            <a:ext cx="8686440" cy="1142640"/>
          </a:xfrm>
          <a:prstGeom prst="rect">
            <a:avLst/>
          </a:prstGeom>
          <a:noFill/>
          <a:ln>
            <a:noFill/>
          </a:ln>
        </p:spPr>
        <p:txBody>
          <a:bodyPr lIns="90000" rIns="90000" tIns="45000" bIns="91440" anchor="b">
            <a:noAutofit/>
          </a:bodyPr>
          <a:p>
            <a:pPr>
              <a:lnSpc>
                <a:spcPct val="100000"/>
              </a:lnSpc>
            </a:pPr>
            <a:r>
              <a:rPr b="0" lang="en-US" sz="4000" spc="-1" strike="noStrike">
                <a:solidFill>
                  <a:srgbClr val="000000"/>
                </a:solidFill>
                <a:latin typeface="Perpetua"/>
              </a:rPr>
              <a:t>Agenda</a:t>
            </a:r>
            <a:endParaRPr b="0" lang="en-US" sz="4000" spc="-1" strike="noStrike">
              <a:solidFill>
                <a:srgbClr val="000000"/>
              </a:solidFill>
              <a:latin typeface="Perpetua"/>
            </a:endParaRPr>
          </a:p>
        </p:txBody>
      </p:sp>
      <p:sp>
        <p:nvSpPr>
          <p:cNvPr id="103" name="TextShape 2"/>
          <p:cNvSpPr txBox="1"/>
          <p:nvPr/>
        </p:nvSpPr>
        <p:spPr>
          <a:xfrm>
            <a:off x="228600" y="1447920"/>
            <a:ext cx="8686440" cy="4571640"/>
          </a:xfrm>
          <a:prstGeom prst="rect">
            <a:avLst/>
          </a:prstGeom>
          <a:noFill/>
          <a:ln>
            <a:noFill/>
          </a:ln>
        </p:spPr>
        <p:txBody>
          <a:bodyPr lIns="90000" rIns="90000" tIns="45000" bIns="45000">
            <a:normAutofit fontScale="61000"/>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Basics of Pointers</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Declaration and Memory Representation</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Operators associated with pointers</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1" lang="en-US" sz="2600" spc="-1" strike="noStrike">
                <a:solidFill>
                  <a:srgbClr val="000000"/>
                </a:solidFill>
                <a:latin typeface="Perpetua"/>
              </a:rPr>
              <a:t>address of </a:t>
            </a:r>
            <a:r>
              <a:rPr b="0" lang="en-US" sz="2600" spc="-1" strike="noStrike">
                <a:solidFill>
                  <a:srgbClr val="000000"/>
                </a:solidFill>
                <a:latin typeface="Perpetua"/>
              </a:rPr>
              <a:t>operator</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1" lang="en-US" sz="2600" spc="-1" strike="noStrike">
                <a:solidFill>
                  <a:srgbClr val="000000"/>
                </a:solidFill>
                <a:latin typeface="Perpetua"/>
              </a:rPr>
              <a:t>dereferencing</a:t>
            </a:r>
            <a:r>
              <a:rPr b="0" lang="en-US" sz="2600" spc="-1" strike="noStrike">
                <a:solidFill>
                  <a:srgbClr val="000000"/>
                </a:solidFill>
                <a:latin typeface="Perpetua"/>
              </a:rPr>
              <a:t> operator </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Arrays and Pointers.</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Compatibility of pointers </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Functions and Pointers</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Special types of pointers </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0" lang="en-US" sz="2600" spc="-1" strike="noStrike">
                <a:solidFill>
                  <a:srgbClr val="000000"/>
                </a:solidFill>
                <a:latin typeface="Perpetua"/>
              </a:rPr>
              <a:t>void pointer</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0" lang="en-US" sz="2600" spc="-1" strike="noStrike">
                <a:solidFill>
                  <a:srgbClr val="000000"/>
                </a:solidFill>
                <a:latin typeface="Perpetua"/>
              </a:rPr>
              <a:t>null pointer </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0" lang="en-US" sz="2600" spc="-1" strike="noStrike">
                <a:solidFill>
                  <a:srgbClr val="000000"/>
                </a:solidFill>
                <a:latin typeface="Perpetua"/>
              </a:rPr>
              <a:t>constant pointers</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0" lang="en-US" sz="2600" spc="-1" strike="noStrike">
                <a:solidFill>
                  <a:srgbClr val="000000"/>
                </a:solidFill>
                <a:latin typeface="Perpetua"/>
              </a:rPr>
              <a:t>dangling pointers</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0" lang="en-US" sz="2600" spc="-1" strike="noStrike">
                <a:solidFill>
                  <a:srgbClr val="000000"/>
                </a:solidFill>
                <a:latin typeface="Perpetua"/>
              </a:rPr>
              <a:t>pointer to pointer</a:t>
            </a:r>
            <a:endParaRPr b="0" lang="en-US" sz="2600" spc="-1" strike="noStrike">
              <a:solidFill>
                <a:srgbClr val="000000"/>
              </a:solidFill>
              <a:latin typeface="Perpetua"/>
            </a:endParaRPr>
          </a:p>
        </p:txBody>
      </p:sp>
      <p:sp>
        <p:nvSpPr>
          <p:cNvPr id="104"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C624FDFD-DDA0-4006-94D7-22D8F3AC176D}" type="slidenum">
              <a:rPr b="0" lang="en-US" sz="1100" spc="-1" strike="noStrike">
                <a:solidFill>
                  <a:srgbClr val="000000"/>
                </a:solidFill>
                <a:latin typeface="Perpetua"/>
              </a:rPr>
              <a:t>3</a:t>
            </a:fld>
            <a:endParaRPr b="0" lang="en-US" sz="1100" spc="-1" strike="noStrike">
              <a:latin typeface="Times New Roman"/>
            </a:endParaRPr>
          </a:p>
        </p:txBody>
      </p:sp>
      <p:sp>
        <p:nvSpPr>
          <p:cNvPr id="105"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228600" y="274680"/>
            <a:ext cx="8686440" cy="791640"/>
          </a:xfrm>
          <a:prstGeom prst="rect">
            <a:avLst/>
          </a:prstGeom>
          <a:noFill/>
          <a:ln>
            <a:noFill/>
          </a:ln>
        </p:spPr>
        <p:txBody>
          <a:bodyPr lIns="90000" rIns="90000" tIns="45000" bIns="91440" anchor="b">
            <a:noAutofit/>
          </a:bodyPr>
          <a:p>
            <a:pPr>
              <a:lnSpc>
                <a:spcPct val="100000"/>
              </a:lnSpc>
            </a:pPr>
            <a:r>
              <a:rPr b="0" lang="en-US" sz="4000" spc="-1" strike="noStrike">
                <a:solidFill>
                  <a:srgbClr val="000000"/>
                </a:solidFill>
                <a:latin typeface="Perpetua"/>
              </a:rPr>
              <a:t>Pointer Size Compatibility</a:t>
            </a:r>
            <a:endParaRPr b="0" lang="en-US" sz="4000" spc="-1" strike="noStrike">
              <a:solidFill>
                <a:srgbClr val="000000"/>
              </a:solidFill>
              <a:latin typeface="Perpetua"/>
            </a:endParaRPr>
          </a:p>
        </p:txBody>
      </p:sp>
      <p:sp>
        <p:nvSpPr>
          <p:cNvPr id="226" name="TextShape 2"/>
          <p:cNvSpPr txBox="1"/>
          <p:nvPr/>
        </p:nvSpPr>
        <p:spPr>
          <a:xfrm>
            <a:off x="228600" y="1143000"/>
            <a:ext cx="8686440" cy="4876560"/>
          </a:xfrm>
          <a:prstGeom prst="rect">
            <a:avLst/>
          </a:prstGeom>
          <a:noFill/>
          <a:ln>
            <a:noFill/>
          </a:ln>
        </p:spPr>
        <p:txBody>
          <a:bodyPr lIns="90000" rIns="90000" tIns="45000" bIns="45000">
            <a:noAutofit/>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Size of all pointers is the same; i.e.; every pointer variable holds the address of one memory location. But the size of variable that the pointer points to can be different. </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Size of the type that a pointer points to is same as its data size.</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Size is dependent on type; not on the value.</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p:txBody>
      </p:sp>
      <p:sp>
        <p:nvSpPr>
          <p:cNvPr id="227"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62836037-643E-4E7B-A35B-9ACA1CB77D35}" type="slidenum">
              <a:rPr b="0" lang="en-US" sz="1100" spc="-1" strike="noStrike">
                <a:solidFill>
                  <a:srgbClr val="000000"/>
                </a:solidFill>
                <a:latin typeface="Perpetua"/>
              </a:rPr>
              <a:t>27</a:t>
            </a:fld>
            <a:endParaRPr b="0" lang="en-US" sz="1100" spc="-1" strike="noStrike">
              <a:latin typeface="Times New Roman"/>
            </a:endParaRPr>
          </a:p>
        </p:txBody>
      </p:sp>
      <p:sp>
        <p:nvSpPr>
          <p:cNvPr id="228"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180720" y="76320"/>
            <a:ext cx="8686440" cy="668520"/>
          </a:xfrm>
          <a:prstGeom prst="rect">
            <a:avLst/>
          </a:prstGeom>
          <a:noFill/>
          <a:ln>
            <a:noFill/>
          </a:ln>
        </p:spPr>
        <p:txBody>
          <a:bodyPr lIns="90000" rIns="90000" tIns="45000" bIns="91440" anchor="b">
            <a:normAutofit fontScale="28000"/>
          </a:bodyPr>
          <a:p>
            <a:pPr>
              <a:lnSpc>
                <a:spcPct val="100000"/>
              </a:lnSpc>
            </a:pPr>
            <a:r>
              <a:rPr b="0" lang="en-US" sz="4000" spc="-1" strike="noStrike">
                <a:solidFill>
                  <a:srgbClr val="000000"/>
                </a:solidFill>
                <a:latin typeface="Perpetua"/>
              </a:rPr>
              <a:t>Sample Code -10 : Pointer Size Compatibility</a:t>
            </a:r>
            <a:endParaRPr b="0" lang="en-US" sz="4000" spc="-1" strike="noStrike">
              <a:solidFill>
                <a:srgbClr val="000000"/>
              </a:solidFill>
              <a:latin typeface="Perpetua"/>
            </a:endParaRPr>
          </a:p>
        </p:txBody>
      </p:sp>
      <p:sp>
        <p:nvSpPr>
          <p:cNvPr id="230" name="TextShape 2"/>
          <p:cNvSpPr txBox="1"/>
          <p:nvPr/>
        </p:nvSpPr>
        <p:spPr>
          <a:xfrm>
            <a:off x="3962520" y="4114800"/>
            <a:ext cx="5057280" cy="2437920"/>
          </a:xfrm>
          <a:prstGeom prst="rect">
            <a:avLst/>
          </a:prstGeom>
          <a:noFill/>
          <a:ln>
            <a:solidFill>
              <a:srgbClr val="d34817"/>
            </a:solidFill>
          </a:ln>
        </p:spPr>
        <p:txBody>
          <a:bodyPr lIns="90000" rIns="90000" tIns="45000" bIns="45000">
            <a:normAutofit fontScale="87000"/>
          </a:bodyPr>
          <a:p>
            <a:pPr>
              <a:lnSpc>
                <a:spcPct val="100000"/>
              </a:lnSpc>
              <a:spcBef>
                <a:spcPts val="581"/>
              </a:spcBef>
            </a:pPr>
            <a:r>
              <a:rPr b="1" lang="en-US" sz="2600" spc="-1" strike="noStrike" u="sng">
                <a:solidFill>
                  <a:srgbClr val="000000"/>
                </a:solidFill>
                <a:uFillTx/>
                <a:latin typeface="Perpetua"/>
              </a:rPr>
              <a:t>Sample Output</a:t>
            </a:r>
            <a:endParaRPr b="0" lang="en-US" sz="2600" spc="-1" strike="noStrike">
              <a:solidFill>
                <a:srgbClr val="000000"/>
              </a:solidFill>
              <a:latin typeface="Perpetua"/>
            </a:endParaRPr>
          </a:p>
          <a:p>
            <a:pPr>
              <a:lnSpc>
                <a:spcPct val="100000"/>
              </a:lnSpc>
              <a:spcBef>
                <a:spcPts val="581"/>
              </a:spcBef>
            </a:pPr>
            <a:r>
              <a:rPr b="0" lang="en-US" sz="2200" spc="-1" strike="noStrike">
                <a:solidFill>
                  <a:srgbClr val="000000"/>
                </a:solidFill>
                <a:latin typeface="Perpetua"/>
              </a:rPr>
              <a:t>Size of c :   1  | Size of pc :   8 | size of *pc :   1</a:t>
            </a:r>
            <a:endParaRPr b="0" lang="en-US" sz="2200" spc="-1" strike="noStrike">
              <a:solidFill>
                <a:srgbClr val="000000"/>
              </a:solidFill>
              <a:latin typeface="Perpetua"/>
            </a:endParaRPr>
          </a:p>
          <a:p>
            <a:pPr>
              <a:lnSpc>
                <a:spcPct val="100000"/>
              </a:lnSpc>
              <a:spcBef>
                <a:spcPts val="581"/>
              </a:spcBef>
            </a:pPr>
            <a:r>
              <a:rPr b="0" lang="en-US" sz="2200" spc="-1" strike="noStrike">
                <a:solidFill>
                  <a:srgbClr val="000000"/>
                </a:solidFill>
                <a:latin typeface="Perpetua"/>
              </a:rPr>
              <a:t>Size of a :   4 | Size of pa :   8 | size of *pa :   4</a:t>
            </a:r>
            <a:endParaRPr b="0" lang="en-US" sz="2200" spc="-1" strike="noStrike">
              <a:solidFill>
                <a:srgbClr val="000000"/>
              </a:solidFill>
              <a:latin typeface="Perpetua"/>
            </a:endParaRPr>
          </a:p>
          <a:p>
            <a:pPr>
              <a:lnSpc>
                <a:spcPct val="100000"/>
              </a:lnSpc>
              <a:spcBef>
                <a:spcPts val="581"/>
              </a:spcBef>
            </a:pPr>
            <a:r>
              <a:rPr b="0" lang="en-US" sz="2200" spc="-1" strike="noStrike">
                <a:solidFill>
                  <a:srgbClr val="000000"/>
                </a:solidFill>
                <a:latin typeface="Perpetua"/>
              </a:rPr>
              <a:t>Size of d :   8 | Size of pd :   8 | size of *pd :   8</a:t>
            </a:r>
            <a:endParaRPr b="0" lang="en-US" sz="2200" spc="-1" strike="noStrike">
              <a:solidFill>
                <a:srgbClr val="000000"/>
              </a:solidFill>
              <a:latin typeface="Perpetua"/>
            </a:endParaRPr>
          </a:p>
        </p:txBody>
      </p:sp>
      <p:sp>
        <p:nvSpPr>
          <p:cNvPr id="231"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C5A7E140-0634-4B64-99E9-D0BD818311AD}" type="slidenum">
              <a:rPr b="0" lang="en-US" sz="1100" spc="-1" strike="noStrike">
                <a:solidFill>
                  <a:srgbClr val="000000"/>
                </a:solidFill>
                <a:latin typeface="Perpetua"/>
              </a:rPr>
              <a:t>31</a:t>
            </a:fld>
            <a:endParaRPr b="0" lang="en-US" sz="1100" spc="-1" strike="noStrike">
              <a:latin typeface="Times New Roman"/>
            </a:endParaRPr>
          </a:p>
        </p:txBody>
      </p:sp>
      <p:sp>
        <p:nvSpPr>
          <p:cNvPr id="232"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233" name="CustomShape 5"/>
          <p:cNvSpPr/>
          <p:nvPr/>
        </p:nvSpPr>
        <p:spPr>
          <a:xfrm>
            <a:off x="457200" y="671760"/>
            <a:ext cx="3445560" cy="694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Perpetua"/>
              </a:rPr>
              <a:t>#include&lt;stdio.h&gt;</a:t>
            </a:r>
            <a:endParaRPr b="0" lang="en-US" sz="1800" spc="-1" strike="noStrike">
              <a:latin typeface="Arial"/>
            </a:endParaRPr>
          </a:p>
          <a:p>
            <a:pPr>
              <a:lnSpc>
                <a:spcPct val="100000"/>
              </a:lnSpc>
            </a:pPr>
            <a:r>
              <a:rPr b="0" lang="en-US" sz="1800" spc="-1" strike="noStrike">
                <a:solidFill>
                  <a:srgbClr val="000000"/>
                </a:solidFill>
                <a:latin typeface="Perpetua"/>
              </a:rPr>
              <a:t>int main()</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char c;</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char* pc;</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sizeofc = sizeof(c);</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sizeofpc = sizeof(pc);</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sizeofstarpc = sizeof(*pc);</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a;</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pa;</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sizeofa = sizeof(a);</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sizeofpa = sizeof(pa);</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sizeofstarpa = sizeof(*pa);</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double d;</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double* pd;</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sizeofd = sizeof(d);</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sizeofpd = sizeof(pd);</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sizeofstarpd = sizeof(*pd);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Perpetua"/>
              </a:rPr>
              <a:t>  </a:t>
            </a:r>
            <a:endParaRPr b="0" lang="en-US" sz="1800" spc="-1" strike="noStrike">
              <a:latin typeface="Arial"/>
            </a:endParaRPr>
          </a:p>
        </p:txBody>
      </p:sp>
      <p:sp>
        <p:nvSpPr>
          <p:cNvPr id="234" name="CustomShape 6"/>
          <p:cNvSpPr/>
          <p:nvPr/>
        </p:nvSpPr>
        <p:spPr>
          <a:xfrm>
            <a:off x="4050000" y="837720"/>
            <a:ext cx="4571640" cy="3930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Perpetua"/>
              </a:rPr>
              <a:t>printf("Size of c : %3d | ",sizeofc);</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printf("Size of pc : %3d | ",sizeofpc);</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printf("size of *pc : %3d\n",sizeofstarpc);</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printf("Size of a : %3d | ",sizeofa);</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printf("Size of pa : %3d | ",sizeofpa);</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printf("size of *pa : %3d\n",sizeofstarpa);</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printf("Size of d : %3d | ",sizeofd);</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printf("Size of pd : %3d | ",sizeofpd);</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printf("size of *pd : %3d\n",sizeofstarpd);</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return 0;</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228600" y="274680"/>
            <a:ext cx="8686440" cy="791640"/>
          </a:xfrm>
          <a:prstGeom prst="rect">
            <a:avLst/>
          </a:prstGeom>
          <a:noFill/>
          <a:ln>
            <a:noFill/>
          </a:ln>
        </p:spPr>
        <p:txBody>
          <a:bodyPr lIns="90000" rIns="90000" tIns="45000" bIns="91440" anchor="b">
            <a:noAutofit/>
          </a:bodyPr>
          <a:p>
            <a:pPr>
              <a:lnSpc>
                <a:spcPct val="100000"/>
              </a:lnSpc>
            </a:pPr>
            <a:r>
              <a:rPr b="0" lang="en-US" sz="4000" spc="-1" strike="noStrike">
                <a:solidFill>
                  <a:srgbClr val="000000"/>
                </a:solidFill>
                <a:latin typeface="Perpetua"/>
              </a:rPr>
              <a:t>Dereferencing Compatibility</a:t>
            </a:r>
            <a:endParaRPr b="0" lang="en-US" sz="4000" spc="-1" strike="noStrike">
              <a:solidFill>
                <a:srgbClr val="000000"/>
              </a:solidFill>
              <a:latin typeface="Perpetua"/>
            </a:endParaRPr>
          </a:p>
        </p:txBody>
      </p:sp>
      <p:sp>
        <p:nvSpPr>
          <p:cNvPr id="236" name="TextShape 2"/>
          <p:cNvSpPr txBox="1"/>
          <p:nvPr/>
        </p:nvSpPr>
        <p:spPr>
          <a:xfrm>
            <a:off x="228600" y="1066680"/>
            <a:ext cx="8686440" cy="4952520"/>
          </a:xfrm>
          <a:prstGeom prst="rect">
            <a:avLst/>
          </a:prstGeom>
          <a:noFill/>
          <a:ln>
            <a:noFill/>
          </a:ln>
        </p:spPr>
        <p:txBody>
          <a:bodyPr lIns="90000" rIns="90000" tIns="45000" bIns="45000">
            <a:noAutofit/>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Dereference type is the type of variable that the pointer is referencing.</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It is usually invalid to assign a pointer of one type to address of a variable of another type.</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It is also invalid to assign a pointer of one type to pointer of another type.</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ff0000"/>
              </a:buClr>
              <a:buSzPct val="85000"/>
              <a:buFont typeface="Arial"/>
              <a:buChar char="•"/>
            </a:pPr>
            <a:r>
              <a:rPr b="0" lang="en-US" sz="2600" spc="-1" strike="noStrike">
                <a:solidFill>
                  <a:srgbClr val="ff0000"/>
                </a:solidFill>
                <a:latin typeface="Perpetua"/>
              </a:rPr>
              <a:t>Exception :  pointer to void (Will be discussed later.)</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p:txBody>
      </p:sp>
      <p:sp>
        <p:nvSpPr>
          <p:cNvPr id="237"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CAF2C148-221D-4380-9769-70A96384467B}" type="slidenum">
              <a:rPr b="0" lang="en-US" sz="1100" spc="-1" strike="noStrike">
                <a:solidFill>
                  <a:srgbClr val="000000"/>
                </a:solidFill>
                <a:latin typeface="Perpetua"/>
              </a:rPr>
              <a:t>31</a:t>
            </a:fld>
            <a:endParaRPr b="0" lang="en-US" sz="1100" spc="-1" strike="noStrike">
              <a:latin typeface="Times New Roman"/>
            </a:endParaRPr>
          </a:p>
        </p:txBody>
      </p:sp>
      <p:sp>
        <p:nvSpPr>
          <p:cNvPr id="238"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228600" y="152280"/>
            <a:ext cx="8686440" cy="715680"/>
          </a:xfrm>
          <a:prstGeom prst="rect">
            <a:avLst/>
          </a:prstGeom>
          <a:noFill/>
          <a:ln>
            <a:noFill/>
          </a:ln>
        </p:spPr>
        <p:txBody>
          <a:bodyPr lIns="90000" rIns="90000" tIns="45000" bIns="91440" anchor="b">
            <a:normAutofit fontScale="46000"/>
          </a:bodyPr>
          <a:p>
            <a:pPr>
              <a:lnSpc>
                <a:spcPct val="100000"/>
              </a:lnSpc>
            </a:pPr>
            <a:r>
              <a:rPr b="0" lang="en-US" sz="3200" spc="-1" strike="noStrike">
                <a:solidFill>
                  <a:srgbClr val="000000"/>
                </a:solidFill>
                <a:latin typeface="Perpetua"/>
              </a:rPr>
              <a:t>Sample Code 11: Pointer Dereferencing Incompatibility</a:t>
            </a:r>
            <a:endParaRPr b="0" lang="en-US" sz="3200" spc="-1" strike="noStrike">
              <a:solidFill>
                <a:srgbClr val="000000"/>
              </a:solidFill>
              <a:latin typeface="Perpetua"/>
            </a:endParaRPr>
          </a:p>
        </p:txBody>
      </p:sp>
      <p:sp>
        <p:nvSpPr>
          <p:cNvPr id="240" name="TextShape 2"/>
          <p:cNvSpPr txBox="1"/>
          <p:nvPr/>
        </p:nvSpPr>
        <p:spPr>
          <a:xfrm>
            <a:off x="4544640" y="1132560"/>
            <a:ext cx="4571640" cy="4533480"/>
          </a:xfrm>
          <a:prstGeom prst="rect">
            <a:avLst/>
          </a:prstGeom>
          <a:noFill/>
          <a:ln>
            <a:noFill/>
          </a:ln>
        </p:spPr>
        <p:txBody>
          <a:bodyPr lIns="90000" rIns="90000" tIns="45000" bIns="45000">
            <a:normAutofit fontScale="81000"/>
          </a:bodyPr>
          <a:p>
            <a:pPr>
              <a:lnSpc>
                <a:spcPct val="100000"/>
              </a:lnSpc>
              <a:spcBef>
                <a:spcPts val="581"/>
              </a:spcBef>
            </a:pPr>
            <a:r>
              <a:rPr b="0" lang="en-US" sz="2000" spc="-1" strike="noStrike">
                <a:solidFill>
                  <a:srgbClr val="ff0000"/>
                </a:solidFill>
                <a:latin typeface="Times New Roman"/>
              </a:rPr>
              <a:t>ptrcompat.c: In function ‘main’:</a:t>
            </a:r>
            <a:endParaRPr b="0" lang="en-US" sz="2000" spc="-1" strike="noStrike">
              <a:solidFill>
                <a:srgbClr val="000000"/>
              </a:solidFill>
              <a:latin typeface="Perpetua"/>
            </a:endParaRPr>
          </a:p>
          <a:p>
            <a:pPr>
              <a:lnSpc>
                <a:spcPct val="100000"/>
              </a:lnSpc>
              <a:spcBef>
                <a:spcPts val="581"/>
              </a:spcBef>
            </a:pPr>
            <a:r>
              <a:rPr b="0" lang="en-US" sz="2000" spc="-1" strike="noStrike">
                <a:solidFill>
                  <a:srgbClr val="ff0000"/>
                </a:solidFill>
                <a:latin typeface="Times New Roman"/>
              </a:rPr>
              <a:t>ptrcompat.c:13: warning: assignment from incompatible pointer type</a:t>
            </a:r>
            <a:endParaRPr b="0" lang="en-US" sz="2000" spc="-1" strike="noStrike">
              <a:solidFill>
                <a:srgbClr val="000000"/>
              </a:solidFill>
              <a:latin typeface="Perpetua"/>
            </a:endParaRPr>
          </a:p>
          <a:p>
            <a:pPr>
              <a:lnSpc>
                <a:spcPct val="100000"/>
              </a:lnSpc>
              <a:spcBef>
                <a:spcPts val="581"/>
              </a:spcBef>
            </a:pPr>
            <a:endParaRPr b="0" lang="en-US" sz="20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Output:-</a:t>
            </a:r>
            <a:endParaRPr b="0" lang="en-US" sz="26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Number using pointer :  10</a:t>
            </a:r>
            <a:endParaRPr b="0" lang="en-US" sz="24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Address using Pointer: 0x7fffda19b6ec</a:t>
            </a:r>
            <a:endParaRPr b="0" lang="en-US" sz="24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Decimal value : 2.500000</a:t>
            </a:r>
            <a:endParaRPr b="0" lang="en-US" sz="24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Address of y : 0x7fffda19b6e8</a:t>
            </a:r>
            <a:endParaRPr b="0" lang="en-US" sz="2400" spc="-1" strike="noStrike">
              <a:solidFill>
                <a:srgbClr val="000000"/>
              </a:solidFill>
              <a:latin typeface="Perpetua"/>
            </a:endParaRPr>
          </a:p>
          <a:p>
            <a:pPr>
              <a:lnSpc>
                <a:spcPct val="100000"/>
              </a:lnSpc>
              <a:spcBef>
                <a:spcPts val="581"/>
              </a:spcBef>
            </a:pPr>
            <a:r>
              <a:rPr b="0" lang="en-US" sz="2400" spc="-1" strike="noStrike">
                <a:solidFill>
                  <a:srgbClr val="000000"/>
                </a:solidFill>
                <a:latin typeface="Perpetua"/>
              </a:rPr>
              <a:t>New value pointed by fp = 0.000000</a:t>
            </a:r>
            <a:endParaRPr b="0" lang="en-US" sz="2400" spc="-1" strike="noStrike">
              <a:solidFill>
                <a:srgbClr val="000000"/>
              </a:solidFill>
              <a:latin typeface="Perpetua"/>
            </a:endParaRPr>
          </a:p>
          <a:p>
            <a:pPr>
              <a:lnSpc>
                <a:spcPct val="100000"/>
              </a:lnSpc>
              <a:spcBef>
                <a:spcPts val="581"/>
              </a:spcBef>
            </a:pPr>
            <a:endParaRPr b="0" lang="en-US" sz="2400" spc="-1" strike="noStrike">
              <a:solidFill>
                <a:srgbClr val="000000"/>
              </a:solidFill>
              <a:latin typeface="Perpetua"/>
            </a:endParaRPr>
          </a:p>
        </p:txBody>
      </p:sp>
      <p:sp>
        <p:nvSpPr>
          <p:cNvPr id="241"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4EE4D5B5-8A8B-40B6-9EB8-5B00E28FD80B}" type="slidenum">
              <a:rPr b="0" lang="en-US" sz="1100" spc="-1" strike="noStrike">
                <a:solidFill>
                  <a:srgbClr val="000000"/>
                </a:solidFill>
                <a:latin typeface="Perpetua"/>
              </a:rPr>
              <a:t>33</a:t>
            </a:fld>
            <a:endParaRPr b="0" lang="en-US" sz="1100" spc="-1" strike="noStrike">
              <a:latin typeface="Times New Roman"/>
            </a:endParaRPr>
          </a:p>
        </p:txBody>
      </p:sp>
      <p:sp>
        <p:nvSpPr>
          <p:cNvPr id="242"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243" name="CustomShape 5"/>
          <p:cNvSpPr/>
          <p:nvPr/>
        </p:nvSpPr>
        <p:spPr>
          <a:xfrm>
            <a:off x="345600" y="1041480"/>
            <a:ext cx="4198680" cy="5301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Perpetua"/>
              </a:rPr>
              <a:t>#include&lt;stdio.h&gt;</a:t>
            </a:r>
            <a:endParaRPr b="0" lang="en-US" sz="1800" spc="-1" strike="noStrike">
              <a:latin typeface="Arial"/>
            </a:endParaRPr>
          </a:p>
          <a:p>
            <a:pPr>
              <a:lnSpc>
                <a:spcPct val="100000"/>
              </a:lnSpc>
            </a:pPr>
            <a:r>
              <a:rPr b="0" lang="en-US" sz="1800" spc="-1" strike="noStrike">
                <a:solidFill>
                  <a:srgbClr val="000000"/>
                </a:solidFill>
                <a:latin typeface="Perpetua"/>
              </a:rPr>
              <a:t>int main()</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int x=10;</a:t>
            </a:r>
            <a:endParaRPr b="0" lang="en-US" sz="1800" spc="-1" strike="noStrike">
              <a:latin typeface="Arial"/>
            </a:endParaRPr>
          </a:p>
          <a:p>
            <a:pPr>
              <a:lnSpc>
                <a:spcPct val="100000"/>
              </a:lnSpc>
            </a:pPr>
            <a:r>
              <a:rPr b="0" lang="en-US" sz="1800" spc="-1" strike="noStrike">
                <a:solidFill>
                  <a:srgbClr val="000000"/>
                </a:solidFill>
                <a:latin typeface="Perpetua"/>
              </a:rPr>
              <a:t>int *ip;</a:t>
            </a:r>
            <a:endParaRPr b="0" lang="en-US" sz="1800" spc="-1" strike="noStrike">
              <a:latin typeface="Arial"/>
            </a:endParaRPr>
          </a:p>
          <a:p>
            <a:pPr>
              <a:lnSpc>
                <a:spcPct val="100000"/>
              </a:lnSpc>
            </a:pPr>
            <a:r>
              <a:rPr b="0" lang="en-US" sz="1800" spc="-1" strike="noStrike">
                <a:solidFill>
                  <a:srgbClr val="000000"/>
                </a:solidFill>
                <a:latin typeface="Perpetua"/>
              </a:rPr>
              <a:t>float y=2.5, *fp;</a:t>
            </a:r>
            <a:endParaRPr b="0" lang="en-US" sz="1800" spc="-1" strike="noStrike">
              <a:latin typeface="Arial"/>
            </a:endParaRPr>
          </a:p>
          <a:p>
            <a:pPr>
              <a:lnSpc>
                <a:spcPct val="100000"/>
              </a:lnSpc>
            </a:pPr>
            <a:r>
              <a:rPr b="0" lang="en-US" sz="1800" spc="-1" strike="noStrike">
                <a:solidFill>
                  <a:srgbClr val="000000"/>
                </a:solidFill>
                <a:latin typeface="Perpetua"/>
              </a:rPr>
              <a:t>fp = &amp;y;</a:t>
            </a:r>
            <a:endParaRPr b="0" lang="en-US" sz="1800" spc="-1" strike="noStrike">
              <a:latin typeface="Arial"/>
            </a:endParaRPr>
          </a:p>
          <a:p>
            <a:pPr>
              <a:lnSpc>
                <a:spcPct val="100000"/>
              </a:lnSpc>
            </a:pPr>
            <a:r>
              <a:rPr b="0" lang="en-US" sz="1800" spc="-1" strike="noStrike">
                <a:solidFill>
                  <a:srgbClr val="000000"/>
                </a:solidFill>
                <a:latin typeface="Perpetua"/>
              </a:rPr>
              <a:t>ip=&amp;x;</a:t>
            </a:r>
            <a:endParaRPr b="0" lang="en-US" sz="1800" spc="-1" strike="noStrike">
              <a:latin typeface="Arial"/>
            </a:endParaRPr>
          </a:p>
          <a:p>
            <a:pPr>
              <a:lnSpc>
                <a:spcPct val="100000"/>
              </a:lnSpc>
            </a:pPr>
            <a:r>
              <a:rPr b="0" lang="en-US" sz="1800" spc="-1" strike="noStrike">
                <a:solidFill>
                  <a:srgbClr val="000000"/>
                </a:solidFill>
                <a:latin typeface="Perpetua"/>
              </a:rPr>
              <a:t>printf("Number using pointer :  %d\n", *ip);</a:t>
            </a:r>
            <a:endParaRPr b="0" lang="en-US" sz="1800" spc="-1" strike="noStrike">
              <a:latin typeface="Arial"/>
            </a:endParaRPr>
          </a:p>
          <a:p>
            <a:pPr>
              <a:lnSpc>
                <a:spcPct val="100000"/>
              </a:lnSpc>
            </a:pPr>
            <a:r>
              <a:rPr b="0" lang="en-US" sz="1800" spc="-1" strike="noStrike">
                <a:solidFill>
                  <a:srgbClr val="000000"/>
                </a:solidFill>
                <a:latin typeface="Perpetua"/>
              </a:rPr>
              <a:t>printf("Address using Pointer: %p\n",ip);</a:t>
            </a:r>
            <a:endParaRPr b="0" lang="en-US" sz="1800" spc="-1" strike="noStrike">
              <a:latin typeface="Arial"/>
            </a:endParaRPr>
          </a:p>
          <a:p>
            <a:pPr>
              <a:lnSpc>
                <a:spcPct val="100000"/>
              </a:lnSpc>
            </a:pPr>
            <a:r>
              <a:rPr b="0" lang="en-US" sz="1800" spc="-1" strike="noStrike">
                <a:solidFill>
                  <a:srgbClr val="000000"/>
                </a:solidFill>
                <a:latin typeface="Perpetua"/>
              </a:rPr>
              <a:t>printf("Decimal value : %f\n",*fp);</a:t>
            </a:r>
            <a:endParaRPr b="0" lang="en-US" sz="1800" spc="-1" strike="noStrike">
              <a:latin typeface="Arial"/>
            </a:endParaRPr>
          </a:p>
          <a:p>
            <a:pPr>
              <a:lnSpc>
                <a:spcPct val="100000"/>
              </a:lnSpc>
            </a:pPr>
            <a:r>
              <a:rPr b="0" lang="en-US" sz="1800" spc="-1" strike="noStrike">
                <a:solidFill>
                  <a:srgbClr val="000000"/>
                </a:solidFill>
                <a:latin typeface="Perpetua"/>
              </a:rPr>
              <a:t>printf("Address of y : %p\n",fp);</a:t>
            </a:r>
            <a:endParaRPr b="0" lang="en-US" sz="1800" spc="-1" strike="noStrike">
              <a:latin typeface="Arial"/>
            </a:endParaRPr>
          </a:p>
          <a:p>
            <a:pPr>
              <a:lnSpc>
                <a:spcPct val="100000"/>
              </a:lnSpc>
            </a:pPr>
            <a:r>
              <a:rPr b="1" lang="en-US" sz="1800" spc="-1" strike="noStrike">
                <a:solidFill>
                  <a:srgbClr val="0070c0"/>
                </a:solidFill>
                <a:latin typeface="Perpetua"/>
              </a:rPr>
              <a:t>fp = &amp;x;</a:t>
            </a:r>
            <a:endParaRPr b="0" lang="en-US" sz="1800" spc="-1" strike="noStrike">
              <a:latin typeface="Arial"/>
            </a:endParaRPr>
          </a:p>
          <a:p>
            <a:pPr>
              <a:lnSpc>
                <a:spcPct val="100000"/>
              </a:lnSpc>
            </a:pPr>
            <a:r>
              <a:rPr b="0" lang="en-US" sz="1800" spc="-1" strike="noStrike">
                <a:solidFill>
                  <a:srgbClr val="000000"/>
                </a:solidFill>
                <a:latin typeface="Perpetua"/>
              </a:rPr>
              <a:t>printf("New value pointed by fp = %f\n",*fp);</a:t>
            </a:r>
            <a:endParaRPr b="0" lang="en-US" sz="1800" spc="-1" strike="noStrike">
              <a:latin typeface="Arial"/>
            </a:endParaRPr>
          </a:p>
          <a:p>
            <a:pPr>
              <a:lnSpc>
                <a:spcPct val="100000"/>
              </a:lnSpc>
            </a:pPr>
            <a:r>
              <a:rPr b="0" lang="en-US" sz="1800" spc="-1" strike="noStrike">
                <a:solidFill>
                  <a:srgbClr val="000000"/>
                </a:solidFill>
                <a:latin typeface="Perpetua"/>
              </a:rPr>
              <a:t>return 0;</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245" name="TextShape 2"/>
          <p:cNvSpPr txBox="1"/>
          <p:nvPr/>
        </p:nvSpPr>
        <p:spPr>
          <a:xfrm>
            <a:off x="152280" y="6477120"/>
            <a:ext cx="456840" cy="266400"/>
          </a:xfrm>
          <a:prstGeom prst="rect">
            <a:avLst/>
          </a:prstGeom>
          <a:solidFill>
            <a:srgbClr val="ffffff"/>
          </a:solidFill>
          <a:ln>
            <a:noFill/>
          </a:ln>
        </p:spPr>
        <p:txBody>
          <a:bodyPr lIns="0" rIns="0" tIns="0" bIns="0" anchor="ctr" anchorCtr="1">
            <a:noAutofit/>
          </a:bodyPr>
          <a:p>
            <a:pPr algn="ctr">
              <a:lnSpc>
                <a:spcPct val="100000"/>
              </a:lnSpc>
            </a:pPr>
            <a:fld id="{E6D29005-9EF5-4562-B8FD-6771FD411AA9}" type="slidenum">
              <a:rPr b="0" lang="en-US" sz="1100" spc="-1" strike="noStrike">
                <a:solidFill>
                  <a:srgbClr val="000000"/>
                </a:solidFill>
                <a:latin typeface="Perpetua"/>
              </a:rPr>
              <a:t>33</a:t>
            </a:fld>
            <a:endParaRPr b="0" lang="en-US" sz="1100" spc="-1" strike="noStrike">
              <a:latin typeface="Times New Roman"/>
            </a:endParaRPr>
          </a:p>
        </p:txBody>
      </p:sp>
      <p:sp>
        <p:nvSpPr>
          <p:cNvPr id="246" name="TextShape 3"/>
          <p:cNvSpPr txBox="1"/>
          <p:nvPr/>
        </p:nvSpPr>
        <p:spPr>
          <a:xfrm>
            <a:off x="457200" y="1505880"/>
            <a:ext cx="8229240" cy="1469520"/>
          </a:xfrm>
          <a:prstGeom prst="rect">
            <a:avLst/>
          </a:prstGeom>
          <a:noFill/>
          <a:ln>
            <a:noFill/>
          </a:ln>
        </p:spPr>
        <p:txBody>
          <a:bodyPr lIns="90000" rIns="90000" tIns="45000" bIns="91440" anchor="ctr">
            <a:noAutofit/>
          </a:bodyPr>
          <a:p>
            <a:pPr algn="ctr">
              <a:lnSpc>
                <a:spcPct val="100000"/>
              </a:lnSpc>
            </a:pPr>
            <a:r>
              <a:rPr b="0" lang="en-US" sz="4400" spc="-1" strike="noStrike">
                <a:solidFill>
                  <a:srgbClr val="000000"/>
                </a:solidFill>
                <a:latin typeface="Perpetua"/>
              </a:rPr>
              <a:t>Pointers and Functions</a:t>
            </a:r>
            <a:endParaRPr b="0" lang="en-US" sz="4400" spc="-1" strike="noStrike">
              <a:solidFill>
                <a:srgbClr val="000000"/>
              </a:solidFill>
              <a:latin typeface="Perpetua"/>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228600" y="76320"/>
            <a:ext cx="8686440" cy="609120"/>
          </a:xfrm>
          <a:prstGeom prst="rect">
            <a:avLst/>
          </a:prstGeom>
          <a:noFill/>
          <a:ln>
            <a:noFill/>
          </a:ln>
        </p:spPr>
        <p:txBody>
          <a:bodyPr lIns="90000" rIns="90000" tIns="45000" bIns="91440" anchor="b">
            <a:normAutofit fontScale="24000"/>
          </a:bodyPr>
          <a:p>
            <a:pPr>
              <a:lnSpc>
                <a:spcPct val="100000"/>
              </a:lnSpc>
            </a:pPr>
            <a:r>
              <a:rPr b="0" lang="en-US" sz="4000" spc="-1" strike="noStrike">
                <a:solidFill>
                  <a:srgbClr val="000000"/>
                </a:solidFill>
                <a:latin typeface="Perpetua"/>
              </a:rPr>
              <a:t>How to swap two numbers using function?</a:t>
            </a:r>
            <a:endParaRPr b="0" lang="en-US" sz="4000" spc="-1" strike="noStrike">
              <a:solidFill>
                <a:srgbClr val="000000"/>
              </a:solidFill>
              <a:latin typeface="Perpetua"/>
            </a:endParaRPr>
          </a:p>
        </p:txBody>
      </p:sp>
      <p:sp>
        <p:nvSpPr>
          <p:cNvPr id="248" name="TextShape 2"/>
          <p:cNvSpPr txBox="1"/>
          <p:nvPr/>
        </p:nvSpPr>
        <p:spPr>
          <a:xfrm>
            <a:off x="5257800" y="914760"/>
            <a:ext cx="3657240" cy="2133360"/>
          </a:xfrm>
          <a:prstGeom prst="rect">
            <a:avLst/>
          </a:prstGeom>
          <a:solidFill>
            <a:srgbClr val="ffffff"/>
          </a:solidFill>
          <a:ln>
            <a:solidFill>
              <a:srgbClr val="d34817"/>
            </a:solidFill>
          </a:ln>
        </p:spPr>
        <p:txBody>
          <a:bodyPr lIns="90000" rIns="90000" tIns="45000" bIns="45000">
            <a:normAutofit fontScale="22000"/>
          </a:bodyPr>
          <a:p>
            <a:pPr>
              <a:lnSpc>
                <a:spcPct val="100000"/>
              </a:lnSpc>
              <a:spcBef>
                <a:spcPts val="581"/>
              </a:spcBef>
            </a:pPr>
            <a:r>
              <a:rPr b="1" lang="en-US" sz="2600" spc="-1" strike="noStrike">
                <a:solidFill>
                  <a:srgbClr val="000000"/>
                </a:solidFill>
                <a:latin typeface="Perpetua"/>
              </a:rPr>
              <a:t>Output:-</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Enter first number : 5</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Enter second number: 10</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Numbers before function call: 5 10</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Numbers before swapping : 5     10</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Numbers after swapping  : 10    5</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Numbers after function call : 5 10</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p:txBody>
      </p:sp>
      <p:sp>
        <p:nvSpPr>
          <p:cNvPr id="249"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E55D2D9D-CE0C-4A47-9FBA-9EC88D5B3DFF}" type="slidenum">
              <a:rPr b="0" lang="en-US" sz="1100" spc="-1" strike="noStrike">
                <a:solidFill>
                  <a:srgbClr val="000000"/>
                </a:solidFill>
                <a:latin typeface="Perpetua"/>
              </a:rPr>
              <a:t>35</a:t>
            </a:fld>
            <a:endParaRPr b="0" lang="en-US" sz="1100" spc="-1" strike="noStrike">
              <a:latin typeface="Times New Roman"/>
            </a:endParaRPr>
          </a:p>
        </p:txBody>
      </p:sp>
      <p:sp>
        <p:nvSpPr>
          <p:cNvPr id="250"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251" name="CustomShape 5"/>
          <p:cNvSpPr/>
          <p:nvPr/>
        </p:nvSpPr>
        <p:spPr>
          <a:xfrm>
            <a:off x="304920" y="525600"/>
            <a:ext cx="4987800" cy="4478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Perpetua"/>
              </a:rPr>
              <a:t>#include&lt;stdio.h&gt;</a:t>
            </a:r>
            <a:endParaRPr b="0" lang="en-US" sz="1800" spc="-1" strike="noStrike">
              <a:latin typeface="Arial"/>
            </a:endParaRPr>
          </a:p>
          <a:p>
            <a:pPr>
              <a:lnSpc>
                <a:spcPct val="100000"/>
              </a:lnSpc>
            </a:pPr>
            <a:r>
              <a:rPr b="0" lang="en-US" sz="1800" spc="-1" strike="noStrike">
                <a:solidFill>
                  <a:srgbClr val="000000"/>
                </a:solidFill>
                <a:latin typeface="Perpetua"/>
              </a:rPr>
              <a:t>int main()</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a,b;</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void swap(int ,int );</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printf("Enter first number : " );</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scanf("%d",&amp;a);</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printf("Enter second number: ");</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scanf("%d",&amp;b);</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printf("Numbers before function call: %d\t%d\n",a,b);</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swap(a,b);</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printf("Numbers after function call : %d\t%d\n",a,b);</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return 0;</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p:txBody>
      </p:sp>
      <p:sp>
        <p:nvSpPr>
          <p:cNvPr id="252" name="CustomShape 6"/>
          <p:cNvSpPr/>
          <p:nvPr/>
        </p:nvSpPr>
        <p:spPr>
          <a:xfrm>
            <a:off x="2209680" y="4193640"/>
            <a:ext cx="5028840" cy="3107160"/>
          </a:xfrm>
          <a:prstGeom prst="rect">
            <a:avLst/>
          </a:prstGeom>
          <a:noFill/>
          <a:ln>
            <a:solidFill>
              <a:schemeClr val="accent1"/>
            </a:solid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Perpetua"/>
              </a:rPr>
              <a:t>void swap(int a, int b)</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t;</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printf("Numbers before swapping : %d\t%d\n",a,b);</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t = a;</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a = b;</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b = t;</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printf("Numbers after swapping  : %d\t%d\n",a,b);</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228600" y="274680"/>
            <a:ext cx="8686440" cy="791640"/>
          </a:xfrm>
          <a:prstGeom prst="rect">
            <a:avLst/>
          </a:prstGeom>
          <a:noFill/>
          <a:ln>
            <a:noFill/>
          </a:ln>
        </p:spPr>
        <p:txBody>
          <a:bodyPr lIns="90000" rIns="90000" tIns="45000" bIns="91440" anchor="b">
            <a:normAutofit fontScale="40000"/>
          </a:bodyPr>
          <a:p>
            <a:pPr>
              <a:lnSpc>
                <a:spcPct val="100000"/>
              </a:lnSpc>
            </a:pPr>
            <a:r>
              <a:rPr b="0" lang="en-US" sz="4000" spc="-1" strike="noStrike">
                <a:solidFill>
                  <a:srgbClr val="000000"/>
                </a:solidFill>
                <a:latin typeface="Perpetua"/>
              </a:rPr>
              <a:t>How to swap two numbers using function?</a:t>
            </a:r>
            <a:endParaRPr b="0" lang="en-US" sz="4000" spc="-1" strike="noStrike">
              <a:solidFill>
                <a:srgbClr val="000000"/>
              </a:solidFill>
              <a:latin typeface="Perpetua"/>
            </a:endParaRPr>
          </a:p>
        </p:txBody>
      </p:sp>
      <p:sp>
        <p:nvSpPr>
          <p:cNvPr id="254" name="TextShape 2"/>
          <p:cNvSpPr txBox="1"/>
          <p:nvPr/>
        </p:nvSpPr>
        <p:spPr>
          <a:xfrm>
            <a:off x="228600" y="1066680"/>
            <a:ext cx="8686440" cy="4952520"/>
          </a:xfrm>
          <a:prstGeom prst="rect">
            <a:avLst/>
          </a:prstGeom>
          <a:noFill/>
          <a:ln>
            <a:noFill/>
          </a:ln>
        </p:spPr>
        <p:txBody>
          <a:bodyPr lIns="90000" rIns="90000" tIns="45000" bIns="45000">
            <a:noAutofit/>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Values are getting interchanged inside the function. But that is not getting reflected in main.</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Call-by-value will not interchange numbers.</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If you want to modify the actual parameters, you require ‘Call-by-Reference’.</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This type of function requires pointers.</a:t>
            </a:r>
            <a:endParaRPr b="0" lang="en-US" sz="2600" spc="-1" strike="noStrike">
              <a:solidFill>
                <a:srgbClr val="000000"/>
              </a:solidFill>
              <a:latin typeface="Perpetua"/>
            </a:endParaRPr>
          </a:p>
        </p:txBody>
      </p:sp>
      <p:sp>
        <p:nvSpPr>
          <p:cNvPr id="255"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5EA5BEAB-A631-4426-AFA8-B0C56EF12418}" type="slidenum">
              <a:rPr b="0" lang="en-US" sz="1100" spc="-1" strike="noStrike">
                <a:solidFill>
                  <a:srgbClr val="000000"/>
                </a:solidFill>
                <a:latin typeface="Perpetua"/>
              </a:rPr>
              <a:t>36</a:t>
            </a:fld>
            <a:endParaRPr b="0" lang="en-US" sz="1100" spc="-1" strike="noStrike">
              <a:latin typeface="Times New Roman"/>
            </a:endParaRPr>
          </a:p>
        </p:txBody>
      </p:sp>
      <p:sp>
        <p:nvSpPr>
          <p:cNvPr id="256"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228600" y="76320"/>
            <a:ext cx="8686440" cy="609120"/>
          </a:xfrm>
          <a:prstGeom prst="rect">
            <a:avLst/>
          </a:prstGeom>
          <a:noFill/>
          <a:ln>
            <a:noFill/>
          </a:ln>
        </p:spPr>
        <p:txBody>
          <a:bodyPr lIns="90000" rIns="90000" tIns="45000" bIns="91440" anchor="b">
            <a:normAutofit fontScale="24000"/>
          </a:bodyPr>
          <a:p>
            <a:pPr>
              <a:lnSpc>
                <a:spcPct val="100000"/>
              </a:lnSpc>
            </a:pPr>
            <a:r>
              <a:rPr b="0" lang="en-US" sz="4000" spc="-1" strike="noStrike">
                <a:solidFill>
                  <a:srgbClr val="000000"/>
                </a:solidFill>
                <a:latin typeface="Perpetua"/>
              </a:rPr>
              <a:t>How to swap two numbers using function?</a:t>
            </a:r>
            <a:endParaRPr b="0" lang="en-US" sz="4000" spc="-1" strike="noStrike">
              <a:solidFill>
                <a:srgbClr val="000000"/>
              </a:solidFill>
              <a:latin typeface="Perpetua"/>
            </a:endParaRPr>
          </a:p>
        </p:txBody>
      </p:sp>
      <p:sp>
        <p:nvSpPr>
          <p:cNvPr id="258" name="TextShape 2"/>
          <p:cNvSpPr txBox="1"/>
          <p:nvPr/>
        </p:nvSpPr>
        <p:spPr>
          <a:xfrm>
            <a:off x="5257800" y="914760"/>
            <a:ext cx="3657240" cy="2133000"/>
          </a:xfrm>
          <a:prstGeom prst="rect">
            <a:avLst/>
          </a:prstGeom>
          <a:solidFill>
            <a:srgbClr val="ffffff"/>
          </a:solidFill>
          <a:ln>
            <a:solidFill>
              <a:srgbClr val="d34817"/>
            </a:solidFill>
          </a:ln>
        </p:spPr>
        <p:txBody>
          <a:bodyPr lIns="90000" rIns="90000" tIns="45000" bIns="45000">
            <a:normAutofit fontScale="22000"/>
          </a:bodyPr>
          <a:p>
            <a:pPr>
              <a:lnSpc>
                <a:spcPct val="100000"/>
              </a:lnSpc>
              <a:spcBef>
                <a:spcPts val="581"/>
              </a:spcBef>
            </a:pPr>
            <a:r>
              <a:rPr b="1" lang="en-US" sz="2600" spc="-1" strike="noStrike">
                <a:solidFill>
                  <a:srgbClr val="000000"/>
                </a:solidFill>
                <a:latin typeface="Perpetua"/>
              </a:rPr>
              <a:t>Output:-</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Enter first number : 5</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Enter second number: 10</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Numbers before function call: 5 10</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Numbers before swapping : 5     10</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Numbers after swapping  : 10    5</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Numbers after function call : 10   5</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p:txBody>
      </p:sp>
      <p:sp>
        <p:nvSpPr>
          <p:cNvPr id="259"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8100CFDD-3EC7-436E-94F4-A8FC56D6B66F}" type="slidenum">
              <a:rPr b="0" lang="en-US" sz="1100" spc="-1" strike="noStrike">
                <a:solidFill>
                  <a:srgbClr val="000000"/>
                </a:solidFill>
                <a:latin typeface="Perpetua"/>
              </a:rPr>
              <a:t>37</a:t>
            </a:fld>
            <a:endParaRPr b="0" lang="en-US" sz="1100" spc="-1" strike="noStrike">
              <a:latin typeface="Times New Roman"/>
            </a:endParaRPr>
          </a:p>
        </p:txBody>
      </p:sp>
      <p:sp>
        <p:nvSpPr>
          <p:cNvPr id="260"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261" name="CustomShape 5"/>
          <p:cNvSpPr/>
          <p:nvPr/>
        </p:nvSpPr>
        <p:spPr>
          <a:xfrm>
            <a:off x="304920" y="525600"/>
            <a:ext cx="4987800" cy="4478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Perpetua"/>
              </a:rPr>
              <a:t>#include&lt;stdio.h&gt;</a:t>
            </a:r>
            <a:endParaRPr b="0" lang="en-US" sz="1800" spc="-1" strike="noStrike">
              <a:latin typeface="Arial"/>
            </a:endParaRPr>
          </a:p>
          <a:p>
            <a:pPr>
              <a:lnSpc>
                <a:spcPct val="100000"/>
              </a:lnSpc>
            </a:pPr>
            <a:r>
              <a:rPr b="0" lang="en-US" sz="1800" spc="-1" strike="noStrike">
                <a:solidFill>
                  <a:srgbClr val="000000"/>
                </a:solidFill>
                <a:latin typeface="Perpetua"/>
              </a:rPr>
              <a:t>int main()</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a,b;</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void swap(int *,int *);</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printf("Enter first number : " );</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scanf("%d",&amp;a);</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printf("Enter second number: ");</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scanf("%d",&amp;b);</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printf("Numbers before function call: %d\t%d\n",a,b);</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swap(&amp;a,&amp;b);</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printf("Numbers after function call : %d\t%d\n",a,b);</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return 0;</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p:txBody>
      </p:sp>
      <p:sp>
        <p:nvSpPr>
          <p:cNvPr id="262" name="CustomShape 6"/>
          <p:cNvSpPr/>
          <p:nvPr/>
        </p:nvSpPr>
        <p:spPr>
          <a:xfrm>
            <a:off x="2209680" y="4193640"/>
            <a:ext cx="5028840" cy="3107160"/>
          </a:xfrm>
          <a:prstGeom prst="rect">
            <a:avLst/>
          </a:prstGeom>
          <a:noFill/>
          <a:ln>
            <a:solidFill>
              <a:schemeClr val="accent1"/>
            </a:solid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Perpetua"/>
              </a:rPr>
              <a:t>void swap(int *x, int *y)</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t;</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printf("Numbers before swapping : %d\t%d\n",*x,*y);</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t = *x;</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*x = *y;</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*y = t;</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printf("Numbers after swapping  : %d\t%d\n",*x,*y);</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228600" y="274680"/>
            <a:ext cx="8686440" cy="791640"/>
          </a:xfrm>
          <a:prstGeom prst="rect">
            <a:avLst/>
          </a:prstGeom>
          <a:noFill/>
          <a:ln>
            <a:noFill/>
          </a:ln>
        </p:spPr>
        <p:txBody>
          <a:bodyPr lIns="90000" rIns="90000" tIns="45000" bIns="91440" anchor="b">
            <a:normAutofit fontScale="40000"/>
          </a:bodyPr>
          <a:p>
            <a:pPr>
              <a:lnSpc>
                <a:spcPct val="100000"/>
              </a:lnSpc>
            </a:pPr>
            <a:r>
              <a:rPr b="0" lang="en-US" sz="4000" spc="-1" strike="noStrike">
                <a:solidFill>
                  <a:srgbClr val="000000"/>
                </a:solidFill>
                <a:latin typeface="Perpetua"/>
              </a:rPr>
              <a:t>Points to be noted while using Call-by-Reference</a:t>
            </a:r>
            <a:endParaRPr b="0" lang="en-US" sz="4000" spc="-1" strike="noStrike">
              <a:solidFill>
                <a:srgbClr val="000000"/>
              </a:solidFill>
              <a:latin typeface="Perpetua"/>
            </a:endParaRPr>
          </a:p>
        </p:txBody>
      </p:sp>
      <p:sp>
        <p:nvSpPr>
          <p:cNvPr id="264" name="TextShape 2"/>
          <p:cNvSpPr txBox="1"/>
          <p:nvPr/>
        </p:nvSpPr>
        <p:spPr>
          <a:xfrm>
            <a:off x="228600" y="3352680"/>
            <a:ext cx="8686440" cy="2666520"/>
          </a:xfrm>
          <a:prstGeom prst="rect">
            <a:avLst/>
          </a:prstGeom>
          <a:noFill/>
          <a:ln>
            <a:noFill/>
          </a:ln>
        </p:spPr>
        <p:txBody>
          <a:bodyPr lIns="90000" rIns="90000" tIns="45000" bIns="45000">
            <a:noAutofit/>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Requires ‘*’ operator along with data type of arguments – in declaration as well as Function header.</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Requires ‘&amp;’ along with actual arguments in Function call.</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Requires ‘*’ operator inside function body.</a:t>
            </a:r>
            <a:endParaRPr b="0" lang="en-US" sz="2600" spc="-1" strike="noStrike">
              <a:solidFill>
                <a:srgbClr val="000000"/>
              </a:solidFill>
              <a:latin typeface="Perpetua"/>
            </a:endParaRPr>
          </a:p>
        </p:txBody>
      </p:sp>
      <p:sp>
        <p:nvSpPr>
          <p:cNvPr id="265"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692FF658-E598-4F22-9AF4-08F0E368B8EC}" type="slidenum">
              <a:rPr b="0" lang="en-US" sz="1100" spc="-1" strike="noStrike">
                <a:solidFill>
                  <a:srgbClr val="000000"/>
                </a:solidFill>
                <a:latin typeface="Perpetua"/>
              </a:rPr>
              <a:t>38</a:t>
            </a:fld>
            <a:endParaRPr b="0" lang="en-US" sz="1100" spc="-1" strike="noStrike">
              <a:latin typeface="Times New Roman"/>
            </a:endParaRPr>
          </a:p>
        </p:txBody>
      </p:sp>
      <p:sp>
        <p:nvSpPr>
          <p:cNvPr id="266"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graphicFrame>
        <p:nvGraphicFramePr>
          <p:cNvPr id="267" name="Table 5"/>
          <p:cNvGraphicFramePr/>
          <p:nvPr/>
        </p:nvGraphicFramePr>
        <p:xfrm>
          <a:off x="1295280" y="1397160"/>
          <a:ext cx="6933960" cy="1482840"/>
        </p:xfrm>
        <a:graphic>
          <a:graphicData uri="http://schemas.openxmlformats.org/drawingml/2006/table">
            <a:tbl>
              <a:tblPr/>
              <a:tblGrid>
                <a:gridCol w="1981080"/>
                <a:gridCol w="2641320"/>
                <a:gridCol w="2311560"/>
              </a:tblGrid>
              <a:tr h="37080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oAutofit/>
                    </a:bodyPr>
                    <a:p>
                      <a:pPr>
                        <a:lnSpc>
                          <a:spcPct val="100000"/>
                        </a:lnSpc>
                      </a:pPr>
                      <a:r>
                        <a:rPr b="1" lang="en-US" sz="1800" spc="-1" strike="noStrike">
                          <a:solidFill>
                            <a:srgbClr val="ffffff"/>
                          </a:solidFill>
                          <a:latin typeface="Perpetua"/>
                        </a:rPr>
                        <a:t>Call-by-Value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oAutofit/>
                    </a:bodyPr>
                    <a:p>
                      <a:pPr>
                        <a:lnSpc>
                          <a:spcPct val="100000"/>
                        </a:lnSpc>
                      </a:pPr>
                      <a:r>
                        <a:rPr b="1" lang="en-US" sz="1800" spc="-1" strike="noStrike">
                          <a:solidFill>
                            <a:srgbClr val="ffffff"/>
                          </a:solidFill>
                          <a:latin typeface="Perpetua"/>
                        </a:rPr>
                        <a:t>Call-by-Reference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70800">
                <a:tc>
                  <a:txBody>
                    <a:bodyPr>
                      <a:noAutofit/>
                    </a:bodyPr>
                    <a:p>
                      <a:pPr>
                        <a:lnSpc>
                          <a:spcPct val="100000"/>
                        </a:lnSpc>
                      </a:pPr>
                      <a:r>
                        <a:rPr b="0" lang="en-US" sz="1800" spc="-1" strike="noStrike">
                          <a:solidFill>
                            <a:srgbClr val="000000"/>
                          </a:solidFill>
                          <a:latin typeface="Perpetua"/>
                        </a:rPr>
                        <a:t>Function Declaration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oAutofit/>
                    </a:bodyPr>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void swap(int ,int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oAutofit/>
                    </a:bodyPr>
                    <a:p>
                      <a:pPr>
                        <a:lnSpc>
                          <a:spcPct val="100000"/>
                        </a:lnSpc>
                      </a:pPr>
                      <a:r>
                        <a:rPr b="0" lang="en-US" sz="1800" spc="-1" strike="noStrike">
                          <a:solidFill>
                            <a:srgbClr val="000000"/>
                          </a:solidFill>
                          <a:latin typeface="Perpetua"/>
                        </a:rPr>
                        <a:t>void swap(int *,int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70800">
                <a:tc>
                  <a:txBody>
                    <a:bodyPr>
                      <a:noAutofit/>
                    </a:bodyPr>
                    <a:p>
                      <a:pPr>
                        <a:lnSpc>
                          <a:spcPct val="100000"/>
                        </a:lnSpc>
                      </a:pPr>
                      <a:r>
                        <a:rPr b="0" lang="en-US" sz="1800" spc="-1" strike="noStrike">
                          <a:solidFill>
                            <a:srgbClr val="000000"/>
                          </a:solidFill>
                          <a:latin typeface="Perpetua"/>
                        </a:rPr>
                        <a:t>Function Header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oAutofit/>
                    </a:bodyPr>
                    <a:p>
                      <a:pPr>
                        <a:lnSpc>
                          <a:spcPct val="100000"/>
                        </a:lnSpc>
                      </a:pPr>
                      <a:r>
                        <a:rPr b="0" lang="en-US" sz="1800" spc="-1" strike="noStrike">
                          <a:solidFill>
                            <a:srgbClr val="000000"/>
                          </a:solidFill>
                          <a:latin typeface="Perpetua"/>
                        </a:rPr>
                        <a:t>void swap(int a, int b)</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oAutofit/>
                    </a:bodyPr>
                    <a:p>
                      <a:pPr>
                        <a:lnSpc>
                          <a:spcPct val="100000"/>
                        </a:lnSpc>
                      </a:pPr>
                      <a:r>
                        <a:rPr b="0" lang="en-US" sz="1800" spc="-1" strike="noStrike">
                          <a:solidFill>
                            <a:srgbClr val="000000"/>
                          </a:solidFill>
                          <a:latin typeface="Perpetua"/>
                        </a:rPr>
                        <a:t>void swap(int *a, int *b)</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70800">
                <a:tc>
                  <a:txBody>
                    <a:bodyPr>
                      <a:noAutofit/>
                    </a:bodyPr>
                    <a:p>
                      <a:pPr>
                        <a:lnSpc>
                          <a:spcPct val="100000"/>
                        </a:lnSpc>
                      </a:pPr>
                      <a:r>
                        <a:rPr b="0" lang="en-US" sz="1800" spc="-1" strike="noStrike">
                          <a:solidFill>
                            <a:srgbClr val="000000"/>
                          </a:solidFill>
                          <a:latin typeface="Perpetua"/>
                        </a:rPr>
                        <a:t>Function Call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oAutofit/>
                    </a:bodyPr>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swap(a,b);</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oAutofit/>
                    </a:bodyPr>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swap(&amp;a,&amp;b);</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228600" y="274680"/>
            <a:ext cx="8686440" cy="1142640"/>
          </a:xfrm>
          <a:prstGeom prst="rect">
            <a:avLst/>
          </a:prstGeom>
          <a:noFill/>
          <a:ln>
            <a:noFill/>
          </a:ln>
        </p:spPr>
        <p:txBody>
          <a:bodyPr lIns="90000" rIns="90000" tIns="45000" bIns="91440" anchor="b">
            <a:noAutofit/>
          </a:bodyPr>
          <a:p>
            <a:pPr>
              <a:lnSpc>
                <a:spcPct val="100000"/>
              </a:lnSpc>
            </a:pPr>
            <a:r>
              <a:rPr b="0" lang="en-US" sz="4000" spc="-1" strike="noStrike">
                <a:solidFill>
                  <a:srgbClr val="000000"/>
                </a:solidFill>
                <a:latin typeface="Perpetua"/>
              </a:rPr>
              <a:t>When do you need pointers in functions?</a:t>
            </a:r>
            <a:endParaRPr b="0" lang="en-US" sz="4000" spc="-1" strike="noStrike">
              <a:solidFill>
                <a:srgbClr val="000000"/>
              </a:solidFill>
              <a:latin typeface="Perpetua"/>
            </a:endParaRPr>
          </a:p>
        </p:txBody>
      </p:sp>
      <p:sp>
        <p:nvSpPr>
          <p:cNvPr id="269" name="TextShape 2"/>
          <p:cNvSpPr txBox="1"/>
          <p:nvPr/>
        </p:nvSpPr>
        <p:spPr>
          <a:xfrm>
            <a:off x="228600" y="1447920"/>
            <a:ext cx="8686440" cy="4571640"/>
          </a:xfrm>
          <a:prstGeom prst="rect">
            <a:avLst/>
          </a:prstGeom>
          <a:noFill/>
          <a:ln>
            <a:noFill/>
          </a:ln>
        </p:spPr>
        <p:txBody>
          <a:bodyPr lIns="90000" rIns="90000" tIns="45000" bIns="45000">
            <a:noAutofit/>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First scenario – In Call-by-Reference.</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0" lang="en-US" sz="2600" spc="-1" strike="noStrike">
                <a:solidFill>
                  <a:srgbClr val="000000"/>
                </a:solidFill>
                <a:latin typeface="Perpetua"/>
              </a:rPr>
              <a:t>There is a requirement to modify the values of actual arguments. </a:t>
            </a:r>
            <a:endParaRPr b="0" lang="en-US" sz="2600" spc="-1" strike="noStrike">
              <a:solidFill>
                <a:srgbClr val="000000"/>
              </a:solidFill>
              <a:latin typeface="Perpetua"/>
            </a:endParaRPr>
          </a:p>
          <a:p>
            <a:pPr marL="320040">
              <a:lnSpc>
                <a:spcPct val="100000"/>
              </a:lnSpc>
              <a:spcBef>
                <a:spcPts val="37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Second scenario – While passing array as an argument to a function.</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Third Scenario - If you need to return multiple values from a function.</a:t>
            </a:r>
            <a:endParaRPr b="0" lang="en-US" sz="2600" spc="-1" strike="noStrike">
              <a:solidFill>
                <a:srgbClr val="000000"/>
              </a:solidFill>
              <a:latin typeface="Perpetua"/>
            </a:endParaRPr>
          </a:p>
        </p:txBody>
      </p:sp>
      <p:sp>
        <p:nvSpPr>
          <p:cNvPr id="270"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5FE7A420-818A-48CD-861A-71EC07049421}" type="slidenum">
              <a:rPr b="0" lang="en-US" sz="1100" spc="-1" strike="noStrike">
                <a:solidFill>
                  <a:srgbClr val="000000"/>
                </a:solidFill>
                <a:latin typeface="Perpetua"/>
              </a:rPr>
              <a:t>38</a:t>
            </a:fld>
            <a:endParaRPr b="0" lang="en-US" sz="1100" spc="-1" strike="noStrike">
              <a:latin typeface="Times New Roman"/>
            </a:endParaRPr>
          </a:p>
        </p:txBody>
      </p:sp>
      <p:sp>
        <p:nvSpPr>
          <p:cNvPr id="271"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228600" y="274680"/>
            <a:ext cx="8686440" cy="1020240"/>
          </a:xfrm>
          <a:prstGeom prst="rect">
            <a:avLst/>
          </a:prstGeom>
          <a:noFill/>
          <a:ln>
            <a:noFill/>
          </a:ln>
        </p:spPr>
        <p:txBody>
          <a:bodyPr lIns="90000" rIns="90000" tIns="45000" bIns="91440" anchor="b">
            <a:noAutofit/>
          </a:bodyPr>
          <a:p>
            <a:pPr>
              <a:lnSpc>
                <a:spcPct val="100000"/>
              </a:lnSpc>
            </a:pPr>
            <a:r>
              <a:rPr b="0" lang="en-US" sz="4000" spc="-1" strike="noStrike">
                <a:solidFill>
                  <a:srgbClr val="000000"/>
                </a:solidFill>
                <a:latin typeface="Perpetua"/>
              </a:rPr>
              <a:t>Introduction </a:t>
            </a:r>
            <a:endParaRPr b="0" lang="en-US" sz="4000" spc="-1" strike="noStrike">
              <a:solidFill>
                <a:srgbClr val="000000"/>
              </a:solidFill>
              <a:latin typeface="Perpetua"/>
            </a:endParaRPr>
          </a:p>
        </p:txBody>
      </p:sp>
      <p:sp>
        <p:nvSpPr>
          <p:cNvPr id="107" name="TextShape 2"/>
          <p:cNvSpPr txBox="1"/>
          <p:nvPr/>
        </p:nvSpPr>
        <p:spPr>
          <a:xfrm>
            <a:off x="228600" y="1981080"/>
            <a:ext cx="8686440" cy="1828440"/>
          </a:xfrm>
          <a:prstGeom prst="rect">
            <a:avLst/>
          </a:prstGeom>
          <a:noFill/>
          <a:ln>
            <a:noFill/>
          </a:ln>
        </p:spPr>
        <p:txBody>
          <a:bodyPr lIns="90000" rIns="90000" tIns="45000" bIns="45000">
            <a:normAutofit/>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A </a:t>
            </a:r>
            <a:r>
              <a:rPr b="1" lang="en-US" sz="2600" spc="-1" strike="noStrike">
                <a:solidFill>
                  <a:srgbClr val="000000"/>
                </a:solidFill>
                <a:latin typeface="Perpetua"/>
              </a:rPr>
              <a:t>pointer</a:t>
            </a:r>
            <a:r>
              <a:rPr b="0" lang="en-US" sz="2600" spc="-1" strike="noStrike">
                <a:solidFill>
                  <a:srgbClr val="000000"/>
                </a:solidFill>
                <a:latin typeface="Perpetua"/>
              </a:rPr>
              <a:t> is defined as a  variable whose value is the address of another variable.</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It is mandatory to declare a pointer before using it to store any variable address.</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p:txBody>
      </p:sp>
      <p:sp>
        <p:nvSpPr>
          <p:cNvPr id="108"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ABB367B0-C08E-4FC9-8DA1-1ADEEA165E78}" type="slidenum">
              <a:rPr b="0" lang="en-US" sz="1100" spc="-1" strike="noStrike">
                <a:solidFill>
                  <a:srgbClr val="000000"/>
                </a:solidFill>
                <a:latin typeface="Perpetua"/>
              </a:rPr>
              <a:t>4</a:t>
            </a:fld>
            <a:endParaRPr b="0" lang="en-US" sz="1100" spc="-1" strike="noStrike">
              <a:latin typeface="Times New Roman"/>
            </a:endParaRPr>
          </a:p>
        </p:txBody>
      </p:sp>
      <p:sp>
        <p:nvSpPr>
          <p:cNvPr id="109"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pic>
        <p:nvPicPr>
          <p:cNvPr id="110" name="Picture 7" descr=""/>
          <p:cNvPicPr/>
          <p:nvPr/>
        </p:nvPicPr>
        <p:blipFill>
          <a:blip r:embed="rId1"/>
          <a:stretch/>
        </p:blipFill>
        <p:spPr>
          <a:xfrm>
            <a:off x="1981080" y="3733920"/>
            <a:ext cx="4008240" cy="2895120"/>
          </a:xfrm>
          <a:prstGeom prst="rect">
            <a:avLst/>
          </a:prstGeom>
          <a:ln>
            <a:noFill/>
          </a:ln>
        </p:spPr>
      </p:pic>
      <p:pic>
        <p:nvPicPr>
          <p:cNvPr id="111" name="Picture 8" descr=""/>
          <p:cNvPicPr/>
          <p:nvPr/>
        </p:nvPicPr>
        <p:blipFill>
          <a:blip r:embed="rId2"/>
          <a:stretch/>
        </p:blipFill>
        <p:spPr>
          <a:xfrm>
            <a:off x="6324480" y="200160"/>
            <a:ext cx="2247480" cy="1885680"/>
          </a:xfrm>
          <a:prstGeom prst="rect">
            <a:avLst/>
          </a:prstGeom>
          <a:ln>
            <a:noFill/>
          </a:ln>
        </p:spPr>
      </p:pic>
      <p:pic>
        <p:nvPicPr>
          <p:cNvPr id="112" name="Picture 9" descr=""/>
          <p:cNvPicPr/>
          <p:nvPr/>
        </p:nvPicPr>
        <p:blipFill>
          <a:blip r:embed="rId3"/>
          <a:stretch/>
        </p:blipFill>
        <p:spPr>
          <a:xfrm>
            <a:off x="4952880" y="4272120"/>
            <a:ext cx="3809160" cy="985320"/>
          </a:xfrm>
          <a:prstGeom prst="rect">
            <a:avLst/>
          </a:prstGeom>
          <a:ln>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228600" y="76320"/>
            <a:ext cx="8686440" cy="914040"/>
          </a:xfrm>
          <a:prstGeom prst="rect">
            <a:avLst/>
          </a:prstGeom>
          <a:noFill/>
          <a:ln>
            <a:noFill/>
          </a:ln>
        </p:spPr>
        <p:txBody>
          <a:bodyPr lIns="90000" rIns="90000" tIns="45000" bIns="91440" anchor="b">
            <a:noAutofit/>
          </a:bodyPr>
          <a:p>
            <a:pPr>
              <a:lnSpc>
                <a:spcPct val="100000"/>
              </a:lnSpc>
            </a:pPr>
            <a:r>
              <a:rPr b="0" lang="en-US" sz="4000" spc="-1" strike="noStrike">
                <a:solidFill>
                  <a:srgbClr val="000000"/>
                </a:solidFill>
                <a:latin typeface="Perpetua"/>
              </a:rPr>
              <a:t>Passing array as an argument to a function</a:t>
            </a:r>
            <a:endParaRPr b="0" lang="en-US" sz="4000" spc="-1" strike="noStrike">
              <a:solidFill>
                <a:srgbClr val="000000"/>
              </a:solidFill>
              <a:latin typeface="Perpetua"/>
            </a:endParaRPr>
          </a:p>
        </p:txBody>
      </p:sp>
      <p:sp>
        <p:nvSpPr>
          <p:cNvPr id="273" name="TextShape 2"/>
          <p:cNvSpPr txBox="1"/>
          <p:nvPr/>
        </p:nvSpPr>
        <p:spPr>
          <a:xfrm>
            <a:off x="228600" y="990720"/>
            <a:ext cx="8686440" cy="5028840"/>
          </a:xfrm>
          <a:prstGeom prst="rect">
            <a:avLst/>
          </a:prstGeom>
          <a:noFill/>
          <a:ln>
            <a:noFill/>
          </a:ln>
        </p:spPr>
        <p:txBody>
          <a:bodyPr lIns="90000" rIns="90000" tIns="45000" bIns="45000">
            <a:noAutofit/>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When an array is passed as an argument to a function, it is actually passed as reference.</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If any modification of array elements is done inside the function, it actually changes the original value stored in the array.</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Since modifications affect actual values, array need not be returned from the function.</a:t>
            </a:r>
            <a:endParaRPr b="0" lang="en-US" sz="2600" spc="-1" strike="noStrike">
              <a:solidFill>
                <a:srgbClr val="000000"/>
              </a:solidFill>
              <a:latin typeface="Perpetua"/>
            </a:endParaRPr>
          </a:p>
        </p:txBody>
      </p:sp>
      <p:sp>
        <p:nvSpPr>
          <p:cNvPr id="274"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C5A659EC-A709-4652-9B86-D3631BCB171A}" type="slidenum">
              <a:rPr b="0" lang="en-US" sz="1100" spc="-1" strike="noStrike">
                <a:solidFill>
                  <a:srgbClr val="000000"/>
                </a:solidFill>
                <a:latin typeface="Perpetua"/>
              </a:rPr>
              <a:t>38</a:t>
            </a:fld>
            <a:endParaRPr b="0" lang="en-US" sz="1100" spc="-1" strike="noStrike">
              <a:latin typeface="Times New Roman"/>
            </a:endParaRPr>
          </a:p>
        </p:txBody>
      </p:sp>
      <p:sp>
        <p:nvSpPr>
          <p:cNvPr id="275"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228600" y="76320"/>
            <a:ext cx="8686440" cy="609120"/>
          </a:xfrm>
          <a:prstGeom prst="rect">
            <a:avLst/>
          </a:prstGeom>
          <a:noFill/>
          <a:ln>
            <a:noFill/>
          </a:ln>
        </p:spPr>
        <p:txBody>
          <a:bodyPr lIns="90000" rIns="90000" tIns="45000" bIns="91440" anchor="b">
            <a:normAutofit fontScale="42000"/>
          </a:bodyPr>
          <a:p>
            <a:pPr>
              <a:lnSpc>
                <a:spcPct val="100000"/>
              </a:lnSpc>
            </a:pPr>
            <a:r>
              <a:rPr b="0" lang="en-US" sz="2800" spc="-1" strike="noStrike">
                <a:solidFill>
                  <a:srgbClr val="000000"/>
                </a:solidFill>
                <a:latin typeface="Perpetua"/>
              </a:rPr>
              <a:t>Sample Code 12 :  Passing an array to a function</a:t>
            </a:r>
            <a:endParaRPr b="0" lang="en-US" sz="2800" spc="-1" strike="noStrike">
              <a:solidFill>
                <a:srgbClr val="000000"/>
              </a:solidFill>
              <a:latin typeface="Perpetua"/>
            </a:endParaRPr>
          </a:p>
        </p:txBody>
      </p:sp>
      <p:sp>
        <p:nvSpPr>
          <p:cNvPr id="277" name="TextShape 2"/>
          <p:cNvSpPr txBox="1"/>
          <p:nvPr/>
        </p:nvSpPr>
        <p:spPr>
          <a:xfrm>
            <a:off x="5334120" y="3809880"/>
            <a:ext cx="3657240" cy="2133000"/>
          </a:xfrm>
          <a:prstGeom prst="rect">
            <a:avLst/>
          </a:prstGeom>
          <a:solidFill>
            <a:srgbClr val="ffffff"/>
          </a:solidFill>
          <a:ln>
            <a:solidFill>
              <a:srgbClr val="d34817"/>
            </a:solidFill>
          </a:ln>
        </p:spPr>
        <p:txBody>
          <a:bodyPr lIns="90000" rIns="90000" tIns="45000" bIns="45000">
            <a:normAutofit fontScale="39000"/>
          </a:bodyPr>
          <a:p>
            <a:pPr>
              <a:lnSpc>
                <a:spcPct val="100000"/>
              </a:lnSpc>
              <a:spcBef>
                <a:spcPts val="581"/>
              </a:spcBef>
            </a:pPr>
            <a:r>
              <a:rPr b="1" lang="en-US" sz="2600" spc="-1" strike="noStrike">
                <a:solidFill>
                  <a:srgbClr val="000000"/>
                </a:solidFill>
                <a:latin typeface="Perpetua"/>
              </a:rPr>
              <a:t>Output:-</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Array before modification:-</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1       2       3       4       5</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Array after  modification:-</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1       4       9       16      25</a:t>
            </a:r>
            <a:endParaRPr b="0" lang="en-US" sz="2600" spc="-1" strike="noStrike">
              <a:solidFill>
                <a:srgbClr val="000000"/>
              </a:solidFill>
              <a:latin typeface="Perpetua"/>
            </a:endParaRPr>
          </a:p>
        </p:txBody>
      </p:sp>
      <p:sp>
        <p:nvSpPr>
          <p:cNvPr id="278"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71315CA1-6260-43DE-992F-E9F336230DAB}" type="slidenum">
              <a:rPr b="0" lang="en-US" sz="1100" spc="-1" strike="noStrike">
                <a:solidFill>
                  <a:srgbClr val="000000"/>
                </a:solidFill>
                <a:latin typeface="Perpetua"/>
              </a:rPr>
              <a:t>41</a:t>
            </a:fld>
            <a:endParaRPr b="0" lang="en-US" sz="1100" spc="-1" strike="noStrike">
              <a:latin typeface="Times New Roman"/>
            </a:endParaRPr>
          </a:p>
        </p:txBody>
      </p:sp>
      <p:sp>
        <p:nvSpPr>
          <p:cNvPr id="279"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280" name="CustomShape 5"/>
          <p:cNvSpPr/>
          <p:nvPr/>
        </p:nvSpPr>
        <p:spPr>
          <a:xfrm>
            <a:off x="117000" y="664560"/>
            <a:ext cx="5064120" cy="5027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Perpetua"/>
              </a:rPr>
              <a:t>#include&lt;stdio.h&gt;</a:t>
            </a:r>
            <a:endParaRPr b="0" lang="en-US" sz="1800" spc="-1" strike="noStrike">
              <a:latin typeface="Arial"/>
            </a:endParaRPr>
          </a:p>
          <a:p>
            <a:pPr>
              <a:lnSpc>
                <a:spcPct val="100000"/>
              </a:lnSpc>
            </a:pPr>
            <a:r>
              <a:rPr b="0" lang="en-US" sz="1800" spc="-1" strike="noStrike">
                <a:solidFill>
                  <a:srgbClr val="000000"/>
                </a:solidFill>
                <a:latin typeface="Perpetua"/>
              </a:rPr>
              <a:t>int main()</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a[5]={1,2,3,4,5};</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i;</a:t>
            </a:r>
            <a:endParaRPr b="0" lang="en-US" sz="1800" spc="-1" strike="noStrike">
              <a:latin typeface="Arial"/>
            </a:endParaRPr>
          </a:p>
          <a:p>
            <a:pPr>
              <a:lnSpc>
                <a:spcPct val="100000"/>
              </a:lnSpc>
            </a:pPr>
            <a:r>
              <a:rPr b="0" lang="en-US" sz="1800" spc="-1" strike="noStrike">
                <a:solidFill>
                  <a:srgbClr val="000000"/>
                </a:solidFill>
                <a:latin typeface="Perpetua"/>
              </a:rPr>
              <a:t>//First argumnt is an array and second argument is its size</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void square(int *,int); </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printf("Array before modification:-\n");</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for(i=0;i&lt;5;i++)</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printf("%d\t",a[i]);</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ff0000"/>
                </a:solidFill>
                <a:latin typeface="Perpetua"/>
              </a:rPr>
              <a:t>square(a,5);</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printf("\nArray after  modification:-\n");</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for(i=0;i&lt;5;i++)</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printf("%d\t",a[i]);</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printf("\n");</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return 0;</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p:txBody>
      </p:sp>
      <p:sp>
        <p:nvSpPr>
          <p:cNvPr id="281" name="CustomShape 6"/>
          <p:cNvSpPr/>
          <p:nvPr/>
        </p:nvSpPr>
        <p:spPr>
          <a:xfrm>
            <a:off x="5745600" y="838080"/>
            <a:ext cx="2742840" cy="2009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0000"/>
                </a:solidFill>
                <a:latin typeface="Perpetua"/>
              </a:rPr>
              <a:t>void square(int *a,int n)</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i;</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for(i=0;i&lt;n;i++)</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a[i] *= a[i];</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228600" y="76320"/>
            <a:ext cx="8686440" cy="914040"/>
          </a:xfrm>
          <a:prstGeom prst="rect">
            <a:avLst/>
          </a:prstGeom>
          <a:noFill/>
          <a:ln>
            <a:noFill/>
          </a:ln>
        </p:spPr>
        <p:txBody>
          <a:bodyPr lIns="90000" rIns="90000" tIns="45000" bIns="91440" anchor="b">
            <a:noAutofit/>
          </a:bodyPr>
          <a:p>
            <a:pPr>
              <a:lnSpc>
                <a:spcPct val="100000"/>
              </a:lnSpc>
            </a:pPr>
            <a:r>
              <a:rPr b="0" lang="en-US" sz="4000" spc="-1" strike="noStrike">
                <a:solidFill>
                  <a:srgbClr val="000000"/>
                </a:solidFill>
                <a:latin typeface="Perpetua"/>
              </a:rPr>
              <a:t>Returning Multiple values from a function</a:t>
            </a:r>
            <a:endParaRPr b="0" lang="en-US" sz="4000" spc="-1" strike="noStrike">
              <a:solidFill>
                <a:srgbClr val="000000"/>
              </a:solidFill>
              <a:latin typeface="Perpetua"/>
            </a:endParaRPr>
          </a:p>
        </p:txBody>
      </p:sp>
      <p:sp>
        <p:nvSpPr>
          <p:cNvPr id="283" name="TextShape 2"/>
          <p:cNvSpPr txBox="1"/>
          <p:nvPr/>
        </p:nvSpPr>
        <p:spPr>
          <a:xfrm>
            <a:off x="228600" y="990720"/>
            <a:ext cx="8686440" cy="5028840"/>
          </a:xfrm>
          <a:prstGeom prst="rect">
            <a:avLst/>
          </a:prstGeom>
          <a:noFill/>
          <a:ln>
            <a:noFill/>
          </a:ln>
        </p:spPr>
        <p:txBody>
          <a:bodyPr lIns="90000" rIns="90000" tIns="45000" bIns="45000">
            <a:noAutofit/>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Normally, a function can return only a single value from it, using ‘return’.</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What if, you have to return two or more values from a function?</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You can make use of pointers to return multiple values.</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0" lang="en-US" sz="2600" spc="-1" strike="noStrike">
                <a:solidFill>
                  <a:srgbClr val="000000"/>
                </a:solidFill>
                <a:latin typeface="Perpetua"/>
              </a:rPr>
              <a:t>Use one or more additional pointer variables as arguments</a:t>
            </a:r>
            <a:endParaRPr b="0" lang="en-US" sz="2600" spc="-1" strike="noStrike">
              <a:solidFill>
                <a:srgbClr val="000000"/>
              </a:solidFill>
              <a:latin typeface="Perpetua"/>
            </a:endParaRPr>
          </a:p>
        </p:txBody>
      </p:sp>
      <p:sp>
        <p:nvSpPr>
          <p:cNvPr id="284"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9FCDE96C-24B2-4983-A652-7FE4B876A45B}" type="slidenum">
              <a:rPr b="0" lang="en-US" sz="1100" spc="-1" strike="noStrike">
                <a:solidFill>
                  <a:srgbClr val="000000"/>
                </a:solidFill>
                <a:latin typeface="Perpetua"/>
              </a:rPr>
              <a:t>41</a:t>
            </a:fld>
            <a:endParaRPr b="0" lang="en-US" sz="1100" spc="-1" strike="noStrike">
              <a:latin typeface="Times New Roman"/>
            </a:endParaRPr>
          </a:p>
        </p:txBody>
      </p:sp>
      <p:sp>
        <p:nvSpPr>
          <p:cNvPr id="285"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228600" y="76320"/>
            <a:ext cx="8686440" cy="609120"/>
          </a:xfrm>
          <a:prstGeom prst="rect">
            <a:avLst/>
          </a:prstGeom>
          <a:noFill/>
          <a:ln>
            <a:noFill/>
          </a:ln>
        </p:spPr>
        <p:txBody>
          <a:bodyPr lIns="90000" rIns="90000" tIns="45000" bIns="91440" anchor="b">
            <a:normAutofit fontScale="24000"/>
          </a:bodyPr>
          <a:p>
            <a:pPr>
              <a:lnSpc>
                <a:spcPct val="100000"/>
              </a:lnSpc>
            </a:pPr>
            <a:r>
              <a:rPr b="0" lang="en-US" sz="4000" spc="-1" strike="noStrike">
                <a:solidFill>
                  <a:srgbClr val="000000"/>
                </a:solidFill>
                <a:latin typeface="Perpetua"/>
              </a:rPr>
              <a:t>Sample Code 13 :  Returning Multiple Values</a:t>
            </a:r>
            <a:endParaRPr b="0" lang="en-US" sz="4000" spc="-1" strike="noStrike">
              <a:solidFill>
                <a:srgbClr val="000000"/>
              </a:solidFill>
              <a:latin typeface="Perpetua"/>
            </a:endParaRPr>
          </a:p>
        </p:txBody>
      </p:sp>
      <p:sp>
        <p:nvSpPr>
          <p:cNvPr id="287" name="TextShape 2"/>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8DFA8771-D9C4-4487-88EC-7DC78E4B1CED}" type="slidenum">
              <a:rPr b="0" lang="en-US" sz="1100" spc="-1" strike="noStrike">
                <a:solidFill>
                  <a:srgbClr val="000000"/>
                </a:solidFill>
                <a:latin typeface="Perpetua"/>
              </a:rPr>
              <a:t>43</a:t>
            </a:fld>
            <a:endParaRPr b="0" lang="en-US" sz="1100" spc="-1" strike="noStrike">
              <a:latin typeface="Times New Roman"/>
            </a:endParaRPr>
          </a:p>
        </p:txBody>
      </p:sp>
      <p:sp>
        <p:nvSpPr>
          <p:cNvPr id="288" name="TextShape 3"/>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289" name="CustomShape 4"/>
          <p:cNvSpPr/>
          <p:nvPr/>
        </p:nvSpPr>
        <p:spPr>
          <a:xfrm>
            <a:off x="117000" y="1038240"/>
            <a:ext cx="5749920" cy="5027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Perpetua"/>
              </a:rPr>
              <a:t>#include&lt;stdio.h&gt;</a:t>
            </a:r>
            <a:endParaRPr b="0" lang="en-US" sz="1800" spc="-1" strike="noStrike">
              <a:latin typeface="Arial"/>
            </a:endParaRPr>
          </a:p>
          <a:p>
            <a:pPr>
              <a:lnSpc>
                <a:spcPct val="100000"/>
              </a:lnSpc>
            </a:pPr>
            <a:r>
              <a:rPr b="0" lang="en-US" sz="1800" spc="-1" strike="noStrike">
                <a:solidFill>
                  <a:srgbClr val="000000"/>
                </a:solidFill>
                <a:latin typeface="Perpetua"/>
              </a:rPr>
              <a:t>int main()</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a[5];</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void MinMax(int *,int,int*,int*);</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i,min,max;</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for(i=0;i&lt;5;i++)</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printf("Number %d : ",(i+1));</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scanf("%d",&amp;a[i]);</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ff0000"/>
                </a:solidFill>
                <a:latin typeface="Perpetua"/>
              </a:rPr>
              <a:t>   </a:t>
            </a:r>
            <a:r>
              <a:rPr b="0" lang="en-US" sz="1800" spc="-1" strike="noStrike">
                <a:solidFill>
                  <a:srgbClr val="ff0000"/>
                </a:solidFill>
                <a:latin typeface="Perpetua"/>
              </a:rPr>
              <a:t>MinMax(a,5,&amp;min,&amp;max);</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printf("Minimum element entered : %d\n",min);</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printf("Maximum element entered : %d\n",max);</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return 0;</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p:txBody>
      </p:sp>
      <p:sp>
        <p:nvSpPr>
          <p:cNvPr id="290" name="CustomShape 5"/>
          <p:cNvSpPr/>
          <p:nvPr/>
        </p:nvSpPr>
        <p:spPr>
          <a:xfrm>
            <a:off x="4800600" y="1010520"/>
            <a:ext cx="4266720" cy="4478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0000"/>
                </a:solidFill>
                <a:latin typeface="Perpetua"/>
              </a:rPr>
              <a:t>void MinMax(int *a, int n, int *min,int *max)</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int i;</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*min = *max = a[0];</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for(i=1;i&lt;n;i++)</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if(a[i] &lt; (*min))</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*min = a[i];</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for(i=1;i&lt;n;i++)</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if(a[i] &gt; (*max))</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*max = a[i];</a:t>
            </a:r>
            <a:endParaRPr b="0" lang="en-US" sz="1800" spc="-1" strike="noStrike">
              <a:latin typeface="Arial"/>
            </a:endParaRPr>
          </a:p>
          <a:p>
            <a:pPr>
              <a:lnSpc>
                <a:spcPct val="100000"/>
              </a:lnSpc>
            </a:pPr>
            <a:r>
              <a:rPr b="0" lang="en-US" sz="1800" spc="-1" strike="noStrike">
                <a:solidFill>
                  <a:srgbClr val="000000"/>
                </a:solidFill>
                <a:latin typeface="Perpetua"/>
              </a:rPr>
              <a:t>   </a:t>
            </a:r>
            <a:r>
              <a:rPr b="0" lang="en-US" sz="1800" spc="-1" strike="noStrike">
                <a:solidFill>
                  <a:srgbClr val="000000"/>
                </a:solidFill>
                <a:latin typeface="Perpetua"/>
              </a:rPr>
              <a:t>}</a:t>
            </a:r>
            <a:endParaRPr b="0" lang="en-US" sz="1800" spc="-1" strike="noStrike">
              <a:latin typeface="Arial"/>
            </a:endParaRPr>
          </a:p>
          <a:p>
            <a:pPr>
              <a:lnSpc>
                <a:spcPct val="100000"/>
              </a:lnSpc>
            </a:pPr>
            <a:r>
              <a:rPr b="0" lang="en-US" sz="1800" spc="-1" strike="noStrike">
                <a:solidFill>
                  <a:srgbClr val="000000"/>
                </a:solidFill>
                <a:latin typeface="Perpetua"/>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228600" y="76320"/>
            <a:ext cx="8686440" cy="609120"/>
          </a:xfrm>
          <a:prstGeom prst="rect">
            <a:avLst/>
          </a:prstGeom>
          <a:noFill/>
          <a:ln>
            <a:noFill/>
          </a:ln>
        </p:spPr>
        <p:txBody>
          <a:bodyPr lIns="90000" rIns="90000" tIns="45000" bIns="91440" anchor="b">
            <a:noAutofit/>
          </a:bodyPr>
          <a:p>
            <a:pPr>
              <a:lnSpc>
                <a:spcPct val="100000"/>
              </a:lnSpc>
            </a:pPr>
            <a:r>
              <a:rPr b="0" lang="en-US" sz="3200" spc="-1" strike="noStrike">
                <a:solidFill>
                  <a:srgbClr val="000000"/>
                </a:solidFill>
                <a:latin typeface="Perpetua"/>
              </a:rPr>
              <a:t>Sample Code 13 :  Returning Multiple Values - Output</a:t>
            </a:r>
            <a:endParaRPr b="0" lang="en-US" sz="3200" spc="-1" strike="noStrike">
              <a:solidFill>
                <a:srgbClr val="000000"/>
              </a:solidFill>
              <a:latin typeface="Perpetua"/>
            </a:endParaRPr>
          </a:p>
        </p:txBody>
      </p:sp>
      <p:sp>
        <p:nvSpPr>
          <p:cNvPr id="292" name="TextShape 2"/>
          <p:cNvSpPr txBox="1"/>
          <p:nvPr/>
        </p:nvSpPr>
        <p:spPr>
          <a:xfrm>
            <a:off x="1371600" y="1143000"/>
            <a:ext cx="5181120" cy="3352320"/>
          </a:xfrm>
          <a:prstGeom prst="rect">
            <a:avLst/>
          </a:prstGeom>
          <a:solidFill>
            <a:srgbClr val="ffffff"/>
          </a:solidFill>
          <a:ln>
            <a:noFill/>
          </a:ln>
        </p:spPr>
        <p:txBody>
          <a:bodyPr lIns="90000" rIns="90000" tIns="45000" bIns="45000">
            <a:normAutofit fontScale="73000"/>
          </a:bodyPr>
          <a:p>
            <a:pPr>
              <a:lnSpc>
                <a:spcPct val="100000"/>
              </a:lnSpc>
              <a:spcBef>
                <a:spcPts val="581"/>
              </a:spcBef>
            </a:pPr>
            <a:r>
              <a:rPr b="1" lang="en-US" sz="2600" spc="-1" strike="noStrike">
                <a:solidFill>
                  <a:srgbClr val="000000"/>
                </a:solidFill>
                <a:latin typeface="Perpetua"/>
              </a:rPr>
              <a:t>Output:-</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Number 1 : 2</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Number 2 : 1</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Number 3 : 3</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Number 4 : 5</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Number 5 : 4</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Minimum element entered : 1</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Maximum element entered : 5</a:t>
            </a:r>
            <a:endParaRPr b="0" lang="en-US" sz="2600" spc="-1" strike="noStrike">
              <a:solidFill>
                <a:srgbClr val="000000"/>
              </a:solidFill>
              <a:latin typeface="Perpetua"/>
            </a:endParaRPr>
          </a:p>
        </p:txBody>
      </p:sp>
      <p:sp>
        <p:nvSpPr>
          <p:cNvPr id="293"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A3F23705-4115-4AA8-9A14-2C263D032C16}" type="slidenum">
              <a:rPr b="0" lang="en-US" sz="1100" spc="-1" strike="noStrike">
                <a:solidFill>
                  <a:srgbClr val="000000"/>
                </a:solidFill>
                <a:latin typeface="Perpetua"/>
              </a:rPr>
              <a:t>44</a:t>
            </a:fld>
            <a:endParaRPr b="0" lang="en-US" sz="1100" spc="-1" strike="noStrike">
              <a:latin typeface="Times New Roman"/>
            </a:endParaRPr>
          </a:p>
        </p:txBody>
      </p:sp>
      <p:sp>
        <p:nvSpPr>
          <p:cNvPr id="294"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296" name="TextShape 2"/>
          <p:cNvSpPr txBox="1"/>
          <p:nvPr/>
        </p:nvSpPr>
        <p:spPr>
          <a:xfrm>
            <a:off x="152280" y="6477120"/>
            <a:ext cx="456840" cy="266400"/>
          </a:xfrm>
          <a:prstGeom prst="rect">
            <a:avLst/>
          </a:prstGeom>
          <a:solidFill>
            <a:srgbClr val="ffffff"/>
          </a:solidFill>
          <a:ln>
            <a:noFill/>
          </a:ln>
        </p:spPr>
        <p:txBody>
          <a:bodyPr lIns="0" rIns="0" tIns="0" bIns="0" anchor="ctr" anchorCtr="1">
            <a:noAutofit/>
          </a:bodyPr>
          <a:p>
            <a:pPr algn="ctr">
              <a:lnSpc>
                <a:spcPct val="100000"/>
              </a:lnSpc>
            </a:pPr>
            <a:fld id="{CE7D4E5F-3974-4578-8164-858C37EDF3B1}" type="slidenum">
              <a:rPr b="0" lang="en-US" sz="1100" spc="-1" strike="noStrike">
                <a:solidFill>
                  <a:srgbClr val="000000"/>
                </a:solidFill>
                <a:latin typeface="Perpetua"/>
              </a:rPr>
              <a:t>44</a:t>
            </a:fld>
            <a:endParaRPr b="0" lang="en-US" sz="1100" spc="-1" strike="noStrike">
              <a:latin typeface="Times New Roman"/>
            </a:endParaRPr>
          </a:p>
        </p:txBody>
      </p:sp>
      <p:sp>
        <p:nvSpPr>
          <p:cNvPr id="297" name="TextShape 3"/>
          <p:cNvSpPr txBox="1"/>
          <p:nvPr/>
        </p:nvSpPr>
        <p:spPr>
          <a:xfrm>
            <a:off x="457200" y="1505880"/>
            <a:ext cx="8229240" cy="1469520"/>
          </a:xfrm>
          <a:prstGeom prst="rect">
            <a:avLst/>
          </a:prstGeom>
          <a:noFill/>
          <a:ln>
            <a:noFill/>
          </a:ln>
        </p:spPr>
        <p:txBody>
          <a:bodyPr lIns="90000" rIns="90000" tIns="45000" bIns="91440" anchor="ctr">
            <a:noAutofit/>
          </a:bodyPr>
          <a:p>
            <a:pPr algn="ctr">
              <a:lnSpc>
                <a:spcPct val="100000"/>
              </a:lnSpc>
            </a:pPr>
            <a:r>
              <a:rPr b="0" lang="en-US" sz="4400" spc="-1" strike="noStrike">
                <a:solidFill>
                  <a:srgbClr val="000000"/>
                </a:solidFill>
                <a:latin typeface="Perpetua"/>
              </a:rPr>
              <a:t>Special Pointers</a:t>
            </a:r>
            <a:endParaRPr b="0" lang="en-US" sz="4400" spc="-1" strike="noStrike">
              <a:solidFill>
                <a:srgbClr val="000000"/>
              </a:solidFill>
              <a:latin typeface="Perpetua"/>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228600" y="76320"/>
            <a:ext cx="8686440" cy="914040"/>
          </a:xfrm>
          <a:prstGeom prst="rect">
            <a:avLst/>
          </a:prstGeom>
          <a:noFill/>
          <a:ln>
            <a:noFill/>
          </a:ln>
        </p:spPr>
        <p:txBody>
          <a:bodyPr lIns="90000" rIns="90000" tIns="45000" bIns="91440" anchor="b">
            <a:noAutofit/>
          </a:bodyPr>
          <a:p>
            <a:pPr>
              <a:lnSpc>
                <a:spcPct val="100000"/>
              </a:lnSpc>
            </a:pPr>
            <a:r>
              <a:rPr b="0" lang="en-US" sz="4000" spc="-1" strike="noStrike">
                <a:solidFill>
                  <a:srgbClr val="000000"/>
                </a:solidFill>
                <a:latin typeface="Perpetua"/>
              </a:rPr>
              <a:t>Void Pointer</a:t>
            </a:r>
            <a:endParaRPr b="0" lang="en-US" sz="4000" spc="-1" strike="noStrike">
              <a:solidFill>
                <a:srgbClr val="000000"/>
              </a:solidFill>
              <a:latin typeface="Perpetua"/>
            </a:endParaRPr>
          </a:p>
        </p:txBody>
      </p:sp>
      <p:sp>
        <p:nvSpPr>
          <p:cNvPr id="299" name="TextShape 2"/>
          <p:cNvSpPr txBox="1"/>
          <p:nvPr/>
        </p:nvSpPr>
        <p:spPr>
          <a:xfrm>
            <a:off x="228600" y="990720"/>
            <a:ext cx="8686440" cy="5257440"/>
          </a:xfrm>
          <a:prstGeom prst="rect">
            <a:avLst/>
          </a:prstGeom>
          <a:noFill/>
          <a:ln>
            <a:noFill/>
          </a:ln>
        </p:spPr>
        <p:txBody>
          <a:bodyPr lIns="90000" rIns="90000" tIns="45000" bIns="45000">
            <a:noAutofit/>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A generic type that is not associated with a reference type.</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It is not the address of a particular data type.</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A pointer with no reference type that can store only address of any variable.</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Compatible for assignment purposes only with all other types of pointers.</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A pointer of any reference can be assigned to void type and vice verse.</a:t>
            </a:r>
            <a:endParaRPr b="0" lang="en-US" sz="2600" spc="-1" strike="noStrike">
              <a:solidFill>
                <a:srgbClr val="000000"/>
              </a:solidFill>
              <a:latin typeface="Perpetua"/>
            </a:endParaRPr>
          </a:p>
          <a:p>
            <a:pPr marL="274320" indent="-273960">
              <a:lnSpc>
                <a:spcPct val="100000"/>
              </a:lnSpc>
              <a:spcBef>
                <a:spcPts val="581"/>
              </a:spcBef>
              <a:buClr>
                <a:srgbClr val="ff0000"/>
              </a:buClr>
              <a:buSzPct val="85000"/>
              <a:buFont typeface="Arial"/>
              <a:buChar char="•"/>
            </a:pPr>
            <a:r>
              <a:rPr b="0" lang="en-US" sz="2600" spc="-1" strike="noStrike">
                <a:solidFill>
                  <a:srgbClr val="ff0000"/>
                </a:solidFill>
                <a:latin typeface="Perpetua"/>
              </a:rPr>
              <a:t>Restriction : It can not be dereferenced unless it is cast.</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Declaration:- void* pvoid;</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General Casting:- dest_ptr = (dest_ptr_type *) source_ptr_name;</a:t>
            </a:r>
            <a:endParaRPr b="0" lang="en-US" sz="2600" spc="-1" strike="noStrike">
              <a:solidFill>
                <a:srgbClr val="000000"/>
              </a:solidFill>
              <a:latin typeface="Perpetua"/>
            </a:endParaRPr>
          </a:p>
        </p:txBody>
      </p:sp>
      <p:sp>
        <p:nvSpPr>
          <p:cNvPr id="300"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1025F491-0B1E-458E-978B-B5A0415D633A}" type="slidenum">
              <a:rPr b="0" lang="en-US" sz="1100" spc="-1" strike="noStrike">
                <a:solidFill>
                  <a:srgbClr val="000000"/>
                </a:solidFill>
                <a:latin typeface="Perpetua"/>
              </a:rPr>
              <a:t>44</a:t>
            </a:fld>
            <a:endParaRPr b="0" lang="en-US" sz="1100" spc="-1" strike="noStrike">
              <a:latin typeface="Times New Roman"/>
            </a:endParaRPr>
          </a:p>
        </p:txBody>
      </p:sp>
      <p:sp>
        <p:nvSpPr>
          <p:cNvPr id="301"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228600" y="76320"/>
            <a:ext cx="8686440" cy="914040"/>
          </a:xfrm>
          <a:prstGeom prst="rect">
            <a:avLst/>
          </a:prstGeom>
          <a:noFill/>
          <a:ln>
            <a:noFill/>
          </a:ln>
        </p:spPr>
        <p:txBody>
          <a:bodyPr lIns="90000" rIns="90000" tIns="45000" bIns="91440" anchor="b">
            <a:noAutofit/>
          </a:bodyPr>
          <a:p>
            <a:pPr>
              <a:lnSpc>
                <a:spcPct val="100000"/>
              </a:lnSpc>
            </a:pPr>
            <a:r>
              <a:rPr b="0" lang="en-US" sz="4000" spc="-1" strike="noStrike">
                <a:solidFill>
                  <a:srgbClr val="000000"/>
                </a:solidFill>
                <a:latin typeface="Perpetua"/>
              </a:rPr>
              <a:t>NULL Pointer</a:t>
            </a:r>
            <a:endParaRPr b="0" lang="en-US" sz="4000" spc="-1" strike="noStrike">
              <a:solidFill>
                <a:srgbClr val="000000"/>
              </a:solidFill>
              <a:latin typeface="Perpetua"/>
            </a:endParaRPr>
          </a:p>
        </p:txBody>
      </p:sp>
      <p:sp>
        <p:nvSpPr>
          <p:cNvPr id="303" name="TextShape 2"/>
          <p:cNvSpPr txBox="1"/>
          <p:nvPr/>
        </p:nvSpPr>
        <p:spPr>
          <a:xfrm>
            <a:off x="228600" y="990720"/>
            <a:ext cx="8686440" cy="5028840"/>
          </a:xfrm>
          <a:prstGeom prst="rect">
            <a:avLst/>
          </a:prstGeom>
          <a:noFill/>
          <a:ln>
            <a:noFill/>
          </a:ln>
        </p:spPr>
        <p:txBody>
          <a:bodyPr lIns="90000" rIns="90000" tIns="45000" bIns="45000">
            <a:noAutofit/>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A pointer of any type that is assigned the constant NULL</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The reference type of pointer will not change by the assignment of NULL</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Eg:-</a:t>
            </a:r>
            <a:endParaRPr b="0" lang="en-US" sz="2600" spc="-1" strike="noStrike">
              <a:solidFill>
                <a:srgbClr val="000000"/>
              </a:solidFill>
              <a:latin typeface="Perpetua"/>
            </a:endParaRPr>
          </a:p>
          <a:p>
            <a:pPr marL="320040">
              <a:lnSpc>
                <a:spcPct val="100000"/>
              </a:lnSpc>
              <a:spcBef>
                <a:spcPts val="371"/>
              </a:spcBef>
            </a:pPr>
            <a:r>
              <a:rPr b="0" lang="en-US" sz="2600" spc="-1" strike="noStrike">
                <a:solidFill>
                  <a:srgbClr val="000000"/>
                </a:solidFill>
                <a:latin typeface="Perpetua"/>
              </a:rPr>
              <a:t>int* iptr = NULL; //NULL pointer of type ‘int’</a:t>
            </a:r>
            <a:endParaRPr b="0" lang="en-US" sz="2600" spc="-1" strike="noStrike">
              <a:solidFill>
                <a:srgbClr val="000000"/>
              </a:solidFill>
              <a:latin typeface="Perpetua"/>
            </a:endParaRPr>
          </a:p>
          <a:p>
            <a:pPr marL="320040">
              <a:lnSpc>
                <a:spcPct val="100000"/>
              </a:lnSpc>
              <a:spcBef>
                <a:spcPts val="371"/>
              </a:spcBef>
            </a:pPr>
            <a:r>
              <a:rPr b="0" lang="en-US" sz="2600" spc="-1" strike="noStrike">
                <a:solidFill>
                  <a:srgbClr val="000000"/>
                </a:solidFill>
                <a:latin typeface="Perpetua"/>
              </a:rPr>
              <a:t>Char* cptr = NULL; //NULL pointer of type ‘char’</a:t>
            </a:r>
            <a:endParaRPr b="0" lang="en-US" sz="2600" spc="-1" strike="noStrike">
              <a:solidFill>
                <a:srgbClr val="000000"/>
              </a:solidFill>
              <a:latin typeface="Perpetua"/>
            </a:endParaRPr>
          </a:p>
        </p:txBody>
      </p:sp>
      <p:sp>
        <p:nvSpPr>
          <p:cNvPr id="304"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3DF46849-872E-4EBC-917A-CAC61256DC25}" type="slidenum">
              <a:rPr b="0" lang="en-US" sz="1100" spc="-1" strike="noStrike">
                <a:solidFill>
                  <a:srgbClr val="000000"/>
                </a:solidFill>
                <a:latin typeface="Perpetua"/>
              </a:rPr>
              <a:t>44</a:t>
            </a:fld>
            <a:endParaRPr b="0" lang="en-US" sz="1100" spc="-1" strike="noStrike">
              <a:latin typeface="Times New Roman"/>
            </a:endParaRPr>
          </a:p>
        </p:txBody>
      </p:sp>
      <p:sp>
        <p:nvSpPr>
          <p:cNvPr id="305"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
        <p:nvSpPr>
          <p:cNvPr id="306" name="CustomShape 5"/>
          <p:cNvSpPr/>
          <p:nvPr/>
        </p:nvSpPr>
        <p:spPr>
          <a:xfrm>
            <a:off x="990720" y="4572000"/>
            <a:ext cx="7238520" cy="129492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Perpetua"/>
              </a:rPr>
              <a:t>null pointer is a </a:t>
            </a:r>
            <a:r>
              <a:rPr b="0" i="1" lang="en-US" sz="2800" spc="-1" strike="noStrike">
                <a:solidFill>
                  <a:srgbClr val="ffffff"/>
                </a:solidFill>
                <a:latin typeface="Perpetua"/>
              </a:rPr>
              <a:t>value</a:t>
            </a:r>
            <a:r>
              <a:rPr b="0" lang="en-US" sz="2800" spc="-1" strike="noStrike">
                <a:solidFill>
                  <a:srgbClr val="ffffff"/>
                </a:solidFill>
                <a:latin typeface="Perpetua"/>
              </a:rPr>
              <a:t>, while void pointer is a </a:t>
            </a:r>
            <a:r>
              <a:rPr b="0" i="1" lang="en-US" sz="2800" spc="-1" strike="noStrike">
                <a:solidFill>
                  <a:srgbClr val="ffffff"/>
                </a:solidFill>
                <a:latin typeface="Perpetua"/>
              </a:rPr>
              <a:t>type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228600" y="76320"/>
            <a:ext cx="8686440" cy="914040"/>
          </a:xfrm>
          <a:prstGeom prst="rect">
            <a:avLst/>
          </a:prstGeom>
          <a:noFill/>
          <a:ln>
            <a:noFill/>
          </a:ln>
        </p:spPr>
        <p:txBody>
          <a:bodyPr lIns="90000" rIns="90000" tIns="45000" bIns="91440" anchor="b">
            <a:noAutofit/>
          </a:bodyPr>
          <a:p>
            <a:pPr>
              <a:lnSpc>
                <a:spcPct val="100000"/>
              </a:lnSpc>
            </a:pPr>
            <a:r>
              <a:rPr b="0" lang="en-US" sz="4000" spc="-1" strike="noStrike">
                <a:solidFill>
                  <a:srgbClr val="000000"/>
                </a:solidFill>
                <a:latin typeface="Perpetua"/>
              </a:rPr>
              <a:t>Dangling Pointer</a:t>
            </a:r>
            <a:endParaRPr b="0" lang="en-US" sz="4000" spc="-1" strike="noStrike">
              <a:solidFill>
                <a:srgbClr val="000000"/>
              </a:solidFill>
              <a:latin typeface="Perpetua"/>
            </a:endParaRPr>
          </a:p>
        </p:txBody>
      </p:sp>
      <p:sp>
        <p:nvSpPr>
          <p:cNvPr id="308" name="TextShape 2"/>
          <p:cNvSpPr txBox="1"/>
          <p:nvPr/>
        </p:nvSpPr>
        <p:spPr>
          <a:xfrm>
            <a:off x="228600" y="990720"/>
            <a:ext cx="8686440" cy="5866920"/>
          </a:xfrm>
          <a:prstGeom prst="rect">
            <a:avLst/>
          </a:prstGeom>
          <a:noFill/>
          <a:ln>
            <a:noFill/>
          </a:ln>
        </p:spPr>
        <p:txBody>
          <a:bodyPr lIns="90000" rIns="90000" tIns="45000" bIns="45000">
            <a:normAutofit fontScale="37000"/>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Arises during object destruction, when an object that has an incoming reference is deleted or deallocated, without modifying the value of the pointer, so that the pointer still points to the memory location of the deallocated memory.</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Example of creating Dangling pointer</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  </a:t>
            </a:r>
            <a:r>
              <a:rPr b="0" lang="en-US" sz="2600" spc="-1" strike="noStrike">
                <a:solidFill>
                  <a:srgbClr val="000000"/>
                </a:solidFill>
                <a:latin typeface="Perpetua"/>
              </a:rPr>
              <a:t>int main()</a:t>
            </a:r>
            <a:endParaRPr b="0" lang="en-US" sz="2600" spc="-1" strike="noStrike">
              <a:solidFill>
                <a:srgbClr val="000000"/>
              </a:solidFill>
              <a:latin typeface="Perpetua"/>
            </a:endParaRPr>
          </a:p>
          <a:p>
            <a:pPr marL="1097280">
              <a:lnSpc>
                <a:spcPct val="100000"/>
              </a:lnSpc>
              <a:spcBef>
                <a:spcPts val="371"/>
              </a:spcBef>
            </a:pPr>
            <a:r>
              <a:rPr b="0" lang="en-US" sz="2600" spc="-1" strike="noStrike">
                <a:solidFill>
                  <a:srgbClr val="000000"/>
                </a:solidFill>
                <a:latin typeface="Perpetua"/>
              </a:rPr>
              <a:t>{</a:t>
            </a:r>
            <a:endParaRPr b="0" lang="en-US" sz="2600" spc="-1" strike="noStrike">
              <a:solidFill>
                <a:srgbClr val="000000"/>
              </a:solidFill>
              <a:latin typeface="Perpetua"/>
            </a:endParaRPr>
          </a:p>
          <a:p>
            <a:pPr marL="1097280">
              <a:lnSpc>
                <a:spcPct val="100000"/>
              </a:lnSpc>
              <a:spcBef>
                <a:spcPts val="371"/>
              </a:spcBef>
            </a:pPr>
            <a:r>
              <a:rPr b="0" lang="en-US" sz="2600" spc="-1" strike="noStrike">
                <a:solidFill>
                  <a:srgbClr val="000000"/>
                </a:solidFill>
                <a:latin typeface="Perpetua"/>
              </a:rPr>
              <a:t>   </a:t>
            </a:r>
            <a:r>
              <a:rPr b="0" lang="en-US" sz="2600" spc="-1" strike="noStrike">
                <a:solidFill>
                  <a:srgbClr val="000000"/>
                </a:solidFill>
                <a:latin typeface="Perpetua"/>
              </a:rPr>
              <a:t>char *ptr=NULL;</a:t>
            </a:r>
            <a:endParaRPr b="0" lang="en-US" sz="2600" spc="-1" strike="noStrike">
              <a:solidFill>
                <a:srgbClr val="000000"/>
              </a:solidFill>
              <a:latin typeface="Perpetua"/>
            </a:endParaRPr>
          </a:p>
          <a:p>
            <a:pPr marL="1097280">
              <a:lnSpc>
                <a:spcPct val="100000"/>
              </a:lnSpc>
              <a:spcBef>
                <a:spcPts val="371"/>
              </a:spcBef>
            </a:pPr>
            <a:r>
              <a:rPr b="0" lang="en-US" sz="2600" spc="-1" strike="noStrike">
                <a:solidFill>
                  <a:srgbClr val="000000"/>
                </a:solidFill>
                <a:latin typeface="Perpetua"/>
              </a:rPr>
              <a:t>   </a:t>
            </a:r>
            <a:r>
              <a:rPr b="0" lang="en-US" sz="2600" spc="-1" strike="noStrike">
                <a:solidFill>
                  <a:srgbClr val="000000"/>
                </a:solidFill>
                <a:latin typeface="Perpetua"/>
              </a:rPr>
              <a:t>{</a:t>
            </a:r>
            <a:endParaRPr b="0" lang="en-US" sz="2600" spc="-1" strike="noStrike">
              <a:solidFill>
                <a:srgbClr val="000000"/>
              </a:solidFill>
              <a:latin typeface="Perpetua"/>
            </a:endParaRPr>
          </a:p>
          <a:p>
            <a:pPr marL="1097280">
              <a:lnSpc>
                <a:spcPct val="100000"/>
              </a:lnSpc>
              <a:spcBef>
                <a:spcPts val="371"/>
              </a:spcBef>
            </a:pPr>
            <a:r>
              <a:rPr b="0" lang="en-US" sz="2600" spc="-1" strike="noStrike">
                <a:solidFill>
                  <a:srgbClr val="000000"/>
                </a:solidFill>
                <a:latin typeface="Perpetua"/>
              </a:rPr>
              <a:t>         </a:t>
            </a:r>
            <a:r>
              <a:rPr b="0" lang="en-US" sz="2600" spc="-1" strike="noStrike">
                <a:solidFill>
                  <a:srgbClr val="000000"/>
                </a:solidFill>
                <a:latin typeface="Perpetua"/>
              </a:rPr>
              <a:t>char c;</a:t>
            </a:r>
            <a:endParaRPr b="0" lang="en-US" sz="2600" spc="-1" strike="noStrike">
              <a:solidFill>
                <a:srgbClr val="000000"/>
              </a:solidFill>
              <a:latin typeface="Perpetua"/>
            </a:endParaRPr>
          </a:p>
          <a:p>
            <a:pPr marL="1097280">
              <a:lnSpc>
                <a:spcPct val="100000"/>
              </a:lnSpc>
              <a:spcBef>
                <a:spcPts val="371"/>
              </a:spcBef>
            </a:pPr>
            <a:r>
              <a:rPr b="0" lang="en-US" sz="2600" spc="-1" strike="noStrike">
                <a:solidFill>
                  <a:srgbClr val="000000"/>
                </a:solidFill>
                <a:latin typeface="Perpetua"/>
              </a:rPr>
              <a:t>         </a:t>
            </a:r>
            <a:r>
              <a:rPr b="0" lang="en-US" sz="2600" spc="-1" strike="noStrike">
                <a:solidFill>
                  <a:srgbClr val="000000"/>
                </a:solidFill>
                <a:latin typeface="Perpetua"/>
              </a:rPr>
              <a:t>ptr = &amp;c;</a:t>
            </a:r>
            <a:endParaRPr b="0" lang="en-US" sz="2600" spc="-1" strike="noStrike">
              <a:solidFill>
                <a:srgbClr val="000000"/>
              </a:solidFill>
              <a:latin typeface="Perpetua"/>
            </a:endParaRPr>
          </a:p>
          <a:p>
            <a:pPr marL="1097280">
              <a:lnSpc>
                <a:spcPct val="100000"/>
              </a:lnSpc>
              <a:spcBef>
                <a:spcPts val="371"/>
              </a:spcBef>
            </a:pPr>
            <a:r>
              <a:rPr b="0" lang="en-US" sz="2600" spc="-1" strike="noStrike">
                <a:solidFill>
                  <a:srgbClr val="000000"/>
                </a:solidFill>
                <a:latin typeface="Perpetua"/>
              </a:rPr>
              <a:t>   </a:t>
            </a:r>
            <a:r>
              <a:rPr b="0" lang="en-US" sz="2600" spc="-1" strike="noStrike">
                <a:solidFill>
                  <a:srgbClr val="000000"/>
                </a:solidFill>
                <a:latin typeface="Perpetua"/>
              </a:rPr>
              <a:t>}</a:t>
            </a:r>
            <a:endParaRPr b="0" lang="en-US" sz="2600" spc="-1" strike="noStrike">
              <a:solidFill>
                <a:srgbClr val="000000"/>
              </a:solidFill>
              <a:latin typeface="Perpetua"/>
            </a:endParaRPr>
          </a:p>
          <a:p>
            <a:pPr marL="1097280">
              <a:lnSpc>
                <a:spcPct val="100000"/>
              </a:lnSpc>
              <a:spcBef>
                <a:spcPts val="371"/>
              </a:spcBef>
            </a:pPr>
            <a:r>
              <a:rPr b="0" lang="en-US" sz="2600" spc="-1" strike="noStrike">
                <a:solidFill>
                  <a:srgbClr val="000000"/>
                </a:solidFill>
                <a:latin typeface="Perpetua"/>
              </a:rPr>
              <a:t>}</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c falls out of scope after the inner block making ptr a dangling pointer</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1" lang="en-US" sz="2600" spc="-1" strike="noStrike">
                <a:solidFill>
                  <a:srgbClr val="000000"/>
                </a:solidFill>
                <a:latin typeface="Perpetua"/>
              </a:rPr>
              <a:t>Dangling Pointers:</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Dangling pointers arise when an object is </a:t>
            </a:r>
            <a:r>
              <a:rPr b="1" lang="en-US" sz="2600" spc="-1" strike="noStrike">
                <a:solidFill>
                  <a:srgbClr val="000000"/>
                </a:solidFill>
                <a:latin typeface="Perpetua"/>
              </a:rPr>
              <a:t>deleted or de-allocated</a:t>
            </a:r>
            <a:r>
              <a:rPr b="0" lang="en-US" sz="2600" spc="-1" strike="noStrike">
                <a:solidFill>
                  <a:srgbClr val="000000"/>
                </a:solidFill>
                <a:latin typeface="Perpetua"/>
              </a:rPr>
              <a:t>, without </a:t>
            </a:r>
            <a:r>
              <a:rPr b="1" lang="en-US" sz="2600" spc="-1" strike="noStrike">
                <a:solidFill>
                  <a:srgbClr val="000000"/>
                </a:solidFill>
                <a:latin typeface="Perpetua"/>
              </a:rPr>
              <a:t>modifying the value of the pointer</a:t>
            </a:r>
            <a:r>
              <a:rPr b="0" lang="en-US" sz="2600" spc="-1" strike="noStrike">
                <a:solidFill>
                  <a:srgbClr val="000000"/>
                </a:solidFill>
                <a:latin typeface="Perpetua"/>
              </a:rPr>
              <a:t>, so that the pointer still points to the </a:t>
            </a:r>
            <a:r>
              <a:rPr b="1" lang="en-US" sz="2600" spc="-1" strike="noStrike">
                <a:solidFill>
                  <a:srgbClr val="000000"/>
                </a:solidFill>
                <a:latin typeface="Perpetua"/>
              </a:rPr>
              <a:t>memory location of the de-allocated memory.</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In </a:t>
            </a:r>
            <a:r>
              <a:rPr b="1" lang="en-US" sz="2600" spc="-1" strike="noStrike">
                <a:solidFill>
                  <a:srgbClr val="000000"/>
                </a:solidFill>
                <a:latin typeface="Perpetua"/>
              </a:rPr>
              <a:t>short pointer pointing to non-existing memory location </a:t>
            </a:r>
            <a:r>
              <a:rPr b="0" lang="en-US" sz="2600" spc="-1" strike="noStrike">
                <a:solidFill>
                  <a:srgbClr val="000000"/>
                </a:solidFill>
                <a:latin typeface="Perpetua"/>
              </a:rPr>
              <a:t>is called  dangling pointer.</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p:txBody>
      </p:sp>
      <p:sp>
        <p:nvSpPr>
          <p:cNvPr id="309"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D71FB2D7-5AB9-41A2-8E82-D9642B29DE22}" type="slidenum">
              <a:rPr b="0" lang="en-US" sz="1100" spc="-1" strike="noStrike">
                <a:solidFill>
                  <a:srgbClr val="000000"/>
                </a:solidFill>
                <a:latin typeface="Perpetua"/>
              </a:rPr>
              <a:t>&lt;number&gt;</a:t>
            </a:fld>
            <a:endParaRPr b="0" lang="en-US" sz="1100" spc="-1" strike="noStrike">
              <a:latin typeface="Times New Roman"/>
            </a:endParaRPr>
          </a:p>
        </p:txBody>
      </p:sp>
      <p:sp>
        <p:nvSpPr>
          <p:cNvPr id="310"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228600" y="76320"/>
            <a:ext cx="8686440" cy="914040"/>
          </a:xfrm>
          <a:prstGeom prst="rect">
            <a:avLst/>
          </a:prstGeom>
          <a:noFill/>
          <a:ln>
            <a:noFill/>
          </a:ln>
        </p:spPr>
        <p:txBody>
          <a:bodyPr lIns="90000" rIns="90000" tIns="45000" bIns="91440" anchor="b">
            <a:noAutofit/>
          </a:bodyPr>
          <a:p>
            <a:pPr>
              <a:lnSpc>
                <a:spcPct val="100000"/>
              </a:lnSpc>
            </a:pPr>
            <a:r>
              <a:rPr b="0" lang="en-US" sz="4000" spc="-1" strike="noStrike">
                <a:solidFill>
                  <a:srgbClr val="000000"/>
                </a:solidFill>
                <a:latin typeface="Perpetua"/>
              </a:rPr>
              <a:t>Constant pointer</a:t>
            </a:r>
            <a:endParaRPr b="0" lang="en-US" sz="4000" spc="-1" strike="noStrike">
              <a:solidFill>
                <a:srgbClr val="000000"/>
              </a:solidFill>
              <a:latin typeface="Perpetua"/>
            </a:endParaRPr>
          </a:p>
        </p:txBody>
      </p:sp>
      <p:sp>
        <p:nvSpPr>
          <p:cNvPr id="312" name="TextShape 2"/>
          <p:cNvSpPr txBox="1"/>
          <p:nvPr/>
        </p:nvSpPr>
        <p:spPr>
          <a:xfrm>
            <a:off x="228600" y="990720"/>
            <a:ext cx="8686440" cy="5028840"/>
          </a:xfrm>
          <a:prstGeom prst="rect">
            <a:avLst/>
          </a:prstGeom>
          <a:noFill/>
          <a:ln>
            <a:noFill/>
          </a:ln>
        </p:spPr>
        <p:txBody>
          <a:bodyPr lIns="90000" rIns="90000" tIns="45000" bIns="45000">
            <a:normAutofit fontScale="48000"/>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A </a:t>
            </a:r>
            <a:r>
              <a:rPr b="1" lang="en-US" sz="2600" spc="-1" strike="noStrike">
                <a:solidFill>
                  <a:srgbClr val="000000"/>
                </a:solidFill>
                <a:latin typeface="Perpetua"/>
              </a:rPr>
              <a:t>pointer</a:t>
            </a:r>
            <a:r>
              <a:rPr b="0" lang="en-US" sz="2600" spc="-1" strike="noStrike">
                <a:solidFill>
                  <a:srgbClr val="000000"/>
                </a:solidFill>
                <a:latin typeface="Perpetua"/>
              </a:rPr>
              <a:t> that cannot change the address its holding.</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Once a constant pointer points to a variable then it cannot point to any other variable.</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Declaration:- </a:t>
            </a:r>
            <a:r>
              <a:rPr b="0" lang="en-US" sz="1600" spc="-1" strike="noStrike">
                <a:solidFill>
                  <a:srgbClr val="000000"/>
                </a:solidFill>
                <a:latin typeface="Arial Unicode MS"/>
              </a:rPr>
              <a:t>&lt;type of pointer&gt; * const &lt;name of pointer&gt;</a:t>
            </a:r>
            <a:r>
              <a:rPr b="0" lang="en-US" sz="1600" spc="-1" strike="noStrike">
                <a:solidFill>
                  <a:srgbClr val="000000"/>
                </a:solidFill>
                <a:latin typeface="Perpetua"/>
              </a:rPr>
              <a:t> </a:t>
            </a:r>
            <a:endParaRPr b="0" lang="en-US" sz="1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Example:- int* const ptr;</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Sample Code : Will give the error </a:t>
            </a:r>
            <a:r>
              <a:rPr b="0" lang="en-US" sz="2600" spc="-1" strike="noStrike">
                <a:solidFill>
                  <a:srgbClr val="ff0000"/>
                </a:solidFill>
                <a:latin typeface="Perpetua"/>
              </a:rPr>
              <a:t>7: error: assignment of read-only variable ‘ptr’</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#include&lt;stdio.h&gt;</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int main(void)</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int var1 = 0, var2 = 0;</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int *const ptr = &amp;var1;</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ptr = &amp;var2;</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printf("%d\n", *ptr);</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return 0;</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p:txBody>
      </p:sp>
      <p:sp>
        <p:nvSpPr>
          <p:cNvPr id="313"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C343358B-1291-40F4-B322-5800E9D17EDD}" type="slidenum">
              <a:rPr b="0" lang="en-US" sz="1100" spc="-1" strike="noStrike">
                <a:solidFill>
                  <a:srgbClr val="000000"/>
                </a:solidFill>
                <a:latin typeface="Perpetua"/>
              </a:rPr>
              <a:t>&lt;number&gt;</a:t>
            </a:fld>
            <a:endParaRPr b="0" lang="en-US" sz="1100" spc="-1" strike="noStrike">
              <a:latin typeface="Times New Roman"/>
            </a:endParaRPr>
          </a:p>
        </p:txBody>
      </p:sp>
      <p:sp>
        <p:nvSpPr>
          <p:cNvPr id="314"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228600" y="274680"/>
            <a:ext cx="8686440" cy="1142640"/>
          </a:xfrm>
          <a:prstGeom prst="rect">
            <a:avLst/>
          </a:prstGeom>
          <a:noFill/>
          <a:ln>
            <a:noFill/>
          </a:ln>
        </p:spPr>
        <p:txBody>
          <a:bodyPr lIns="90000" rIns="90000" tIns="45000" bIns="91440" anchor="b">
            <a:noAutofit/>
          </a:bodyPr>
          <a:p>
            <a:pPr>
              <a:lnSpc>
                <a:spcPct val="100000"/>
              </a:lnSpc>
            </a:pPr>
            <a:r>
              <a:rPr b="0" lang="en-US" sz="4000" spc="-1" strike="noStrike">
                <a:solidFill>
                  <a:srgbClr val="000000"/>
                </a:solidFill>
                <a:latin typeface="Perpetua"/>
              </a:rPr>
              <a:t>Pointer Declaration</a:t>
            </a:r>
            <a:endParaRPr b="0" lang="en-US" sz="4000" spc="-1" strike="noStrike">
              <a:solidFill>
                <a:srgbClr val="000000"/>
              </a:solidFill>
              <a:latin typeface="Perpetua"/>
            </a:endParaRPr>
          </a:p>
        </p:txBody>
      </p:sp>
      <p:sp>
        <p:nvSpPr>
          <p:cNvPr id="114" name="TextShape 2"/>
          <p:cNvSpPr txBox="1"/>
          <p:nvPr/>
        </p:nvSpPr>
        <p:spPr>
          <a:xfrm>
            <a:off x="228600" y="1447920"/>
            <a:ext cx="8686440" cy="4571640"/>
          </a:xfrm>
          <a:prstGeom prst="rect">
            <a:avLst/>
          </a:prstGeom>
          <a:noFill/>
          <a:ln>
            <a:noFill/>
          </a:ln>
        </p:spPr>
        <p:txBody>
          <a:bodyPr lIns="90000" rIns="90000" tIns="45000" bIns="45000">
            <a:normAutofit fontScale="80000"/>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General form of a pointer variable declaration:-</a:t>
            </a:r>
            <a:endParaRPr b="0" lang="en-US" sz="2600" spc="-1" strike="noStrike">
              <a:solidFill>
                <a:srgbClr val="000000"/>
              </a:solidFill>
              <a:latin typeface="Perpetua"/>
            </a:endParaRPr>
          </a:p>
          <a:p>
            <a:pPr algn="ctr">
              <a:lnSpc>
                <a:spcPct val="100000"/>
              </a:lnSpc>
              <a:spcBef>
                <a:spcPts val="581"/>
              </a:spcBef>
            </a:pPr>
            <a:r>
              <a:rPr b="1" lang="en-US" sz="2600" spc="-1" strike="noStrike">
                <a:solidFill>
                  <a:srgbClr val="000000"/>
                </a:solidFill>
                <a:latin typeface="Perpetua"/>
              </a:rPr>
              <a:t>datatype *ptrname;</a:t>
            </a:r>
            <a:endParaRPr b="0" lang="en-US" sz="2600" spc="-1" strike="noStrike">
              <a:solidFill>
                <a:srgbClr val="000000"/>
              </a:solidFill>
              <a:latin typeface="Perpetua"/>
            </a:endParaRPr>
          </a:p>
          <a:p>
            <a:pPr algn="ct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1" lang="en-US" sz="2600" spc="-1" strike="noStrike">
                <a:solidFill>
                  <a:srgbClr val="000000"/>
                </a:solidFill>
                <a:latin typeface="Perpetua"/>
              </a:rPr>
              <a:t>Eg:- </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1" lang="en-US" sz="2600" spc="-1" strike="noStrike">
                <a:solidFill>
                  <a:srgbClr val="000000"/>
                </a:solidFill>
                <a:latin typeface="Perpetua"/>
              </a:rPr>
              <a:t>int *p; </a:t>
            </a:r>
            <a:r>
              <a:rPr b="1" lang="en-US" sz="2600" spc="-1" strike="noStrike">
                <a:solidFill>
                  <a:srgbClr val="000000"/>
                </a:solidFill>
                <a:latin typeface="Perpetua"/>
              </a:rPr>
              <a:t>	</a:t>
            </a:r>
            <a:r>
              <a:rPr b="1" lang="en-US" sz="2600" spc="-1" strike="noStrike">
                <a:solidFill>
                  <a:srgbClr val="000000"/>
                </a:solidFill>
                <a:latin typeface="Perpetua"/>
              </a:rPr>
              <a:t>   </a:t>
            </a:r>
            <a:r>
              <a:rPr b="0" lang="en-US" sz="2600" spc="-1" strike="noStrike">
                <a:solidFill>
                  <a:srgbClr val="000000"/>
                </a:solidFill>
                <a:latin typeface="Perpetua"/>
              </a:rPr>
              <a:t>(p is a pointer that can point only integer variables)</a:t>
            </a:r>
            <a:endParaRPr b="0" lang="en-US" sz="2600" spc="-1" strike="noStrike">
              <a:solidFill>
                <a:srgbClr val="000000"/>
              </a:solidFill>
              <a:latin typeface="Perpetua"/>
            </a:endParaRPr>
          </a:p>
          <a:p>
            <a:pPr lvl="1" marL="548640" indent="-228240">
              <a:lnSpc>
                <a:spcPct val="100000"/>
              </a:lnSpc>
              <a:spcBef>
                <a:spcPts val="371"/>
              </a:spcBef>
              <a:buClr>
                <a:srgbClr val="000000"/>
              </a:buClr>
              <a:buSzPct val="85000"/>
              <a:buFont typeface="Arial"/>
              <a:buChar char="•"/>
            </a:pPr>
            <a:r>
              <a:rPr b="1" lang="en-US" sz="2600" spc="-1" strike="noStrike">
                <a:solidFill>
                  <a:srgbClr val="000000"/>
                </a:solidFill>
                <a:latin typeface="Perpetua"/>
              </a:rPr>
              <a:t>float *fp;    </a:t>
            </a:r>
            <a:r>
              <a:rPr b="0" lang="en-US" sz="2600" spc="-1" strike="noStrike">
                <a:solidFill>
                  <a:srgbClr val="000000"/>
                </a:solidFill>
                <a:latin typeface="Perpetua"/>
              </a:rPr>
              <a:t>(fp can point only floating-point variables)</a:t>
            </a:r>
            <a:endParaRPr b="0" lang="en-US" sz="2600" spc="-1" strike="noStrike">
              <a:solidFill>
                <a:srgbClr val="000000"/>
              </a:solidFill>
              <a:latin typeface="Perpetua"/>
            </a:endParaRPr>
          </a:p>
          <a:p>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Actual data type of the value of all pointers is  a long hexadecimal number that represents a memory address</a:t>
            </a:r>
            <a:endParaRPr b="0" lang="en-US" sz="2600" spc="-1" strike="noStrike">
              <a:solidFill>
                <a:srgbClr val="000000"/>
              </a:solidFill>
              <a:latin typeface="Perpetua"/>
            </a:endParaRPr>
          </a:p>
        </p:txBody>
      </p:sp>
      <p:sp>
        <p:nvSpPr>
          <p:cNvPr id="115"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4091002D-D60A-4300-859D-6CE46FCDE58B}" type="slidenum">
              <a:rPr b="0" lang="en-US" sz="1100" spc="-1" strike="noStrike">
                <a:solidFill>
                  <a:srgbClr val="000000"/>
                </a:solidFill>
                <a:latin typeface="Perpetua"/>
              </a:rPr>
              <a:t>5</a:t>
            </a:fld>
            <a:endParaRPr b="0" lang="en-US" sz="1100" spc="-1" strike="noStrike">
              <a:latin typeface="Times New Roman"/>
            </a:endParaRPr>
          </a:p>
        </p:txBody>
      </p:sp>
      <p:sp>
        <p:nvSpPr>
          <p:cNvPr id="116"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Shape 1"/>
          <p:cNvSpPr txBox="1"/>
          <p:nvPr/>
        </p:nvSpPr>
        <p:spPr>
          <a:xfrm>
            <a:off x="228600" y="76320"/>
            <a:ext cx="8686440" cy="914040"/>
          </a:xfrm>
          <a:prstGeom prst="rect">
            <a:avLst/>
          </a:prstGeom>
          <a:noFill/>
          <a:ln>
            <a:noFill/>
          </a:ln>
        </p:spPr>
        <p:txBody>
          <a:bodyPr lIns="90000" rIns="90000" tIns="45000" bIns="91440" anchor="b">
            <a:noAutofit/>
          </a:bodyPr>
          <a:p>
            <a:pPr>
              <a:lnSpc>
                <a:spcPct val="100000"/>
              </a:lnSpc>
            </a:pPr>
            <a:r>
              <a:rPr b="0" lang="en-US" sz="4000" spc="-1" strike="noStrike">
                <a:solidFill>
                  <a:srgbClr val="000000"/>
                </a:solidFill>
                <a:latin typeface="Perpetua"/>
              </a:rPr>
              <a:t>Pointer to a Pointer</a:t>
            </a:r>
            <a:endParaRPr b="0" lang="en-US" sz="4000" spc="-1" strike="noStrike">
              <a:solidFill>
                <a:srgbClr val="000000"/>
              </a:solidFill>
              <a:latin typeface="Perpetua"/>
            </a:endParaRPr>
          </a:p>
        </p:txBody>
      </p:sp>
      <p:sp>
        <p:nvSpPr>
          <p:cNvPr id="316" name="TextShape 2"/>
          <p:cNvSpPr txBox="1"/>
          <p:nvPr/>
        </p:nvSpPr>
        <p:spPr>
          <a:xfrm>
            <a:off x="228600" y="990720"/>
            <a:ext cx="8686440" cy="5409720"/>
          </a:xfrm>
          <a:prstGeom prst="rect">
            <a:avLst/>
          </a:prstGeom>
          <a:noFill/>
          <a:ln>
            <a:noFill/>
          </a:ln>
        </p:spPr>
        <p:txBody>
          <a:bodyPr lIns="90000" rIns="90000" tIns="45000" bIns="45000">
            <a:normAutofit fontScale="63000"/>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A </a:t>
            </a:r>
            <a:r>
              <a:rPr b="1" lang="en-US" sz="2600" spc="-1" strike="noStrike">
                <a:solidFill>
                  <a:srgbClr val="000000"/>
                </a:solidFill>
                <a:latin typeface="Perpetua"/>
              </a:rPr>
              <a:t>pointer</a:t>
            </a:r>
            <a:r>
              <a:rPr b="0" lang="en-US" sz="2600" spc="-1" strike="noStrike">
                <a:solidFill>
                  <a:srgbClr val="000000"/>
                </a:solidFill>
                <a:latin typeface="Perpetua"/>
              </a:rPr>
              <a:t> points to an address of another </a:t>
            </a:r>
            <a:r>
              <a:rPr b="1" lang="en-US" sz="2600" spc="-1" strike="noStrike">
                <a:solidFill>
                  <a:srgbClr val="000000"/>
                </a:solidFill>
                <a:latin typeface="Perpetua"/>
              </a:rPr>
              <a:t>pointer.</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Also called Double Pointer.</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Declaration:- type **ptr_name;</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Example:- int **p;</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Sample:-</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int main()</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int p=5;</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int *p1 = &amp;p;</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int **pp;</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pp = &amp;p1;</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printf(“Value of P : %d\n”,**pp);</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0" lang="en-US" sz="2600" spc="-1" strike="noStrike">
                <a:solidFill>
                  <a:srgbClr val="000000"/>
                </a:solidFill>
                <a:latin typeface="Perpetua"/>
              </a:rPr>
              <a:t>return 0;</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Output : Value of P : 5</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p:txBody>
      </p:sp>
      <p:sp>
        <p:nvSpPr>
          <p:cNvPr id="317"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3C28D0FF-4910-4509-A598-5E2E920A2E77}" type="slidenum">
              <a:rPr b="0" lang="en-US" sz="1100" spc="-1" strike="noStrike">
                <a:solidFill>
                  <a:srgbClr val="000000"/>
                </a:solidFill>
                <a:latin typeface="Perpetua"/>
              </a:rPr>
              <a:t>&lt;number&gt;</a:t>
            </a:fld>
            <a:endParaRPr b="0" lang="en-US" sz="1100" spc="-1" strike="noStrike">
              <a:latin typeface="Times New Roman"/>
            </a:endParaRPr>
          </a:p>
        </p:txBody>
      </p:sp>
      <p:sp>
        <p:nvSpPr>
          <p:cNvPr id="318"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228600" y="274680"/>
            <a:ext cx="8686440" cy="334440"/>
          </a:xfrm>
          <a:prstGeom prst="rect">
            <a:avLst/>
          </a:prstGeom>
          <a:noFill/>
          <a:ln>
            <a:noFill/>
          </a:ln>
        </p:spPr>
        <p:txBody>
          <a:bodyPr lIns="90000" rIns="90000" tIns="45000" bIns="91440" anchor="b">
            <a:normAutofit fontScale="19000"/>
          </a:bodyPr>
          <a:p>
            <a:pPr>
              <a:lnSpc>
                <a:spcPct val="100000"/>
              </a:lnSpc>
            </a:pPr>
            <a:r>
              <a:rPr b="0" lang="en-US" sz="4000" spc="-1" strike="noStrike">
                <a:solidFill>
                  <a:srgbClr val="000000"/>
                </a:solidFill>
                <a:latin typeface="Perpetua"/>
              </a:rPr>
              <a:t>Example-Double Pointer</a:t>
            </a:r>
            <a:endParaRPr b="0" lang="en-US" sz="4000" spc="-1" strike="noStrike">
              <a:solidFill>
                <a:srgbClr val="000000"/>
              </a:solidFill>
              <a:latin typeface="Perpetua"/>
            </a:endParaRPr>
          </a:p>
        </p:txBody>
      </p:sp>
      <p:sp>
        <p:nvSpPr>
          <p:cNvPr id="320" name="TextShape 2"/>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78D4B8D1-FAF9-4CFE-9832-FA755419C302}" type="slidenum">
              <a:rPr b="0" lang="en-US" sz="1100" spc="-1" strike="noStrike">
                <a:solidFill>
                  <a:srgbClr val="000000"/>
                </a:solidFill>
                <a:latin typeface="Perpetua"/>
              </a:rPr>
              <a:t>&lt;number&gt;</a:t>
            </a:fld>
            <a:endParaRPr b="0" lang="en-US" sz="1100" spc="-1" strike="noStrike">
              <a:latin typeface="Times New Roman"/>
            </a:endParaRPr>
          </a:p>
        </p:txBody>
      </p:sp>
      <p:sp>
        <p:nvSpPr>
          <p:cNvPr id="321" name="TextShape 3"/>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pic>
        <p:nvPicPr>
          <p:cNvPr id="322" name="Picture 2" descr=""/>
          <p:cNvPicPr/>
          <p:nvPr/>
        </p:nvPicPr>
        <p:blipFill>
          <a:blip r:embed="rId1"/>
          <a:stretch/>
        </p:blipFill>
        <p:spPr>
          <a:xfrm>
            <a:off x="4648320" y="609480"/>
            <a:ext cx="4133520" cy="6095520"/>
          </a:xfrm>
          <a:prstGeom prst="rect">
            <a:avLst/>
          </a:prstGeom>
          <a:ln w="9360">
            <a:noFill/>
          </a:ln>
        </p:spPr>
      </p:pic>
      <p:pic>
        <p:nvPicPr>
          <p:cNvPr id="323" name="Picture 3" descr=""/>
          <p:cNvPicPr/>
          <p:nvPr/>
        </p:nvPicPr>
        <p:blipFill>
          <a:blip r:embed="rId2"/>
          <a:stretch/>
        </p:blipFill>
        <p:spPr>
          <a:xfrm>
            <a:off x="0" y="838080"/>
            <a:ext cx="4419360" cy="5714640"/>
          </a:xfrm>
          <a:prstGeom prst="rect">
            <a:avLst/>
          </a:prstGeom>
          <a:ln w="9360">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extShape 1"/>
          <p:cNvSpPr txBox="1"/>
          <p:nvPr/>
        </p:nvSpPr>
        <p:spPr>
          <a:xfrm>
            <a:off x="228600" y="274680"/>
            <a:ext cx="8686440" cy="1142640"/>
          </a:xfrm>
          <a:prstGeom prst="rect">
            <a:avLst/>
          </a:prstGeom>
          <a:noFill/>
          <a:ln>
            <a:noFill/>
          </a:ln>
        </p:spPr>
        <p:txBody>
          <a:bodyPr lIns="90000" rIns="90000" tIns="45000" bIns="91440" anchor="b">
            <a:noAutofit/>
          </a:bodyPr>
          <a:p>
            <a:pPr>
              <a:lnSpc>
                <a:spcPct val="100000"/>
              </a:lnSpc>
            </a:pPr>
            <a:r>
              <a:rPr b="0" lang="en-US" sz="4000" spc="-1" strike="noStrike">
                <a:solidFill>
                  <a:srgbClr val="000000"/>
                </a:solidFill>
                <a:latin typeface="Perpetua"/>
              </a:rPr>
              <a:t>Summary</a:t>
            </a:r>
            <a:endParaRPr b="0" lang="en-US" sz="4000" spc="-1" strike="noStrike">
              <a:solidFill>
                <a:srgbClr val="000000"/>
              </a:solidFill>
              <a:latin typeface="Perpetua"/>
            </a:endParaRPr>
          </a:p>
        </p:txBody>
      </p:sp>
      <p:sp>
        <p:nvSpPr>
          <p:cNvPr id="325" name="TextShape 2"/>
          <p:cNvSpPr txBox="1"/>
          <p:nvPr/>
        </p:nvSpPr>
        <p:spPr>
          <a:xfrm>
            <a:off x="228600" y="1447920"/>
            <a:ext cx="8686440" cy="4571640"/>
          </a:xfrm>
          <a:prstGeom prst="rect">
            <a:avLst/>
          </a:prstGeom>
          <a:noFill/>
          <a:ln>
            <a:noFill/>
          </a:ln>
        </p:spPr>
        <p:txBody>
          <a:bodyPr lIns="90000" rIns="90000" tIns="45000" bIns="45000">
            <a:noAutofit/>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Discussed about Pointer and its importance.</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Discussed relationship between array and pointer</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Discussed about Call-by-Reference and other places where pointers are needed for functions.</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Discussed special pointers.</a:t>
            </a:r>
            <a:endParaRPr b="0" lang="en-US" sz="2600" spc="-1" strike="noStrike">
              <a:solidFill>
                <a:srgbClr val="000000"/>
              </a:solidFill>
              <a:latin typeface="Perpetua"/>
            </a:endParaRPr>
          </a:p>
        </p:txBody>
      </p:sp>
      <p:sp>
        <p:nvSpPr>
          <p:cNvPr id="326"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B7A83E35-37FC-4E40-93D1-3673E0E1EDA4}" type="slidenum">
              <a:rPr b="0" lang="en-US" sz="1100" spc="-1" strike="noStrike">
                <a:solidFill>
                  <a:srgbClr val="000000"/>
                </a:solidFill>
                <a:latin typeface="Perpetua"/>
              </a:rPr>
              <a:t>&lt;number&gt;</a:t>
            </a:fld>
            <a:endParaRPr b="0" lang="en-US" sz="1100" spc="-1" strike="noStrike">
              <a:latin typeface="Times New Roman"/>
            </a:endParaRPr>
          </a:p>
        </p:txBody>
      </p:sp>
      <p:sp>
        <p:nvSpPr>
          <p:cNvPr id="327"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228600" y="274680"/>
            <a:ext cx="8686440" cy="1142640"/>
          </a:xfrm>
          <a:prstGeom prst="rect">
            <a:avLst/>
          </a:prstGeom>
          <a:noFill/>
          <a:ln>
            <a:noFill/>
          </a:ln>
        </p:spPr>
        <p:txBody>
          <a:bodyPr lIns="90000" rIns="90000" tIns="45000" bIns="91440" anchor="b">
            <a:noAutofit/>
          </a:bodyPr>
          <a:p>
            <a:pPr>
              <a:lnSpc>
                <a:spcPct val="100000"/>
              </a:lnSpc>
            </a:pPr>
            <a:r>
              <a:rPr b="0" lang="en-US" sz="4000" spc="-1" strike="noStrike">
                <a:solidFill>
                  <a:srgbClr val="000000"/>
                </a:solidFill>
                <a:latin typeface="Perpetua"/>
              </a:rPr>
              <a:t>References</a:t>
            </a:r>
            <a:endParaRPr b="0" lang="en-US" sz="4000" spc="-1" strike="noStrike">
              <a:solidFill>
                <a:srgbClr val="000000"/>
              </a:solidFill>
              <a:latin typeface="Perpetua"/>
            </a:endParaRPr>
          </a:p>
        </p:txBody>
      </p:sp>
      <p:sp>
        <p:nvSpPr>
          <p:cNvPr id="329" name="TextShape 2"/>
          <p:cNvSpPr txBox="1"/>
          <p:nvPr/>
        </p:nvSpPr>
        <p:spPr>
          <a:xfrm>
            <a:off x="228600" y="1447920"/>
            <a:ext cx="8686440" cy="4571640"/>
          </a:xfrm>
          <a:prstGeom prst="rect">
            <a:avLst/>
          </a:prstGeom>
          <a:noFill/>
          <a:ln>
            <a:noFill/>
          </a:ln>
        </p:spPr>
        <p:txBody>
          <a:bodyPr lIns="90000" rIns="90000" tIns="45000" bIns="45000">
            <a:noAutofit/>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Books/Materials</a:t>
            </a:r>
            <a:endParaRPr b="0" lang="en-US" sz="2600" spc="-1" strike="noStrike">
              <a:solidFill>
                <a:srgbClr val="000000"/>
              </a:solidFill>
              <a:latin typeface="Perpetua"/>
            </a:endParaRPr>
          </a:p>
          <a:p>
            <a:pPr marL="514440" indent="-514080">
              <a:lnSpc>
                <a:spcPct val="100000"/>
              </a:lnSpc>
              <a:spcBef>
                <a:spcPts val="581"/>
              </a:spcBef>
              <a:buClr>
                <a:srgbClr val="000000"/>
              </a:buClr>
              <a:buSzPct val="85000"/>
              <a:buFont typeface="Perpetua"/>
              <a:buAutoNum type="arabicPeriod"/>
            </a:pPr>
            <a:r>
              <a:rPr b="0" lang="en-US" sz="2600" spc="-1" strike="noStrike">
                <a:solidFill>
                  <a:srgbClr val="000000"/>
                </a:solidFill>
                <a:latin typeface="Perpetua"/>
              </a:rPr>
              <a:t>C Programming Course – Compiled HTML Help File</a:t>
            </a:r>
            <a:endParaRPr b="0" lang="en-US" sz="2600" spc="-1" strike="noStrike">
              <a:solidFill>
                <a:srgbClr val="000000"/>
              </a:solidFill>
              <a:latin typeface="Perpetua"/>
            </a:endParaRPr>
          </a:p>
          <a:p>
            <a:pPr marL="514440" indent="-514080">
              <a:lnSpc>
                <a:spcPct val="100000"/>
              </a:lnSpc>
              <a:spcBef>
                <a:spcPts val="581"/>
              </a:spcBef>
              <a:buClr>
                <a:srgbClr val="000000"/>
              </a:buClr>
              <a:buSzPct val="85000"/>
              <a:buFont typeface="Perpetua"/>
              <a:buAutoNum type="arabicPeriod"/>
            </a:pPr>
            <a:r>
              <a:rPr b="0" lang="en-US" sz="2600" spc="-1" strike="noStrike">
                <a:solidFill>
                  <a:srgbClr val="000000"/>
                </a:solidFill>
                <a:latin typeface="Perpetua"/>
              </a:rPr>
              <a:t>Brian W Kernighan, Dennis M Ritchie, “The C Programming Language”, 2</a:t>
            </a:r>
            <a:r>
              <a:rPr b="0" lang="en-US" sz="2600" spc="-1" strike="noStrike" baseline="30000">
                <a:solidFill>
                  <a:srgbClr val="000000"/>
                </a:solidFill>
                <a:latin typeface="Perpetua"/>
              </a:rPr>
              <a:t>nd</a:t>
            </a:r>
            <a:r>
              <a:rPr b="0" lang="en-US" sz="2600" spc="-1" strike="noStrike">
                <a:solidFill>
                  <a:srgbClr val="000000"/>
                </a:solidFill>
                <a:latin typeface="Perpetua"/>
              </a:rPr>
              <a:t> Edition, PHI</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Web</a:t>
            </a:r>
            <a:endParaRPr b="0" lang="en-US" sz="2600" spc="-1" strike="noStrike">
              <a:solidFill>
                <a:srgbClr val="000000"/>
              </a:solidFill>
              <a:latin typeface="Perpetua"/>
            </a:endParaRPr>
          </a:p>
          <a:p>
            <a:pPr marL="560160" indent="-514080">
              <a:lnSpc>
                <a:spcPct val="100000"/>
              </a:lnSpc>
              <a:spcBef>
                <a:spcPts val="581"/>
              </a:spcBef>
              <a:buClr>
                <a:srgbClr val="000000"/>
              </a:buClr>
              <a:buSzPct val="85000"/>
              <a:buFont typeface="Perpetua"/>
              <a:buAutoNum type="arabicPeriod"/>
            </a:pPr>
            <a:r>
              <a:rPr b="0" lang="en-US" sz="2600" spc="-1" strike="noStrike" u="sng">
                <a:solidFill>
                  <a:srgbClr val="cc9900"/>
                </a:solidFill>
                <a:uFillTx/>
                <a:latin typeface="Perpetua"/>
                <a:hlinkClick r:id="rId1"/>
              </a:rPr>
              <a:t>http://</a:t>
            </a:r>
            <a:r>
              <a:rPr b="0" lang="en-US" sz="2600" spc="-1" strike="noStrike" u="sng">
                <a:solidFill>
                  <a:srgbClr val="cc9900"/>
                </a:solidFill>
                <a:uFillTx/>
                <a:latin typeface="Perpetua"/>
                <a:hlinkClick r:id="rId2"/>
              </a:rPr>
              <a:t>www.tutorialspoint.com/cprogramming/c_pointers.htm</a:t>
            </a:r>
            <a:endParaRPr b="0" lang="en-US" sz="2600" spc="-1" strike="noStrike">
              <a:solidFill>
                <a:srgbClr val="000000"/>
              </a:solidFill>
              <a:latin typeface="Perpetua"/>
            </a:endParaRPr>
          </a:p>
          <a:p>
            <a:pPr marL="560160" indent="-514080">
              <a:lnSpc>
                <a:spcPct val="100000"/>
              </a:lnSpc>
              <a:spcBef>
                <a:spcPts val="581"/>
              </a:spcBef>
              <a:buClr>
                <a:srgbClr val="000000"/>
              </a:buClr>
              <a:buSzPct val="85000"/>
              <a:buFont typeface="Perpetua"/>
              <a:buAutoNum type="arabicPeriod"/>
            </a:pPr>
            <a:r>
              <a:rPr b="0" lang="en-US" sz="2600" spc="-1" strike="noStrike">
                <a:solidFill>
                  <a:srgbClr val="000000"/>
                </a:solidFill>
                <a:latin typeface="Perpetua"/>
              </a:rPr>
              <a:t>http://www.cprogramming.com/tutorial/c/lesson6.html</a:t>
            </a:r>
            <a:endParaRPr b="0" lang="en-US" sz="2600" spc="-1" strike="noStrike">
              <a:solidFill>
                <a:srgbClr val="000000"/>
              </a:solidFill>
              <a:latin typeface="Perpetua"/>
            </a:endParaRPr>
          </a:p>
        </p:txBody>
      </p:sp>
      <p:sp>
        <p:nvSpPr>
          <p:cNvPr id="330"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26D5FA11-7A86-46C2-88D3-8810E68F91FF}" type="slidenum">
              <a:rPr b="0" lang="en-US" sz="1100" spc="-1" strike="noStrike">
                <a:solidFill>
                  <a:srgbClr val="000000"/>
                </a:solidFill>
                <a:latin typeface="Perpetua"/>
              </a:rPr>
              <a:t>&lt;number&gt;</a:t>
            </a:fld>
            <a:endParaRPr b="0" lang="en-US" sz="1100" spc="-1" strike="noStrike">
              <a:latin typeface="Times New Roman"/>
            </a:endParaRPr>
          </a:p>
        </p:txBody>
      </p:sp>
      <p:sp>
        <p:nvSpPr>
          <p:cNvPr id="331"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228600" y="274680"/>
            <a:ext cx="8686440" cy="791640"/>
          </a:xfrm>
          <a:prstGeom prst="rect">
            <a:avLst/>
          </a:prstGeom>
          <a:noFill/>
          <a:ln>
            <a:noFill/>
          </a:ln>
        </p:spPr>
        <p:txBody>
          <a:bodyPr lIns="90000" rIns="90000" tIns="45000" bIns="91440" anchor="b">
            <a:noAutofit/>
          </a:bodyPr>
          <a:p>
            <a:pPr>
              <a:lnSpc>
                <a:spcPct val="100000"/>
              </a:lnSpc>
            </a:pPr>
            <a:r>
              <a:rPr b="0" lang="en-US" sz="4000" spc="-1" strike="noStrike">
                <a:solidFill>
                  <a:srgbClr val="000000"/>
                </a:solidFill>
                <a:latin typeface="Perpetua"/>
              </a:rPr>
              <a:t>Initialization of Pointer Variable</a:t>
            </a:r>
            <a:endParaRPr b="0" lang="en-US" sz="4000" spc="-1" strike="noStrike">
              <a:solidFill>
                <a:srgbClr val="000000"/>
              </a:solidFill>
              <a:latin typeface="Perpetua"/>
            </a:endParaRPr>
          </a:p>
        </p:txBody>
      </p:sp>
      <p:sp>
        <p:nvSpPr>
          <p:cNvPr id="118" name="TextShape 2"/>
          <p:cNvSpPr txBox="1"/>
          <p:nvPr/>
        </p:nvSpPr>
        <p:spPr>
          <a:xfrm>
            <a:off x="228600" y="1219320"/>
            <a:ext cx="8686440" cy="4800240"/>
          </a:xfrm>
          <a:prstGeom prst="rect">
            <a:avLst/>
          </a:prstGeom>
          <a:noFill/>
          <a:ln>
            <a:noFill/>
          </a:ln>
        </p:spPr>
        <p:txBody>
          <a:bodyPr lIns="90000" rIns="90000" tIns="45000" bIns="45000">
            <a:normAutofit fontScale="73000"/>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Uninitialized pointers will have some unknown memory address in them.</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Initialize/ Assign a valid memory address to the pointer.</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The variable should be defined before pointer.</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Initializing pointer to NULL</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r>
              <a:rPr b="1" lang="en-US" sz="2600" spc="-1" strike="noStrike">
                <a:solidFill>
                  <a:srgbClr val="000000"/>
                </a:solidFill>
                <a:latin typeface="Perpetua"/>
              </a:rPr>
              <a:t>int *p = NULL;</a:t>
            </a:r>
            <a:endParaRPr b="0" lang="en-US" sz="2600" spc="-1" strike="noStrike">
              <a:solidFill>
                <a:srgbClr val="000000"/>
              </a:solidFill>
              <a:latin typeface="Perpetua"/>
            </a:endParaRPr>
          </a:p>
          <a:p>
            <a:pPr marL="320040">
              <a:lnSpc>
                <a:spcPct val="100000"/>
              </a:lnSpc>
              <a:spcBef>
                <a:spcPts val="371"/>
              </a:spcBef>
            </a:pPr>
            <a:endParaRPr b="0" lang="en-US" sz="2600" spc="-1" strike="noStrike">
              <a:solidFill>
                <a:srgbClr val="000000"/>
              </a:solidFill>
              <a:latin typeface="Perpetua"/>
            </a:endParaRPr>
          </a:p>
        </p:txBody>
      </p:sp>
      <p:sp>
        <p:nvSpPr>
          <p:cNvPr id="119"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01B0AE2F-B4AB-4177-89B2-FAFBF04CE751}" type="slidenum">
              <a:rPr b="0" lang="en-US" sz="1100" spc="-1" strike="noStrike">
                <a:solidFill>
                  <a:srgbClr val="000000"/>
                </a:solidFill>
                <a:latin typeface="Perpetua"/>
              </a:rPr>
              <a:t>6</a:t>
            </a:fld>
            <a:endParaRPr b="0" lang="en-US" sz="1100" spc="-1" strike="noStrike">
              <a:latin typeface="Times New Roman"/>
            </a:endParaRPr>
          </a:p>
        </p:txBody>
      </p:sp>
      <p:sp>
        <p:nvSpPr>
          <p:cNvPr id="120"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graphicFrame>
        <p:nvGraphicFramePr>
          <p:cNvPr id="121" name="Table 5"/>
          <p:cNvGraphicFramePr/>
          <p:nvPr/>
        </p:nvGraphicFramePr>
        <p:xfrm>
          <a:off x="685800" y="2514600"/>
          <a:ext cx="6095520" cy="741240"/>
        </p:xfrm>
        <a:graphic>
          <a:graphicData uri="http://schemas.openxmlformats.org/drawingml/2006/table">
            <a:tbl>
              <a:tblPr/>
              <a:tblGrid>
                <a:gridCol w="3047760"/>
                <a:gridCol w="3047760"/>
              </a:tblGrid>
              <a:tr h="370800">
                <a:tc>
                  <a:txBody>
                    <a:bodyPr>
                      <a:noAutofit/>
                    </a:bodyPr>
                    <a:p>
                      <a:pPr algn="ctr">
                        <a:lnSpc>
                          <a:spcPct val="100000"/>
                        </a:lnSpc>
                      </a:pPr>
                      <a:r>
                        <a:rPr b="1" lang="en-US" sz="1800" spc="-1" strike="noStrike">
                          <a:solidFill>
                            <a:srgbClr val="ffffff"/>
                          </a:solidFill>
                          <a:latin typeface="Perpetua"/>
                        </a:rPr>
                        <a:t>Initialization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oAutofit/>
                    </a:bodyPr>
                    <a:p>
                      <a:pPr algn="ctr">
                        <a:lnSpc>
                          <a:spcPct val="100000"/>
                        </a:lnSpc>
                      </a:pPr>
                      <a:r>
                        <a:rPr b="1" lang="en-US" sz="1800" spc="-1" strike="noStrike">
                          <a:solidFill>
                            <a:srgbClr val="ffffff"/>
                          </a:solidFill>
                          <a:latin typeface="Perpetua"/>
                        </a:rPr>
                        <a:t>Assignment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70800">
                <a:tc>
                  <a:txBody>
                    <a:bodyPr>
                      <a:noAutofit/>
                    </a:bodyPr>
                    <a:p>
                      <a:pPr>
                        <a:lnSpc>
                          <a:spcPct val="100000"/>
                        </a:lnSpc>
                      </a:pPr>
                      <a:r>
                        <a:rPr b="0" lang="en-US" sz="1800" spc="-1" strike="noStrike">
                          <a:solidFill>
                            <a:srgbClr val="000000"/>
                          </a:solidFill>
                          <a:latin typeface="Perpetua"/>
                        </a:rPr>
                        <a:t>int a;</a:t>
                      </a:r>
                      <a:endParaRPr b="0" lang="en-US" sz="1800" spc="-1" strike="noStrike">
                        <a:latin typeface="Arial"/>
                      </a:endParaRPr>
                    </a:p>
                    <a:p>
                      <a:pPr>
                        <a:lnSpc>
                          <a:spcPct val="100000"/>
                        </a:lnSpc>
                      </a:pPr>
                      <a:r>
                        <a:rPr b="0" lang="en-US" sz="1800" spc="-1" strike="noStrike">
                          <a:solidFill>
                            <a:srgbClr val="000000"/>
                          </a:solidFill>
                          <a:latin typeface="Perpetua"/>
                        </a:rPr>
                        <a:t>int *p = &amp;a;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oAutofit/>
                    </a:bodyPr>
                    <a:p>
                      <a:pPr>
                        <a:lnSpc>
                          <a:spcPct val="100000"/>
                        </a:lnSpc>
                      </a:pPr>
                      <a:r>
                        <a:rPr b="0" lang="en-US" sz="1800" spc="-1" strike="noStrike">
                          <a:solidFill>
                            <a:srgbClr val="000000"/>
                          </a:solidFill>
                          <a:latin typeface="Perpetua"/>
                        </a:rPr>
                        <a:t>int a;</a:t>
                      </a:r>
                      <a:endParaRPr b="0" lang="en-US" sz="1800" spc="-1" strike="noStrike">
                        <a:latin typeface="Arial"/>
                      </a:endParaRPr>
                    </a:p>
                    <a:p>
                      <a:pPr>
                        <a:lnSpc>
                          <a:spcPct val="100000"/>
                        </a:lnSpc>
                      </a:pPr>
                      <a:r>
                        <a:rPr b="0" lang="en-US" sz="1800" spc="-1" strike="noStrike">
                          <a:solidFill>
                            <a:srgbClr val="000000"/>
                          </a:solidFill>
                          <a:latin typeface="Perpetua"/>
                        </a:rPr>
                        <a:t>int *p;</a:t>
                      </a:r>
                      <a:endParaRPr b="0" lang="en-US" sz="1800" spc="-1" strike="noStrike">
                        <a:latin typeface="Arial"/>
                      </a:endParaRPr>
                    </a:p>
                    <a:p>
                      <a:pPr>
                        <a:lnSpc>
                          <a:spcPct val="100000"/>
                        </a:lnSpc>
                      </a:pPr>
                      <a:r>
                        <a:rPr b="0" lang="en-US" sz="1800" spc="-1" strike="noStrike">
                          <a:solidFill>
                            <a:srgbClr val="000000"/>
                          </a:solidFill>
                          <a:latin typeface="Perpetua"/>
                        </a:rPr>
                        <a:t>p = &amp;a;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228600" y="274680"/>
            <a:ext cx="8686440" cy="1020240"/>
          </a:xfrm>
          <a:prstGeom prst="rect">
            <a:avLst/>
          </a:prstGeom>
          <a:noFill/>
          <a:ln>
            <a:noFill/>
          </a:ln>
        </p:spPr>
        <p:txBody>
          <a:bodyPr lIns="90000" rIns="90000" tIns="45000" bIns="91440" anchor="b">
            <a:noAutofit/>
          </a:bodyPr>
          <a:p>
            <a:pPr>
              <a:lnSpc>
                <a:spcPct val="100000"/>
              </a:lnSpc>
            </a:pPr>
            <a:r>
              <a:rPr b="0" lang="en-US" sz="4000" spc="-1" strike="noStrike">
                <a:solidFill>
                  <a:srgbClr val="000000"/>
                </a:solidFill>
                <a:latin typeface="Perpetua"/>
              </a:rPr>
              <a:t>Why Pointers? </a:t>
            </a:r>
            <a:endParaRPr b="0" lang="en-US" sz="4000" spc="-1" strike="noStrike">
              <a:solidFill>
                <a:srgbClr val="000000"/>
              </a:solidFill>
              <a:latin typeface="Perpetua"/>
            </a:endParaRPr>
          </a:p>
        </p:txBody>
      </p:sp>
      <p:sp>
        <p:nvSpPr>
          <p:cNvPr id="123" name="TextShape 2"/>
          <p:cNvSpPr txBox="1"/>
          <p:nvPr/>
        </p:nvSpPr>
        <p:spPr>
          <a:xfrm>
            <a:off x="228600" y="1295280"/>
            <a:ext cx="8686440" cy="5028840"/>
          </a:xfrm>
          <a:prstGeom prst="rect">
            <a:avLst/>
          </a:prstGeom>
          <a:noFill/>
          <a:ln>
            <a:noFill/>
          </a:ln>
        </p:spPr>
        <p:txBody>
          <a:bodyPr lIns="90000" rIns="90000" tIns="45000" bIns="45000">
            <a:normAutofit/>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Manages memory more efficiently.</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Leads to more compact and efficient code than that can be obtained in other ways</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One way to have a function modify the actual value of a  variable passed to it. </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Helps to dynamically allocate memory when the exact amount of memory required is not known in the beginning.</a:t>
            </a:r>
            <a:endParaRPr b="0" lang="en-US" sz="2600" spc="-1" strike="noStrike">
              <a:solidFill>
                <a:srgbClr val="000000"/>
              </a:solidFill>
              <a:latin typeface="Perpetua"/>
            </a:endParaRPr>
          </a:p>
        </p:txBody>
      </p:sp>
      <p:sp>
        <p:nvSpPr>
          <p:cNvPr id="124"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3B8D1BCD-D6CA-4E23-BB0F-6CB418AFAAE8}" type="slidenum">
              <a:rPr b="0" lang="en-US" sz="1100" spc="-1" strike="noStrike">
                <a:solidFill>
                  <a:srgbClr val="000000"/>
                </a:solidFill>
                <a:latin typeface="Perpetua"/>
              </a:rPr>
              <a:t>7</a:t>
            </a:fld>
            <a:endParaRPr b="0" lang="en-US" sz="1100" spc="-1" strike="noStrike">
              <a:latin typeface="Times New Roman"/>
            </a:endParaRPr>
          </a:p>
        </p:txBody>
      </p:sp>
      <p:sp>
        <p:nvSpPr>
          <p:cNvPr id="125"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228600" y="274680"/>
            <a:ext cx="8686440" cy="1142640"/>
          </a:xfrm>
          <a:prstGeom prst="rect">
            <a:avLst/>
          </a:prstGeom>
          <a:noFill/>
          <a:ln>
            <a:noFill/>
          </a:ln>
        </p:spPr>
        <p:txBody>
          <a:bodyPr lIns="90000" rIns="90000" tIns="45000" bIns="91440" anchor="b">
            <a:normAutofit fontScale="77000"/>
          </a:bodyPr>
          <a:p>
            <a:pPr>
              <a:lnSpc>
                <a:spcPct val="100000"/>
              </a:lnSpc>
            </a:pPr>
            <a:r>
              <a:rPr b="0" lang="en-US" sz="4000" spc="-1" strike="noStrike">
                <a:solidFill>
                  <a:srgbClr val="000000"/>
                </a:solidFill>
                <a:latin typeface="Perpetua"/>
              </a:rPr>
              <a:t>Referencing/ “Address of” operator</a:t>
            </a:r>
            <a:endParaRPr b="0" lang="en-US" sz="4000" spc="-1" strike="noStrike">
              <a:solidFill>
                <a:srgbClr val="000000"/>
              </a:solidFill>
              <a:latin typeface="Perpetua"/>
            </a:endParaRPr>
          </a:p>
        </p:txBody>
      </p:sp>
      <p:sp>
        <p:nvSpPr>
          <p:cNvPr id="127" name="TextShape 2"/>
          <p:cNvSpPr txBox="1"/>
          <p:nvPr/>
        </p:nvSpPr>
        <p:spPr>
          <a:xfrm>
            <a:off x="228600" y="1447920"/>
            <a:ext cx="8686440" cy="4571640"/>
          </a:xfrm>
          <a:prstGeom prst="rect">
            <a:avLst/>
          </a:prstGeom>
          <a:noFill/>
          <a:ln>
            <a:noFill/>
          </a:ln>
        </p:spPr>
        <p:txBody>
          <a:bodyPr lIns="90000" rIns="90000" tIns="45000" bIns="45000">
            <a:normAutofit fontScale="60000"/>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To make a pointer point to another variable, it is necessary to obtain the memory address of that variable.</a:t>
            </a:r>
            <a:endParaRPr b="0" lang="en-US" sz="2600" spc="-1" strike="noStrike">
              <a:solidFill>
                <a:srgbClr val="000000"/>
              </a:solidFill>
              <a:latin typeface="Perpetua"/>
            </a:endParaRPr>
          </a:p>
          <a:p>
            <a:pPr>
              <a:lnSpc>
                <a:spcPct val="100000"/>
              </a:lnSpc>
              <a:spcBef>
                <a:spcPts val="581"/>
              </a:spcBef>
            </a:pPr>
            <a:r>
              <a:rPr b="0" lang="en-US" sz="2600" spc="-1" strike="noStrike">
                <a:solidFill>
                  <a:srgbClr val="000000"/>
                </a:solidFill>
                <a:latin typeface="Perpetua"/>
              </a:rPr>
              <a:t> </a:t>
            </a: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To get the memory address of a variable (its location in memory), put the </a:t>
            </a:r>
            <a:r>
              <a:rPr b="1" lang="en-US" sz="2600" spc="-1" strike="noStrike">
                <a:solidFill>
                  <a:srgbClr val="000000"/>
                </a:solidFill>
                <a:latin typeface="Perpetua"/>
              </a:rPr>
              <a:t>&amp;</a:t>
            </a:r>
            <a:r>
              <a:rPr b="0" lang="en-US" sz="2600" spc="-1" strike="noStrike">
                <a:solidFill>
                  <a:srgbClr val="000000"/>
                </a:solidFill>
                <a:latin typeface="Perpetua"/>
              </a:rPr>
              <a:t> sign in front of the variable name. </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1" lang="en-US" sz="2600" spc="-1" strike="noStrike">
                <a:solidFill>
                  <a:srgbClr val="000000"/>
                </a:solidFill>
                <a:latin typeface="Perpetua"/>
              </a:rPr>
              <a:t>&amp;</a:t>
            </a:r>
            <a:r>
              <a:rPr b="0" lang="en-US" sz="2600" spc="-1" strike="noStrike">
                <a:solidFill>
                  <a:srgbClr val="000000"/>
                </a:solidFill>
                <a:latin typeface="Perpetua"/>
              </a:rPr>
              <a:t> is called the </a:t>
            </a:r>
            <a:r>
              <a:rPr b="1" lang="en-US" sz="2600" spc="-1" strike="noStrike">
                <a:solidFill>
                  <a:srgbClr val="000000"/>
                </a:solidFill>
                <a:latin typeface="Perpetua"/>
              </a:rPr>
              <a:t>address-of</a:t>
            </a:r>
            <a:r>
              <a:rPr b="0" lang="en-US" sz="2600" spc="-1" strike="noStrike">
                <a:solidFill>
                  <a:srgbClr val="000000"/>
                </a:solidFill>
                <a:latin typeface="Perpetua"/>
              </a:rPr>
              <a:t> operator, because it returns the memory address. It’s a unary operator.</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It is also known as Referencing operator as it refers/points to another variable of same data type.</a:t>
            </a:r>
            <a:endParaRPr b="0" lang="en-US" sz="2600" spc="-1" strike="noStrike">
              <a:solidFill>
                <a:srgbClr val="000000"/>
              </a:solidFill>
              <a:latin typeface="Perpetua"/>
            </a:endParaRPr>
          </a:p>
        </p:txBody>
      </p:sp>
      <p:sp>
        <p:nvSpPr>
          <p:cNvPr id="128"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6E816F96-DC4F-40BB-BA26-A8AE107389C0}" type="slidenum">
              <a:rPr b="0" lang="en-US" sz="1100" spc="-1" strike="noStrike">
                <a:solidFill>
                  <a:srgbClr val="000000"/>
                </a:solidFill>
                <a:latin typeface="Perpetua"/>
              </a:rPr>
              <a:t>8</a:t>
            </a:fld>
            <a:endParaRPr b="0" lang="en-US" sz="1100" spc="-1" strike="noStrike">
              <a:latin typeface="Times New Roman"/>
            </a:endParaRPr>
          </a:p>
        </p:txBody>
      </p:sp>
      <p:sp>
        <p:nvSpPr>
          <p:cNvPr id="129"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228600" y="274680"/>
            <a:ext cx="8686440" cy="944280"/>
          </a:xfrm>
          <a:prstGeom prst="rect">
            <a:avLst/>
          </a:prstGeom>
          <a:noFill/>
          <a:ln>
            <a:noFill/>
          </a:ln>
        </p:spPr>
        <p:txBody>
          <a:bodyPr lIns="90000" rIns="90000" tIns="45000" bIns="91440" anchor="b">
            <a:normAutofit fontScale="55000"/>
          </a:bodyPr>
          <a:p>
            <a:pPr>
              <a:lnSpc>
                <a:spcPct val="100000"/>
              </a:lnSpc>
            </a:pPr>
            <a:r>
              <a:rPr b="0" lang="en-US" sz="4000" spc="-1" strike="noStrike">
                <a:solidFill>
                  <a:srgbClr val="000000"/>
                </a:solidFill>
                <a:latin typeface="Perpetua"/>
              </a:rPr>
              <a:t>Dereferencing/Indirection Operator</a:t>
            </a:r>
            <a:endParaRPr b="0" lang="en-US" sz="4000" spc="-1" strike="noStrike">
              <a:solidFill>
                <a:srgbClr val="000000"/>
              </a:solidFill>
              <a:latin typeface="Perpetua"/>
            </a:endParaRPr>
          </a:p>
        </p:txBody>
      </p:sp>
      <p:sp>
        <p:nvSpPr>
          <p:cNvPr id="131" name="TextShape 2"/>
          <p:cNvSpPr txBox="1"/>
          <p:nvPr/>
        </p:nvSpPr>
        <p:spPr>
          <a:xfrm>
            <a:off x="228600" y="1447920"/>
            <a:ext cx="8686440" cy="4571640"/>
          </a:xfrm>
          <a:prstGeom prst="rect">
            <a:avLst/>
          </a:prstGeom>
          <a:noFill/>
          <a:ln>
            <a:noFill/>
          </a:ln>
        </p:spPr>
        <p:txBody>
          <a:bodyPr lIns="90000" rIns="90000" tIns="45000" bIns="45000">
            <a:normAutofit fontScale="93000"/>
          </a:bodyPr>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It’s a unary operator - * </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a:t>
            </a:r>
            <a:r>
              <a:rPr b="0" lang="en-US" sz="2600" spc="-1" strike="noStrike">
                <a:solidFill>
                  <a:srgbClr val="000000"/>
                </a:solidFill>
                <a:latin typeface="Perpetua"/>
              </a:rPr>
              <a:t>*’ is followed by the pointer name, say p ; i.e.; *p.</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It looks at the address stored in p, and goes to that address and returns the value. </a:t>
            </a: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buClr>
                <a:srgbClr val="000000"/>
              </a:buClr>
              <a:buSzPct val="85000"/>
              <a:buFont typeface="Arial"/>
              <a:buChar char="•"/>
            </a:pPr>
            <a:r>
              <a:rPr b="0" lang="en-US" sz="2600" spc="-1" strike="noStrike">
                <a:solidFill>
                  <a:srgbClr val="000000"/>
                </a:solidFill>
                <a:latin typeface="Perpetua"/>
              </a:rPr>
              <a:t>This is akin to looking inside a safety deposit box only to find the number of (and, presumably, the key to ) another box, which you then open. </a:t>
            </a:r>
            <a:endParaRPr b="0" lang="en-US" sz="2600" spc="-1" strike="noStrike">
              <a:solidFill>
                <a:srgbClr val="000000"/>
              </a:solidFill>
              <a:latin typeface="Perpetua"/>
            </a:endParaRPr>
          </a:p>
        </p:txBody>
      </p:sp>
      <p:sp>
        <p:nvSpPr>
          <p:cNvPr id="132" name="TextShape 3"/>
          <p:cNvSpPr txBox="1"/>
          <p:nvPr/>
        </p:nvSpPr>
        <p:spPr>
          <a:xfrm>
            <a:off x="152280" y="6400800"/>
            <a:ext cx="456840" cy="342720"/>
          </a:xfrm>
          <a:prstGeom prst="rect">
            <a:avLst/>
          </a:prstGeom>
          <a:noFill/>
          <a:ln>
            <a:noFill/>
          </a:ln>
        </p:spPr>
        <p:txBody>
          <a:bodyPr lIns="0" rIns="0" tIns="0" bIns="0" anchor="ctr" anchorCtr="1">
            <a:noAutofit/>
          </a:bodyPr>
          <a:p>
            <a:pPr algn="ctr">
              <a:lnSpc>
                <a:spcPct val="100000"/>
              </a:lnSpc>
            </a:pPr>
            <a:fld id="{32F4D20F-36EB-434A-93DD-3589A6D8544F}" type="slidenum">
              <a:rPr b="0" lang="en-US" sz="1100" spc="-1" strike="noStrike">
                <a:solidFill>
                  <a:srgbClr val="000000"/>
                </a:solidFill>
                <a:latin typeface="Perpetua"/>
              </a:rPr>
              <a:t>9</a:t>
            </a:fld>
            <a:endParaRPr b="0" lang="en-US" sz="1100" spc="-1" strike="noStrike">
              <a:latin typeface="Times New Roman"/>
            </a:endParaRPr>
          </a:p>
        </p:txBody>
      </p:sp>
      <p:sp>
        <p:nvSpPr>
          <p:cNvPr id="133" name="TextShape 4"/>
          <p:cNvSpPr txBox="1"/>
          <p:nvPr/>
        </p:nvSpPr>
        <p:spPr>
          <a:xfrm>
            <a:off x="685800" y="6477120"/>
            <a:ext cx="3962160" cy="228240"/>
          </a:xfrm>
          <a:prstGeom prst="rect">
            <a:avLst/>
          </a:prstGeom>
          <a:noFill/>
          <a:ln>
            <a:noFill/>
          </a:ln>
        </p:spPr>
        <p:txBody>
          <a:bodyPr lIns="90000" rIns="90000" tIns="45000" bIns="45000" anchor="ctr">
            <a:noAutofit/>
          </a:bodyPr>
          <a:p>
            <a:pPr>
              <a:lnSpc>
                <a:spcPct val="100000"/>
              </a:lnSpc>
            </a:pPr>
            <a:r>
              <a:rPr b="0" i="1" lang="en-US" sz="1100" spc="-1" strike="noStrike">
                <a:solidFill>
                  <a:srgbClr val="000000"/>
                </a:solidFill>
                <a:latin typeface="Perpetua"/>
              </a:rPr>
              <a:t>Department of CSE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Equity</Template>
  <TotalTime>3233</TotalTime>
  <Application>LibreOffice/6.3.4.2.0$Linux_X86_64 LibreOffice_project/30$Build-2</Application>
  <Words>4138</Words>
  <Paragraphs>773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2015-04-25T09:38:03Z</dcterms:created>
  <dc:creator>admins</dc:creator>
  <dc:description/>
  <dc:language>en-US</dc:language>
  <cp:lastModifiedBy/>
  <dcterms:modified xsi:type="dcterms:W3CDTF">2020-02-20T12:07:52Z</dcterms:modified>
  <cp:revision>542</cp:revision>
  <dc:subject/>
  <dc:title>Repetition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53</vt:i4>
  </property>
</Properties>
</file>