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3" r:id="rId2"/>
  </p:sldMasterIdLst>
  <p:notesMasterIdLst>
    <p:notesMasterId r:id="rId38"/>
  </p:notesMasterIdLst>
  <p:sldIdLst>
    <p:sldId id="256" r:id="rId3"/>
    <p:sldId id="257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92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4" r:id="rId34"/>
    <p:sldId id="295" r:id="rId35"/>
    <p:sldId id="296" r:id="rId36"/>
    <p:sldId id="26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8DB2-E31D-47A5-8C4E-AFFB9DF269AF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50088-A43A-4AA9-A959-41B1D6CE5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4D74D-9CA7-4304-8E79-F59872754A1D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4D74D-9CA7-4304-8E79-F59872754A1D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4D74D-9CA7-4304-8E79-F59872754A1D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4D74D-9CA7-4304-8E79-F59872754A1D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4D74D-9CA7-4304-8E79-F59872754A1D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50088-A43A-4AA9-A959-41B1D6CE57C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4D74D-9CA7-4304-8E79-F59872754A1D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4D74D-9CA7-4304-8E79-F59872754A1D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52400" y="6477000"/>
            <a:ext cx="457200" cy="26670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16B630EB-F987-45A6-8A46-FAB463B7F3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400" baseline="0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762000"/>
            <a:ext cx="8763000" cy="685800"/>
          </a:xfrm>
        </p:spPr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What has been described?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763000" cy="38100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867400" y="5257800"/>
            <a:ext cx="3124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050" b="1" i="1" dirty="0" smtClean="0"/>
              <a:t>Credits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Ref1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Ref2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D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D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d</a:t>
            </a:r>
            <a:endParaRPr lang="en-US" sz="1050" i="1" dirty="0"/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533400" cy="61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21F296D-DEA4-42D2-B41C-771F43E4EC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22A-876A-483A-A6CF-153EF86393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22A-876A-483A-A6CF-153EF86393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22A-876A-483A-A6CF-153EF86393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22A-876A-483A-A6CF-153EF86393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CSE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22A-876A-483A-A6CF-153EF86393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CSE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22A-876A-483A-A6CF-153EF86393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22A-876A-483A-A6CF-153EF86393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066800"/>
            <a:ext cx="87630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1219200" cy="90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2672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22A-876A-483A-A6CF-153EF86393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22A-876A-483A-A6CF-153EF86393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22A-876A-483A-A6CF-153EF86393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/h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763000" cy="50292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228600"/>
            <a:ext cx="11525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e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905000"/>
            <a:ext cx="8763000" cy="44196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6" name="Picture 5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1" y="228600"/>
            <a:ext cx="190499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219200"/>
            <a:ext cx="8763000" cy="6858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44196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762000"/>
            <a:ext cx="3505200" cy="8382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Note/Remember</a:t>
            </a:r>
            <a:endParaRPr lang="en-US" dirty="0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762000"/>
            <a:ext cx="609600" cy="7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no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45720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ith_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37338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038600" y="55626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 typeface="Wingdings" pitchFamily="2" charset="2"/>
              <a:buChar char="ü"/>
            </a:pPr>
            <a:r>
              <a:rPr lang="en-US" sz="2400" i="1" dirty="0" smtClean="0"/>
              <a:t>Comments / interactive</a:t>
            </a:r>
            <a:r>
              <a:rPr lang="en-US" sz="2400" i="1" baseline="0" dirty="0" smtClean="0"/>
              <a:t> query</a:t>
            </a:r>
            <a:endParaRPr lang="en-US" sz="2400" i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_double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3962400" cy="4572000"/>
          </a:xfrm>
        </p:spPr>
        <p:txBody>
          <a:bodyPr vert="horz"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343400" y="1447800"/>
            <a:ext cx="4339590" cy="4572000"/>
          </a:xfrm>
        </p:spPr>
        <p:txBody>
          <a:bodyPr vert="horz"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6868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3962400" cy="2286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100"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2400" y="6400800"/>
            <a:ext cx="457200" cy="3429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977A0-4F64-4993-AE65-2CC71A205D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9" r:id="rId3"/>
    <p:sldLayoutId id="2147483700" r:id="rId4"/>
    <p:sldLayoutId id="2147483701" r:id="rId5"/>
    <p:sldLayoutId id="2147483686" r:id="rId6"/>
    <p:sldLayoutId id="2147483696" r:id="rId7"/>
    <p:sldLayoutId id="2147483688" r:id="rId8"/>
    <p:sldLayoutId id="2147483690" r:id="rId9"/>
    <p:sldLayoutId id="2147483691" r:id="rId10"/>
    <p:sldLayoutId id="2147483698" r:id="rId11"/>
    <p:sldLayoutId id="214748370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tx1"/>
        </a:buClr>
        <a:buSzPct val="8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tx1"/>
        </a:buClr>
        <a:buSzPct val="8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tx1"/>
        </a:buClr>
        <a:buSzPct val="8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tx1"/>
        </a:buClr>
        <a:buSzPct val="80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tx1"/>
        </a:buClr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522A-876A-483A-A6CF-153EF86393C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mtClean="0">
                <a:solidFill>
                  <a:schemeClr val="tx1"/>
                </a:solidFill>
                <a:latin typeface="+mn-lt"/>
              </a:rPr>
              <a:t>3.1 Strings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/>
          <a:lstStyle/>
          <a:p>
            <a:r>
              <a:rPr lang="en-US" dirty="0" smtClean="0"/>
              <a:t>Strings in C </a:t>
            </a:r>
            <a:r>
              <a:rPr lang="en-US" sz="2400" dirty="0" smtClean="0"/>
              <a:t>(contd..)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5720" y="1500174"/>
            <a:ext cx="8643998" cy="292895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 smtClean="0"/>
              <a:t> </a:t>
            </a:r>
            <a:r>
              <a:rPr lang="en-US" sz="3600" b="1" i="1" dirty="0" smtClean="0"/>
              <a:t>Storing strings:</a:t>
            </a:r>
            <a:endParaRPr lang="en-US" altLang="zh-TW" sz="2000" b="1" i="1" dirty="0" smtClean="0">
              <a:ea typeface="新細明體" pitchFamily="18" charset="-120"/>
            </a:endParaRPr>
          </a:p>
          <a:p>
            <a:pPr lvl="1"/>
            <a:r>
              <a:rPr lang="en-US" altLang="zh-TW" sz="3100" dirty="0" smtClean="0">
                <a:ea typeface="新細明體" pitchFamily="18" charset="-120"/>
              </a:rPr>
              <a:t>A character, in single quotes: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3100" b="1" dirty="0" smtClean="0">
                <a:latin typeface="Courier New" pitchFamily="49" charset="0"/>
                <a:ea typeface="新細明體" pitchFamily="18" charset="-120"/>
              </a:rPr>
              <a:t>char s1= </a:t>
            </a:r>
            <a:r>
              <a:rPr lang="en-US" altLang="zh-TW" sz="3100" dirty="0" smtClean="0">
                <a:ea typeface="新細明體" pitchFamily="18" charset="-120"/>
              </a:rPr>
              <a:t>`h`; </a:t>
            </a:r>
            <a:r>
              <a:rPr lang="en-US" altLang="zh-TW" sz="3100" b="1" dirty="0" smtClean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//Takes only one byte of storage.</a:t>
            </a:r>
          </a:p>
          <a:p>
            <a:pPr lvl="1"/>
            <a:r>
              <a:rPr lang="en-US" altLang="zh-TW" sz="3100" dirty="0" smtClean="0">
                <a:ea typeface="新細明體" pitchFamily="18" charset="-120"/>
              </a:rPr>
              <a:t>On the other hand,  the character string: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3100" b="1" dirty="0" smtClean="0">
                <a:latin typeface="Courier New" pitchFamily="49" charset="0"/>
                <a:ea typeface="新細明體" pitchFamily="18" charset="-120"/>
              </a:rPr>
              <a:t>char s2[2]=</a:t>
            </a:r>
            <a:r>
              <a:rPr lang="en-US" altLang="zh-TW" sz="3100" dirty="0" smtClean="0">
                <a:ea typeface="新細明體" pitchFamily="18" charset="-120"/>
              </a:rPr>
              <a:t>“H"; </a:t>
            </a:r>
            <a:r>
              <a:rPr lang="en-US" altLang="zh-TW" sz="3100" b="1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3100" b="1" dirty="0" smtClean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//Takes two bytes of storage.</a:t>
            </a:r>
          </a:p>
          <a:p>
            <a:pPr lvl="1"/>
            <a:r>
              <a:rPr lang="en-US" altLang="zh-TW" sz="3100" dirty="0" smtClean="0">
                <a:ea typeface="新細明體" pitchFamily="18" charset="-120"/>
              </a:rPr>
              <a:t>An empty string         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3100" b="1" dirty="0" smtClean="0">
                <a:latin typeface="Courier New" pitchFamily="49" charset="0"/>
                <a:ea typeface="新細明體" pitchFamily="18" charset="-120"/>
              </a:rPr>
              <a:t>char s3[]= “”</a:t>
            </a:r>
            <a:r>
              <a:rPr lang="en-US" altLang="zh-TW" sz="3100" dirty="0" smtClean="0">
                <a:ea typeface="新細明體" pitchFamily="18" charset="-120"/>
              </a:rPr>
              <a:t>;   </a:t>
            </a:r>
            <a:r>
              <a:rPr lang="en-US" altLang="zh-TW" sz="3100" b="1" dirty="0" smtClean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//Takes only one byte of Storage </a:t>
            </a:r>
            <a:r>
              <a:rPr lang="en-US" altLang="zh-TW" sz="3100" b="1" dirty="0" err="1" smtClean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storage</a:t>
            </a:r>
            <a:r>
              <a:rPr lang="en-US" altLang="zh-TW" sz="3100" b="1" dirty="0" smtClean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.</a:t>
            </a:r>
            <a:endParaRPr lang="en-IN" sz="31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429132"/>
            <a:ext cx="5791200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571604" y="485776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S2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4876" y="5357826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S3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20" y="5715016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S1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in C </a:t>
            </a:r>
            <a:r>
              <a:rPr lang="en-US" sz="2400" dirty="0" smtClean="0"/>
              <a:t>(contd..)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b="1" i="1" dirty="0" smtClean="0"/>
              <a:t>String Delimiter:</a:t>
            </a:r>
            <a:endParaRPr lang="en-US" b="1" i="1" dirty="0" smtClean="0"/>
          </a:p>
          <a:p>
            <a:r>
              <a:rPr lang="en-US" dirty="0" smtClean="0"/>
              <a:t>Strings as we know are data type.</a:t>
            </a:r>
          </a:p>
          <a:p>
            <a:pPr lvl="1"/>
            <a:r>
              <a:rPr lang="en-US" dirty="0" smtClean="0"/>
              <a:t>It uses physical structure as arrays </a:t>
            </a:r>
          </a:p>
          <a:p>
            <a:pPr lvl="1"/>
            <a:r>
              <a:rPr lang="en-US" dirty="0" smtClean="0"/>
              <a:t>So, it needs a logical end within the physical structure to indicate variable length</a:t>
            </a:r>
          </a:p>
          <a:p>
            <a:pPr lvl="1"/>
            <a:r>
              <a:rPr lang="en-US" dirty="0" smtClean="0"/>
              <a:t>Therefore, null character(‘\0’) is used as delimiter</a:t>
            </a:r>
          </a:p>
          <a:p>
            <a:pPr lvl="1"/>
            <a:endParaRPr lang="en-IN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286256"/>
            <a:ext cx="5951537" cy="172878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000100" y="6000768"/>
            <a:ext cx="7286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Difference between string and character array is shown in the figure</a:t>
            </a: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C </a:t>
            </a:r>
            <a:r>
              <a:rPr lang="en-US" sz="2400" dirty="0" smtClean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8"/>
          </a:xfrm>
          <a:solidFill>
            <a:srgbClr val="92D05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i="1" dirty="0" smtClean="0"/>
              <a:t>String Delimiter:</a:t>
            </a:r>
            <a:endParaRPr lang="en-US" b="1" dirty="0" smtClean="0"/>
          </a:p>
          <a:p>
            <a:r>
              <a:rPr lang="en-US" b="1" dirty="0" smtClean="0"/>
              <a:t>Important note:  </a:t>
            </a:r>
          </a:p>
          <a:p>
            <a:pPr lvl="1"/>
            <a:r>
              <a:rPr lang="en-US" dirty="0" smtClean="0"/>
              <a:t>on declaring array take care to leave one byte for delimiter.</a:t>
            </a:r>
          </a:p>
          <a:p>
            <a:pPr lvl="1"/>
            <a:r>
              <a:rPr lang="en-US" dirty="0" smtClean="0"/>
              <a:t>String ignores anything that follows null character.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000504"/>
            <a:ext cx="7573990" cy="261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C – </a:t>
            </a:r>
            <a:r>
              <a:rPr lang="en-US" sz="2400" dirty="0" smtClean="0"/>
              <a:t>(contd..)</a:t>
            </a:r>
            <a:endParaRPr lang="en-IN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00034" y="1428736"/>
            <a:ext cx="8077200" cy="954107"/>
          </a:xfrm>
          <a:prstGeom prst="rect">
            <a:avLst/>
          </a:prstGeom>
          <a:solidFill>
            <a:srgbClr val="99FF33"/>
          </a:solidFill>
          <a:ln w="317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String literals :  </a:t>
            </a:r>
            <a:r>
              <a:rPr lang="en-US" sz="2800" dirty="0" smtClean="0"/>
              <a:t>A string constant or </a:t>
            </a:r>
            <a:r>
              <a:rPr lang="en-US" sz="2800" dirty="0"/>
              <a:t>literal is enclosed in double quotes.</a:t>
            </a:r>
          </a:p>
        </p:txBody>
      </p:sp>
      <p:pic>
        <p:nvPicPr>
          <p:cNvPr id="18" name="Picture 10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" y="2928934"/>
            <a:ext cx="8053387" cy="23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C </a:t>
            </a:r>
            <a:r>
              <a:rPr lang="en-US" sz="2400" dirty="0" smtClean="0"/>
              <a:t>(contd..)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357299"/>
            <a:ext cx="8715436" cy="3500462"/>
          </a:xfrm>
        </p:spPr>
        <p:txBody>
          <a:bodyPr/>
          <a:lstStyle/>
          <a:p>
            <a:pPr>
              <a:buNone/>
            </a:pPr>
            <a:r>
              <a:rPr lang="en-US" b="1" i="1" dirty="0" smtClean="0"/>
              <a:t>String Literals:</a:t>
            </a:r>
          </a:p>
          <a:p>
            <a:r>
              <a:rPr lang="en-US" dirty="0" smtClean="0"/>
              <a:t>String literal has an address in memory</a:t>
            </a:r>
          </a:p>
          <a:p>
            <a:r>
              <a:rPr lang="en-US" dirty="0" smtClean="0"/>
              <a:t>String literal is an array of characters, it is a pointer constant to the first element of the string. </a:t>
            </a:r>
          </a:p>
          <a:p>
            <a:pPr lvl="1"/>
            <a:r>
              <a:rPr lang="en-US" dirty="0" smtClean="0"/>
              <a:t>Hence, the entire string is referenced using this as shown below..</a:t>
            </a:r>
            <a:endParaRPr lang="en-IN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5" y="4500570"/>
            <a:ext cx="8912225" cy="202882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C</a:t>
            </a:r>
            <a:r>
              <a:rPr lang="en-US" sz="2400" dirty="0" smtClean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Declaring Strings:</a:t>
            </a:r>
          </a:p>
          <a:p>
            <a:r>
              <a:rPr lang="en-US" dirty="0" smtClean="0"/>
              <a:t>Case (a) has the ceiling of 8-characters plus a delimiter</a:t>
            </a:r>
          </a:p>
          <a:p>
            <a:r>
              <a:rPr lang="en-US" dirty="0" smtClean="0"/>
              <a:t>However, case (b) allows length to be defined before usage.</a:t>
            </a:r>
            <a:endParaRPr lang="en-IN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86124"/>
            <a:ext cx="7696200" cy="221457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5486400"/>
            <a:ext cx="8077200" cy="954107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Memory for strings must be allocated before </a:t>
            </a:r>
            <a:r>
              <a:rPr lang="en-US" sz="2800" dirty="0" smtClean="0"/>
              <a:t>the string </a:t>
            </a:r>
            <a:r>
              <a:rPr lang="en-US" sz="2800" dirty="0"/>
              <a:t>can be used.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472518" cy="1143000"/>
          </a:xfrm>
        </p:spPr>
        <p:txBody>
          <a:bodyPr/>
          <a:lstStyle/>
          <a:p>
            <a:r>
              <a:rPr lang="en-US" dirty="0" smtClean="0"/>
              <a:t>Strings in C</a:t>
            </a:r>
            <a:r>
              <a:rPr lang="en-US" sz="2400" dirty="0" smtClean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i="1" dirty="0" smtClean="0"/>
              <a:t>Initializing Strings:</a:t>
            </a:r>
            <a:endParaRPr lang="en-US" b="1" i="1" dirty="0" smtClean="0"/>
          </a:p>
          <a:p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[9]= “Good Day”; or char </a:t>
            </a:r>
            <a:r>
              <a:rPr lang="en-US" dirty="0" err="1" smtClean="0"/>
              <a:t>str</a:t>
            </a:r>
            <a:r>
              <a:rPr lang="en-US" dirty="0" smtClean="0"/>
              <a:t>[9]= {‘</a:t>
            </a:r>
            <a:r>
              <a:rPr lang="en-US" dirty="0" err="1" smtClean="0"/>
              <a:t>G’,’o’,’o’,’d</a:t>
            </a:r>
            <a:r>
              <a:rPr lang="en-US" dirty="0" smtClean="0"/>
              <a:t>’,’ ‘, ‘</a:t>
            </a:r>
            <a:r>
              <a:rPr lang="en-US" dirty="0" err="1" smtClean="0"/>
              <a:t>D’,’a’,’y</a:t>
            </a:r>
            <a:r>
              <a:rPr lang="en-US" dirty="0" smtClean="0"/>
              <a:t>’,’\0’}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char month[]= “January”;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char *</a:t>
            </a:r>
            <a:r>
              <a:rPr lang="en-US" dirty="0" err="1" smtClean="0"/>
              <a:t>pStr</a:t>
            </a:r>
            <a:r>
              <a:rPr lang="en-US" dirty="0" smtClean="0"/>
              <a:t> =“Good Day”;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895600"/>
            <a:ext cx="3524250" cy="87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214818"/>
            <a:ext cx="347662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5715016"/>
            <a:ext cx="44005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86800" cy="48006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IN" sz="5500" dirty="0" smtClean="0"/>
              <a:t>#include &lt;</a:t>
            </a:r>
            <a:r>
              <a:rPr lang="en-IN" sz="5500" dirty="0" err="1" smtClean="0"/>
              <a:t>stdio.h</a:t>
            </a:r>
            <a:r>
              <a:rPr lang="en-IN" sz="5500" dirty="0" smtClean="0"/>
              <a:t>&gt;</a:t>
            </a:r>
          </a:p>
          <a:p>
            <a:pPr>
              <a:buNone/>
            </a:pPr>
            <a:r>
              <a:rPr lang="en-IN" sz="5500" dirty="0" smtClean="0"/>
              <a:t> </a:t>
            </a:r>
            <a:r>
              <a:rPr lang="en-IN" sz="5500" dirty="0" err="1" smtClean="0"/>
              <a:t>int</a:t>
            </a:r>
            <a:r>
              <a:rPr lang="en-IN" sz="5500" dirty="0" smtClean="0"/>
              <a:t> main() </a:t>
            </a:r>
          </a:p>
          <a:p>
            <a:pPr>
              <a:buNone/>
            </a:pPr>
            <a:r>
              <a:rPr lang="en-IN" sz="5500" dirty="0" smtClean="0"/>
              <a:t>{ </a:t>
            </a:r>
          </a:p>
          <a:p>
            <a:pPr>
              <a:buNone/>
            </a:pPr>
            <a:r>
              <a:rPr lang="en-IN" sz="5500" dirty="0" smtClean="0"/>
              <a:t>	char *</a:t>
            </a:r>
            <a:r>
              <a:rPr lang="en-IN" sz="5500" dirty="0" err="1" smtClean="0"/>
              <a:t>pstr</a:t>
            </a:r>
            <a:r>
              <a:rPr lang="en-IN" sz="5500" dirty="0" smtClean="0"/>
              <a:t>;</a:t>
            </a:r>
          </a:p>
          <a:p>
            <a:pPr>
              <a:buNone/>
            </a:pPr>
            <a:r>
              <a:rPr lang="en-US" sz="5500" dirty="0" smtClean="0"/>
              <a:t>	</a:t>
            </a:r>
            <a:r>
              <a:rPr lang="en-US" sz="5500" dirty="0" err="1" smtClean="0"/>
              <a:t>int</a:t>
            </a:r>
            <a:r>
              <a:rPr lang="en-US" sz="5500" dirty="0" smtClean="0"/>
              <a:t>  length;</a:t>
            </a:r>
          </a:p>
          <a:p>
            <a:pPr>
              <a:buNone/>
            </a:pPr>
            <a:r>
              <a:rPr lang="en-US" sz="5500" dirty="0" smtClean="0"/>
              <a:t>	</a:t>
            </a:r>
            <a:r>
              <a:rPr lang="en-IN" sz="5500" dirty="0" smtClean="0"/>
              <a:t> </a:t>
            </a:r>
            <a:r>
              <a:rPr lang="en-IN" sz="5500" dirty="0" err="1" smtClean="0"/>
              <a:t>printf</a:t>
            </a:r>
            <a:r>
              <a:rPr lang="en-IN" sz="5500" dirty="0" smtClean="0"/>
              <a:t>("Enter the length of the string : ");</a:t>
            </a:r>
          </a:p>
          <a:p>
            <a:pPr>
              <a:buNone/>
            </a:pPr>
            <a:r>
              <a:rPr lang="en-IN" sz="5500" dirty="0" smtClean="0"/>
              <a:t>	</a:t>
            </a:r>
            <a:r>
              <a:rPr lang="en-IN" sz="5500" dirty="0" err="1" smtClean="0"/>
              <a:t>scanf</a:t>
            </a:r>
            <a:r>
              <a:rPr lang="en-IN" sz="5500" dirty="0" smtClean="0"/>
              <a:t> (“%d”, &amp;length); </a:t>
            </a:r>
          </a:p>
          <a:p>
            <a:pPr>
              <a:buNone/>
            </a:pPr>
            <a:r>
              <a:rPr lang="en-IN" sz="5500" dirty="0" smtClean="0"/>
              <a:t>	 </a:t>
            </a:r>
            <a:r>
              <a:rPr lang="en-IN" sz="5500" dirty="0" err="1" smtClean="0"/>
              <a:t>pstr</a:t>
            </a:r>
            <a:r>
              <a:rPr lang="en-IN" sz="5500" dirty="0" smtClean="0"/>
              <a:t> = (char *)</a:t>
            </a:r>
            <a:r>
              <a:rPr lang="en-IN" sz="5500" dirty="0" err="1" smtClean="0"/>
              <a:t>malloc</a:t>
            </a:r>
            <a:r>
              <a:rPr lang="en-IN" sz="5500" dirty="0" smtClean="0"/>
              <a:t>((length+1)*</a:t>
            </a:r>
            <a:r>
              <a:rPr lang="en-IN" sz="5500" dirty="0" err="1" smtClean="0"/>
              <a:t>sizeof</a:t>
            </a:r>
            <a:r>
              <a:rPr lang="en-IN" sz="5500" dirty="0" smtClean="0"/>
              <a:t>(char));    //remember to allocate (length + 1) space</a:t>
            </a:r>
          </a:p>
          <a:p>
            <a:pPr>
              <a:buNone/>
            </a:pPr>
            <a:r>
              <a:rPr lang="en-IN" sz="5500" dirty="0" smtClean="0"/>
              <a:t>      </a:t>
            </a:r>
            <a:r>
              <a:rPr lang="en-IN" sz="5500" dirty="0" err="1" smtClean="0"/>
              <a:t>printf</a:t>
            </a:r>
            <a:r>
              <a:rPr lang="en-IN" sz="5500" dirty="0" smtClean="0"/>
              <a:t>("Enter a string : "); 	</a:t>
            </a:r>
          </a:p>
          <a:p>
            <a:pPr>
              <a:buNone/>
            </a:pPr>
            <a:r>
              <a:rPr lang="en-IN" sz="5500" dirty="0" smtClean="0"/>
              <a:t>	</a:t>
            </a:r>
            <a:r>
              <a:rPr lang="en-IN" sz="5500" dirty="0" err="1" smtClean="0"/>
              <a:t>printf</a:t>
            </a:r>
            <a:r>
              <a:rPr lang="en-IN" sz="5500" dirty="0" smtClean="0"/>
              <a:t>("You entered: %s", </a:t>
            </a:r>
            <a:r>
              <a:rPr lang="en-IN" sz="5500" dirty="0" err="1" smtClean="0"/>
              <a:t>pstr</a:t>
            </a:r>
            <a:r>
              <a:rPr lang="en-IN" sz="5500" dirty="0" smtClean="0"/>
              <a:t>); </a:t>
            </a:r>
          </a:p>
          <a:p>
            <a:pPr>
              <a:buNone/>
            </a:pPr>
            <a:r>
              <a:rPr lang="en-IN" sz="5500" dirty="0" smtClean="0"/>
              <a:t>	return(0); </a:t>
            </a:r>
          </a:p>
          <a:p>
            <a:pPr>
              <a:buNone/>
            </a:pPr>
            <a:r>
              <a:rPr lang="en-IN" sz="5500" dirty="0" smtClean="0"/>
              <a:t>}</a:t>
            </a:r>
          </a:p>
          <a:p>
            <a:pPr>
              <a:buNone/>
            </a:pPr>
            <a:endParaRPr lang="en-US" sz="3800" b="1" dirty="0" smtClean="0"/>
          </a:p>
          <a:p>
            <a:pPr>
              <a:buNone/>
            </a:pPr>
            <a:r>
              <a:rPr lang="en-US" sz="3800" b="1" dirty="0" smtClean="0"/>
              <a:t>On execution: </a:t>
            </a:r>
          </a:p>
          <a:p>
            <a:pPr>
              <a:buNone/>
            </a:pPr>
            <a:r>
              <a:rPr lang="en-US" sz="3800" dirty="0" smtClean="0"/>
              <a:t>Enter the length of the string: 17</a:t>
            </a:r>
            <a:endParaRPr lang="en-IN" sz="3800" dirty="0" smtClean="0"/>
          </a:p>
          <a:p>
            <a:pPr>
              <a:buNone/>
            </a:pPr>
            <a:r>
              <a:rPr lang="en-IN" sz="3800" dirty="0" smtClean="0"/>
              <a:t>Enter a string : tutorialspoint.com </a:t>
            </a:r>
          </a:p>
          <a:p>
            <a:pPr>
              <a:buNone/>
            </a:pPr>
            <a:r>
              <a:rPr lang="en-IN" sz="3800" dirty="0" smtClean="0"/>
              <a:t>You entered: tutorialspoint.com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Strings in C</a:t>
            </a:r>
            <a:r>
              <a:rPr lang="en-US" sz="2400" dirty="0" smtClean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i="1" dirty="0" smtClean="0"/>
              <a:t>Assignment Operator:</a:t>
            </a:r>
            <a:endParaRPr lang="en-US" b="1" i="1" dirty="0" smtClean="0"/>
          </a:p>
          <a:p>
            <a:r>
              <a:rPr lang="en-US" dirty="0" smtClean="0"/>
              <a:t>The name of the string is a pointer constant.</a:t>
            </a:r>
          </a:p>
          <a:p>
            <a:r>
              <a:rPr lang="en-US" dirty="0" smtClean="0"/>
              <a:t>Pointer constant can be used only as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hence it cannot be used as left operand of assignment.</a:t>
            </a:r>
          </a:p>
          <a:p>
            <a:pPr lvl="1">
              <a:buNone/>
            </a:pPr>
            <a:r>
              <a:rPr lang="en-US" dirty="0"/>
              <a:t>c</a:t>
            </a:r>
            <a:r>
              <a:rPr lang="en-US" dirty="0" smtClean="0"/>
              <a:t>har str1[6]=“Hello”;</a:t>
            </a:r>
          </a:p>
          <a:p>
            <a:pPr lvl="1">
              <a:buNone/>
            </a:pPr>
            <a:r>
              <a:rPr lang="en-US" dirty="0" smtClean="0"/>
              <a:t>char  str2[6];</a:t>
            </a:r>
          </a:p>
          <a:p>
            <a:pPr lvl="1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Copying strings is done either character-by-character using loops or using library function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810000"/>
            <a:ext cx="7715304" cy="523220"/>
          </a:xfrm>
          <a:prstGeom prst="rect">
            <a:avLst/>
          </a:prstGeom>
          <a:solidFill>
            <a:srgbClr val="99FF33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str1=str2;                        gives compilation error   </a:t>
            </a:r>
            <a:endParaRPr lang="en-IN" sz="2800" dirty="0"/>
          </a:p>
        </p:txBody>
      </p:sp>
      <p:cxnSp>
        <p:nvCxnSpPr>
          <p:cNvPr id="6" name="Straight Connector 5"/>
          <p:cNvCxnSpPr>
            <a:stCxn id="4" idx="1"/>
          </p:cNvCxnSpPr>
          <p:nvPr/>
        </p:nvCxnSpPr>
        <p:spPr>
          <a:xfrm rot="10800000" flipH="1" flipV="1">
            <a:off x="838200" y="4071610"/>
            <a:ext cx="1714512" cy="24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Input/Output</a:t>
            </a:r>
            <a:r>
              <a:rPr lang="en-US" dirty="0" smtClean="0"/>
              <a:t>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C provides two basic ways to read and write strings. </a:t>
            </a:r>
          </a:p>
          <a:p>
            <a:pPr lvl="1"/>
            <a:r>
              <a:rPr lang="en-US" dirty="0" smtClean="0"/>
              <a:t>First, we can read and write strings with the </a:t>
            </a:r>
            <a:r>
              <a:rPr lang="en-US" b="1" dirty="0" smtClean="0">
                <a:solidFill>
                  <a:srgbClr val="C00000"/>
                </a:solidFill>
              </a:rPr>
              <a:t>formatted input/output functions</a:t>
            </a:r>
            <a:r>
              <a:rPr lang="en-US" dirty="0" smtClean="0"/>
              <a:t>, </a:t>
            </a:r>
            <a:r>
              <a:rPr lang="en-US" b="0" dirty="0" err="1" smtClean="0"/>
              <a:t>scanf</a:t>
            </a:r>
            <a:r>
              <a:rPr lang="en-US" b="0" dirty="0" smtClean="0"/>
              <a:t>/</a:t>
            </a:r>
            <a:r>
              <a:rPr lang="en-US" b="0" dirty="0" err="1" smtClean="0"/>
              <a:t>fscanf</a:t>
            </a:r>
            <a:r>
              <a:rPr lang="en-US" dirty="0" smtClean="0"/>
              <a:t> and </a:t>
            </a:r>
            <a:r>
              <a:rPr lang="en-US" b="0" dirty="0" err="1" smtClean="0"/>
              <a:t>printf</a:t>
            </a:r>
            <a:r>
              <a:rPr lang="en-US" b="0" dirty="0" smtClean="0"/>
              <a:t>/</a:t>
            </a:r>
            <a:r>
              <a:rPr lang="en-US" b="0" dirty="0" err="1" smtClean="0"/>
              <a:t>fprintf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Second, we can use a special set of </a:t>
            </a:r>
            <a:r>
              <a:rPr lang="en-US" b="1" dirty="0" smtClean="0">
                <a:solidFill>
                  <a:srgbClr val="C00000"/>
                </a:solidFill>
              </a:rPr>
              <a:t>string-only functions</a:t>
            </a:r>
            <a:r>
              <a:rPr lang="en-US" dirty="0" smtClean="0"/>
              <a:t>, get string (</a:t>
            </a:r>
            <a:r>
              <a:rPr lang="en-US" b="0" dirty="0" smtClean="0"/>
              <a:t>gets/</a:t>
            </a:r>
            <a:r>
              <a:rPr lang="en-US" b="0" dirty="0" err="1" smtClean="0"/>
              <a:t>fgets</a:t>
            </a:r>
            <a:r>
              <a:rPr lang="en-US" dirty="0" smtClean="0"/>
              <a:t>) and put string ( </a:t>
            </a:r>
            <a:r>
              <a:rPr lang="en-US" b="0" dirty="0" smtClean="0"/>
              <a:t>puts/</a:t>
            </a:r>
            <a:r>
              <a:rPr lang="en-US" b="0" dirty="0" err="1" smtClean="0"/>
              <a:t>fputs</a:t>
            </a:r>
            <a:r>
              <a:rPr lang="en-US" dirty="0" smtClean="0"/>
              <a:t> 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To understand design concepts for fixed-length and variable-length strings</a:t>
            </a:r>
          </a:p>
          <a:p>
            <a:pPr marL="457200" indent="-457200"/>
            <a:r>
              <a:rPr lang="en-US" dirty="0" smtClean="0"/>
              <a:t>To understand the design implementation for C-language delimited strings</a:t>
            </a:r>
          </a:p>
          <a:p>
            <a:pPr marL="457200" indent="-457200"/>
            <a:r>
              <a:rPr lang="en-US" dirty="0" smtClean="0"/>
              <a:t> To write programs that read, write, and manipulate strings.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Input/Output</a:t>
            </a:r>
            <a:r>
              <a:rPr lang="en-US" dirty="0" smtClean="0"/>
              <a:t> Functions 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0059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000" b="1" i="1" dirty="0" smtClean="0"/>
              <a:t>Formatted String Input: </a:t>
            </a:r>
            <a:endParaRPr lang="en-US" sz="3500" b="1" i="1" dirty="0" smtClean="0"/>
          </a:p>
          <a:p>
            <a:r>
              <a:rPr lang="en-US" sz="3000" dirty="0" smtClean="0"/>
              <a:t>Strings can be read using </a:t>
            </a:r>
            <a:r>
              <a:rPr lang="en-US" sz="3000" i="1" dirty="0" smtClean="0"/>
              <a:t>scanf</a:t>
            </a:r>
            <a:r>
              <a:rPr lang="en-US" sz="3000" dirty="0" smtClean="0"/>
              <a:t> from console and using </a:t>
            </a:r>
            <a:r>
              <a:rPr lang="en-US" sz="3000" i="1" dirty="0" err="1" smtClean="0"/>
              <a:t>fscanf</a:t>
            </a:r>
            <a:r>
              <a:rPr lang="en-US" sz="3000" dirty="0" smtClean="0"/>
              <a:t> from files.</a:t>
            </a:r>
          </a:p>
          <a:p>
            <a:r>
              <a:rPr lang="en-US" sz="3000" dirty="0" smtClean="0"/>
              <a:t>Two Conversion codes are possible  for reading strings</a:t>
            </a:r>
          </a:p>
          <a:p>
            <a:pPr lvl="1"/>
            <a:r>
              <a:rPr lang="en-US" sz="2600" dirty="0" smtClean="0"/>
              <a:t>String conversion code  --- “s”</a:t>
            </a:r>
          </a:p>
          <a:p>
            <a:pPr lvl="1"/>
            <a:r>
              <a:rPr lang="en-US" sz="2600" dirty="0" smtClean="0"/>
              <a:t>Scan set conversion code   ---- […]</a:t>
            </a:r>
          </a:p>
          <a:p>
            <a:r>
              <a:rPr lang="en-US" sz="3000" dirty="0" smtClean="0"/>
              <a:t>Three </a:t>
            </a:r>
            <a:r>
              <a:rPr lang="en-US" sz="3000" dirty="0" smtClean="0">
                <a:solidFill>
                  <a:srgbClr val="C00000"/>
                </a:solidFill>
              </a:rPr>
              <a:t>optional</a:t>
            </a:r>
            <a:r>
              <a:rPr lang="en-US" sz="3000" dirty="0" smtClean="0"/>
              <a:t> conversion modifiers are possible preceding the conversion code:</a:t>
            </a:r>
            <a:r>
              <a:rPr lang="en-IN" sz="3000" dirty="0" smtClean="0"/>
              <a:t> </a:t>
            </a:r>
          </a:p>
          <a:p>
            <a:pPr>
              <a:buNone/>
            </a:pPr>
            <a:r>
              <a:rPr lang="en-IN" sz="3000" dirty="0" smtClean="0"/>
              <a:t>    %   [*]   [</a:t>
            </a:r>
            <a:r>
              <a:rPr lang="en-IN" sz="3000" i="1" dirty="0" smtClean="0"/>
              <a:t>maximum-field-width]   [size]</a:t>
            </a:r>
            <a:r>
              <a:rPr lang="en-IN" sz="3000" dirty="0" smtClean="0"/>
              <a:t>   Letter</a:t>
            </a:r>
            <a:br>
              <a:rPr lang="en-IN" sz="3000" dirty="0" smtClean="0"/>
            </a:br>
            <a:endParaRPr lang="en-US" sz="3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Input/Output</a:t>
            </a:r>
            <a:r>
              <a:rPr lang="en-US" dirty="0" smtClean="0"/>
              <a:t> Functions </a:t>
            </a:r>
            <a:r>
              <a:rPr lang="en-US" sz="2400" dirty="0" smtClean="0"/>
              <a:t>(</a:t>
            </a:r>
            <a:r>
              <a:rPr lang="en-US" sz="2400" dirty="0" err="1" smtClean="0"/>
              <a:t>contd</a:t>
            </a:r>
            <a:r>
              <a:rPr lang="en-US" sz="2400" dirty="0" smtClean="0"/>
              <a:t>…)</a:t>
            </a:r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600200"/>
          <a:ext cx="85011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41"/>
                <a:gridCol w="6608281"/>
              </a:tblGrid>
              <a:tr h="495857">
                <a:tc>
                  <a:txBody>
                    <a:bodyPr/>
                    <a:lstStyle/>
                    <a:p>
                      <a:r>
                        <a:rPr lang="en-US" dirty="0" smtClean="0"/>
                        <a:t>Conversion Modifier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495857">
                <a:tc>
                  <a:txBody>
                    <a:bodyPr/>
                    <a:lstStyle/>
                    <a:p>
                      <a:r>
                        <a:rPr lang="en-US" dirty="0" smtClean="0"/>
                        <a:t>Flag (*)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Supression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  This modifier causes the corresponding input to be matched and converted, but not assigned (no matching argument is needed).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 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anInt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("%*s %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 &amp;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anInt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Matching Input----  Age: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29</a:t>
                      </a:r>
                    </a:p>
                    <a:p>
                      <a:endParaRPr lang="en-US" sz="1800" b="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 ----   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anInt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==29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95857">
                <a:tc>
                  <a:txBody>
                    <a:bodyPr/>
                    <a:lstStyle/>
                    <a:p>
                      <a:r>
                        <a:rPr lang="en-IN" sz="1800" i="1" dirty="0" smtClean="0"/>
                        <a:t>Maximum-field-width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the maximum number of character to read from the input.  Any remaining input is left unread.  (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Always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use this with "</a:t>
                      </a:r>
                      <a:r>
                        <a:rPr lang="en-IN" dirty="0" smtClean="0"/>
                        <a:t>%s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and "</a:t>
                      </a:r>
                      <a:r>
                        <a:rPr lang="en-IN" dirty="0" smtClean="0"/>
                        <a:t>%[...]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in 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production quality code!  (No exceptions!)  You should use one less than the size of the array used to hold the result.) 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 discussed in following slides.</a:t>
                      </a:r>
                      <a:endParaRPr lang="en-IN" i="1" dirty="0"/>
                    </a:p>
                  </a:txBody>
                  <a:tcPr/>
                </a:tc>
              </a:tr>
              <a:tr h="495857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normal 8-bit ASCII characters if not specified. </a:t>
                      </a:r>
                    </a:p>
                    <a:p>
                      <a:r>
                        <a:rPr lang="en-US" dirty="0" smtClean="0"/>
                        <a:t>Otherwise,</a:t>
                      </a:r>
                      <a:r>
                        <a:rPr lang="en-US" baseline="0" dirty="0" smtClean="0"/>
                        <a:t> with option  </a:t>
                      </a:r>
                      <a:r>
                        <a:rPr lang="en-US" baseline="0" dirty="0" smtClean="0">
                          <a:latin typeface="+mj-lt"/>
                          <a:cs typeface="Aparajita" pitchFamily="34" charset="0"/>
                        </a:rPr>
                        <a:t>l </a:t>
                      </a:r>
                      <a:r>
                        <a:rPr lang="en-US" baseline="0" dirty="0" smtClean="0"/>
                        <a:t>(note it is letter ell) reads wide characters like UCS and Unicode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066800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Formatted String Input</a:t>
            </a:r>
            <a:r>
              <a:rPr lang="en-US" sz="3200" i="1" dirty="0" smtClean="0"/>
              <a:t>:</a:t>
            </a:r>
            <a:endParaRPr lang="en-IN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Input/Output</a:t>
            </a:r>
            <a:r>
              <a:rPr lang="en-US" dirty="0" smtClean="0"/>
              <a:t> Functions</a:t>
            </a:r>
            <a:r>
              <a:rPr lang="en-US" sz="2700" dirty="0" smtClean="0"/>
              <a:t>(</a:t>
            </a:r>
            <a:r>
              <a:rPr lang="en-US" sz="2700" dirty="0" err="1" smtClean="0"/>
              <a:t>contd</a:t>
            </a:r>
            <a:r>
              <a:rPr lang="en-US" sz="2700" dirty="0" smtClean="0"/>
              <a:t>…)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i="1" dirty="0" smtClean="0"/>
              <a:t>Formatted String Input – String Conversion Code: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 %s field specification in scanf to read string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ignores leading white space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reads characters until next white space encountered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 stores null (\0) char after last non-white space char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200" dirty="0" smtClean="0"/>
              <a:t>char Name[11];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200" dirty="0" smtClean="0"/>
              <a:t>scanf(“%s”, Name); </a:t>
            </a:r>
            <a:r>
              <a:rPr lang="en-US" sz="2400" dirty="0" smtClean="0"/>
              <a:t>/* Note:    </a:t>
            </a:r>
            <a:r>
              <a:rPr lang="en-US" sz="2400" b="1" dirty="0" smtClean="0"/>
              <a:t>need not use &amp; before Name</a:t>
            </a:r>
            <a:r>
              <a:rPr lang="en-US" sz="2400" dirty="0" smtClean="0"/>
              <a:t> */</a:t>
            </a:r>
            <a:endParaRPr lang="en-US" sz="32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Problem: no limit on number of characters read (need one for delimiter), if too many characters for array, problems may occur</a:t>
            </a:r>
          </a:p>
          <a:p>
            <a:endParaRPr lang="en-I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5791200"/>
            <a:ext cx="8077200" cy="52322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/>
              <a:t>The string conversion code(s) skips whitespace.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Input/Output</a:t>
            </a:r>
            <a:r>
              <a:rPr lang="en-US" dirty="0" smtClean="0"/>
              <a:t> Functions </a:t>
            </a:r>
            <a:r>
              <a:rPr lang="en-US" sz="2700" dirty="0" smtClean="0"/>
              <a:t>(</a:t>
            </a:r>
            <a:r>
              <a:rPr lang="en-US" sz="2700" dirty="0" err="1" smtClean="0"/>
              <a:t>contd</a:t>
            </a:r>
            <a:r>
              <a:rPr lang="en-US" sz="2700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i="1" dirty="0" smtClean="0"/>
              <a:t>Formatted String Input – String Conversion Code:</a:t>
            </a:r>
            <a:endParaRPr lang="en-US" sz="2800" dirty="0" smtClean="0"/>
          </a:p>
          <a:p>
            <a:r>
              <a:rPr lang="en-US" sz="2800" dirty="0" smtClean="0"/>
              <a:t>Can use the width value in the field specification to limit the number of characters read: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/>
              <a:t>char month[10];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/>
              <a:t>scanf(“%9s”,month);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Remember, you need one space for the \0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width should be one less than size of array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Strings shorter than the field specification are read normally, but C always stops after reading 9 characters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remaining part string that is not read </a:t>
            </a:r>
            <a:r>
              <a:rPr lang="en-US" sz="2400" dirty="0" err="1" smtClean="0"/>
              <a:t>upto</a:t>
            </a:r>
            <a:r>
              <a:rPr lang="en-US" sz="2400" dirty="0" smtClean="0"/>
              <a:t> newline can be/ has to be flushed as shown in the program as follows: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Input/Output</a:t>
            </a:r>
            <a:r>
              <a:rPr lang="en-US" dirty="0" smtClean="0"/>
              <a:t> Functions </a:t>
            </a:r>
            <a:r>
              <a:rPr lang="en-US" sz="2700" dirty="0" smtClean="0"/>
              <a:t>(</a:t>
            </a:r>
            <a:r>
              <a:rPr lang="en-US" sz="2700" dirty="0" err="1" smtClean="0"/>
              <a:t>contd</a:t>
            </a:r>
            <a:r>
              <a:rPr lang="en-US" sz="2700" dirty="0" smtClean="0"/>
              <a:t>…)</a:t>
            </a:r>
            <a:endParaRPr lang="en-IN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372475" cy="270668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1371601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Formatted String Input – String Conversion Code:</a:t>
            </a:r>
            <a:endParaRPr lang="en-I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Input/Output</a:t>
            </a:r>
            <a:r>
              <a:rPr lang="en-US" dirty="0" smtClean="0"/>
              <a:t> Functions </a:t>
            </a:r>
            <a:r>
              <a:rPr lang="en-US" sz="2700" dirty="0" smtClean="0"/>
              <a:t>(</a:t>
            </a:r>
            <a:r>
              <a:rPr lang="en-US" sz="2700" dirty="0" err="1" smtClean="0"/>
              <a:t>contd</a:t>
            </a:r>
            <a:r>
              <a:rPr lang="en-US" sz="2700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00174"/>
            <a:ext cx="8572560" cy="459582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000" b="1" i="1" dirty="0" smtClean="0"/>
              <a:t>Formatted String Input – Scan Set Conversion Code: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Edit set input %[</a:t>
            </a:r>
            <a:r>
              <a:rPr lang="en-US" sz="2800" i="1" dirty="0" err="1" smtClean="0"/>
              <a:t>ListofChars</a:t>
            </a:r>
            <a:r>
              <a:rPr lang="en-US" sz="2800" dirty="0" smtClean="0"/>
              <a:t>]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ListofChars</a:t>
            </a:r>
            <a:r>
              <a:rPr lang="en-US" sz="2400" dirty="0" smtClean="0"/>
              <a:t> specifies set of characters (called scan set)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Characters read as long as character falls in scan set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Stops when first non scan set character encountered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Note, does not ignored leading white space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Any character may be specified except ]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Putting ^ at the start to negate the set (any character BUT list is allowed)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Examples:</a:t>
            </a:r>
          </a:p>
          <a:p>
            <a:pPr lvl="1">
              <a:lnSpc>
                <a:spcPct val="170000"/>
              </a:lnSpc>
            </a:pPr>
            <a:r>
              <a:rPr lang="en-US" sz="2400" dirty="0" smtClean="0"/>
              <a:t>scanf(“%10[-+0123456789]”,Number);</a:t>
            </a:r>
          </a:p>
          <a:p>
            <a:pPr lvl="1">
              <a:lnSpc>
                <a:spcPct val="170000"/>
              </a:lnSpc>
            </a:pPr>
            <a:r>
              <a:rPr lang="en-US" sz="2400" dirty="0" smtClean="0"/>
              <a:t>scanf(“%81[^\n]”,Line); /* read until newline char */</a:t>
            </a:r>
          </a:p>
          <a:p>
            <a:pPr lvl="1">
              <a:lnSpc>
                <a:spcPct val="170000"/>
              </a:lnSpc>
            </a:pPr>
            <a:r>
              <a:rPr lang="en-US" sz="2400" dirty="0" smtClean="0"/>
              <a:t>scanf(“%15[^~!@#$%^&amp;*()_+]”, </a:t>
            </a:r>
            <a:r>
              <a:rPr lang="en-US" sz="2400" dirty="0" err="1" smtClean="0"/>
              <a:t>str</a:t>
            </a:r>
            <a:r>
              <a:rPr lang="en-US" sz="2400" dirty="0" smtClean="0"/>
              <a:t>) ;  /*reads characters other than specified*/</a:t>
            </a:r>
          </a:p>
          <a:p>
            <a:pPr lvl="1">
              <a:lnSpc>
                <a:spcPct val="170000"/>
              </a:lnSpc>
            </a:pPr>
            <a:r>
              <a:rPr lang="en-US" sz="2400" dirty="0" smtClean="0"/>
              <a:t>scanf(“%15 [ ] [0123456789]”,</a:t>
            </a:r>
            <a:r>
              <a:rPr lang="en-US" sz="2400" dirty="0" err="1" smtClean="0"/>
              <a:t>str</a:t>
            </a:r>
            <a:r>
              <a:rPr lang="en-US" sz="2400" dirty="0" smtClean="0"/>
              <a:t>); /* reads square bracket and num */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83977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b="1" i="1" dirty="0" smtClean="0"/>
              <a:t>Formatted String Input – Scan Set Conversion Code:</a:t>
            </a:r>
            <a:endParaRPr lang="en-US" b="1" i="1" dirty="0" smtClean="0"/>
          </a:p>
          <a:p>
            <a:r>
              <a:rPr lang="en-US" dirty="0" smtClean="0"/>
              <a:t>Note:</a:t>
            </a:r>
            <a:endParaRPr lang="en-I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2438400"/>
            <a:ext cx="8077200" cy="52322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/>
              <a:t>The edit set does not skip whitespace.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" y="3009904"/>
            <a:ext cx="8077200" cy="954107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/>
              <a:t>Always use a width in the field specification </a:t>
            </a:r>
            <a:br>
              <a:rPr lang="en-US" sz="2800" dirty="0"/>
            </a:br>
            <a:r>
              <a:rPr lang="en-US" sz="2800" dirty="0"/>
              <a:t>when reading strings.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Input/Output</a:t>
            </a:r>
            <a:r>
              <a:rPr lang="en-US" dirty="0" smtClean="0"/>
              <a:t> Functions </a:t>
            </a:r>
            <a:r>
              <a:rPr lang="en-US" sz="2700" dirty="0" smtClean="0"/>
              <a:t>(</a:t>
            </a:r>
            <a:r>
              <a:rPr lang="en-US" sz="2700" dirty="0" err="1" smtClean="0"/>
              <a:t>contd</a:t>
            </a:r>
            <a:r>
              <a:rPr lang="en-US" sz="2700" dirty="0" smtClean="0"/>
              <a:t>…)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i="1" dirty="0" smtClean="0"/>
              <a:t>Formatted String Output:</a:t>
            </a:r>
          </a:p>
          <a:p>
            <a:r>
              <a:rPr lang="en-US" sz="3000" dirty="0" smtClean="0"/>
              <a:t>Strings can be write using </a:t>
            </a:r>
            <a:r>
              <a:rPr lang="en-US" sz="3000" i="1" dirty="0" err="1" smtClean="0"/>
              <a:t>printf</a:t>
            </a:r>
            <a:r>
              <a:rPr lang="en-US" sz="3000" dirty="0" smtClean="0"/>
              <a:t>  to console and using </a:t>
            </a:r>
            <a:r>
              <a:rPr lang="en-US" sz="3000" i="1" dirty="0" err="1" smtClean="0"/>
              <a:t>fprintf</a:t>
            </a:r>
            <a:r>
              <a:rPr lang="en-US" sz="3000" dirty="0" smtClean="0"/>
              <a:t>  to files.</a:t>
            </a:r>
          </a:p>
          <a:p>
            <a:r>
              <a:rPr lang="en-US" sz="3000" dirty="0" smtClean="0"/>
              <a:t>Conversion codes are possible  for writing strings is “s”</a:t>
            </a:r>
          </a:p>
          <a:p>
            <a:r>
              <a:rPr lang="en-US" sz="3000" dirty="0" smtClean="0"/>
              <a:t> Four </a:t>
            </a:r>
            <a:r>
              <a:rPr lang="en-US" sz="3000" dirty="0" smtClean="0">
                <a:solidFill>
                  <a:srgbClr val="C00000"/>
                </a:solidFill>
              </a:rPr>
              <a:t>optional</a:t>
            </a:r>
            <a:r>
              <a:rPr lang="en-US" sz="3000" dirty="0" smtClean="0"/>
              <a:t> conversion modifiers are possible preceding the conversion code:</a:t>
            </a:r>
            <a:r>
              <a:rPr lang="en-IN" sz="3000" dirty="0" smtClean="0"/>
              <a:t> </a:t>
            </a:r>
          </a:p>
          <a:p>
            <a:pPr>
              <a:buNone/>
            </a:pPr>
            <a:r>
              <a:rPr lang="en-IN" sz="2800" b="1" dirty="0" smtClean="0"/>
              <a:t>    </a:t>
            </a:r>
            <a:r>
              <a:rPr lang="en-IN" sz="2000" b="1" dirty="0" smtClean="0"/>
              <a:t>%   [</a:t>
            </a:r>
            <a:r>
              <a:rPr lang="en-IN" sz="2000" b="1" i="1" dirty="0" smtClean="0"/>
              <a:t>Justification Flag</a:t>
            </a:r>
            <a:r>
              <a:rPr lang="en-IN" sz="2000" b="1" dirty="0" smtClean="0"/>
              <a:t>]   [</a:t>
            </a:r>
            <a:r>
              <a:rPr lang="en-IN" sz="2000" b="1" i="1" dirty="0" smtClean="0"/>
              <a:t>minimum-field-width]   [precision]</a:t>
            </a:r>
            <a:r>
              <a:rPr lang="en-IN" sz="2000" b="1" dirty="0" smtClean="0"/>
              <a:t>  [</a:t>
            </a:r>
            <a:r>
              <a:rPr lang="en-IN" sz="2000" b="1" i="1" dirty="0" smtClean="0"/>
              <a:t>size</a:t>
            </a:r>
            <a:r>
              <a:rPr lang="en-IN" sz="2000" b="1" dirty="0" smtClean="0"/>
              <a:t>] s</a:t>
            </a:r>
            <a:endParaRPr lang="en-IN" sz="2800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7158" y="5286388"/>
            <a:ext cx="8286808" cy="138499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The maximum number of characters to be printed </a:t>
            </a:r>
            <a:br>
              <a:rPr lang="en-US" sz="2800" dirty="0" smtClean="0"/>
            </a:br>
            <a:r>
              <a:rPr lang="en-US" sz="2800" dirty="0" smtClean="0"/>
              <a:t>is specified by the precision in the format </a:t>
            </a:r>
            <a:br>
              <a:rPr lang="en-US" sz="2800" dirty="0" smtClean="0"/>
            </a:br>
            <a:r>
              <a:rPr lang="en-US" sz="2800" dirty="0" smtClean="0"/>
              <a:t>string of the field specification.</a:t>
            </a:r>
            <a:endParaRPr lang="en-US" sz="2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Input/Output</a:t>
            </a:r>
            <a:r>
              <a:rPr lang="en-US" dirty="0" smtClean="0"/>
              <a:t> Functions </a:t>
            </a:r>
            <a:r>
              <a:rPr lang="en-US" sz="2700" dirty="0" smtClean="0"/>
              <a:t>(</a:t>
            </a:r>
            <a:r>
              <a:rPr lang="en-US" sz="2700" dirty="0" err="1" smtClean="0"/>
              <a:t>contd</a:t>
            </a:r>
            <a:r>
              <a:rPr lang="en-US" sz="2700" dirty="0" smtClean="0"/>
              <a:t>…)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Input/Output</a:t>
            </a:r>
            <a:r>
              <a:rPr lang="en-US" dirty="0" smtClean="0"/>
              <a:t> Functions </a:t>
            </a:r>
            <a:r>
              <a:rPr lang="en-US" sz="2700" dirty="0" smtClean="0"/>
              <a:t>(</a:t>
            </a:r>
            <a:r>
              <a:rPr lang="en-US" sz="2700" dirty="0" err="1" smtClean="0"/>
              <a:t>contd</a:t>
            </a:r>
            <a:r>
              <a:rPr lang="en-US" sz="2700" dirty="0" smtClean="0"/>
              <a:t>…)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600200"/>
          <a:ext cx="850112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41"/>
                <a:gridCol w="6608281"/>
              </a:tblGrid>
              <a:tr h="495857">
                <a:tc>
                  <a:txBody>
                    <a:bodyPr/>
                    <a:lstStyle/>
                    <a:p>
                      <a:r>
                        <a:rPr lang="en-US" dirty="0" smtClean="0"/>
                        <a:t>Conversion Modifier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495857">
                <a:tc>
                  <a:txBody>
                    <a:bodyPr/>
                    <a:lstStyle/>
                    <a:p>
                      <a:r>
                        <a:rPr lang="en-US" i="1" dirty="0" smtClean="0"/>
                        <a:t>Justification Flag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left-justify within the field.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Eg</a:t>
                      </a:r>
                      <a:r>
                        <a:rPr lang="en-US" sz="1800" dirty="0" smtClean="0"/>
                        <a:t>.</a:t>
                      </a:r>
                      <a:r>
                        <a:rPr lang="en-US" sz="1800" baseline="0" dirty="0" smtClean="0"/>
                        <a:t>   </a:t>
                      </a:r>
                      <a:r>
                        <a:rPr lang="en-US" sz="1800" dirty="0" smtClean="0"/>
                        <a:t>char Name[10] = “Rich”;</a:t>
                      </a:r>
                    </a:p>
                    <a:p>
                      <a:r>
                        <a:rPr lang="en-US" sz="1800" dirty="0" smtClean="0"/>
                        <a:t>         </a:t>
                      </a:r>
                      <a:r>
                        <a:rPr lang="en-US" sz="1800" dirty="0" err="1" smtClean="0"/>
                        <a:t>printf</a:t>
                      </a:r>
                      <a:r>
                        <a:rPr lang="en-US" sz="1800" dirty="0" smtClean="0"/>
                        <a:t>(“|%-10s|”,Name);  /*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Outputs:      |Rich      | */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95857">
                <a:tc>
                  <a:txBody>
                    <a:bodyPr/>
                    <a:lstStyle/>
                    <a:p>
                      <a:r>
                        <a:rPr lang="en-IN" sz="1800" i="1" dirty="0" smtClean="0"/>
                        <a:t>Minimum-field-width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 converting any value to a string, the field width represents the minimum number of characters in the resulting string. If the converted value has fewer characters, then the resulting string is </a:t>
                      </a:r>
                      <a:r>
                        <a:rPr lang="en-IN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padded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with spaces (or zeros) on the left (or right) by default (or if the appropriate flag is used.)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"|%5s|", "ABC");   /* outputs |··ABC| */</a:t>
                      </a:r>
                    </a:p>
                  </a:txBody>
                  <a:tcPr/>
                </a:tc>
              </a:tr>
              <a:tr h="495857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specifies the maximum number of bytes written.  If the string is too long it will be truncated.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"|%-5.3s|", "ABCD" ); /* outputs  |ABC··| */</a:t>
                      </a:r>
                    </a:p>
                  </a:txBody>
                  <a:tcPr/>
                </a:tc>
              </a:tr>
              <a:tr h="495857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normal 8-bit ASCII characters if not specified. </a:t>
                      </a:r>
                    </a:p>
                    <a:p>
                      <a:r>
                        <a:rPr lang="en-US" dirty="0" smtClean="0"/>
                        <a:t>Otherwise,</a:t>
                      </a:r>
                      <a:r>
                        <a:rPr lang="en-US" baseline="0" dirty="0" smtClean="0"/>
                        <a:t> with option  </a:t>
                      </a:r>
                      <a:r>
                        <a:rPr lang="en-US" baseline="0" dirty="0" smtClean="0">
                          <a:latin typeface="+mj-lt"/>
                          <a:cs typeface="Aparajita" pitchFamily="34" charset="0"/>
                        </a:rPr>
                        <a:t>l </a:t>
                      </a:r>
                      <a:r>
                        <a:rPr lang="en-US" baseline="0" dirty="0" smtClean="0"/>
                        <a:t>(note it is letter ell) reads wide characters like UCS and Unicode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Input/Output</a:t>
            </a:r>
            <a:r>
              <a:rPr lang="en-US" dirty="0" smtClean="0"/>
              <a:t> Functions </a:t>
            </a:r>
            <a:r>
              <a:rPr lang="en-US" sz="2700" dirty="0" smtClean="0"/>
              <a:t>(</a:t>
            </a:r>
            <a:r>
              <a:rPr lang="en-US" sz="2700" dirty="0" err="1" smtClean="0"/>
              <a:t>contd</a:t>
            </a:r>
            <a:r>
              <a:rPr lang="en-US" sz="2700" dirty="0" smtClean="0"/>
              <a:t>…)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285861"/>
            <a:ext cx="8229600" cy="3667140"/>
          </a:xfrm>
        </p:spPr>
        <p:txBody>
          <a:bodyPr>
            <a:normAutofit fontScale="92500"/>
          </a:bodyPr>
          <a:lstStyle/>
          <a:p>
            <a:pPr marL="342900" lvl="1" indent="-342900">
              <a:buNone/>
            </a:pPr>
            <a:r>
              <a:rPr lang="en-US" sz="3000" b="1" i="1" dirty="0" smtClean="0"/>
              <a:t>String-only Input :</a:t>
            </a:r>
          </a:p>
          <a:p>
            <a:pPr marL="342900" lvl="1" indent="-342900"/>
            <a:r>
              <a:rPr lang="en-US" dirty="0" smtClean="0"/>
              <a:t>Read without reformatting any data is provided by the function </a:t>
            </a:r>
            <a:r>
              <a:rPr lang="en-US" i="1" dirty="0" smtClean="0"/>
              <a:t>gets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i="1" dirty="0" smtClean="0"/>
              <a:t>gets </a:t>
            </a:r>
            <a:r>
              <a:rPr lang="en-US" dirty="0" smtClean="0"/>
              <a:t>converts line to string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char *gets(char *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reads the next line (up to the next newline) from keyboard and stores it in the array of chars pointed to by </a:t>
            </a:r>
            <a:r>
              <a:rPr lang="en-US" dirty="0" err="1" smtClean="0"/>
              <a:t>str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returns </a:t>
            </a:r>
            <a:r>
              <a:rPr lang="en-US" dirty="0" err="1" smtClean="0"/>
              <a:t>str</a:t>
            </a:r>
            <a:r>
              <a:rPr lang="en-US" dirty="0" smtClean="0"/>
              <a:t> if string read or NULL if problem/end-of-file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not limited in how many chars read (may read too many for array)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newline included in string read</a:t>
            </a:r>
          </a:p>
          <a:p>
            <a:endParaRPr lang="en-IN" dirty="0" smtClean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857760"/>
            <a:ext cx="74009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4724400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US" dirty="0" smtClean="0"/>
              <a:t>Introduction</a:t>
            </a:r>
          </a:p>
          <a:p>
            <a:pPr marL="457200" indent="-457200"/>
            <a:r>
              <a:rPr lang="en-US" dirty="0" smtClean="0"/>
              <a:t>Strings in C</a:t>
            </a:r>
          </a:p>
          <a:p>
            <a:pPr lvl="1">
              <a:buClr>
                <a:schemeClr val="tx1"/>
              </a:buClr>
              <a:buSzPct val="117000"/>
            </a:pPr>
            <a:r>
              <a:rPr lang="en-US" dirty="0" smtClean="0"/>
              <a:t>Storing Strings</a:t>
            </a:r>
            <a:endParaRPr lang="fr-FR" dirty="0" smtClean="0"/>
          </a:p>
          <a:p>
            <a:pPr lvl="1">
              <a:buClr>
                <a:schemeClr val="tx1"/>
              </a:buClr>
              <a:buSzPct val="117000"/>
            </a:pPr>
            <a:r>
              <a:rPr lang="fr-FR" dirty="0" smtClean="0"/>
              <a:t>The String </a:t>
            </a:r>
            <a:r>
              <a:rPr lang="fr-FR" dirty="0" err="1" smtClean="0"/>
              <a:t>Delimiter</a:t>
            </a:r>
            <a:endParaRPr lang="fr-FR" dirty="0" smtClean="0"/>
          </a:p>
          <a:p>
            <a:pPr lvl="1">
              <a:buClr>
                <a:schemeClr val="tx1"/>
              </a:buClr>
              <a:buSzPct val="117000"/>
            </a:pPr>
            <a:r>
              <a:rPr lang="en-US" dirty="0" smtClean="0"/>
              <a:t>String Literals</a:t>
            </a:r>
          </a:p>
          <a:p>
            <a:pPr lvl="1">
              <a:buClr>
                <a:schemeClr val="tx1"/>
              </a:buClr>
              <a:buSzPct val="117000"/>
            </a:pPr>
            <a:r>
              <a:rPr lang="en-US" dirty="0" smtClean="0"/>
              <a:t>Declaring Strings</a:t>
            </a:r>
          </a:p>
          <a:p>
            <a:pPr lvl="1">
              <a:buClr>
                <a:schemeClr val="tx1"/>
              </a:buClr>
              <a:buSzPct val="117000"/>
            </a:pPr>
            <a:r>
              <a:rPr lang="en-US" dirty="0" smtClean="0"/>
              <a:t>Initializing Strings</a:t>
            </a:r>
          </a:p>
          <a:p>
            <a:pPr lvl="1">
              <a:buClr>
                <a:schemeClr val="tx1"/>
              </a:buClr>
              <a:buSzPct val="117000"/>
            </a:pPr>
            <a:r>
              <a:rPr lang="en-US" dirty="0" smtClean="0"/>
              <a:t>Strings and the Assignment Operator</a:t>
            </a:r>
          </a:p>
          <a:p>
            <a:pPr>
              <a:buClr>
                <a:schemeClr val="tx1"/>
              </a:buClr>
              <a:buSzPct val="117000"/>
            </a:pPr>
            <a:r>
              <a:rPr lang="en-US" dirty="0" smtClean="0"/>
              <a:t>String </a:t>
            </a:r>
            <a:r>
              <a:rPr lang="en-US" dirty="0" err="1" smtClean="0"/>
              <a:t>Input/Output</a:t>
            </a:r>
            <a:r>
              <a:rPr lang="en-US" dirty="0" smtClean="0"/>
              <a:t> Functions</a:t>
            </a:r>
          </a:p>
          <a:p>
            <a:pPr lvl="1">
              <a:buClr>
                <a:schemeClr val="tx1"/>
              </a:buClr>
              <a:buSzPct val="117000"/>
            </a:pPr>
            <a:r>
              <a:rPr lang="en-US" dirty="0" smtClean="0"/>
              <a:t>Formatted String Input </a:t>
            </a:r>
          </a:p>
          <a:p>
            <a:pPr lvl="2">
              <a:buClr>
                <a:schemeClr val="tx1"/>
              </a:buClr>
              <a:buSzPct val="117000"/>
            </a:pPr>
            <a:r>
              <a:rPr lang="en-US" dirty="0" smtClean="0"/>
              <a:t> String conversion code</a:t>
            </a:r>
          </a:p>
          <a:p>
            <a:pPr lvl="2">
              <a:buClr>
                <a:schemeClr val="tx1"/>
              </a:buClr>
              <a:buSzPct val="117000"/>
            </a:pPr>
            <a:r>
              <a:rPr lang="en-US" dirty="0" smtClean="0"/>
              <a:t>Scan set conversion code</a:t>
            </a:r>
          </a:p>
          <a:p>
            <a:pPr lvl="1">
              <a:buClr>
                <a:schemeClr val="tx1"/>
              </a:buClr>
              <a:buSzPct val="117000"/>
            </a:pPr>
            <a:r>
              <a:rPr lang="en-US" dirty="0" smtClean="0"/>
              <a:t>Formatted String Output</a:t>
            </a:r>
          </a:p>
          <a:p>
            <a:pPr lvl="1">
              <a:buClr>
                <a:schemeClr val="tx1"/>
              </a:buClr>
              <a:buSzPct val="117000"/>
            </a:pPr>
            <a:r>
              <a:rPr lang="en-US" dirty="0" smtClean="0"/>
              <a:t>String-only Input</a:t>
            </a:r>
          </a:p>
          <a:p>
            <a:pPr lvl="1">
              <a:buClr>
                <a:schemeClr val="tx1"/>
              </a:buClr>
              <a:buSzPct val="117000"/>
            </a:pPr>
            <a:r>
              <a:rPr lang="en-US" dirty="0" smtClean="0"/>
              <a:t>String-only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Input/Output</a:t>
            </a:r>
            <a:r>
              <a:rPr lang="en-US" dirty="0" smtClean="0"/>
              <a:t> Functions </a:t>
            </a:r>
            <a:r>
              <a:rPr lang="en-US" sz="2700" dirty="0" smtClean="0"/>
              <a:t>(</a:t>
            </a:r>
            <a:r>
              <a:rPr lang="en-US" sz="2700" dirty="0" err="1" smtClean="0"/>
              <a:t>contd</a:t>
            </a:r>
            <a:r>
              <a:rPr lang="en-US" sz="2700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5860"/>
            <a:ext cx="8458200" cy="51435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Illustration: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main() </a:t>
            </a:r>
          </a:p>
          <a:p>
            <a:pPr>
              <a:buNone/>
            </a:pPr>
            <a:r>
              <a:rPr lang="en-IN" dirty="0" smtClean="0"/>
              <a:t>{ </a:t>
            </a:r>
          </a:p>
          <a:p>
            <a:pPr>
              <a:buNone/>
            </a:pPr>
            <a:r>
              <a:rPr lang="en-IN" dirty="0" smtClean="0"/>
              <a:t>	char </a:t>
            </a:r>
            <a:r>
              <a:rPr lang="en-IN" dirty="0" err="1" smtClean="0"/>
              <a:t>str</a:t>
            </a:r>
            <a:r>
              <a:rPr lang="en-IN" dirty="0" smtClean="0"/>
              <a:t>[50];</a:t>
            </a:r>
          </a:p>
          <a:p>
            <a:pPr>
              <a:buNone/>
            </a:pPr>
            <a:r>
              <a:rPr lang="en-IN" dirty="0" smtClean="0"/>
              <a:t>	 </a:t>
            </a:r>
            <a:r>
              <a:rPr lang="en-IN" dirty="0" err="1" smtClean="0"/>
              <a:t>printf</a:t>
            </a:r>
            <a:r>
              <a:rPr lang="en-IN" dirty="0" smtClean="0"/>
              <a:t>("Enter a string : "); </a:t>
            </a:r>
          </a:p>
          <a:p>
            <a:pPr>
              <a:buNone/>
            </a:pPr>
            <a:r>
              <a:rPr lang="en-IN" dirty="0" smtClean="0"/>
              <a:t>	gets(</a:t>
            </a:r>
            <a:r>
              <a:rPr lang="en-IN" dirty="0" err="1" smtClean="0"/>
              <a:t>str</a:t>
            </a:r>
            <a:r>
              <a:rPr lang="en-IN" dirty="0" smtClean="0"/>
              <a:t>);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("You entered: %s", </a:t>
            </a:r>
            <a:r>
              <a:rPr lang="en-IN" dirty="0" err="1" smtClean="0"/>
              <a:t>str</a:t>
            </a:r>
            <a:r>
              <a:rPr lang="en-IN" dirty="0" smtClean="0"/>
              <a:t>); </a:t>
            </a:r>
          </a:p>
          <a:p>
            <a:pPr>
              <a:buNone/>
            </a:pPr>
            <a:r>
              <a:rPr lang="en-IN" dirty="0" smtClean="0"/>
              <a:t>	return(0); 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On execution: 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Enter a string : tutorialspoint.com </a:t>
            </a:r>
          </a:p>
          <a:p>
            <a:pPr>
              <a:buNone/>
            </a:pPr>
            <a:r>
              <a:rPr lang="en-IN" dirty="0" smtClean="0"/>
              <a:t>You entered: tutorialspoint.com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Input/Output</a:t>
            </a:r>
            <a:r>
              <a:rPr lang="en-US" dirty="0" smtClean="0"/>
              <a:t> Functions </a:t>
            </a:r>
            <a:r>
              <a:rPr lang="en-US" sz="2700" dirty="0" smtClean="0"/>
              <a:t>(</a:t>
            </a:r>
            <a:r>
              <a:rPr lang="en-US" sz="2700" dirty="0" err="1" smtClean="0"/>
              <a:t>contd</a:t>
            </a:r>
            <a:r>
              <a:rPr lang="en-US" sz="2700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799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None/>
            </a:pPr>
            <a:r>
              <a:rPr lang="en-US" sz="3000" b="1" i="1" dirty="0" smtClean="0"/>
              <a:t>String-only Input: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write without reformatting any data is provided by the function </a:t>
            </a:r>
            <a:r>
              <a:rPr lang="en-US" i="1" dirty="0" smtClean="0"/>
              <a:t>puts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i="1" dirty="0" smtClean="0"/>
              <a:t>puts </a:t>
            </a:r>
            <a:r>
              <a:rPr lang="en-US" dirty="0" smtClean="0"/>
              <a:t>converts String to line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puts(char *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prints the string pointed to by </a:t>
            </a:r>
            <a:r>
              <a:rPr lang="en-US" dirty="0" err="1" smtClean="0"/>
              <a:t>str</a:t>
            </a:r>
            <a:r>
              <a:rPr lang="en-US" dirty="0" smtClean="0"/>
              <a:t> to the screen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prints until delimiter reached (string better have a \0)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returns EOF if the puts fails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outputs newline if \n encountered (for strings read with gets or </a:t>
            </a:r>
            <a:r>
              <a:rPr lang="en-US" dirty="0" err="1" smtClean="0"/>
              <a:t>fgets</a:t>
            </a:r>
            <a:r>
              <a:rPr lang="en-US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214950"/>
            <a:ext cx="8096250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Predict the output</a:t>
            </a:r>
          </a:p>
          <a:p>
            <a:pPr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void main() {</a:t>
            </a:r>
          </a:p>
          <a:p>
            <a:pPr>
              <a:buNone/>
            </a:pPr>
            <a:r>
              <a:rPr lang="en-IN" dirty="0" smtClean="0"/>
              <a:t>char *</a:t>
            </a:r>
            <a:r>
              <a:rPr lang="en-IN" dirty="0" err="1" smtClean="0"/>
              <a:t>str</a:t>
            </a:r>
            <a:r>
              <a:rPr lang="en-IN" dirty="0" smtClean="0"/>
              <a:t>="CQUESTIONBANK";</a:t>
            </a:r>
          </a:p>
          <a:p>
            <a:pPr>
              <a:buNone/>
            </a:pPr>
            <a:r>
              <a:rPr lang="en-IN" dirty="0" err="1" smtClean="0"/>
              <a:t>clrscr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(str+9);</a:t>
            </a:r>
          </a:p>
          <a:p>
            <a:pPr>
              <a:buNone/>
            </a:pPr>
            <a:r>
              <a:rPr lang="en-IN" dirty="0" err="1" smtClean="0"/>
              <a:t>getch</a:t>
            </a:r>
            <a:r>
              <a:rPr lang="en-IN" dirty="0" smtClean="0"/>
              <a:t>();   }</a:t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dirty="0" smtClean="0"/>
              <a:t>What will output when you compile and run the above code?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Answer: BANK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457200"/>
            <a:ext cx="1676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 the output</a:t>
            </a:r>
          </a:p>
          <a:p>
            <a:pPr>
              <a:buNone/>
            </a:pPr>
            <a:r>
              <a:rPr lang="en-IN" dirty="0" smtClean="0"/>
              <a:t>What will be output when you will execute following c code?</a:t>
            </a:r>
          </a:p>
          <a:p>
            <a:pPr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void main(){</a:t>
            </a:r>
          </a:p>
          <a:p>
            <a:pPr>
              <a:buNone/>
            </a:pPr>
            <a:r>
              <a:rPr lang="en-IN" dirty="0" smtClean="0"/>
              <a:t>    char </a:t>
            </a:r>
            <a:r>
              <a:rPr lang="en-IN" dirty="0" err="1" smtClean="0"/>
              <a:t>arr</a:t>
            </a:r>
            <a:r>
              <a:rPr lang="en-IN" dirty="0" smtClean="0"/>
              <a:t>[7]="Network";</a:t>
            </a:r>
          </a:p>
          <a:p>
            <a:pPr>
              <a:buNone/>
            </a:pPr>
            <a:r>
              <a:rPr lang="en-IN" dirty="0" smtClean="0"/>
              <a:t>    </a:t>
            </a:r>
            <a:r>
              <a:rPr lang="en-IN" dirty="0" err="1" smtClean="0"/>
              <a:t>printf</a:t>
            </a:r>
            <a:r>
              <a:rPr lang="en-IN" dirty="0" smtClean="0"/>
              <a:t>("%</a:t>
            </a:r>
            <a:r>
              <a:rPr lang="en-IN" dirty="0" err="1" smtClean="0"/>
              <a:t>s",arr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Answer: </a:t>
            </a:r>
            <a:r>
              <a:rPr lang="en-US" dirty="0" smtClean="0"/>
              <a:t>garbage value (Reason: as the string </a:t>
            </a:r>
            <a:r>
              <a:rPr lang="en-US" dirty="0" smtClean="0"/>
              <a:t>“Network” </a:t>
            </a:r>
            <a:r>
              <a:rPr lang="en-US" dirty="0" smtClean="0"/>
              <a:t>is of length 7 so the string is not null terminated)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457200"/>
            <a:ext cx="1676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Predict </a:t>
            </a:r>
            <a:r>
              <a:rPr lang="en-US" smtClean="0"/>
              <a:t>the output</a:t>
            </a:r>
            <a:endParaRPr lang="en-US" dirty="0" smtClean="0"/>
          </a:p>
          <a:p>
            <a:pPr>
              <a:buNone/>
            </a:pPr>
            <a:r>
              <a:rPr lang="en-IN" sz="3800" dirty="0" smtClean="0"/>
              <a:t>What will be output when you will execute following c code?</a:t>
            </a:r>
          </a:p>
          <a:p>
            <a:pPr>
              <a:buNone/>
            </a:pPr>
            <a:r>
              <a:rPr lang="en-IN" sz="3800" dirty="0" smtClean="0"/>
              <a:t>#include&lt;</a:t>
            </a:r>
            <a:r>
              <a:rPr lang="en-IN" sz="3800" dirty="0" err="1" smtClean="0"/>
              <a:t>stdio.h</a:t>
            </a:r>
            <a:r>
              <a:rPr lang="en-IN" sz="3800" dirty="0" smtClean="0"/>
              <a:t>&gt;</a:t>
            </a:r>
          </a:p>
          <a:p>
            <a:pPr>
              <a:buNone/>
            </a:pPr>
            <a:r>
              <a:rPr lang="en-IN" sz="3800" dirty="0" smtClean="0"/>
              <a:t>#define </a:t>
            </a:r>
            <a:r>
              <a:rPr lang="en-IN" sz="3800" dirty="0" err="1" smtClean="0"/>
              <a:t>var</a:t>
            </a:r>
            <a:r>
              <a:rPr lang="en-IN" sz="3800" dirty="0" smtClean="0"/>
              <a:t> 3</a:t>
            </a:r>
          </a:p>
          <a:p>
            <a:pPr>
              <a:buNone/>
            </a:pPr>
            <a:r>
              <a:rPr lang="en-IN" sz="3800" dirty="0" smtClean="0"/>
              <a:t>void main(){</a:t>
            </a:r>
          </a:p>
          <a:p>
            <a:pPr>
              <a:buNone/>
            </a:pPr>
            <a:r>
              <a:rPr lang="en-IN" sz="3800" dirty="0" smtClean="0"/>
              <a:t>    char *cricket[</a:t>
            </a:r>
            <a:r>
              <a:rPr lang="en-IN" sz="3800" dirty="0" err="1" smtClean="0"/>
              <a:t>var</a:t>
            </a:r>
            <a:r>
              <a:rPr lang="en-IN" sz="3800" dirty="0" smtClean="0"/>
              <a:t>+~0]={"</a:t>
            </a:r>
            <a:r>
              <a:rPr lang="en-IN" sz="3800" dirty="0" err="1" smtClean="0"/>
              <a:t>clarke","kallis</a:t>
            </a:r>
            <a:r>
              <a:rPr lang="en-IN" sz="3800" dirty="0" smtClean="0"/>
              <a:t>"};</a:t>
            </a:r>
          </a:p>
          <a:p>
            <a:pPr>
              <a:buNone/>
            </a:pPr>
            <a:r>
              <a:rPr lang="en-IN" sz="3800" dirty="0" smtClean="0"/>
              <a:t>    char *</a:t>
            </a:r>
            <a:r>
              <a:rPr lang="en-IN" sz="3800" dirty="0" err="1" smtClean="0"/>
              <a:t>ptr</a:t>
            </a:r>
            <a:r>
              <a:rPr lang="en-IN" sz="3800" dirty="0" smtClean="0"/>
              <a:t>=cricket[1+~0];</a:t>
            </a:r>
          </a:p>
          <a:p>
            <a:pPr>
              <a:buNone/>
            </a:pPr>
            <a:r>
              <a:rPr lang="en-IN" sz="3800" dirty="0" smtClean="0"/>
              <a:t>    </a:t>
            </a:r>
            <a:r>
              <a:rPr lang="en-IN" sz="3800" dirty="0" err="1" smtClean="0"/>
              <a:t>printf</a:t>
            </a:r>
            <a:r>
              <a:rPr lang="en-IN" sz="3800" dirty="0" smtClean="0"/>
              <a:t>("%c",*++</a:t>
            </a:r>
            <a:r>
              <a:rPr lang="en-IN" sz="3800" dirty="0" err="1" smtClean="0"/>
              <a:t>ptr</a:t>
            </a:r>
            <a:r>
              <a:rPr lang="en-IN" sz="3800" dirty="0" smtClean="0"/>
              <a:t>);</a:t>
            </a:r>
          </a:p>
          <a:p>
            <a:pPr>
              <a:buNone/>
            </a:pPr>
            <a:r>
              <a:rPr lang="en-IN" sz="3800" dirty="0" smtClean="0"/>
              <a:t>}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US" dirty="0" smtClean="0"/>
              <a:t>Answer: l</a:t>
            </a:r>
          </a:p>
          <a:p>
            <a:pPr>
              <a:buNone/>
            </a:pPr>
            <a:r>
              <a:rPr lang="en-US" dirty="0" smtClean="0"/>
              <a:t>Reason:</a:t>
            </a:r>
          </a:p>
          <a:p>
            <a:r>
              <a:rPr lang="en-IN" dirty="0" smtClean="0"/>
              <a:t>In the expression of size of an array can have micro constant.   </a:t>
            </a:r>
            <a:r>
              <a:rPr lang="en-IN" dirty="0" err="1" smtClean="0"/>
              <a:t>var</a:t>
            </a:r>
            <a:r>
              <a:rPr lang="en-IN" dirty="0" smtClean="0"/>
              <a:t> +~0 = 3 + ~0 = 3 + (-1)  = 2</a:t>
            </a:r>
          </a:p>
          <a:p>
            <a:r>
              <a:rPr lang="en-US" dirty="0" smtClean="0"/>
              <a:t>Therefore </a:t>
            </a:r>
            <a:r>
              <a:rPr lang="en-US" dirty="0" err="1" smtClean="0"/>
              <a:t>circket</a:t>
            </a:r>
            <a:r>
              <a:rPr lang="en-US" dirty="0" smtClean="0"/>
              <a:t>[2] = {pointer to c, </a:t>
            </a:r>
            <a:r>
              <a:rPr lang="en-US" dirty="0" err="1" smtClean="0"/>
              <a:t>pinter</a:t>
            </a:r>
            <a:r>
              <a:rPr lang="en-US" dirty="0" smtClean="0"/>
              <a:t> to k}</a:t>
            </a:r>
          </a:p>
          <a:p>
            <a:r>
              <a:rPr lang="en-US" dirty="0" smtClean="0"/>
              <a:t>++</a:t>
            </a:r>
            <a:r>
              <a:rPr lang="en-US" dirty="0" err="1" smtClean="0"/>
              <a:t>ptr</a:t>
            </a:r>
            <a:r>
              <a:rPr lang="en-US" dirty="0" smtClean="0"/>
              <a:t>  --- ptr+1 is equal to the location following c in </a:t>
            </a:r>
            <a:r>
              <a:rPr lang="en-US" dirty="0" err="1" smtClean="0"/>
              <a:t>clarke</a:t>
            </a:r>
            <a:r>
              <a:rPr lang="en-US" dirty="0" smtClean="0"/>
              <a:t>, hence t</a:t>
            </a:r>
            <a:r>
              <a:rPr lang="en-IN" dirty="0" smtClean="0"/>
              <a:t>h answer is l(letter ell).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457200"/>
            <a:ext cx="1676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The string storage schemes in  old styled programming language </a:t>
            </a:r>
            <a:r>
              <a:rPr lang="en-US" dirty="0" err="1" smtClean="0"/>
              <a:t>vs</a:t>
            </a:r>
            <a:r>
              <a:rPr lang="en-US" dirty="0" smtClean="0"/>
              <a:t> new languages were discussed.</a:t>
            </a:r>
          </a:p>
          <a:p>
            <a:pPr marL="457200" indent="-457200"/>
            <a:r>
              <a:rPr lang="en-US" dirty="0" smtClean="0"/>
              <a:t>Declaring and initializing strings was discussed.</a:t>
            </a:r>
          </a:p>
          <a:p>
            <a:pPr marL="457200" indent="-457200"/>
            <a:r>
              <a:rPr lang="en-US" dirty="0" smtClean="0"/>
              <a:t>Raw </a:t>
            </a:r>
            <a:r>
              <a:rPr lang="en-US" dirty="0" err="1" smtClean="0"/>
              <a:t>vs</a:t>
            </a:r>
            <a:r>
              <a:rPr lang="en-US" dirty="0" smtClean="0"/>
              <a:t> formatted read and write of strings was dealt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-- data type ‘char’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domain of the data type char is the set of symbols that can be displayed on the screen or typed on the keyboard. </a:t>
            </a:r>
          </a:p>
          <a:p>
            <a:pPr lvl="1"/>
            <a:r>
              <a:rPr lang="en-IN" dirty="0" smtClean="0"/>
              <a:t>These symbols : the letters, digits, punctuation marks, spacebar, Return key, and so forth—are the building blocks for all text data. </a:t>
            </a:r>
          </a:p>
          <a:p>
            <a:r>
              <a:rPr lang="en-IN" dirty="0" smtClean="0"/>
              <a:t> char is a scalar type and are stored as ASCII code, </a:t>
            </a:r>
          </a:p>
          <a:p>
            <a:r>
              <a:rPr lang="en-IN" dirty="0" smtClean="0"/>
              <a:t>set of operations available for characters is the same as that for integers</a:t>
            </a:r>
          </a:p>
          <a:p>
            <a:pPr lvl="1"/>
            <a:r>
              <a:rPr lang="en-IN" dirty="0" smtClean="0"/>
              <a:t>Adding an integer to a character</a:t>
            </a:r>
          </a:p>
          <a:p>
            <a:pPr lvl="1"/>
            <a:r>
              <a:rPr lang="en-IN" dirty="0" smtClean="0"/>
              <a:t>Subtracting an integer from a character</a:t>
            </a:r>
          </a:p>
          <a:p>
            <a:pPr lvl="1"/>
            <a:r>
              <a:rPr lang="en-IN" dirty="0" smtClean="0"/>
              <a:t>Subtracting one character from another</a:t>
            </a:r>
          </a:p>
          <a:p>
            <a:pPr lvl="1"/>
            <a:r>
              <a:rPr lang="en-IN" dirty="0" smtClean="0"/>
              <a:t>Comparing two characters against each other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535785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string is a sequence of characters treated as a group</a:t>
            </a:r>
          </a:p>
          <a:p>
            <a:r>
              <a:rPr lang="en-IN" sz="2800" dirty="0" smtClean="0"/>
              <a:t>What are the primitive operations that you might want to perform on strings?  </a:t>
            </a:r>
          </a:p>
          <a:p>
            <a:pPr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To begin with, you need to</a:t>
            </a:r>
          </a:p>
          <a:p>
            <a:pPr lvl="1"/>
            <a:r>
              <a:rPr lang="en-IN" sz="2400" dirty="0" smtClean="0"/>
              <a:t>Specify a string constant in a program </a:t>
            </a:r>
          </a:p>
          <a:p>
            <a:pPr lvl="1"/>
            <a:r>
              <a:rPr lang="en-IN" sz="2400" dirty="0" smtClean="0"/>
              <a:t>Read in a string form the user by using </a:t>
            </a:r>
            <a:r>
              <a:rPr lang="en-IN" sz="2400" dirty="0" err="1" smtClean="0"/>
              <a:t>GetLine</a:t>
            </a:r>
            <a:r>
              <a:rPr lang="en-IN" sz="2400" dirty="0" smtClean="0"/>
              <a:t> </a:t>
            </a:r>
          </a:p>
          <a:p>
            <a:pPr lvl="1"/>
            <a:r>
              <a:rPr lang="en-IN" sz="2400" dirty="0" smtClean="0"/>
              <a:t>Display a string on the screen by using print </a:t>
            </a:r>
          </a:p>
          <a:p>
            <a:pPr lvl="1"/>
            <a:r>
              <a:rPr lang="en-IN" sz="2400" dirty="0" smtClean="0"/>
              <a:t>Determine whether two strings are exactly equal by using </a:t>
            </a:r>
            <a:r>
              <a:rPr lang="en-IN" sz="2400" dirty="0" err="1" smtClean="0"/>
              <a:t>StringEqual</a:t>
            </a:r>
            <a:r>
              <a:rPr lang="en-IN" sz="2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sz="2400" dirty="0" smtClean="0"/>
              <a:t>(contd..)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8159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What else might you want to do?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When working with strings, you might, for example, want to perform any of the following operations:</a:t>
            </a:r>
          </a:p>
          <a:p>
            <a:pPr lvl="1"/>
            <a:r>
              <a:rPr lang="en-IN" sz="2400" dirty="0" smtClean="0"/>
              <a:t> Find out how long a string is </a:t>
            </a:r>
          </a:p>
          <a:p>
            <a:pPr lvl="1"/>
            <a:r>
              <a:rPr lang="en-IN" sz="2400" dirty="0" smtClean="0"/>
              <a:t>Select the first character—or, more generally, the </a:t>
            </a:r>
            <a:r>
              <a:rPr lang="en-IN" sz="2400" dirty="0" err="1" smtClean="0"/>
              <a:t>i</a:t>
            </a:r>
            <a:r>
              <a:rPr lang="en-IN" sz="2400" baseline="30000" dirty="0" err="1" smtClean="0"/>
              <a:t>th</a:t>
            </a:r>
            <a:r>
              <a:rPr lang="en-IN" sz="2400" baseline="30000" dirty="0" smtClean="0"/>
              <a:t> </a:t>
            </a:r>
            <a:r>
              <a:rPr lang="en-IN" sz="2400" dirty="0" smtClean="0"/>
              <a:t>character—within a string. </a:t>
            </a:r>
          </a:p>
          <a:p>
            <a:pPr lvl="1"/>
            <a:r>
              <a:rPr lang="en-IN" sz="2400" dirty="0" smtClean="0"/>
              <a:t>Combine two strings to form a longer string</a:t>
            </a:r>
          </a:p>
          <a:p>
            <a:pPr lvl="1"/>
            <a:r>
              <a:rPr lang="en-IN" sz="2400" dirty="0" smtClean="0"/>
              <a:t> Convert a single character into a one-character string </a:t>
            </a:r>
          </a:p>
          <a:p>
            <a:pPr lvl="1"/>
            <a:r>
              <a:rPr lang="en-IN" sz="2400" dirty="0" smtClean="0"/>
              <a:t> Extract some piece of a string to form a shorter one </a:t>
            </a:r>
          </a:p>
          <a:p>
            <a:pPr lvl="1"/>
            <a:r>
              <a:rPr lang="en-IN" sz="2400" dirty="0" smtClean="0"/>
              <a:t>Compare two strings to see which comes first in alphabetical order </a:t>
            </a:r>
          </a:p>
          <a:p>
            <a:pPr lvl="1"/>
            <a:r>
              <a:rPr lang="en-IN" sz="2400" dirty="0" smtClean="0"/>
              <a:t>Determine whether a string contains a particular character or set of characters</a:t>
            </a:r>
            <a:endParaRPr lang="en-US" sz="20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sz="2400" dirty="0" smtClean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83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i="1" dirty="0" smtClean="0"/>
              <a:t>General - String taxonomy</a:t>
            </a:r>
            <a:endParaRPr lang="en-US" b="1" i="1" dirty="0" smtClean="0"/>
          </a:p>
          <a:p>
            <a:r>
              <a:rPr lang="en-US" dirty="0" smtClean="0"/>
              <a:t>Strings in </a:t>
            </a:r>
            <a:r>
              <a:rPr lang="en-US" dirty="0"/>
              <a:t>P</a:t>
            </a:r>
            <a:r>
              <a:rPr lang="en-US" dirty="0" smtClean="0"/>
              <a:t>ascal is different from strings in C</a:t>
            </a:r>
            <a:endParaRPr lang="en-IN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3116"/>
            <a:ext cx="8358246" cy="283051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9" y="5643578"/>
            <a:ext cx="385765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5643578"/>
            <a:ext cx="2057400" cy="98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643042" y="4929198"/>
            <a:ext cx="4000528" cy="67710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Length-controlled Strings:</a:t>
            </a:r>
            <a:r>
              <a:rPr lang="en-US" dirty="0" smtClean="0"/>
              <a:t> stores the number of characters in the string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000760" y="5000636"/>
            <a:ext cx="285752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Delimited Strings</a:t>
            </a:r>
            <a:r>
              <a:rPr lang="en-US" dirty="0" smtClean="0"/>
              <a:t>:  adds a delimiter at the end of string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00430" y="4572008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B0F2C"/>
                </a:solidFill>
              </a:rPr>
              <a:t>Pascal Strings</a:t>
            </a:r>
            <a:endParaRPr lang="en-IN" sz="2400" b="1" dirty="0">
              <a:solidFill>
                <a:srgbClr val="BB0F2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C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String is not an explicit </a:t>
            </a:r>
            <a:r>
              <a:rPr lang="en-US" dirty="0"/>
              <a:t>type, instead strings are maintained as arrays of characters</a:t>
            </a:r>
          </a:p>
          <a:p>
            <a:r>
              <a:rPr lang="en-US" dirty="0"/>
              <a:t>Representing strings in C</a:t>
            </a:r>
          </a:p>
          <a:p>
            <a:pPr lvl="1"/>
            <a:r>
              <a:rPr lang="en-US" dirty="0"/>
              <a:t>stored in arrays of characters</a:t>
            </a:r>
          </a:p>
          <a:p>
            <a:pPr lvl="1"/>
            <a:r>
              <a:rPr lang="en-US" dirty="0"/>
              <a:t>array can be of any length</a:t>
            </a:r>
          </a:p>
          <a:p>
            <a:pPr lvl="1"/>
            <a:r>
              <a:rPr lang="en-US" dirty="0"/>
              <a:t>end of string is indicated by a </a:t>
            </a:r>
            <a:r>
              <a:rPr lang="en-US" i="1" dirty="0"/>
              <a:t>delimiter</a:t>
            </a:r>
            <a:r>
              <a:rPr lang="en-US" dirty="0"/>
              <a:t>, the zero character ‘\0’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1F296D-DEA4-42D2-B41C-771F43E4ECD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5786" y="1571612"/>
            <a:ext cx="7715304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 uses variable-length, delimited strings.</a:t>
            </a:r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C - </a:t>
            </a: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sz="2400" dirty="0" smtClean="0"/>
              <a:t>(contd..)</a:t>
            </a:r>
            <a:endParaRPr lang="en-IN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14490"/>
            <a:ext cx="8229600" cy="4525963"/>
          </a:xfrm>
        </p:spPr>
        <p:txBody>
          <a:bodyPr/>
          <a:lstStyle/>
          <a:p>
            <a:r>
              <a:rPr lang="en-US" dirty="0" smtClean="0"/>
              <a:t>Strings is a arrays of characters delimited by null character </a:t>
            </a:r>
            <a:r>
              <a:rPr lang="en-US" sz="1800" dirty="0" smtClean="0"/>
              <a:t>(‘\0’).</a:t>
            </a:r>
            <a:endParaRPr lang="en-IN" dirty="0"/>
          </a:p>
        </p:txBody>
      </p:sp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143248"/>
            <a:ext cx="478634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3643314"/>
            <a:ext cx="2500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“Hello”</a:t>
            </a:r>
            <a:endParaRPr lang="en-IN" sz="4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TPSFont">
      <a:majorFont>
        <a:latin typeface="Perpetua"/>
        <a:ea typeface=""/>
        <a:cs typeface=""/>
      </a:majorFont>
      <a:minorFont>
        <a:latin typeface="Perpetua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2725</TotalTime>
  <Words>1999</Words>
  <Application>Microsoft Office PowerPoint</Application>
  <PresentationFormat>On-screen Show (4:3)</PresentationFormat>
  <Paragraphs>382</Paragraphs>
  <Slides>35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Equity</vt:lpstr>
      <vt:lpstr>Custom Design</vt:lpstr>
      <vt:lpstr>3.1 Strings</vt:lpstr>
      <vt:lpstr>Objectives</vt:lpstr>
      <vt:lpstr>Agenda</vt:lpstr>
      <vt:lpstr>Recap -- data type ‘char’</vt:lpstr>
      <vt:lpstr>Introduction </vt:lpstr>
      <vt:lpstr>Introduction(contd..)</vt:lpstr>
      <vt:lpstr>Introduction(contd..)</vt:lpstr>
      <vt:lpstr>Strings in C</vt:lpstr>
      <vt:lpstr>Strings in C - -(contd..)</vt:lpstr>
      <vt:lpstr>Strings in C (contd..)</vt:lpstr>
      <vt:lpstr>Strings in C (contd..)</vt:lpstr>
      <vt:lpstr>Strings in C (contd..)</vt:lpstr>
      <vt:lpstr>Strings in C – (contd..)</vt:lpstr>
      <vt:lpstr>Strings in C (contd..)</vt:lpstr>
      <vt:lpstr>Strings in C(contd..)</vt:lpstr>
      <vt:lpstr>Strings in C(contd..)</vt:lpstr>
      <vt:lpstr>Illustration</vt:lpstr>
      <vt:lpstr>Strings in C(contd..)</vt:lpstr>
      <vt:lpstr>String Input/Output Functions</vt:lpstr>
      <vt:lpstr>String Input/Output Functions (contd..)</vt:lpstr>
      <vt:lpstr>String Input/Output Functions (contd…)</vt:lpstr>
      <vt:lpstr>String Input/Output Functions(contd…)</vt:lpstr>
      <vt:lpstr>String Input/Output Functions (contd…)</vt:lpstr>
      <vt:lpstr>String Input/Output Functions (contd…)</vt:lpstr>
      <vt:lpstr>String Input/Output Functions (contd…)</vt:lpstr>
      <vt:lpstr>String Input/Output Functions (contd…)</vt:lpstr>
      <vt:lpstr>String Input/Output Functions (contd…)</vt:lpstr>
      <vt:lpstr>String Input/Output Functions (contd…)</vt:lpstr>
      <vt:lpstr>String Input/Output Functions (contd…)</vt:lpstr>
      <vt:lpstr>String Input/Output Functions (contd…)</vt:lpstr>
      <vt:lpstr>String Input/Output Functions (contd…)</vt:lpstr>
      <vt:lpstr>Try it Yourself</vt:lpstr>
      <vt:lpstr>Try it Yourself</vt:lpstr>
      <vt:lpstr>Try it Yourself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</dc:title>
  <dc:creator>admins</dc:creator>
  <cp:lastModifiedBy>Sini</cp:lastModifiedBy>
  <cp:revision>485</cp:revision>
  <dcterms:created xsi:type="dcterms:W3CDTF">2015-04-25T09:38:03Z</dcterms:created>
  <dcterms:modified xsi:type="dcterms:W3CDTF">2016-04-04T18:04:04Z</dcterms:modified>
</cp:coreProperties>
</file>