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7"/>
  </p:notesMasterIdLst>
  <p:sldIdLst>
    <p:sldId id="256" r:id="rId2"/>
    <p:sldId id="257" r:id="rId3"/>
    <p:sldId id="258" r:id="rId4"/>
    <p:sldId id="259" r:id="rId5"/>
    <p:sldId id="268" r:id="rId6"/>
    <p:sldId id="260" r:id="rId7"/>
    <p:sldId id="265" r:id="rId8"/>
    <p:sldId id="283" r:id="rId9"/>
    <p:sldId id="272" r:id="rId10"/>
    <p:sldId id="273" r:id="rId11"/>
    <p:sldId id="267" r:id="rId12"/>
    <p:sldId id="266" r:id="rId13"/>
    <p:sldId id="275" r:id="rId14"/>
    <p:sldId id="276" r:id="rId15"/>
    <p:sldId id="263" r:id="rId16"/>
    <p:sldId id="279" r:id="rId17"/>
    <p:sldId id="280" r:id="rId18"/>
    <p:sldId id="277" r:id="rId19"/>
    <p:sldId id="285" r:id="rId20"/>
    <p:sldId id="281" r:id="rId21"/>
    <p:sldId id="282" r:id="rId22"/>
    <p:sldId id="278" r:id="rId23"/>
    <p:sldId id="264" r:id="rId24"/>
    <p:sldId id="284" r:id="rId25"/>
    <p:sldId id="269"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1D1D"/>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4" autoAdjust="0"/>
    <p:restoredTop sz="94624" autoAdjust="0"/>
  </p:normalViewPr>
  <p:slideViewPr>
    <p:cSldViewPr>
      <p:cViewPr varScale="1">
        <p:scale>
          <a:sx n="70" d="100"/>
          <a:sy n="70" d="100"/>
        </p:scale>
        <p:origin x="-1380" y="-102"/>
      </p:cViewPr>
      <p:guideLst>
        <p:guide orient="horz" pos="2160"/>
        <p:guide pos="2880"/>
      </p:guideLst>
    </p:cSldViewPr>
  </p:slideViewPr>
  <p:outlineViewPr>
    <p:cViewPr>
      <p:scale>
        <a:sx n="33" d="100"/>
        <a:sy n="33" d="100"/>
      </p:scale>
      <p:origin x="0" y="3894"/>
    </p:cViewPr>
  </p:outlin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658DB2-E31D-47A5-8C4E-AFFB9DF269AF}" type="datetimeFigureOut">
              <a:rPr lang="en-US" smtClean="0"/>
              <a:pPr/>
              <a:t>4/26/2017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350088-A43A-4AA9-A959-41B1D6CE57C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17" name="Footer Placeholder 16"/>
          <p:cNvSpPr>
            <a:spLocks noGrp="1"/>
          </p:cNvSpPr>
          <p:nvPr>
            <p:ph type="ftr" sz="quarter" idx="11"/>
          </p:nvPr>
        </p:nvSpPr>
        <p:spPr/>
        <p:txBody>
          <a:bodyPr/>
          <a:lstStyle/>
          <a:p>
            <a:r>
              <a:rPr lang="en-US" dirty="0" smtClean="0"/>
              <a:t>Department of CSE</a:t>
            </a:r>
            <a:endParaRPr lang="en-US" dirty="0"/>
          </a:p>
        </p:txBody>
      </p:sp>
      <p:sp>
        <p:nvSpPr>
          <p:cNvPr id="29" name="Slide Number Placeholder 28"/>
          <p:cNvSpPr>
            <a:spLocks noGrp="1"/>
          </p:cNvSpPr>
          <p:nvPr>
            <p:ph type="sldNum" sz="quarter" idx="12"/>
          </p:nvPr>
        </p:nvSpPr>
        <p:spPr>
          <a:xfrm>
            <a:off x="152400" y="6477000"/>
            <a:ext cx="457200" cy="266700"/>
          </a:xfrm>
          <a:solidFill>
            <a:schemeClr val="bg1"/>
          </a:solidFill>
        </p:spPr>
        <p:txBody>
          <a:bodyPr lIns="0" tIns="0" rIns="0" bIns="0">
            <a:noAutofit/>
          </a:bodyPr>
          <a:lstStyle>
            <a:lvl1pPr>
              <a:defRPr sz="1100">
                <a:solidFill>
                  <a:schemeClr val="tx1"/>
                </a:solidFill>
              </a:defRPr>
            </a:lvl1pPr>
          </a:lstStyle>
          <a:p>
            <a:fld id="{16B630EB-F987-45A6-8A46-FAB463B7F3A1}" type="slidenum">
              <a:rPr lang="en-US" smtClean="0"/>
              <a:pPr/>
              <a:t>‹#›</a:t>
            </a:fld>
            <a:endParaRPr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normAutofit/>
          </a:bodyPr>
          <a:lstStyle>
            <a:lvl1pPr algn="ctr">
              <a:defRPr lang="en-US" sz="4400" baseline="0" dirty="0">
                <a:solidFill>
                  <a:srgbClr val="FFFFFF"/>
                </a:solidFill>
              </a:defRPr>
            </a:lvl1pPr>
          </a:lstStyle>
          <a:p>
            <a:r>
              <a:rPr kumimoji="0" lang="en-US" dirty="0" smtClean="0"/>
              <a:t>Click to edit Master title style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smtClean="0"/>
              <a:t>Department of CSE</a:t>
            </a:r>
            <a:endParaRPr lang="en-US" dirty="0"/>
          </a:p>
        </p:txBody>
      </p:sp>
      <p:sp>
        <p:nvSpPr>
          <p:cNvPr id="4" name="Slide Number Placeholder 3"/>
          <p:cNvSpPr>
            <a:spLocks noGrp="1"/>
          </p:cNvSpPr>
          <p:nvPr>
            <p:ph type="sldNum" sz="quarter" idx="12"/>
          </p:nvPr>
        </p:nvSpPr>
        <p:spPr/>
        <p:txBody>
          <a:bodyPr/>
          <a:lstStyle/>
          <a:p>
            <a:fld id="{16B630EB-F987-45A6-8A46-FAB463B7F3A1}"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st_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8600" y="762000"/>
            <a:ext cx="8763000" cy="685800"/>
          </a:xfrm>
        </p:spPr>
        <p:txBody>
          <a:bodyPr/>
          <a:lstStyle>
            <a:lvl1pPr>
              <a:defRPr i="1"/>
            </a:lvl1pPr>
          </a:lstStyle>
          <a:p>
            <a:r>
              <a:rPr lang="en-US" dirty="0" smtClean="0"/>
              <a:t>What has been described?</a:t>
            </a:r>
            <a:endParaRPr lang="en-US" dirty="0"/>
          </a:p>
        </p:txBody>
      </p:sp>
      <p:sp>
        <p:nvSpPr>
          <p:cNvPr id="4" name="Footer Placeholder 3"/>
          <p:cNvSpPr>
            <a:spLocks noGrp="1"/>
          </p:cNvSpPr>
          <p:nvPr>
            <p:ph type="ftr" sz="quarter" idx="11"/>
          </p:nvPr>
        </p:nvSpPr>
        <p:spPr/>
        <p:txBody>
          <a:bodyPr/>
          <a:lstStyle/>
          <a:p>
            <a:r>
              <a:rPr lang="en-US" dirty="0" smtClean="0"/>
              <a:t>Department of CSE</a:t>
            </a:r>
            <a:endParaRPr lang="en-US" dirty="0"/>
          </a:p>
        </p:txBody>
      </p:sp>
      <p:sp>
        <p:nvSpPr>
          <p:cNvPr id="5" name="Slide Number Placeholder 4"/>
          <p:cNvSpPr>
            <a:spLocks noGrp="1"/>
          </p:cNvSpPr>
          <p:nvPr>
            <p:ph type="sldNum" sz="quarter" idx="12"/>
          </p:nvPr>
        </p:nvSpPr>
        <p:spPr/>
        <p:txBody>
          <a:bodyPr/>
          <a:lstStyle/>
          <a:p>
            <a:fld id="{16B630EB-F987-45A6-8A46-FAB463B7F3A1}" type="slidenum">
              <a:rPr lang="en-US" smtClean="0"/>
              <a:pPr/>
              <a:t>‹#›</a:t>
            </a:fld>
            <a:endParaRPr lang="en-US" dirty="0"/>
          </a:p>
        </p:txBody>
      </p:sp>
      <p:sp>
        <p:nvSpPr>
          <p:cNvPr id="7" name="Content Placeholder 7"/>
          <p:cNvSpPr>
            <a:spLocks noGrp="1"/>
          </p:cNvSpPr>
          <p:nvPr>
            <p:ph sz="quarter" idx="1"/>
          </p:nvPr>
        </p:nvSpPr>
        <p:spPr>
          <a:xfrm>
            <a:off x="228600" y="1447800"/>
            <a:ext cx="8763000" cy="3810000"/>
          </a:xfrm>
        </p:spPr>
        <p:txBody>
          <a:bodyPr vert="horz"/>
          <a:lstStyle>
            <a:lvl1pPr>
              <a:buClrTx/>
              <a:buFont typeface="Arial" pitchFamily="34" charset="0"/>
              <a:buChar char="•"/>
              <a:defRPr sz="2600" baseline="0"/>
            </a:lvl1pPr>
            <a:lvl2pPr>
              <a:buClrTx/>
              <a:buFont typeface="Arial" pitchFamily="34" charset="0"/>
              <a:buChar char="•"/>
              <a:defRPr sz="2600" baseline="0"/>
            </a:lvl2pPr>
            <a:lvl3pPr>
              <a:buClrTx/>
              <a:buFont typeface="Arial" pitchFamily="34" charset="0"/>
              <a:buChar char="•"/>
              <a:defRPr sz="2600" baseline="0"/>
            </a:lvl3pPr>
            <a:lvl4pPr>
              <a:buClrTx/>
              <a:buFont typeface="Arial" pitchFamily="34" charset="0"/>
              <a:buChar char="•"/>
              <a:defRPr sz="2600" baseline="0"/>
            </a:lvl4pPr>
            <a:lvl5pPr>
              <a:buClrTx/>
              <a:buFont typeface="Arial" pitchFamily="34" charset="0"/>
              <a:buChar char="•"/>
              <a:defRPr sz="2600" baseline="0"/>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8" name="TextBox 7"/>
          <p:cNvSpPr txBox="1"/>
          <p:nvPr userDrawn="1"/>
        </p:nvSpPr>
        <p:spPr>
          <a:xfrm>
            <a:off x="5867400" y="5257800"/>
            <a:ext cx="3124200" cy="1061829"/>
          </a:xfrm>
          <a:prstGeom prst="rect">
            <a:avLst/>
          </a:prstGeom>
          <a:noFill/>
        </p:spPr>
        <p:txBody>
          <a:bodyPr wrap="square" rtlCol="0">
            <a:spAutoFit/>
          </a:bodyPr>
          <a:lstStyle/>
          <a:p>
            <a:pPr>
              <a:buFont typeface="Wingdings" pitchFamily="2" charset="2"/>
              <a:buNone/>
            </a:pPr>
            <a:r>
              <a:rPr lang="en-US" sz="1050" b="1" i="1" dirty="0" smtClean="0"/>
              <a:t>Credits</a:t>
            </a:r>
          </a:p>
          <a:p>
            <a:pPr>
              <a:buFont typeface="Wingdings" pitchFamily="2" charset="2"/>
              <a:buChar char="§"/>
            </a:pPr>
            <a:r>
              <a:rPr lang="en-US" sz="1050" i="1" dirty="0" smtClean="0"/>
              <a:t>Ref1</a:t>
            </a:r>
          </a:p>
          <a:p>
            <a:pPr>
              <a:buFont typeface="Wingdings" pitchFamily="2" charset="2"/>
              <a:buChar char="§"/>
            </a:pPr>
            <a:r>
              <a:rPr lang="en-US" sz="1050" i="1" dirty="0" smtClean="0"/>
              <a:t>Ref2</a:t>
            </a:r>
          </a:p>
          <a:p>
            <a:pPr>
              <a:buFont typeface="Wingdings" pitchFamily="2" charset="2"/>
              <a:buChar char="§"/>
            </a:pPr>
            <a:r>
              <a:rPr lang="en-US" sz="1050" i="1" dirty="0" smtClean="0"/>
              <a:t>D</a:t>
            </a:r>
          </a:p>
          <a:p>
            <a:pPr>
              <a:buFont typeface="Wingdings" pitchFamily="2" charset="2"/>
              <a:buChar char="§"/>
            </a:pPr>
            <a:r>
              <a:rPr lang="en-US" sz="1050" i="1" dirty="0" smtClean="0"/>
              <a:t>D</a:t>
            </a:r>
          </a:p>
          <a:p>
            <a:pPr>
              <a:buFont typeface="Wingdings" pitchFamily="2" charset="2"/>
              <a:buChar char="§"/>
            </a:pPr>
            <a:r>
              <a:rPr lang="en-US" sz="1050" i="1" dirty="0" smtClean="0"/>
              <a:t>d</a:t>
            </a:r>
            <a:endParaRPr lang="en-US" sz="1050" i="1" dirty="0"/>
          </a:p>
        </p:txBody>
      </p:sp>
      <p:pic>
        <p:nvPicPr>
          <p:cNvPr id="9" name="Picture 1"/>
          <p:cNvPicPr>
            <a:picLocks noChangeAspect="1" noChangeArrowheads="1"/>
          </p:cNvPicPr>
          <p:nvPr userDrawn="1"/>
        </p:nvPicPr>
        <p:blipFill>
          <a:blip r:embed="rId2" cstate="print"/>
          <a:srcRect/>
          <a:stretch>
            <a:fillRect/>
          </a:stretch>
        </p:blipFill>
        <p:spPr bwMode="auto">
          <a:xfrm>
            <a:off x="381000" y="228600"/>
            <a:ext cx="533400" cy="615069"/>
          </a:xfrm>
          <a:prstGeom prst="rect">
            <a:avLst/>
          </a:prstGeom>
          <a:noFill/>
          <a:ln w="9525">
            <a:noFill/>
            <a:miter lim="800000"/>
            <a:headEnd/>
            <a:tailEnd/>
          </a:ln>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bjectiv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8600" y="1066800"/>
            <a:ext cx="8763000" cy="685800"/>
          </a:xfrm>
        </p:spPr>
        <p:txBody>
          <a:bodyPr/>
          <a:lstStyle>
            <a:lvl1pPr>
              <a:defRPr/>
            </a:lvl1pPr>
          </a:lstStyle>
          <a:p>
            <a:r>
              <a:rPr lang="en-US" dirty="0" smtClean="0"/>
              <a:t>Objectives</a:t>
            </a:r>
            <a:endParaRPr lang="en-US" dirty="0"/>
          </a:p>
        </p:txBody>
      </p:sp>
      <p:sp>
        <p:nvSpPr>
          <p:cNvPr id="4" name="Footer Placeholder 3"/>
          <p:cNvSpPr>
            <a:spLocks noGrp="1"/>
          </p:cNvSpPr>
          <p:nvPr>
            <p:ph type="ftr" sz="quarter" idx="11"/>
          </p:nvPr>
        </p:nvSpPr>
        <p:spPr/>
        <p:txBody>
          <a:bodyPr/>
          <a:lstStyle/>
          <a:p>
            <a:r>
              <a:rPr lang="en-US" dirty="0" smtClean="0"/>
              <a:t>Department of CSE</a:t>
            </a:r>
            <a:endParaRPr lang="en-US" dirty="0"/>
          </a:p>
        </p:txBody>
      </p:sp>
      <p:sp>
        <p:nvSpPr>
          <p:cNvPr id="5" name="Slide Number Placeholder 4"/>
          <p:cNvSpPr>
            <a:spLocks noGrp="1"/>
          </p:cNvSpPr>
          <p:nvPr>
            <p:ph type="sldNum" sz="quarter" idx="12"/>
          </p:nvPr>
        </p:nvSpPr>
        <p:spPr/>
        <p:txBody>
          <a:bodyPr/>
          <a:lstStyle/>
          <a:p>
            <a:fld id="{16B630EB-F987-45A6-8A46-FAB463B7F3A1}" type="slidenum">
              <a:rPr lang="en-US" smtClean="0"/>
              <a:pPr/>
              <a:t>‹#›</a:t>
            </a:fld>
            <a:endParaRPr lang="en-US" dirty="0"/>
          </a:p>
        </p:txBody>
      </p:sp>
      <p:pic>
        <p:nvPicPr>
          <p:cNvPr id="6" name="Picture 5"/>
          <p:cNvPicPr>
            <a:picLocks noChangeAspect="1" noChangeArrowheads="1"/>
          </p:cNvPicPr>
          <p:nvPr userDrawn="1"/>
        </p:nvPicPr>
        <p:blipFill>
          <a:blip r:embed="rId2"/>
          <a:srcRect/>
          <a:stretch>
            <a:fillRect/>
          </a:stretch>
        </p:blipFill>
        <p:spPr bwMode="auto">
          <a:xfrm>
            <a:off x="228600" y="152400"/>
            <a:ext cx="1219200" cy="900455"/>
          </a:xfrm>
          <a:prstGeom prst="rect">
            <a:avLst/>
          </a:prstGeom>
          <a:noFill/>
          <a:ln w="9525">
            <a:noFill/>
            <a:miter lim="800000"/>
            <a:headEnd/>
            <a:tailEnd/>
          </a:ln>
          <a:effectLst/>
        </p:spPr>
      </p:pic>
      <p:sp>
        <p:nvSpPr>
          <p:cNvPr id="7" name="Content Placeholder 7"/>
          <p:cNvSpPr>
            <a:spLocks noGrp="1"/>
          </p:cNvSpPr>
          <p:nvPr>
            <p:ph sz="quarter" idx="1"/>
          </p:nvPr>
        </p:nvSpPr>
        <p:spPr>
          <a:xfrm>
            <a:off x="228600" y="1752600"/>
            <a:ext cx="8763000" cy="4267200"/>
          </a:xfrm>
        </p:spPr>
        <p:txBody>
          <a:bodyPr vert="horz"/>
          <a:lstStyle>
            <a:lvl1pPr>
              <a:buClrTx/>
              <a:buFont typeface="Arial" pitchFamily="34" charset="0"/>
              <a:buChar char="•"/>
              <a:defRPr sz="2600" baseline="0"/>
            </a:lvl1pPr>
            <a:lvl2pPr>
              <a:buClrTx/>
              <a:buFont typeface="Arial" pitchFamily="34" charset="0"/>
              <a:buChar char="•"/>
              <a:defRPr sz="2600" baseline="0"/>
            </a:lvl2pPr>
            <a:lvl3pPr>
              <a:buClrTx/>
              <a:buFont typeface="Arial" pitchFamily="34" charset="0"/>
              <a:buChar char="•"/>
              <a:defRPr sz="2600" baseline="0"/>
            </a:lvl3pPr>
            <a:lvl4pPr>
              <a:buClrTx/>
              <a:buFont typeface="Arial" pitchFamily="34" charset="0"/>
              <a:buChar char="•"/>
              <a:defRPr sz="2600" baseline="0"/>
            </a:lvl4pPr>
            <a:lvl5pPr>
              <a:buClrTx/>
              <a:buFont typeface="Arial" pitchFamily="34" charset="0"/>
              <a:buChar char="•"/>
              <a:defRPr sz="2600" baseline="0"/>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xercise/hw">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Department of CSE</a:t>
            </a:r>
            <a:endParaRPr lang="en-US" dirty="0"/>
          </a:p>
        </p:txBody>
      </p:sp>
      <p:sp>
        <p:nvSpPr>
          <p:cNvPr id="5" name="Slide Number Placeholder 4"/>
          <p:cNvSpPr>
            <a:spLocks noGrp="1"/>
          </p:cNvSpPr>
          <p:nvPr>
            <p:ph type="sldNum" sz="quarter" idx="12"/>
          </p:nvPr>
        </p:nvSpPr>
        <p:spPr/>
        <p:txBody>
          <a:bodyPr/>
          <a:lstStyle/>
          <a:p>
            <a:fld id="{16B630EB-F987-45A6-8A46-FAB463B7F3A1}" type="slidenum">
              <a:rPr lang="en-US" smtClean="0"/>
              <a:pPr/>
              <a:t>‹#›</a:t>
            </a:fld>
            <a:endParaRPr lang="en-US" dirty="0"/>
          </a:p>
        </p:txBody>
      </p:sp>
      <p:sp>
        <p:nvSpPr>
          <p:cNvPr id="7" name="Content Placeholder 7"/>
          <p:cNvSpPr>
            <a:spLocks noGrp="1"/>
          </p:cNvSpPr>
          <p:nvPr>
            <p:ph sz="quarter" idx="1"/>
          </p:nvPr>
        </p:nvSpPr>
        <p:spPr>
          <a:xfrm>
            <a:off x="152400" y="1295400"/>
            <a:ext cx="8763000" cy="5029200"/>
          </a:xfrm>
        </p:spPr>
        <p:txBody>
          <a:bodyPr vert="horz"/>
          <a:lstStyle>
            <a:lvl1pPr>
              <a:buClrTx/>
              <a:buFont typeface="Arial" pitchFamily="34" charset="0"/>
              <a:buChar char="•"/>
              <a:defRPr sz="2600" baseline="0"/>
            </a:lvl1pPr>
            <a:lvl2pPr>
              <a:buClrTx/>
              <a:buFont typeface="Arial" pitchFamily="34" charset="0"/>
              <a:buChar char="•"/>
              <a:defRPr sz="2600" baseline="0"/>
            </a:lvl2pPr>
            <a:lvl3pPr>
              <a:buClrTx/>
              <a:buFont typeface="Arial" pitchFamily="34" charset="0"/>
              <a:buChar char="•"/>
              <a:defRPr sz="2600" baseline="0"/>
            </a:lvl3pPr>
            <a:lvl4pPr>
              <a:buClrTx/>
              <a:buFont typeface="Arial" pitchFamily="34" charset="0"/>
              <a:buChar char="•"/>
              <a:defRPr sz="2600" baseline="0"/>
            </a:lvl4pPr>
            <a:lvl5pPr>
              <a:buClrTx/>
              <a:buFont typeface="Arial" pitchFamily="34" charset="0"/>
              <a:buChar char="•"/>
              <a:defRPr sz="2600" baseline="0"/>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pic>
        <p:nvPicPr>
          <p:cNvPr id="8" name="Picture 7"/>
          <p:cNvPicPr/>
          <p:nvPr userDrawn="1"/>
        </p:nvPicPr>
        <p:blipFill>
          <a:blip r:embed="rId2"/>
          <a:srcRect/>
          <a:stretch>
            <a:fillRect/>
          </a:stretch>
        </p:blipFill>
        <p:spPr bwMode="auto">
          <a:xfrm>
            <a:off x="7772400" y="228600"/>
            <a:ext cx="1152525" cy="1009650"/>
          </a:xfrm>
          <a:prstGeom prst="rect">
            <a:avLst/>
          </a:prstGeom>
          <a:noFill/>
          <a:ln w="9525">
            <a:noFill/>
            <a:miter lim="800000"/>
            <a:headEnd/>
            <a:tailEnd/>
          </a:ln>
          <a:effec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bserve">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Department of CSE</a:t>
            </a:r>
            <a:endParaRPr lang="en-US" dirty="0"/>
          </a:p>
        </p:txBody>
      </p:sp>
      <p:sp>
        <p:nvSpPr>
          <p:cNvPr id="5" name="Slide Number Placeholder 4"/>
          <p:cNvSpPr>
            <a:spLocks noGrp="1"/>
          </p:cNvSpPr>
          <p:nvPr>
            <p:ph type="sldNum" sz="quarter" idx="12"/>
          </p:nvPr>
        </p:nvSpPr>
        <p:spPr/>
        <p:txBody>
          <a:bodyPr/>
          <a:lstStyle/>
          <a:p>
            <a:fld id="{16B630EB-F987-45A6-8A46-FAB463B7F3A1}" type="slidenum">
              <a:rPr lang="en-US" smtClean="0"/>
              <a:pPr/>
              <a:t>‹#›</a:t>
            </a:fld>
            <a:endParaRPr lang="en-US" dirty="0"/>
          </a:p>
        </p:txBody>
      </p:sp>
      <p:sp>
        <p:nvSpPr>
          <p:cNvPr id="7" name="Content Placeholder 7"/>
          <p:cNvSpPr>
            <a:spLocks noGrp="1"/>
          </p:cNvSpPr>
          <p:nvPr>
            <p:ph sz="quarter" idx="1"/>
          </p:nvPr>
        </p:nvSpPr>
        <p:spPr>
          <a:xfrm>
            <a:off x="152400" y="1905000"/>
            <a:ext cx="8763000" cy="4419600"/>
          </a:xfrm>
        </p:spPr>
        <p:txBody>
          <a:bodyPr vert="horz"/>
          <a:lstStyle>
            <a:lvl1pPr>
              <a:buClrTx/>
              <a:buFont typeface="Arial" pitchFamily="34" charset="0"/>
              <a:buChar char="•"/>
              <a:defRPr sz="2600" baseline="0"/>
            </a:lvl1pPr>
            <a:lvl2pPr>
              <a:buClrTx/>
              <a:buFont typeface="Arial" pitchFamily="34" charset="0"/>
              <a:buChar char="•"/>
              <a:defRPr sz="2600" baseline="0"/>
            </a:lvl2pPr>
            <a:lvl3pPr>
              <a:buClrTx/>
              <a:buFont typeface="Arial" pitchFamily="34" charset="0"/>
              <a:buChar char="•"/>
              <a:defRPr sz="2600" baseline="0"/>
            </a:lvl3pPr>
            <a:lvl4pPr>
              <a:buClrTx/>
              <a:buFont typeface="Arial" pitchFamily="34" charset="0"/>
              <a:buChar char="•"/>
              <a:defRPr sz="2600" baseline="0"/>
            </a:lvl4pPr>
            <a:lvl5pPr>
              <a:buClrTx/>
              <a:buFont typeface="Arial" pitchFamily="34" charset="0"/>
              <a:buChar char="•"/>
              <a:defRPr sz="2600" baseline="0"/>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pic>
        <p:nvPicPr>
          <p:cNvPr id="6" name="Picture 5"/>
          <p:cNvPicPr/>
          <p:nvPr userDrawn="1"/>
        </p:nvPicPr>
        <p:blipFill>
          <a:blip r:embed="rId2"/>
          <a:srcRect/>
          <a:stretch>
            <a:fillRect/>
          </a:stretch>
        </p:blipFill>
        <p:spPr bwMode="auto">
          <a:xfrm>
            <a:off x="228601" y="228600"/>
            <a:ext cx="1904999" cy="1066800"/>
          </a:xfrm>
          <a:prstGeom prst="rect">
            <a:avLst/>
          </a:prstGeom>
          <a:noFill/>
          <a:ln w="9525">
            <a:noFill/>
            <a:miter lim="800000"/>
            <a:headEnd/>
            <a:tailEnd/>
          </a:ln>
          <a:effectLst/>
        </p:spPr>
      </p:pic>
      <p:sp>
        <p:nvSpPr>
          <p:cNvPr id="9" name="Title 1"/>
          <p:cNvSpPr>
            <a:spLocks noGrp="1"/>
          </p:cNvSpPr>
          <p:nvPr>
            <p:ph type="title" hasCustomPrompt="1"/>
          </p:nvPr>
        </p:nvSpPr>
        <p:spPr>
          <a:xfrm>
            <a:off x="152400" y="1219200"/>
            <a:ext cx="8763000" cy="685800"/>
          </a:xfrm>
        </p:spPr>
        <p:txBody>
          <a:bodyPr/>
          <a:lstStyle>
            <a:lvl1pPr>
              <a:defRPr baseline="0"/>
            </a:lvl1pPr>
          </a:lstStyle>
          <a:p>
            <a:r>
              <a:rPr lang="en-US" dirty="0" smtClean="0"/>
              <a:t>Click to add title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ote">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Department of CSE</a:t>
            </a:r>
            <a:endParaRPr lang="en-US" dirty="0"/>
          </a:p>
        </p:txBody>
      </p:sp>
      <p:sp>
        <p:nvSpPr>
          <p:cNvPr id="5" name="Slide Number Placeholder 4"/>
          <p:cNvSpPr>
            <a:spLocks noGrp="1"/>
          </p:cNvSpPr>
          <p:nvPr>
            <p:ph type="sldNum" sz="quarter" idx="12"/>
          </p:nvPr>
        </p:nvSpPr>
        <p:spPr/>
        <p:txBody>
          <a:bodyPr/>
          <a:lstStyle/>
          <a:p>
            <a:fld id="{16B630EB-F987-45A6-8A46-FAB463B7F3A1}" type="slidenum">
              <a:rPr lang="en-US" smtClean="0"/>
              <a:pPr/>
              <a:t>‹#›</a:t>
            </a:fld>
            <a:endParaRPr lang="en-US" dirty="0"/>
          </a:p>
        </p:txBody>
      </p:sp>
      <p:sp>
        <p:nvSpPr>
          <p:cNvPr id="7" name="Content Placeholder 7"/>
          <p:cNvSpPr>
            <a:spLocks noGrp="1"/>
          </p:cNvSpPr>
          <p:nvPr>
            <p:ph sz="quarter" idx="1"/>
          </p:nvPr>
        </p:nvSpPr>
        <p:spPr>
          <a:xfrm>
            <a:off x="228600" y="1600200"/>
            <a:ext cx="8763000" cy="4419600"/>
          </a:xfrm>
        </p:spPr>
        <p:txBody>
          <a:bodyPr vert="horz"/>
          <a:lstStyle>
            <a:lvl1pPr>
              <a:buClrTx/>
              <a:buFont typeface="Arial" pitchFamily="34" charset="0"/>
              <a:buChar char="•"/>
              <a:defRPr sz="2600" baseline="0"/>
            </a:lvl1pPr>
            <a:lvl2pPr>
              <a:buClrTx/>
              <a:buFont typeface="Arial" pitchFamily="34" charset="0"/>
              <a:buChar char="•"/>
              <a:defRPr sz="2600" baseline="0"/>
            </a:lvl2pPr>
            <a:lvl3pPr>
              <a:buClrTx/>
              <a:buFont typeface="Arial" pitchFamily="34" charset="0"/>
              <a:buChar char="•"/>
              <a:defRPr sz="2600" baseline="0"/>
            </a:lvl3pPr>
            <a:lvl4pPr>
              <a:buClrTx/>
              <a:buFont typeface="Arial" pitchFamily="34" charset="0"/>
              <a:buChar char="•"/>
              <a:defRPr sz="2600" baseline="0"/>
            </a:lvl4pPr>
            <a:lvl5pPr>
              <a:buClrTx/>
              <a:buFont typeface="Arial" pitchFamily="34" charset="0"/>
              <a:buChar char="•"/>
              <a:defRPr sz="2600" baseline="0"/>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9" name="Title 1"/>
          <p:cNvSpPr>
            <a:spLocks noGrp="1"/>
          </p:cNvSpPr>
          <p:nvPr>
            <p:ph type="title" hasCustomPrompt="1"/>
          </p:nvPr>
        </p:nvSpPr>
        <p:spPr>
          <a:xfrm>
            <a:off x="228600" y="762000"/>
            <a:ext cx="3505200" cy="838200"/>
          </a:xfrm>
        </p:spPr>
        <p:txBody>
          <a:bodyPr/>
          <a:lstStyle>
            <a:lvl1pPr>
              <a:defRPr baseline="0"/>
            </a:lvl1pPr>
          </a:lstStyle>
          <a:p>
            <a:r>
              <a:rPr lang="en-US" dirty="0" smtClean="0"/>
              <a:t>Note/Remember</a:t>
            </a:r>
            <a:endParaRPr lang="en-US" dirty="0"/>
          </a:p>
        </p:txBody>
      </p:sp>
      <p:pic>
        <p:nvPicPr>
          <p:cNvPr id="8" name="Picture 7"/>
          <p:cNvPicPr/>
          <p:nvPr userDrawn="1"/>
        </p:nvPicPr>
        <p:blipFill>
          <a:blip r:embed="rId2" cstate="print"/>
          <a:srcRect/>
          <a:stretch>
            <a:fillRect/>
          </a:stretch>
        </p:blipFill>
        <p:spPr bwMode="auto">
          <a:xfrm>
            <a:off x="3810000" y="762000"/>
            <a:ext cx="609600" cy="771144"/>
          </a:xfrm>
          <a:prstGeom prst="rect">
            <a:avLst/>
          </a:prstGeom>
          <a:noFill/>
          <a:ln w="9525">
            <a:noFill/>
            <a:miter lim="800000"/>
            <a:headEnd/>
            <a:tailEnd/>
          </a:ln>
          <a:effec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ntent_nocomm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1143000"/>
          </a:xfrm>
        </p:spPr>
        <p:txBody>
          <a:bodyPr/>
          <a:lstStyle>
            <a:lvl1pPr>
              <a:defRPr baseline="0">
                <a:solidFill>
                  <a:schemeClr val="tx1"/>
                </a:solidFill>
              </a:defRPr>
            </a:lvl1pPr>
          </a:lstStyle>
          <a:p>
            <a:r>
              <a:rPr kumimoji="0" lang="en-US" dirty="0" smtClean="0"/>
              <a:t>Click to edit Master title style</a:t>
            </a:r>
            <a:endParaRPr kumimoji="0" lang="en-US" dirty="0"/>
          </a:p>
        </p:txBody>
      </p:sp>
      <p:sp>
        <p:nvSpPr>
          <p:cNvPr id="8" name="Content Placeholder 7"/>
          <p:cNvSpPr>
            <a:spLocks noGrp="1"/>
          </p:cNvSpPr>
          <p:nvPr>
            <p:ph sz="quarter" idx="1"/>
          </p:nvPr>
        </p:nvSpPr>
        <p:spPr>
          <a:xfrm>
            <a:off x="228600" y="1447800"/>
            <a:ext cx="8686800" cy="4572000"/>
          </a:xfrm>
        </p:spPr>
        <p:txBody>
          <a:bodyPr vert="horz"/>
          <a:lstStyle>
            <a:lvl1pPr>
              <a:buClrTx/>
              <a:buFont typeface="Arial" pitchFamily="34" charset="0"/>
              <a:buChar char="•"/>
              <a:defRPr sz="2600" baseline="0"/>
            </a:lvl1pPr>
            <a:lvl2pPr>
              <a:buClrTx/>
              <a:buFont typeface="Arial" pitchFamily="34" charset="0"/>
              <a:buChar char="•"/>
              <a:defRPr sz="2600" baseline="0"/>
            </a:lvl2pPr>
            <a:lvl3pPr>
              <a:buClrTx/>
              <a:buFont typeface="Arial" pitchFamily="34" charset="0"/>
              <a:buChar char="•"/>
              <a:defRPr sz="2600" baseline="0"/>
            </a:lvl3pPr>
            <a:lvl4pPr>
              <a:buClrTx/>
              <a:buFont typeface="Arial" pitchFamily="34" charset="0"/>
              <a:buChar char="•"/>
              <a:defRPr sz="2600" baseline="0"/>
            </a:lvl4pPr>
            <a:lvl5pPr>
              <a:buClrTx/>
              <a:buFont typeface="Arial" pitchFamily="34" charset="0"/>
              <a:buChar char="•"/>
              <a:defRPr sz="2600" baseline="0"/>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9" name="Slide Number Placeholder 8"/>
          <p:cNvSpPr>
            <a:spLocks noGrp="1"/>
          </p:cNvSpPr>
          <p:nvPr>
            <p:ph type="sldNum" sz="quarter" idx="11"/>
          </p:nvPr>
        </p:nvSpPr>
        <p:spPr/>
        <p:txBody>
          <a:bodyPr/>
          <a:lstStyle/>
          <a:p>
            <a:fld id="{16B630EB-F987-45A6-8A46-FAB463B7F3A1}" type="slidenum">
              <a:rPr lang="en-US" smtClean="0"/>
              <a:pPr/>
              <a:t>‹#›</a:t>
            </a:fld>
            <a:endParaRPr lang="en-US" dirty="0"/>
          </a:p>
        </p:txBody>
      </p:sp>
      <p:sp>
        <p:nvSpPr>
          <p:cNvPr id="10" name="Footer Placeholder 9"/>
          <p:cNvSpPr>
            <a:spLocks noGrp="1"/>
          </p:cNvSpPr>
          <p:nvPr>
            <p:ph type="ftr" sz="quarter" idx="12"/>
          </p:nvPr>
        </p:nvSpPr>
        <p:spPr/>
        <p:txBody>
          <a:bodyPr/>
          <a:lstStyle/>
          <a:p>
            <a:r>
              <a:rPr lang="en-US" dirty="0" smtClean="0"/>
              <a:t>Department of CSE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with_comment">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1143000"/>
          </a:xfrm>
        </p:spPr>
        <p:txBody>
          <a:bodyPr/>
          <a:lstStyle>
            <a:lvl1pPr>
              <a:defRPr>
                <a:solidFill>
                  <a:schemeClr val="tx1"/>
                </a:solidFill>
              </a:defRPr>
            </a:lvl1pPr>
          </a:lstStyle>
          <a:p>
            <a:r>
              <a:rPr lang="en-US" dirty="0" smtClean="0"/>
              <a:t>Click to edit Master title style</a:t>
            </a:r>
            <a:endParaRPr lang="en-US" dirty="0"/>
          </a:p>
        </p:txBody>
      </p:sp>
      <p:sp>
        <p:nvSpPr>
          <p:cNvPr id="4" name="Footer Placeholder 3"/>
          <p:cNvSpPr>
            <a:spLocks noGrp="1"/>
          </p:cNvSpPr>
          <p:nvPr>
            <p:ph type="ftr" sz="quarter" idx="11"/>
          </p:nvPr>
        </p:nvSpPr>
        <p:spPr/>
        <p:txBody>
          <a:bodyPr/>
          <a:lstStyle/>
          <a:p>
            <a:r>
              <a:rPr lang="en-US" dirty="0" smtClean="0"/>
              <a:t>Department of CSE</a:t>
            </a:r>
            <a:endParaRPr lang="en-US" dirty="0"/>
          </a:p>
        </p:txBody>
      </p:sp>
      <p:sp>
        <p:nvSpPr>
          <p:cNvPr id="5" name="Slide Number Placeholder 4"/>
          <p:cNvSpPr>
            <a:spLocks noGrp="1"/>
          </p:cNvSpPr>
          <p:nvPr>
            <p:ph type="sldNum" sz="quarter" idx="12"/>
          </p:nvPr>
        </p:nvSpPr>
        <p:spPr/>
        <p:txBody>
          <a:bodyPr/>
          <a:lstStyle/>
          <a:p>
            <a:fld id="{16B630EB-F987-45A6-8A46-FAB463B7F3A1}" type="slidenum">
              <a:rPr lang="en-US" smtClean="0"/>
              <a:pPr/>
              <a:t>‹#›</a:t>
            </a:fld>
            <a:endParaRPr lang="en-US" dirty="0"/>
          </a:p>
        </p:txBody>
      </p:sp>
      <p:sp>
        <p:nvSpPr>
          <p:cNvPr id="6" name="Content Placeholder 7"/>
          <p:cNvSpPr>
            <a:spLocks noGrp="1"/>
          </p:cNvSpPr>
          <p:nvPr>
            <p:ph sz="quarter" idx="1"/>
          </p:nvPr>
        </p:nvSpPr>
        <p:spPr>
          <a:xfrm>
            <a:off x="228600" y="1447800"/>
            <a:ext cx="8686800" cy="3733800"/>
          </a:xfrm>
        </p:spPr>
        <p:txBody>
          <a:bodyPr vert="horz"/>
          <a:lstStyle>
            <a:lvl1pPr>
              <a:buClrTx/>
              <a:buFont typeface="Arial" pitchFamily="34" charset="0"/>
              <a:buChar char="•"/>
              <a:defRPr sz="2600" baseline="0"/>
            </a:lvl1pPr>
            <a:lvl2pPr>
              <a:buClrTx/>
              <a:buFont typeface="Arial" pitchFamily="34" charset="0"/>
              <a:buChar char="•"/>
              <a:defRPr sz="2600" baseline="0"/>
            </a:lvl2pPr>
            <a:lvl3pPr>
              <a:buClrTx/>
              <a:buFont typeface="Arial" pitchFamily="34" charset="0"/>
              <a:buChar char="•"/>
              <a:defRPr sz="2600" baseline="0"/>
            </a:lvl3pPr>
            <a:lvl4pPr>
              <a:buClrTx/>
              <a:buFont typeface="Arial" pitchFamily="34" charset="0"/>
              <a:buChar char="•"/>
              <a:defRPr sz="2600" baseline="0"/>
            </a:lvl4pPr>
            <a:lvl5pPr>
              <a:buClrTx/>
              <a:buFont typeface="Arial" pitchFamily="34" charset="0"/>
              <a:buChar char="•"/>
              <a:defRPr sz="2600" baseline="0"/>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TextBox 6"/>
          <p:cNvSpPr txBox="1"/>
          <p:nvPr userDrawn="1"/>
        </p:nvSpPr>
        <p:spPr>
          <a:xfrm>
            <a:off x="4038600" y="5562600"/>
            <a:ext cx="4876800" cy="461665"/>
          </a:xfrm>
          <a:prstGeom prst="rect">
            <a:avLst/>
          </a:prstGeom>
          <a:noFill/>
        </p:spPr>
        <p:txBody>
          <a:bodyPr wrap="square" rtlCol="0">
            <a:spAutoFit/>
          </a:bodyPr>
          <a:lstStyle/>
          <a:p>
            <a:pPr>
              <a:buClrTx/>
              <a:buFont typeface="Wingdings" pitchFamily="2" charset="2"/>
              <a:buChar char="ü"/>
            </a:pPr>
            <a:r>
              <a:rPr lang="en-US" sz="2400" i="1" dirty="0" smtClean="0"/>
              <a:t>Comments / interactive</a:t>
            </a:r>
            <a:r>
              <a:rPr lang="en-US" sz="2400" i="1" baseline="0" dirty="0" smtClean="0"/>
              <a:t> query</a:t>
            </a:r>
            <a:endParaRPr lang="en-US" sz="2400" i="1"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content_doublecolumn">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1143000"/>
          </a:xfrm>
        </p:spPr>
        <p:txBody>
          <a:bodyPr/>
          <a:lstStyle>
            <a:lvl1pPr>
              <a:defRPr>
                <a:solidFill>
                  <a:schemeClr val="tx1"/>
                </a:solidFill>
              </a:defRPr>
            </a:lvl1pPr>
          </a:lstStyle>
          <a:p>
            <a:r>
              <a:rPr kumimoji="0" lang="en-US" dirty="0" smtClean="0"/>
              <a:t>Click to edit Master title style</a:t>
            </a:r>
            <a:endParaRPr kumimoji="0" lang="en-US" dirty="0"/>
          </a:p>
        </p:txBody>
      </p:sp>
      <p:sp>
        <p:nvSpPr>
          <p:cNvPr id="6" name="Footer Placeholder 5"/>
          <p:cNvSpPr>
            <a:spLocks noGrp="1"/>
          </p:cNvSpPr>
          <p:nvPr>
            <p:ph type="ftr" sz="quarter" idx="11"/>
          </p:nvPr>
        </p:nvSpPr>
        <p:spPr/>
        <p:txBody>
          <a:bodyPr/>
          <a:lstStyle/>
          <a:p>
            <a:r>
              <a:rPr lang="en-US" dirty="0" smtClean="0"/>
              <a:t>Department of CSE</a:t>
            </a:r>
            <a:endParaRPr lang="en-US" dirty="0"/>
          </a:p>
        </p:txBody>
      </p:sp>
      <p:sp>
        <p:nvSpPr>
          <p:cNvPr id="7" name="Slide Number Placeholder 6"/>
          <p:cNvSpPr>
            <a:spLocks noGrp="1"/>
          </p:cNvSpPr>
          <p:nvPr>
            <p:ph type="sldNum" sz="quarter" idx="12"/>
          </p:nvPr>
        </p:nvSpPr>
        <p:spPr/>
        <p:txBody>
          <a:bodyPr/>
          <a:lstStyle/>
          <a:p>
            <a:fld id="{16B630EB-F987-45A6-8A46-FAB463B7F3A1}" type="slidenum">
              <a:rPr lang="en-US" smtClean="0"/>
              <a:pPr/>
              <a:t>‹#›</a:t>
            </a:fld>
            <a:endParaRPr lang="en-US" dirty="0"/>
          </a:p>
        </p:txBody>
      </p:sp>
      <p:sp>
        <p:nvSpPr>
          <p:cNvPr id="9" name="Content Placeholder 8"/>
          <p:cNvSpPr>
            <a:spLocks noGrp="1"/>
          </p:cNvSpPr>
          <p:nvPr>
            <p:ph sz="quarter" idx="1"/>
          </p:nvPr>
        </p:nvSpPr>
        <p:spPr>
          <a:xfrm>
            <a:off x="304800" y="1447800"/>
            <a:ext cx="3962400" cy="4572000"/>
          </a:xfrm>
        </p:spPr>
        <p:txBody>
          <a:bodyPr vert="horz">
            <a:normAutofit/>
          </a:bodyPr>
          <a:lstStyle>
            <a:lvl1pPr>
              <a:defRPr sz="2600"/>
            </a:lvl1pPr>
            <a:lvl2pPr>
              <a:defRPr sz="2600"/>
            </a:lvl2pPr>
            <a:lvl3pPr>
              <a:defRPr sz="2600"/>
            </a:lvl3pPr>
            <a:lvl4pPr>
              <a:defRPr sz="2600"/>
            </a:lvl4pPr>
            <a:lvl5pPr>
              <a:defRPr sz="2600"/>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1" name="Content Placeholder 10"/>
          <p:cNvSpPr>
            <a:spLocks noGrp="1"/>
          </p:cNvSpPr>
          <p:nvPr>
            <p:ph sz="quarter" idx="2"/>
          </p:nvPr>
        </p:nvSpPr>
        <p:spPr>
          <a:xfrm>
            <a:off x="4343400" y="1447800"/>
            <a:ext cx="4339590" cy="4572000"/>
          </a:xfrm>
        </p:spPr>
        <p:txBody>
          <a:bodyPr vert="horz">
            <a:normAutofit/>
          </a:bodyPr>
          <a:lstStyle>
            <a:lvl1pPr>
              <a:defRPr sz="2600"/>
            </a:lvl1pPr>
            <a:lvl2pPr>
              <a:defRPr sz="2600"/>
            </a:lvl2pPr>
            <a:lvl3pPr>
              <a:defRPr sz="2600"/>
            </a:lvl3pPr>
            <a:lvl4pPr>
              <a:defRPr sz="2600"/>
            </a:lvl4pPr>
            <a:lvl5pPr>
              <a:defRPr sz="2600"/>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1143000"/>
          </a:xfrm>
        </p:spPr>
        <p:txBody>
          <a:bodyPr/>
          <a:lstStyle>
            <a:lvl1pPr>
              <a:defRPr>
                <a:solidFill>
                  <a:schemeClr val="tx1"/>
                </a:solidFill>
              </a:defRPr>
            </a:lvl1pPr>
          </a:lstStyle>
          <a:p>
            <a:r>
              <a:rPr kumimoji="0" lang="en-US" dirty="0" smtClean="0"/>
              <a:t>Click to edit Master title style</a:t>
            </a:r>
            <a:endParaRPr kumimoji="0" lang="en-US" dirty="0"/>
          </a:p>
        </p:txBody>
      </p:sp>
      <p:sp>
        <p:nvSpPr>
          <p:cNvPr id="4" name="Footer Placeholder 3"/>
          <p:cNvSpPr>
            <a:spLocks noGrp="1"/>
          </p:cNvSpPr>
          <p:nvPr>
            <p:ph type="ftr" sz="quarter" idx="11"/>
          </p:nvPr>
        </p:nvSpPr>
        <p:spPr/>
        <p:txBody>
          <a:bodyPr/>
          <a:lstStyle/>
          <a:p>
            <a:r>
              <a:rPr lang="en-US" dirty="0" smtClean="0"/>
              <a:t>Department of CSE</a:t>
            </a:r>
            <a:endParaRPr lang="en-US" dirty="0"/>
          </a:p>
        </p:txBody>
      </p:sp>
      <p:sp>
        <p:nvSpPr>
          <p:cNvPr id="5" name="Slide Number Placeholder 4"/>
          <p:cNvSpPr>
            <a:spLocks noGrp="1"/>
          </p:cNvSpPr>
          <p:nvPr>
            <p:ph type="sldNum" sz="quarter" idx="12"/>
          </p:nvPr>
        </p:nvSpPr>
        <p:spPr/>
        <p:txBody>
          <a:bodyPr/>
          <a:lstStyle/>
          <a:p>
            <a:fld id="{16B630EB-F987-45A6-8A46-FAB463B7F3A1}"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228600" y="274638"/>
            <a:ext cx="8686800" cy="1143000"/>
          </a:xfrm>
          <a:prstGeom prst="rect">
            <a:avLst/>
          </a:prstGeom>
        </p:spPr>
        <p:txBody>
          <a:bodyPr bIns="91440" anchor="b" anchorCtr="0">
            <a:normAutofit/>
          </a:bodyPr>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228600" y="1447800"/>
            <a:ext cx="8686800" cy="4876800"/>
          </a:xfrm>
          <a:prstGeom prst="rect">
            <a:avLst/>
          </a:prstGeom>
        </p:spPr>
        <p:txBody>
          <a:bodyPr>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3" name="Footer Placeholder 2"/>
          <p:cNvSpPr>
            <a:spLocks noGrp="1"/>
          </p:cNvSpPr>
          <p:nvPr>
            <p:ph type="ftr" sz="quarter" idx="3"/>
          </p:nvPr>
        </p:nvSpPr>
        <p:spPr>
          <a:xfrm>
            <a:off x="685800" y="6477000"/>
            <a:ext cx="3962400" cy="228600"/>
          </a:xfrm>
          <a:prstGeom prst="rect">
            <a:avLst/>
          </a:prstGeom>
        </p:spPr>
        <p:txBody>
          <a:bodyPr anchor="ctr" anchorCtr="0"/>
          <a:lstStyle>
            <a:lvl1pPr eaLnBrk="1" latinLnBrk="0" hangingPunct="1">
              <a:defRPr kumimoji="0" sz="1100" i="1">
                <a:solidFill>
                  <a:schemeClr val="tx1"/>
                </a:solidFill>
              </a:defRPr>
            </a:lvl1pPr>
          </a:lstStyle>
          <a:p>
            <a:r>
              <a:rPr lang="en-US" dirty="0" smtClean="0"/>
              <a:t>Department of CSE</a:t>
            </a:r>
            <a:endParaRPr lang="en-US" dirty="0"/>
          </a:p>
        </p:txBody>
      </p:sp>
      <p:sp>
        <p:nvSpPr>
          <p:cNvPr id="23" name="Slide Number Placeholder 22"/>
          <p:cNvSpPr>
            <a:spLocks noGrp="1"/>
          </p:cNvSpPr>
          <p:nvPr>
            <p:ph type="sldNum" sz="quarter" idx="4"/>
          </p:nvPr>
        </p:nvSpPr>
        <p:spPr>
          <a:xfrm>
            <a:off x="152400" y="6400800"/>
            <a:ext cx="457200" cy="342900"/>
          </a:xfrm>
          <a:prstGeom prst="ellipse">
            <a:avLst/>
          </a:prstGeom>
          <a:noFill/>
        </p:spPr>
        <p:txBody>
          <a:bodyPr wrap="none" lIns="0" tIns="0" rIns="0" bIns="0" anchor="ctr" anchorCtr="1">
            <a:noAutofit/>
          </a:bodyPr>
          <a:lstStyle>
            <a:lvl1pPr algn="ctr" eaLnBrk="1" latinLnBrk="0" hangingPunct="1">
              <a:defRPr kumimoji="0" sz="1100">
                <a:solidFill>
                  <a:schemeClr val="tx1"/>
                </a:solidFill>
                <a:latin typeface="+mj-lt"/>
                <a:ea typeface="+mj-ea"/>
                <a:cs typeface="+mj-cs"/>
              </a:defRPr>
            </a:lvl1pPr>
          </a:lstStyle>
          <a:p>
            <a:fld id="{B6F977A0-4F64-4993-AE65-2CC71A205D0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97" r:id="rId2"/>
    <p:sldLayoutId id="2147483699" r:id="rId3"/>
    <p:sldLayoutId id="2147483700" r:id="rId4"/>
    <p:sldLayoutId id="2147483701" r:id="rId5"/>
    <p:sldLayoutId id="2147483686" r:id="rId6"/>
    <p:sldLayoutId id="2147483696" r:id="rId7"/>
    <p:sldLayoutId id="2147483688" r:id="rId8"/>
    <p:sldLayoutId id="2147483690" r:id="rId9"/>
    <p:sldLayoutId id="2147483691" r:id="rId10"/>
    <p:sldLayoutId id="2147483698" r:id="rId11"/>
  </p:sldLayoutIdLst>
  <p:hf hdr="0" dt="0"/>
  <p:txStyles>
    <p:titleStyle>
      <a:lvl1pPr algn="l" rtl="0" eaLnBrk="1" latinLnBrk="0" hangingPunct="1">
        <a:spcBef>
          <a:spcPct val="0"/>
        </a:spcBef>
        <a:buNone/>
        <a:defRPr kumimoji="0" sz="4000" kern="1200">
          <a:solidFill>
            <a:schemeClr val="tx1"/>
          </a:solidFill>
          <a:latin typeface="+mj-lt"/>
          <a:ea typeface="+mj-ea"/>
          <a:cs typeface="+mj-cs"/>
        </a:defRPr>
      </a:lvl1pPr>
    </p:titleStyle>
    <p:bodyStyle>
      <a:lvl1pPr marL="274320" indent="-274320" algn="l" rtl="0" eaLnBrk="1" latinLnBrk="0" hangingPunct="1">
        <a:spcBef>
          <a:spcPts val="580"/>
        </a:spcBef>
        <a:buClr>
          <a:schemeClr val="tx1"/>
        </a:buClr>
        <a:buSzPct val="85000"/>
        <a:buFont typeface="Arial" pitchFamily="34" charset="0"/>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tx1"/>
        </a:buClr>
        <a:buSzPct val="85000"/>
        <a:buFont typeface="Arial" pitchFamily="34" charset="0"/>
        <a:buChar char="•"/>
        <a:defRPr kumimoji="0" sz="2600" kern="1200">
          <a:solidFill>
            <a:schemeClr val="tx1"/>
          </a:solidFill>
          <a:latin typeface="+mn-lt"/>
          <a:ea typeface="+mn-ea"/>
          <a:cs typeface="+mn-cs"/>
        </a:defRPr>
      </a:lvl2pPr>
      <a:lvl3pPr marL="822960" indent="-228600" algn="l" rtl="0" eaLnBrk="1" latinLnBrk="0" hangingPunct="1">
        <a:spcBef>
          <a:spcPts val="370"/>
        </a:spcBef>
        <a:buClr>
          <a:schemeClr val="tx1"/>
        </a:buClr>
        <a:buSzPct val="85000"/>
        <a:buFont typeface="Arial" pitchFamily="34" charset="0"/>
        <a:buChar char="•"/>
        <a:defRPr kumimoji="0" sz="2600" kern="1200">
          <a:solidFill>
            <a:schemeClr val="tx1"/>
          </a:solidFill>
          <a:latin typeface="+mn-lt"/>
          <a:ea typeface="+mn-ea"/>
          <a:cs typeface="+mn-cs"/>
        </a:defRPr>
      </a:lvl3pPr>
      <a:lvl4pPr marL="1097280" indent="-228600" algn="l" rtl="0" eaLnBrk="1" latinLnBrk="0" hangingPunct="1">
        <a:spcBef>
          <a:spcPts val="370"/>
        </a:spcBef>
        <a:buClr>
          <a:schemeClr val="tx1"/>
        </a:buClr>
        <a:buSzPct val="80000"/>
        <a:buFont typeface="Arial" pitchFamily="34" charset="0"/>
        <a:buChar char="•"/>
        <a:defRPr kumimoji="0" sz="2600" kern="1200">
          <a:solidFill>
            <a:schemeClr val="tx1"/>
          </a:solidFill>
          <a:latin typeface="+mn-lt"/>
          <a:ea typeface="+mn-ea"/>
          <a:cs typeface="+mn-cs"/>
        </a:defRPr>
      </a:lvl4pPr>
      <a:lvl5pPr marL="1371600" indent="-228600" algn="l" rtl="0" eaLnBrk="1" latinLnBrk="0" hangingPunct="1">
        <a:spcBef>
          <a:spcPts val="370"/>
        </a:spcBef>
        <a:buClr>
          <a:schemeClr val="tx1"/>
        </a:buClr>
        <a:buFont typeface="Arial" pitchFamily="34" charset="0"/>
        <a:buChar char="•"/>
        <a:defRPr kumimoji="0" sz="26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Department of CSE</a:t>
            </a:r>
            <a:endParaRPr lang="en-US" dirty="0"/>
          </a:p>
        </p:txBody>
      </p:sp>
      <p:sp>
        <p:nvSpPr>
          <p:cNvPr id="3" name="Slide Number Placeholder 2"/>
          <p:cNvSpPr>
            <a:spLocks noGrp="1"/>
          </p:cNvSpPr>
          <p:nvPr>
            <p:ph type="sldNum" sz="quarter" idx="12"/>
          </p:nvPr>
        </p:nvSpPr>
        <p:spPr/>
        <p:txBody>
          <a:bodyPr/>
          <a:lstStyle/>
          <a:p>
            <a:fld id="{16B630EB-F987-45A6-8A46-FAB463B7F3A1}" type="slidenum">
              <a:rPr lang="en-US" smtClean="0"/>
              <a:pPr/>
              <a:t>1</a:t>
            </a:fld>
            <a:endParaRPr lang="en-US" dirty="0"/>
          </a:p>
        </p:txBody>
      </p:sp>
      <p:sp>
        <p:nvSpPr>
          <p:cNvPr id="2" name="Title 1"/>
          <p:cNvSpPr>
            <a:spLocks noGrp="1"/>
          </p:cNvSpPr>
          <p:nvPr>
            <p:ph type="ctrTitle"/>
          </p:nvPr>
        </p:nvSpPr>
        <p:spPr/>
        <p:txBody>
          <a:bodyPr>
            <a:noAutofit/>
          </a:bodyPr>
          <a:lstStyle/>
          <a:p>
            <a:r>
              <a:rPr sz="4400" smtClean="0">
                <a:solidFill>
                  <a:schemeClr val="tx1"/>
                </a:solidFill>
                <a:latin typeface="+mn-lt"/>
              </a:rPr>
              <a:t>3.3 Structures</a:t>
            </a:r>
            <a:endParaRPr lang="en-US" sz="4400" dirty="0">
              <a:solidFill>
                <a:schemeClr val="tx1"/>
              </a:solidFill>
              <a:latin typeface="+mn-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a structure member</a:t>
            </a:r>
            <a:endParaRPr lang="en-US" dirty="0"/>
          </a:p>
        </p:txBody>
      </p:sp>
      <p:sp>
        <p:nvSpPr>
          <p:cNvPr id="3" name="Content Placeholder 2"/>
          <p:cNvSpPr>
            <a:spLocks noGrp="1"/>
          </p:cNvSpPr>
          <p:nvPr>
            <p:ph sz="quarter" idx="1"/>
          </p:nvPr>
        </p:nvSpPr>
        <p:spPr>
          <a:xfrm>
            <a:off x="228600" y="1524000"/>
            <a:ext cx="8686800" cy="5334000"/>
          </a:xfrm>
        </p:spPr>
        <p:txBody>
          <a:bodyPr>
            <a:normAutofit/>
          </a:bodyPr>
          <a:lstStyle/>
          <a:p>
            <a:r>
              <a:rPr lang="en-US" sz="2400" dirty="0" smtClean="0"/>
              <a:t>To access an element which is a structure’s member, the direct selection (“.”) operator is used.</a:t>
            </a:r>
          </a:p>
          <a:p>
            <a:r>
              <a:rPr lang="en-US" sz="2400" dirty="0" smtClean="0"/>
              <a:t>Syntax:</a:t>
            </a:r>
          </a:p>
          <a:p>
            <a:r>
              <a:rPr lang="en-US" sz="2400" dirty="0" smtClean="0"/>
              <a:t>Example: </a:t>
            </a:r>
          </a:p>
          <a:p>
            <a:endParaRPr lang="en-US" sz="2400" dirty="0" smtClean="0"/>
          </a:p>
          <a:p>
            <a:pPr>
              <a:buNone/>
            </a:pPr>
            <a:endParaRPr lang="en-US" sz="2400" dirty="0" smtClean="0"/>
          </a:p>
          <a:p>
            <a:r>
              <a:rPr lang="en-US" sz="2400" dirty="0" smtClean="0"/>
              <a:t>Pointers  as structure element:</a:t>
            </a:r>
          </a:p>
          <a:p>
            <a:pPr lvl="1"/>
            <a:r>
              <a:rPr lang="en-US" sz="2400" dirty="0" smtClean="0"/>
              <a:t>Example: </a:t>
            </a:r>
          </a:p>
        </p:txBody>
      </p:sp>
      <p:sp>
        <p:nvSpPr>
          <p:cNvPr id="4" name="Slide Number Placeholder 3"/>
          <p:cNvSpPr>
            <a:spLocks noGrp="1"/>
          </p:cNvSpPr>
          <p:nvPr>
            <p:ph type="sldNum" sz="quarter" idx="11"/>
          </p:nvPr>
        </p:nvSpPr>
        <p:spPr/>
        <p:txBody>
          <a:bodyPr/>
          <a:lstStyle/>
          <a:p>
            <a:fld id="{16B630EB-F987-45A6-8A46-FAB463B7F3A1}" type="slidenum">
              <a:rPr lang="en-US" smtClean="0"/>
              <a:pPr/>
              <a:t>10</a:t>
            </a:fld>
            <a:endParaRPr lang="en-US" dirty="0"/>
          </a:p>
        </p:txBody>
      </p:sp>
      <p:sp>
        <p:nvSpPr>
          <p:cNvPr id="5" name="Footer Placeholder 4"/>
          <p:cNvSpPr>
            <a:spLocks noGrp="1"/>
          </p:cNvSpPr>
          <p:nvPr>
            <p:ph type="ftr" sz="quarter" idx="12"/>
          </p:nvPr>
        </p:nvSpPr>
        <p:spPr/>
        <p:txBody>
          <a:bodyPr/>
          <a:lstStyle/>
          <a:p>
            <a:r>
              <a:rPr lang="en-US" dirty="0" smtClean="0"/>
              <a:t>Department of CSE</a:t>
            </a:r>
            <a:endParaRPr lang="en-US" dirty="0"/>
          </a:p>
        </p:txBody>
      </p:sp>
      <p:sp>
        <p:nvSpPr>
          <p:cNvPr id="9" name="TextBox 8"/>
          <p:cNvSpPr txBox="1"/>
          <p:nvPr/>
        </p:nvSpPr>
        <p:spPr>
          <a:xfrm>
            <a:off x="1828800" y="2362200"/>
            <a:ext cx="6019800" cy="307777"/>
          </a:xfrm>
          <a:prstGeom prst="rect">
            <a:avLst/>
          </a:prstGeom>
          <a:solidFill>
            <a:schemeClr val="bg1"/>
          </a:solidFill>
          <a:ln>
            <a:solidFill>
              <a:schemeClr val="tx1"/>
            </a:solidFill>
          </a:ln>
          <a:effectLst>
            <a:outerShdw blurRad="50800" dist="38100" dir="18900000" algn="bl" rotWithShape="0">
              <a:prstClr val="black">
                <a:alpha val="40000"/>
              </a:prstClr>
            </a:outerShdw>
          </a:effectLst>
          <a:scene3d>
            <a:camera prst="orthographicFront"/>
            <a:lightRig rig="threePt" dir="t"/>
          </a:scene3d>
          <a:sp3d>
            <a:bevelT/>
            <a:bevelB w="165100" prst="coolSlant"/>
          </a:sp3d>
        </p:spPr>
        <p:txBody>
          <a:bodyPr wrap="square" rtlCol="0">
            <a:spAutoFit/>
          </a:bodyPr>
          <a:lstStyle/>
          <a:p>
            <a:pPr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sz="1400" dirty="0" smtClean="0">
                <a:solidFill>
                  <a:srgbClr val="002060"/>
                </a:solidFill>
                <a:latin typeface="Rod" pitchFamily="49" charset="-79"/>
                <a:cs typeface="Rod" pitchFamily="49" charset="-79"/>
              </a:rPr>
              <a:t>&lt;structure variable name&gt;.&lt;element name&gt;</a:t>
            </a:r>
          </a:p>
        </p:txBody>
      </p:sp>
      <p:sp>
        <p:nvSpPr>
          <p:cNvPr id="10" name="TextBox 9"/>
          <p:cNvSpPr txBox="1"/>
          <p:nvPr/>
        </p:nvSpPr>
        <p:spPr>
          <a:xfrm>
            <a:off x="1828800" y="2819400"/>
            <a:ext cx="4114800" cy="1384995"/>
          </a:xfrm>
          <a:prstGeom prst="rect">
            <a:avLst/>
          </a:prstGeom>
          <a:solidFill>
            <a:schemeClr val="bg1"/>
          </a:solidFill>
          <a:ln>
            <a:solidFill>
              <a:schemeClr val="tx1"/>
            </a:solidFill>
          </a:ln>
          <a:effectLst>
            <a:outerShdw blurRad="50800" dist="38100" dir="18900000" algn="bl" rotWithShape="0">
              <a:prstClr val="black">
                <a:alpha val="40000"/>
              </a:prstClr>
            </a:outerShdw>
          </a:effectLst>
          <a:scene3d>
            <a:camera prst="orthographicFront"/>
            <a:lightRig rig="threePt" dir="t"/>
          </a:scene3d>
          <a:sp3d>
            <a:bevelT/>
            <a:bevelB w="165100" prst="coolSlant"/>
          </a:sp3d>
        </p:spPr>
        <p:txBody>
          <a:bodyPr wrap="square" rtlCol="0">
            <a:spAutoFit/>
          </a:bodyPr>
          <a:lstStyle/>
          <a:p>
            <a:pPr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sz="1400" dirty="0" smtClean="0">
                <a:solidFill>
                  <a:srgbClr val="002060"/>
                </a:solidFill>
                <a:latin typeface="Rod" pitchFamily="49" charset="-79"/>
                <a:cs typeface="Rod" pitchFamily="49" charset="-79"/>
              </a:rPr>
              <a:t>struct employee{</a:t>
            </a:r>
          </a:p>
          <a:p>
            <a:pPr marL="0" lvl="1"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sz="1400" dirty="0" smtClean="0">
                <a:solidFill>
                  <a:srgbClr val="002060"/>
                </a:solidFill>
                <a:latin typeface="Rod" pitchFamily="49" charset="-79"/>
                <a:cs typeface="Rod" pitchFamily="49" charset="-79"/>
              </a:rPr>
              <a:t>int empno;</a:t>
            </a:r>
          </a:p>
          <a:p>
            <a:pPr marL="0" lvl="1"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sz="1400" dirty="0" smtClean="0">
                <a:solidFill>
                  <a:srgbClr val="002060"/>
                </a:solidFill>
                <a:latin typeface="Rod" pitchFamily="49" charset="-79"/>
                <a:cs typeface="Rod" pitchFamily="49" charset="-79"/>
              </a:rPr>
              <a:t>char name[10];</a:t>
            </a:r>
          </a:p>
          <a:p>
            <a:pPr marL="0" lvl="1"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sz="1400" dirty="0" smtClean="0">
                <a:solidFill>
                  <a:srgbClr val="002060"/>
                </a:solidFill>
                <a:latin typeface="Rod" pitchFamily="49" charset="-79"/>
                <a:cs typeface="Rod" pitchFamily="49" charset="-79"/>
              </a:rPr>
              <a:t>}emp;</a:t>
            </a:r>
            <a:r>
              <a:rPr lang="en-US" sz="1400" b="1" dirty="0" smtClean="0">
                <a:solidFill>
                  <a:srgbClr val="002060"/>
                </a:solidFill>
                <a:latin typeface="Rod" pitchFamily="49" charset="-79"/>
                <a:cs typeface="Rod" pitchFamily="49" charset="-79"/>
              </a:rPr>
              <a:t/>
            </a:r>
            <a:br>
              <a:rPr lang="en-US" sz="1400" b="1" dirty="0" smtClean="0">
                <a:solidFill>
                  <a:srgbClr val="002060"/>
                </a:solidFill>
                <a:latin typeface="Rod" pitchFamily="49" charset="-79"/>
                <a:cs typeface="Rod" pitchFamily="49" charset="-79"/>
              </a:rPr>
            </a:br>
            <a:r>
              <a:rPr lang="en-US" sz="1400" b="1" dirty="0" smtClean="0">
                <a:solidFill>
                  <a:srgbClr val="002060"/>
                </a:solidFill>
                <a:latin typeface="Rod" pitchFamily="49" charset="-79"/>
                <a:cs typeface="Rod" pitchFamily="49" charset="-79"/>
              </a:rPr>
              <a:t> </a:t>
            </a:r>
            <a:r>
              <a:rPr lang="en-US" sz="1400" b="1" dirty="0" err="1" smtClean="0">
                <a:solidFill>
                  <a:srgbClr val="002060"/>
                </a:solidFill>
                <a:latin typeface="Rod" pitchFamily="49" charset="-79"/>
                <a:cs typeface="Rod" pitchFamily="49" charset="-79"/>
              </a:rPr>
              <a:t>emp.empno</a:t>
            </a:r>
            <a:r>
              <a:rPr lang="en-US" sz="1400" b="1" dirty="0" smtClean="0">
                <a:solidFill>
                  <a:srgbClr val="002060"/>
                </a:solidFill>
                <a:latin typeface="Rod" pitchFamily="49" charset="-79"/>
                <a:cs typeface="Rod" pitchFamily="49" charset="-79"/>
              </a:rPr>
              <a:t>=2;</a:t>
            </a:r>
            <a:br>
              <a:rPr lang="en-US" sz="1400" b="1" dirty="0" smtClean="0">
                <a:solidFill>
                  <a:srgbClr val="002060"/>
                </a:solidFill>
                <a:latin typeface="Rod" pitchFamily="49" charset="-79"/>
                <a:cs typeface="Rod" pitchFamily="49" charset="-79"/>
              </a:rPr>
            </a:br>
            <a:r>
              <a:rPr lang="en-US" sz="1400" b="1" dirty="0" smtClean="0">
                <a:solidFill>
                  <a:srgbClr val="002060"/>
                </a:solidFill>
                <a:latin typeface="Rod" pitchFamily="49" charset="-79"/>
                <a:cs typeface="Rod" pitchFamily="49" charset="-79"/>
              </a:rPr>
              <a:t> </a:t>
            </a:r>
            <a:r>
              <a:rPr lang="en-US" sz="1400" dirty="0" smtClean="0">
                <a:solidFill>
                  <a:srgbClr val="002060"/>
                </a:solidFill>
                <a:latin typeface="Rod" pitchFamily="49" charset="-79"/>
                <a:cs typeface="Rod" pitchFamily="49" charset="-79"/>
              </a:rPr>
              <a:t>printf(“%</a:t>
            </a:r>
            <a:r>
              <a:rPr lang="en-US" sz="1400" dirty="0" err="1" smtClean="0">
                <a:solidFill>
                  <a:srgbClr val="002060"/>
                </a:solidFill>
                <a:latin typeface="Rod" pitchFamily="49" charset="-79"/>
                <a:cs typeface="Rod" pitchFamily="49" charset="-79"/>
              </a:rPr>
              <a:t>d”,</a:t>
            </a:r>
            <a:r>
              <a:rPr lang="en-US" sz="1400" b="1" dirty="0" err="1" smtClean="0">
                <a:solidFill>
                  <a:srgbClr val="002060"/>
                </a:solidFill>
                <a:latin typeface="Rod" pitchFamily="49" charset="-79"/>
                <a:cs typeface="Rod" pitchFamily="49" charset="-79"/>
              </a:rPr>
              <a:t>emp.empno</a:t>
            </a:r>
            <a:r>
              <a:rPr lang="en-US" sz="1400" dirty="0" smtClean="0">
                <a:solidFill>
                  <a:srgbClr val="002060"/>
                </a:solidFill>
                <a:latin typeface="Rod" pitchFamily="49" charset="-79"/>
                <a:cs typeface="Rod" pitchFamily="49" charset="-79"/>
              </a:rPr>
              <a:t>);</a:t>
            </a:r>
          </a:p>
        </p:txBody>
      </p:sp>
      <p:sp>
        <p:nvSpPr>
          <p:cNvPr id="8" name="TextBox 7"/>
          <p:cNvSpPr txBox="1"/>
          <p:nvPr/>
        </p:nvSpPr>
        <p:spPr>
          <a:xfrm>
            <a:off x="1981200" y="4572000"/>
            <a:ext cx="4114800" cy="1600438"/>
          </a:xfrm>
          <a:prstGeom prst="rect">
            <a:avLst/>
          </a:prstGeom>
          <a:solidFill>
            <a:schemeClr val="bg1"/>
          </a:solidFill>
          <a:ln>
            <a:solidFill>
              <a:schemeClr val="tx1"/>
            </a:solidFill>
          </a:ln>
          <a:effectLst>
            <a:outerShdw blurRad="50800" dist="38100" dir="18900000" algn="bl" rotWithShape="0">
              <a:prstClr val="black">
                <a:alpha val="40000"/>
              </a:prstClr>
            </a:outerShdw>
          </a:effectLst>
          <a:scene3d>
            <a:camera prst="orthographicFront"/>
            <a:lightRig rig="threePt" dir="t"/>
          </a:scene3d>
          <a:sp3d>
            <a:bevelT/>
            <a:bevelB w="165100" prst="coolSlant"/>
          </a:sp3d>
        </p:spPr>
        <p:txBody>
          <a:bodyPr wrap="square" rtlCol="0">
            <a:spAutoFit/>
          </a:bodyPr>
          <a:lstStyle/>
          <a:p>
            <a:pPr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sz="1400" dirty="0" smtClean="0">
                <a:solidFill>
                  <a:srgbClr val="002060"/>
                </a:solidFill>
                <a:latin typeface="Rod" pitchFamily="49" charset="-79"/>
                <a:cs typeface="Rod" pitchFamily="49" charset="-79"/>
              </a:rPr>
              <a:t>struct employee{</a:t>
            </a:r>
          </a:p>
          <a:p>
            <a:pPr marL="0" lvl="1"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sz="1400" b="1" dirty="0" err="1" smtClean="0">
                <a:solidFill>
                  <a:srgbClr val="002060"/>
                </a:solidFill>
                <a:latin typeface="Rod" pitchFamily="49" charset="-79"/>
                <a:cs typeface="Rod" pitchFamily="49" charset="-79"/>
              </a:rPr>
              <a:t>int</a:t>
            </a:r>
            <a:r>
              <a:rPr lang="en-US" sz="1400" b="1" dirty="0" smtClean="0">
                <a:solidFill>
                  <a:srgbClr val="002060"/>
                </a:solidFill>
                <a:latin typeface="Rod" pitchFamily="49" charset="-79"/>
                <a:cs typeface="Rod" pitchFamily="49" charset="-79"/>
              </a:rPr>
              <a:t> *</a:t>
            </a:r>
            <a:r>
              <a:rPr lang="en-US" sz="1400" b="1" dirty="0" err="1" smtClean="0">
                <a:solidFill>
                  <a:srgbClr val="002060"/>
                </a:solidFill>
                <a:latin typeface="Rod" pitchFamily="49" charset="-79"/>
                <a:cs typeface="Rod" pitchFamily="49" charset="-79"/>
              </a:rPr>
              <a:t>empno</a:t>
            </a:r>
            <a:r>
              <a:rPr lang="en-US" sz="1400" b="1" dirty="0" smtClean="0">
                <a:solidFill>
                  <a:srgbClr val="002060"/>
                </a:solidFill>
                <a:latin typeface="Rod" pitchFamily="49" charset="-79"/>
                <a:cs typeface="Rod" pitchFamily="49" charset="-79"/>
              </a:rPr>
              <a:t>;</a:t>
            </a:r>
          </a:p>
          <a:p>
            <a:pPr marL="0" lvl="1"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sz="1400" dirty="0" smtClean="0">
                <a:solidFill>
                  <a:srgbClr val="002060"/>
                </a:solidFill>
                <a:latin typeface="Rod" pitchFamily="49" charset="-79"/>
                <a:cs typeface="Rod" pitchFamily="49" charset="-79"/>
              </a:rPr>
              <a:t>char name[10];</a:t>
            </a:r>
          </a:p>
          <a:p>
            <a:pPr marL="0" lvl="1"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sz="1400" dirty="0" smtClean="0">
                <a:solidFill>
                  <a:srgbClr val="002060"/>
                </a:solidFill>
                <a:latin typeface="Rod" pitchFamily="49" charset="-79"/>
                <a:cs typeface="Rod" pitchFamily="49" charset="-79"/>
              </a:rPr>
              <a:t>}</a:t>
            </a:r>
            <a:r>
              <a:rPr lang="en-US" sz="1400" dirty="0" err="1" smtClean="0">
                <a:solidFill>
                  <a:srgbClr val="002060"/>
                </a:solidFill>
                <a:latin typeface="Rod" pitchFamily="49" charset="-79"/>
                <a:cs typeface="Rod" pitchFamily="49" charset="-79"/>
              </a:rPr>
              <a:t>emp</a:t>
            </a:r>
            <a:r>
              <a:rPr lang="en-US" sz="1400" dirty="0" smtClean="0">
                <a:solidFill>
                  <a:srgbClr val="002060"/>
                </a:solidFill>
                <a:latin typeface="Rod" pitchFamily="49" charset="-79"/>
                <a:cs typeface="Rod" pitchFamily="49" charset="-79"/>
              </a:rPr>
              <a:t>;</a:t>
            </a:r>
          </a:p>
          <a:p>
            <a:pPr marL="0" lvl="1"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sz="1400" dirty="0" err="1" smtClean="0">
                <a:solidFill>
                  <a:srgbClr val="002060"/>
                </a:solidFill>
                <a:latin typeface="Rod" pitchFamily="49" charset="-79"/>
                <a:cs typeface="Rod" pitchFamily="49" charset="-79"/>
              </a:rPr>
              <a:t>int</a:t>
            </a:r>
            <a:r>
              <a:rPr lang="en-US" sz="1400" dirty="0" smtClean="0">
                <a:solidFill>
                  <a:srgbClr val="002060"/>
                </a:solidFill>
                <a:latin typeface="Rod" pitchFamily="49" charset="-79"/>
                <a:cs typeface="Rod" pitchFamily="49" charset="-79"/>
              </a:rPr>
              <a:t> </a:t>
            </a:r>
            <a:r>
              <a:rPr lang="en-US" sz="1400" dirty="0" err="1" smtClean="0">
                <a:solidFill>
                  <a:srgbClr val="002060"/>
                </a:solidFill>
                <a:latin typeface="Rod" pitchFamily="49" charset="-79"/>
                <a:cs typeface="Rod" pitchFamily="49" charset="-79"/>
              </a:rPr>
              <a:t>emp_number</a:t>
            </a:r>
            <a:r>
              <a:rPr lang="en-US" sz="1400" dirty="0" smtClean="0">
                <a:solidFill>
                  <a:srgbClr val="002060"/>
                </a:solidFill>
                <a:latin typeface="Rod" pitchFamily="49" charset="-79"/>
                <a:cs typeface="Rod" pitchFamily="49" charset="-79"/>
              </a:rPr>
              <a:t>;</a:t>
            </a:r>
          </a:p>
          <a:p>
            <a:pPr marL="0" lvl="1"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sz="1400" dirty="0" err="1" smtClean="0">
                <a:solidFill>
                  <a:srgbClr val="002060"/>
                </a:solidFill>
                <a:latin typeface="Rod" pitchFamily="49" charset="-79"/>
                <a:cs typeface="Rod" pitchFamily="49" charset="-79"/>
              </a:rPr>
              <a:t>emp.empno</a:t>
            </a:r>
            <a:r>
              <a:rPr lang="en-US" sz="1400" dirty="0" smtClean="0">
                <a:solidFill>
                  <a:srgbClr val="002060"/>
                </a:solidFill>
                <a:latin typeface="Rod" pitchFamily="49" charset="-79"/>
                <a:cs typeface="Rod" pitchFamily="49" charset="-79"/>
              </a:rPr>
              <a:t> = &amp; </a:t>
            </a:r>
            <a:r>
              <a:rPr lang="en-US" sz="1400" dirty="0" err="1" smtClean="0">
                <a:solidFill>
                  <a:srgbClr val="002060"/>
                </a:solidFill>
                <a:latin typeface="Rod" pitchFamily="49" charset="-79"/>
                <a:cs typeface="Rod" pitchFamily="49" charset="-79"/>
              </a:rPr>
              <a:t>emp_number</a:t>
            </a:r>
            <a:r>
              <a:rPr lang="en-US" sz="1400" dirty="0" smtClean="0">
                <a:solidFill>
                  <a:srgbClr val="002060"/>
                </a:solidFill>
                <a:latin typeface="Rod" pitchFamily="49" charset="-79"/>
                <a:cs typeface="Rod" pitchFamily="49" charset="-79"/>
              </a:rPr>
              <a:t>;</a:t>
            </a:r>
          </a:p>
          <a:p>
            <a:pPr marL="0" lvl="1"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sz="1400" b="1" dirty="0" err="1" smtClean="0">
                <a:solidFill>
                  <a:srgbClr val="002060"/>
                </a:solidFill>
                <a:latin typeface="Rod" pitchFamily="49" charset="-79"/>
                <a:cs typeface="Rod" pitchFamily="49" charset="-79"/>
              </a:rPr>
              <a:t>printf</a:t>
            </a:r>
            <a:r>
              <a:rPr lang="en-US" sz="1400" b="1" dirty="0" smtClean="0">
                <a:solidFill>
                  <a:srgbClr val="002060"/>
                </a:solidFill>
                <a:latin typeface="Rod" pitchFamily="49" charset="-79"/>
                <a:cs typeface="Rod" pitchFamily="49" charset="-79"/>
              </a:rPr>
              <a:t>(“%d”,*</a:t>
            </a:r>
            <a:r>
              <a:rPr lang="en-US" sz="1400" b="1" dirty="0" err="1" smtClean="0">
                <a:solidFill>
                  <a:srgbClr val="002060"/>
                </a:solidFill>
                <a:latin typeface="Rod" pitchFamily="49" charset="-79"/>
                <a:cs typeface="Rod" pitchFamily="49" charset="-79"/>
              </a:rPr>
              <a:t>emp.empno</a:t>
            </a:r>
            <a:r>
              <a:rPr lang="en-US" sz="1400" b="1" dirty="0" smtClean="0">
                <a:solidFill>
                  <a:srgbClr val="002060"/>
                </a:solidFill>
                <a:latin typeface="Rod" pitchFamily="49" charset="-79"/>
                <a:cs typeface="Rod" pitchFamily="49" charset="-79"/>
              </a:rPr>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Pointers to Structures</a:t>
            </a:r>
            <a:endParaRPr lang="en-US" dirty="0"/>
          </a:p>
        </p:txBody>
      </p:sp>
      <p:sp>
        <p:nvSpPr>
          <p:cNvPr id="3" name="Content Placeholder 2"/>
          <p:cNvSpPr>
            <a:spLocks noGrp="1"/>
          </p:cNvSpPr>
          <p:nvPr>
            <p:ph sz="quarter" idx="1"/>
          </p:nvPr>
        </p:nvSpPr>
        <p:spPr>
          <a:xfrm>
            <a:off x="228600" y="1524000"/>
            <a:ext cx="8686800" cy="5334000"/>
          </a:xfrm>
        </p:spPr>
        <p:txBody>
          <a:bodyPr>
            <a:normAutofit/>
          </a:bodyPr>
          <a:lstStyle/>
          <a:p>
            <a:r>
              <a:rPr lang="en-US" dirty="0" smtClean="0"/>
              <a:t>To access structure elements through pointers, the pointer is to be declared as the structure type.</a:t>
            </a:r>
          </a:p>
          <a:p>
            <a:r>
              <a:rPr lang="en-US" dirty="0" smtClean="0"/>
              <a:t>For the structure employee, the pointer is declared as:</a:t>
            </a:r>
          </a:p>
          <a:p>
            <a:endParaRPr lang="en-US" dirty="0" smtClean="0"/>
          </a:p>
          <a:p>
            <a:endParaRPr lang="en-US" dirty="0" smtClean="0"/>
          </a:p>
          <a:p>
            <a:endParaRPr lang="en-US" dirty="0" smtClean="0"/>
          </a:p>
          <a:p>
            <a:endParaRPr lang="en-US" dirty="0" smtClean="0"/>
          </a:p>
          <a:p>
            <a:r>
              <a:rPr lang="en-US" dirty="0" smtClean="0"/>
              <a:t>The address of the structure variable ‘matt’ will be stored in the  pointer ‘ptr’. </a:t>
            </a:r>
          </a:p>
          <a:p>
            <a:r>
              <a:rPr lang="en-US" dirty="0" smtClean="0"/>
              <a:t>To access the member of the ‘matt’ using ‘ptr’, the usage will be:</a:t>
            </a:r>
            <a:br>
              <a:rPr lang="en-US" dirty="0" smtClean="0"/>
            </a:br>
            <a:r>
              <a:rPr lang="en-US" dirty="0" smtClean="0"/>
              <a:t>                             or using the indirect selection(-&gt;)</a:t>
            </a:r>
          </a:p>
        </p:txBody>
      </p:sp>
      <p:sp>
        <p:nvSpPr>
          <p:cNvPr id="4" name="Slide Number Placeholder 3"/>
          <p:cNvSpPr>
            <a:spLocks noGrp="1"/>
          </p:cNvSpPr>
          <p:nvPr>
            <p:ph type="sldNum" sz="quarter" idx="11"/>
          </p:nvPr>
        </p:nvSpPr>
        <p:spPr/>
        <p:txBody>
          <a:bodyPr/>
          <a:lstStyle/>
          <a:p>
            <a:fld id="{16B630EB-F987-45A6-8A46-FAB463B7F3A1}" type="slidenum">
              <a:rPr lang="en-US" smtClean="0"/>
              <a:pPr/>
              <a:t>11</a:t>
            </a:fld>
            <a:endParaRPr lang="en-US" dirty="0"/>
          </a:p>
        </p:txBody>
      </p:sp>
      <p:sp>
        <p:nvSpPr>
          <p:cNvPr id="5" name="Footer Placeholder 4"/>
          <p:cNvSpPr>
            <a:spLocks noGrp="1"/>
          </p:cNvSpPr>
          <p:nvPr>
            <p:ph type="ftr" sz="quarter" idx="12"/>
          </p:nvPr>
        </p:nvSpPr>
        <p:spPr/>
        <p:txBody>
          <a:bodyPr/>
          <a:lstStyle/>
          <a:p>
            <a:r>
              <a:rPr lang="en-US" dirty="0" smtClean="0"/>
              <a:t>Department of CSE</a:t>
            </a:r>
            <a:endParaRPr lang="en-US" dirty="0"/>
          </a:p>
        </p:txBody>
      </p:sp>
      <p:sp>
        <p:nvSpPr>
          <p:cNvPr id="8" name="TextBox 7"/>
          <p:cNvSpPr txBox="1"/>
          <p:nvPr/>
        </p:nvSpPr>
        <p:spPr>
          <a:xfrm>
            <a:off x="609600" y="2819400"/>
            <a:ext cx="4114800" cy="2031325"/>
          </a:xfrm>
          <a:prstGeom prst="rect">
            <a:avLst/>
          </a:prstGeom>
          <a:solidFill>
            <a:schemeClr val="bg1"/>
          </a:solidFill>
          <a:ln>
            <a:solidFill>
              <a:schemeClr val="tx1"/>
            </a:solidFill>
          </a:ln>
          <a:effectLst>
            <a:outerShdw blurRad="50800" dist="38100" dir="18900000" algn="bl" rotWithShape="0">
              <a:prstClr val="black">
                <a:alpha val="40000"/>
              </a:prstClr>
            </a:outerShdw>
          </a:effectLst>
          <a:scene3d>
            <a:camera prst="orthographicFront"/>
            <a:lightRig rig="threePt" dir="t"/>
          </a:scene3d>
          <a:sp3d>
            <a:bevelT/>
            <a:bevelB w="165100" prst="coolSlant"/>
          </a:sp3d>
        </p:spPr>
        <p:txBody>
          <a:bodyPr wrap="square" rtlCol="0">
            <a:spAutoFit/>
          </a:bodyPr>
          <a:lstStyle/>
          <a:p>
            <a:pPr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struct employee{</a:t>
            </a:r>
          </a:p>
          <a:p>
            <a:pPr marL="0" lvl="1"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int empno;</a:t>
            </a:r>
          </a:p>
          <a:p>
            <a:pPr marL="0" lvl="1"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char name[10];</a:t>
            </a:r>
          </a:p>
          <a:p>
            <a:pPr marL="0" lvl="1"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}emp;</a:t>
            </a:r>
          </a:p>
          <a:p>
            <a:pPr marL="0" lvl="1"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struct employee matt;</a:t>
            </a:r>
          </a:p>
          <a:p>
            <a:pPr marL="0" lvl="1"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b="1" dirty="0" smtClean="0">
                <a:solidFill>
                  <a:srgbClr val="002060"/>
                </a:solidFill>
                <a:latin typeface="Rod" pitchFamily="49" charset="-79"/>
                <a:cs typeface="Rod" pitchFamily="49" charset="-79"/>
              </a:rPr>
              <a:t>struct employee* ptr;</a:t>
            </a:r>
          </a:p>
          <a:p>
            <a:pPr marL="0" lvl="1"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b="1" dirty="0" smtClean="0">
                <a:solidFill>
                  <a:srgbClr val="002060"/>
                </a:solidFill>
                <a:latin typeface="Rod" pitchFamily="49" charset="-79"/>
                <a:cs typeface="Rod" pitchFamily="49" charset="-79"/>
              </a:rPr>
              <a:t>ptr=&amp;matt;</a:t>
            </a:r>
          </a:p>
        </p:txBody>
      </p:sp>
      <p:sp>
        <p:nvSpPr>
          <p:cNvPr id="11" name="TextBox 10"/>
          <p:cNvSpPr txBox="1"/>
          <p:nvPr/>
        </p:nvSpPr>
        <p:spPr>
          <a:xfrm>
            <a:off x="609600" y="6019800"/>
            <a:ext cx="1981200" cy="369332"/>
          </a:xfrm>
          <a:prstGeom prst="rect">
            <a:avLst/>
          </a:prstGeom>
          <a:solidFill>
            <a:schemeClr val="bg1"/>
          </a:solidFill>
          <a:ln>
            <a:solidFill>
              <a:schemeClr val="tx1"/>
            </a:solidFill>
          </a:ln>
          <a:effectLst>
            <a:outerShdw blurRad="50800" dist="38100" dir="18900000" algn="bl" rotWithShape="0">
              <a:prstClr val="black">
                <a:alpha val="40000"/>
              </a:prstClr>
            </a:outerShdw>
          </a:effectLst>
          <a:scene3d>
            <a:camera prst="orthographicFront"/>
            <a:lightRig rig="threePt" dir="t"/>
          </a:scene3d>
          <a:sp3d>
            <a:bevelT/>
            <a:bevelB w="165100" prst="coolSlant"/>
          </a:sp3d>
        </p:spPr>
        <p:txBody>
          <a:bodyPr wrap="square" rtlCol="0">
            <a:spAutoFit/>
          </a:bodyPr>
          <a:lstStyle/>
          <a:p>
            <a:pPr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(*ptr).</a:t>
            </a:r>
            <a:r>
              <a:rPr lang="en-US" dirty="0" err="1" smtClean="0">
                <a:solidFill>
                  <a:srgbClr val="002060"/>
                </a:solidFill>
                <a:latin typeface="Rod" pitchFamily="49" charset="-79"/>
                <a:cs typeface="Rod" pitchFamily="49" charset="-79"/>
              </a:rPr>
              <a:t>empno</a:t>
            </a:r>
            <a:endParaRPr lang="en-US" dirty="0" smtClean="0">
              <a:solidFill>
                <a:srgbClr val="002060"/>
              </a:solidFill>
              <a:latin typeface="Rod" pitchFamily="49" charset="-79"/>
              <a:cs typeface="Rod" pitchFamily="49" charset="-79"/>
            </a:endParaRPr>
          </a:p>
        </p:txBody>
      </p:sp>
      <p:sp>
        <p:nvSpPr>
          <p:cNvPr id="12" name="TextBox 11"/>
          <p:cNvSpPr txBox="1"/>
          <p:nvPr/>
        </p:nvSpPr>
        <p:spPr>
          <a:xfrm>
            <a:off x="6934200" y="6096000"/>
            <a:ext cx="1981200" cy="369332"/>
          </a:xfrm>
          <a:prstGeom prst="rect">
            <a:avLst/>
          </a:prstGeom>
          <a:solidFill>
            <a:schemeClr val="bg1"/>
          </a:solidFill>
          <a:ln>
            <a:solidFill>
              <a:schemeClr val="tx1"/>
            </a:solidFill>
          </a:ln>
          <a:effectLst>
            <a:outerShdw blurRad="50800" dist="38100" dir="18900000" algn="bl" rotWithShape="0">
              <a:prstClr val="black">
                <a:alpha val="40000"/>
              </a:prstClr>
            </a:outerShdw>
          </a:effectLst>
          <a:scene3d>
            <a:camera prst="orthographicFront"/>
            <a:lightRig rig="threePt" dir="t"/>
          </a:scene3d>
          <a:sp3d>
            <a:bevelT/>
            <a:bevelB w="165100" prst="coolSlant"/>
          </a:sp3d>
        </p:spPr>
        <p:txBody>
          <a:bodyPr wrap="square" rtlCol="0">
            <a:spAutoFit/>
          </a:bodyPr>
          <a:lstStyle/>
          <a:p>
            <a:pPr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*ptr-&gt;</a:t>
            </a:r>
            <a:r>
              <a:rPr lang="en-US" dirty="0" err="1" smtClean="0">
                <a:solidFill>
                  <a:srgbClr val="002060"/>
                </a:solidFill>
                <a:latin typeface="Rod" pitchFamily="49" charset="-79"/>
                <a:cs typeface="Rod" pitchFamily="49" charset="-79"/>
              </a:rPr>
              <a:t>empno</a:t>
            </a:r>
            <a:endParaRPr lang="en-US" dirty="0" smtClean="0">
              <a:solidFill>
                <a:srgbClr val="002060"/>
              </a:solidFill>
              <a:latin typeface="Rod" pitchFamily="49" charset="-79"/>
              <a:cs typeface="Rod" pitchFamily="49" charset="-79"/>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t>Complex Structures</a:t>
            </a:r>
            <a:endParaRPr lang="en-US" dirty="0"/>
          </a:p>
        </p:txBody>
      </p:sp>
      <p:sp>
        <p:nvSpPr>
          <p:cNvPr id="7" name="Content Placeholder 6"/>
          <p:cNvSpPr>
            <a:spLocks noGrp="1"/>
          </p:cNvSpPr>
          <p:nvPr>
            <p:ph sz="quarter" idx="1"/>
          </p:nvPr>
        </p:nvSpPr>
        <p:spPr>
          <a:xfrm>
            <a:off x="228600" y="1447800"/>
            <a:ext cx="8686800" cy="5410200"/>
          </a:xfrm>
        </p:spPr>
        <p:txBody>
          <a:bodyPr>
            <a:normAutofit/>
          </a:bodyPr>
          <a:lstStyle/>
          <a:p>
            <a:r>
              <a:rPr lang="en-US" sz="2400" dirty="0" smtClean="0"/>
              <a:t>Structures can be built to includes variables, arrays, pointers and even structures of different data types.</a:t>
            </a:r>
          </a:p>
          <a:p>
            <a:r>
              <a:rPr lang="en-US" sz="2400" dirty="0" smtClean="0"/>
              <a:t>Two examples of a </a:t>
            </a:r>
            <a:r>
              <a:rPr lang="en-US" sz="2400" b="1" dirty="0" smtClean="0"/>
              <a:t>nested structure </a:t>
            </a:r>
            <a:r>
              <a:rPr lang="en-US" sz="2400" dirty="0" smtClean="0"/>
              <a:t>(structure within a structure).</a:t>
            </a:r>
          </a:p>
          <a:p>
            <a:endParaRPr lang="en-US" sz="2400" dirty="0" smtClean="0"/>
          </a:p>
          <a:p>
            <a:endParaRPr lang="en-US" sz="2400" dirty="0" smtClean="0"/>
          </a:p>
          <a:p>
            <a:endParaRPr lang="en-US" sz="2400" dirty="0" smtClean="0"/>
          </a:p>
          <a:p>
            <a:pPr>
              <a:buNone/>
            </a:pPr>
            <a:r>
              <a:rPr lang="en-US" sz="2400" dirty="0" smtClean="0"/>
              <a:t/>
            </a:r>
            <a:br>
              <a:rPr lang="en-US" sz="2400" dirty="0" smtClean="0"/>
            </a:br>
            <a:endParaRPr lang="en-US" sz="2400" dirty="0" smtClean="0"/>
          </a:p>
          <a:p>
            <a:pPr>
              <a:buNone/>
            </a:pPr>
            <a:r>
              <a:rPr lang="en-US" sz="2400" dirty="0" smtClean="0"/>
              <a:t/>
            </a:r>
            <a:br>
              <a:rPr lang="en-US" sz="2400" dirty="0" smtClean="0"/>
            </a:br>
            <a:endParaRPr lang="en-US" sz="2400" dirty="0" smtClean="0"/>
          </a:p>
          <a:p>
            <a:endParaRPr lang="en-US" sz="2400" dirty="0" smtClean="0"/>
          </a:p>
          <a:p>
            <a:pPr>
              <a:buNone/>
            </a:pPr>
            <a:r>
              <a:rPr lang="en-US" sz="2400" dirty="0" smtClean="0"/>
              <a:t>                 Declared Inside                               Declared Outside</a:t>
            </a:r>
          </a:p>
        </p:txBody>
      </p:sp>
      <p:sp>
        <p:nvSpPr>
          <p:cNvPr id="4" name="Slide Number Placeholder 3"/>
          <p:cNvSpPr>
            <a:spLocks noGrp="1"/>
          </p:cNvSpPr>
          <p:nvPr>
            <p:ph type="sldNum" sz="quarter" idx="11"/>
          </p:nvPr>
        </p:nvSpPr>
        <p:spPr/>
        <p:txBody>
          <a:bodyPr/>
          <a:lstStyle/>
          <a:p>
            <a:fld id="{16B630EB-F987-45A6-8A46-FAB463B7F3A1}" type="slidenum">
              <a:rPr lang="en-US" smtClean="0"/>
              <a:pPr/>
              <a:t>12</a:t>
            </a:fld>
            <a:endParaRPr lang="en-US" dirty="0"/>
          </a:p>
        </p:txBody>
      </p:sp>
      <p:sp>
        <p:nvSpPr>
          <p:cNvPr id="3" name="Footer Placeholder 2"/>
          <p:cNvSpPr>
            <a:spLocks noGrp="1"/>
          </p:cNvSpPr>
          <p:nvPr>
            <p:ph type="ftr" sz="quarter" idx="12"/>
          </p:nvPr>
        </p:nvSpPr>
        <p:spPr/>
        <p:txBody>
          <a:bodyPr/>
          <a:lstStyle/>
          <a:p>
            <a:r>
              <a:rPr lang="en-US" dirty="0" smtClean="0"/>
              <a:t>Department of CSE</a:t>
            </a:r>
            <a:endParaRPr lang="en-US" dirty="0"/>
          </a:p>
        </p:txBody>
      </p:sp>
      <p:sp>
        <p:nvSpPr>
          <p:cNvPr id="9" name="TextBox 8"/>
          <p:cNvSpPr txBox="1"/>
          <p:nvPr/>
        </p:nvSpPr>
        <p:spPr>
          <a:xfrm>
            <a:off x="4648200" y="2819400"/>
            <a:ext cx="3657600" cy="3139321"/>
          </a:xfrm>
          <a:prstGeom prst="rect">
            <a:avLst/>
          </a:prstGeom>
          <a:solidFill>
            <a:schemeClr val="bg1"/>
          </a:solidFill>
          <a:ln>
            <a:solidFill>
              <a:schemeClr val="tx1"/>
            </a:solidFill>
          </a:ln>
          <a:effectLst>
            <a:outerShdw blurRad="50800" dist="38100" dir="18900000" algn="bl" rotWithShape="0">
              <a:prstClr val="black">
                <a:alpha val="40000"/>
              </a:prstClr>
            </a:outerShdw>
          </a:effectLst>
          <a:scene3d>
            <a:camera prst="orthographicFront"/>
            <a:lightRig rig="threePt" dir="t"/>
          </a:scene3d>
          <a:sp3d>
            <a:bevelT/>
            <a:bevelB w="165100" prst="coolSlant"/>
          </a:sp3d>
        </p:spPr>
        <p:txBody>
          <a:bodyPr wrap="square" rtlCol="0">
            <a:spAutoFit/>
          </a:bodyPr>
          <a:lstStyle/>
          <a:p>
            <a:pPr marL="0" lvl="1"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struct </a:t>
            </a:r>
            <a:r>
              <a:rPr lang="en-US" dirty="0" smtClean="0">
                <a:solidFill>
                  <a:srgbClr val="0070C0"/>
                </a:solidFill>
                <a:latin typeface="Rod" pitchFamily="49" charset="-79"/>
                <a:cs typeface="Rod" pitchFamily="49" charset="-79"/>
              </a:rPr>
              <a:t>salary</a:t>
            </a:r>
            <a:r>
              <a:rPr lang="en-US" dirty="0" smtClean="0">
                <a:solidFill>
                  <a:srgbClr val="002060"/>
                </a:solidFill>
                <a:latin typeface="Rod" pitchFamily="49" charset="-79"/>
                <a:cs typeface="Rod" pitchFamily="49" charset="-79"/>
              </a:rPr>
              <a:t>{</a:t>
            </a:r>
          </a:p>
          <a:p>
            <a:pPr marL="0" lvl="1"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	int basic_pay;</a:t>
            </a:r>
          </a:p>
          <a:p>
            <a:pPr marL="0" lvl="1"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	int DA;</a:t>
            </a:r>
          </a:p>
          <a:p>
            <a:pPr marL="0" lvl="1"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	int HRA;</a:t>
            </a:r>
          </a:p>
          <a:p>
            <a:pPr marL="0" lvl="1"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a:t>
            </a:r>
          </a:p>
          <a:p>
            <a:pPr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struct </a:t>
            </a:r>
            <a:r>
              <a:rPr lang="en-US" dirty="0" smtClean="0">
                <a:solidFill>
                  <a:srgbClr val="00B050"/>
                </a:solidFill>
                <a:latin typeface="Rod" pitchFamily="49" charset="-79"/>
                <a:cs typeface="Rod" pitchFamily="49" charset="-79"/>
              </a:rPr>
              <a:t>employee</a:t>
            </a:r>
            <a:r>
              <a:rPr lang="en-US" dirty="0" smtClean="0">
                <a:solidFill>
                  <a:srgbClr val="002060"/>
                </a:solidFill>
                <a:latin typeface="Rod" pitchFamily="49" charset="-79"/>
                <a:cs typeface="Rod" pitchFamily="49" charset="-79"/>
              </a:rPr>
              <a:t>{</a:t>
            </a:r>
          </a:p>
          <a:p>
            <a:pPr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	struct salary sal;</a:t>
            </a:r>
          </a:p>
          <a:p>
            <a:pPr marL="0" lvl="1"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	char name[10];</a:t>
            </a:r>
          </a:p>
          <a:p>
            <a:pPr marL="0" lvl="1"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}emp;</a:t>
            </a:r>
            <a:br>
              <a:rPr lang="en-US" dirty="0" smtClean="0">
                <a:solidFill>
                  <a:srgbClr val="002060"/>
                </a:solidFill>
                <a:latin typeface="Rod" pitchFamily="49" charset="-79"/>
                <a:cs typeface="Rod" pitchFamily="49" charset="-79"/>
              </a:rPr>
            </a:br>
            <a:r>
              <a:rPr lang="en-US" dirty="0" smtClean="0">
                <a:solidFill>
                  <a:srgbClr val="002060"/>
                </a:solidFill>
                <a:latin typeface="Rod" pitchFamily="49" charset="-79"/>
                <a:cs typeface="Rod" pitchFamily="49" charset="-79"/>
              </a:rPr>
              <a:t> </a:t>
            </a:r>
            <a:r>
              <a:rPr lang="en-US" dirty="0" err="1" smtClean="0">
                <a:solidFill>
                  <a:srgbClr val="002060"/>
                </a:solidFill>
                <a:latin typeface="Rod" pitchFamily="49" charset="-79"/>
                <a:cs typeface="Rod" pitchFamily="49" charset="-79"/>
              </a:rPr>
              <a:t>emp</a:t>
            </a:r>
            <a:r>
              <a:rPr lang="en-US" dirty="0" smtClean="0">
                <a:solidFill>
                  <a:srgbClr val="002060"/>
                </a:solidFill>
                <a:latin typeface="Rod" pitchFamily="49" charset="-79"/>
                <a:cs typeface="Rod" pitchFamily="49" charset="-79"/>
              </a:rPr>
              <a:t> matt;</a:t>
            </a:r>
            <a:r>
              <a:rPr lang="en-US" b="1" dirty="0" smtClean="0">
                <a:solidFill>
                  <a:srgbClr val="002060"/>
                </a:solidFill>
                <a:latin typeface="Rod" pitchFamily="49" charset="-79"/>
                <a:cs typeface="Rod" pitchFamily="49" charset="-79"/>
              </a:rPr>
              <a:t/>
            </a:r>
            <a:br>
              <a:rPr lang="en-US" b="1" dirty="0" smtClean="0">
                <a:solidFill>
                  <a:srgbClr val="002060"/>
                </a:solidFill>
                <a:latin typeface="Rod" pitchFamily="49" charset="-79"/>
                <a:cs typeface="Rod" pitchFamily="49" charset="-79"/>
              </a:rPr>
            </a:br>
            <a:r>
              <a:rPr lang="en-US" b="1" dirty="0" smtClean="0">
                <a:solidFill>
                  <a:srgbClr val="002060"/>
                </a:solidFill>
                <a:latin typeface="Rod" pitchFamily="49" charset="-79"/>
                <a:cs typeface="Rod" pitchFamily="49" charset="-79"/>
              </a:rPr>
              <a:t> </a:t>
            </a:r>
            <a:r>
              <a:rPr lang="en-US" dirty="0" smtClean="0">
                <a:solidFill>
                  <a:srgbClr val="002060"/>
                </a:solidFill>
                <a:latin typeface="Rod" pitchFamily="49" charset="-79"/>
                <a:cs typeface="Rod" pitchFamily="49" charset="-79"/>
              </a:rPr>
              <a:t>printf(“%</a:t>
            </a:r>
            <a:r>
              <a:rPr lang="en-US" dirty="0" err="1" smtClean="0">
                <a:solidFill>
                  <a:srgbClr val="002060"/>
                </a:solidFill>
                <a:latin typeface="Rod" pitchFamily="49" charset="-79"/>
                <a:cs typeface="Rod" pitchFamily="49" charset="-79"/>
              </a:rPr>
              <a:t>d”,</a:t>
            </a:r>
            <a:r>
              <a:rPr lang="en-US" b="1" dirty="0" err="1" smtClean="0">
                <a:solidFill>
                  <a:srgbClr val="00B050"/>
                </a:solidFill>
                <a:latin typeface="Rod" pitchFamily="49" charset="-79"/>
                <a:cs typeface="Rod" pitchFamily="49" charset="-79"/>
              </a:rPr>
              <a:t>emp</a:t>
            </a:r>
            <a:r>
              <a:rPr lang="en-US" b="1" dirty="0" err="1" smtClean="0">
                <a:solidFill>
                  <a:srgbClr val="002060"/>
                </a:solidFill>
                <a:latin typeface="Rod" pitchFamily="49" charset="-79"/>
                <a:cs typeface="Rod" pitchFamily="49" charset="-79"/>
              </a:rPr>
              <a:t>.</a:t>
            </a:r>
            <a:r>
              <a:rPr lang="en-US" b="1" dirty="0" err="1" smtClean="0">
                <a:solidFill>
                  <a:srgbClr val="0070C0"/>
                </a:solidFill>
                <a:latin typeface="Rod" pitchFamily="49" charset="-79"/>
                <a:cs typeface="Rod" pitchFamily="49" charset="-79"/>
              </a:rPr>
              <a:t>sal</a:t>
            </a:r>
            <a:r>
              <a:rPr lang="en-US" b="1" dirty="0" err="1" smtClean="0">
                <a:solidFill>
                  <a:srgbClr val="002060"/>
                </a:solidFill>
                <a:latin typeface="Rod" pitchFamily="49" charset="-79"/>
                <a:cs typeface="Rod" pitchFamily="49" charset="-79"/>
              </a:rPr>
              <a:t>.DA</a:t>
            </a:r>
            <a:r>
              <a:rPr lang="en-US" dirty="0" smtClean="0">
                <a:solidFill>
                  <a:srgbClr val="002060"/>
                </a:solidFill>
                <a:latin typeface="Rod" pitchFamily="49" charset="-79"/>
                <a:cs typeface="Rod" pitchFamily="49" charset="-79"/>
              </a:rPr>
              <a:t>);</a:t>
            </a:r>
          </a:p>
        </p:txBody>
      </p:sp>
      <p:sp>
        <p:nvSpPr>
          <p:cNvPr id="8" name="TextBox 7"/>
          <p:cNvSpPr txBox="1"/>
          <p:nvPr/>
        </p:nvSpPr>
        <p:spPr>
          <a:xfrm>
            <a:off x="685800" y="2819400"/>
            <a:ext cx="3657600" cy="3139321"/>
          </a:xfrm>
          <a:prstGeom prst="rect">
            <a:avLst/>
          </a:prstGeom>
          <a:solidFill>
            <a:schemeClr val="bg1"/>
          </a:solidFill>
          <a:ln>
            <a:solidFill>
              <a:schemeClr val="tx1"/>
            </a:solidFill>
          </a:ln>
          <a:effectLst>
            <a:outerShdw blurRad="50800" dist="38100" dir="18900000" algn="bl" rotWithShape="0">
              <a:prstClr val="black">
                <a:alpha val="40000"/>
              </a:prstClr>
            </a:outerShdw>
          </a:effectLst>
          <a:scene3d>
            <a:camera prst="orthographicFront"/>
            <a:lightRig rig="threePt" dir="t"/>
          </a:scene3d>
          <a:sp3d>
            <a:bevelT/>
            <a:bevelB w="165100" prst="coolSlant"/>
          </a:sp3d>
        </p:spPr>
        <p:txBody>
          <a:bodyPr wrap="square" rtlCol="0">
            <a:spAutoFit/>
          </a:bodyPr>
          <a:lstStyle/>
          <a:p>
            <a:pPr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struct </a:t>
            </a:r>
            <a:r>
              <a:rPr lang="en-US" dirty="0" smtClean="0">
                <a:solidFill>
                  <a:srgbClr val="00B050"/>
                </a:solidFill>
                <a:latin typeface="Rod" pitchFamily="49" charset="-79"/>
                <a:cs typeface="Rod" pitchFamily="49" charset="-79"/>
              </a:rPr>
              <a:t>employee</a:t>
            </a:r>
            <a:r>
              <a:rPr lang="en-US" dirty="0" smtClean="0">
                <a:solidFill>
                  <a:srgbClr val="002060"/>
                </a:solidFill>
                <a:latin typeface="Rod" pitchFamily="49" charset="-79"/>
                <a:cs typeface="Rod" pitchFamily="49" charset="-79"/>
              </a:rPr>
              <a:t>{</a:t>
            </a:r>
          </a:p>
          <a:p>
            <a:pPr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		struct </a:t>
            </a:r>
            <a:r>
              <a:rPr lang="en-US" dirty="0" smtClean="0">
                <a:solidFill>
                  <a:srgbClr val="0070C0"/>
                </a:solidFill>
                <a:latin typeface="Rod" pitchFamily="49" charset="-79"/>
                <a:cs typeface="Rod" pitchFamily="49" charset="-79"/>
              </a:rPr>
              <a:t>salary</a:t>
            </a:r>
            <a:r>
              <a:rPr lang="en-US" dirty="0" smtClean="0">
                <a:solidFill>
                  <a:srgbClr val="002060"/>
                </a:solidFill>
                <a:latin typeface="Rod" pitchFamily="49" charset="-79"/>
                <a:cs typeface="Rod" pitchFamily="49" charset="-79"/>
              </a:rPr>
              <a:t>{</a:t>
            </a:r>
          </a:p>
          <a:p>
            <a:pPr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		</a:t>
            </a:r>
            <a:r>
              <a:rPr lang="en-US" dirty="0" err="1" smtClean="0">
                <a:solidFill>
                  <a:srgbClr val="002060"/>
                </a:solidFill>
                <a:latin typeface="Rod" pitchFamily="49" charset="-79"/>
                <a:cs typeface="Rod" pitchFamily="49" charset="-79"/>
              </a:rPr>
              <a:t>int</a:t>
            </a:r>
            <a:r>
              <a:rPr lang="en-US" dirty="0" smtClean="0">
                <a:solidFill>
                  <a:srgbClr val="002060"/>
                </a:solidFill>
                <a:latin typeface="Rod" pitchFamily="49" charset="-79"/>
                <a:cs typeface="Rod" pitchFamily="49" charset="-79"/>
              </a:rPr>
              <a:t> </a:t>
            </a:r>
            <a:r>
              <a:rPr lang="en-US" dirty="0" err="1" smtClean="0">
                <a:solidFill>
                  <a:srgbClr val="002060"/>
                </a:solidFill>
                <a:latin typeface="Rod" pitchFamily="49" charset="-79"/>
                <a:cs typeface="Rod" pitchFamily="49" charset="-79"/>
              </a:rPr>
              <a:t>basic_pay</a:t>
            </a:r>
            <a:r>
              <a:rPr lang="en-US" dirty="0" smtClean="0">
                <a:solidFill>
                  <a:srgbClr val="002060"/>
                </a:solidFill>
                <a:latin typeface="Rod" pitchFamily="49" charset="-79"/>
                <a:cs typeface="Rod" pitchFamily="49" charset="-79"/>
              </a:rPr>
              <a:t>;</a:t>
            </a:r>
          </a:p>
          <a:p>
            <a:pPr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		</a:t>
            </a:r>
            <a:r>
              <a:rPr lang="en-US" dirty="0" err="1" smtClean="0">
                <a:solidFill>
                  <a:srgbClr val="002060"/>
                </a:solidFill>
                <a:latin typeface="Rod" pitchFamily="49" charset="-79"/>
                <a:cs typeface="Rod" pitchFamily="49" charset="-79"/>
              </a:rPr>
              <a:t>int</a:t>
            </a:r>
            <a:r>
              <a:rPr lang="en-US" dirty="0" smtClean="0">
                <a:solidFill>
                  <a:srgbClr val="002060"/>
                </a:solidFill>
                <a:latin typeface="Rod" pitchFamily="49" charset="-79"/>
                <a:cs typeface="Rod" pitchFamily="49" charset="-79"/>
              </a:rPr>
              <a:t> DA;</a:t>
            </a:r>
          </a:p>
          <a:p>
            <a:pPr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		</a:t>
            </a:r>
            <a:r>
              <a:rPr lang="en-US" dirty="0" err="1" smtClean="0">
                <a:solidFill>
                  <a:srgbClr val="002060"/>
                </a:solidFill>
                <a:latin typeface="Rod" pitchFamily="49" charset="-79"/>
                <a:cs typeface="Rod" pitchFamily="49" charset="-79"/>
              </a:rPr>
              <a:t>int</a:t>
            </a:r>
            <a:r>
              <a:rPr lang="en-US" dirty="0" smtClean="0">
                <a:solidFill>
                  <a:srgbClr val="002060"/>
                </a:solidFill>
                <a:latin typeface="Rod" pitchFamily="49" charset="-79"/>
                <a:cs typeface="Rod" pitchFamily="49" charset="-79"/>
              </a:rPr>
              <a:t> HRA;</a:t>
            </a:r>
          </a:p>
          <a:p>
            <a:pPr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	}</a:t>
            </a:r>
            <a:r>
              <a:rPr lang="en-US" dirty="0" err="1" smtClean="0">
                <a:solidFill>
                  <a:srgbClr val="002060"/>
                </a:solidFill>
                <a:latin typeface="Rod" pitchFamily="49" charset="-79"/>
                <a:cs typeface="Rod" pitchFamily="49" charset="-79"/>
              </a:rPr>
              <a:t>sal</a:t>
            </a:r>
            <a:r>
              <a:rPr lang="en-US" dirty="0" smtClean="0">
                <a:solidFill>
                  <a:srgbClr val="002060"/>
                </a:solidFill>
                <a:latin typeface="Rod" pitchFamily="49" charset="-79"/>
                <a:cs typeface="Rod" pitchFamily="49" charset="-79"/>
              </a:rPr>
              <a:t>;</a:t>
            </a:r>
          </a:p>
          <a:p>
            <a:pPr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	char name[10];</a:t>
            </a:r>
          </a:p>
          <a:p>
            <a:pPr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a:t>
            </a:r>
          </a:p>
          <a:p>
            <a:pPr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struct employee </a:t>
            </a:r>
            <a:r>
              <a:rPr lang="en-US" dirty="0" err="1" smtClean="0">
                <a:solidFill>
                  <a:srgbClr val="002060"/>
                </a:solidFill>
                <a:latin typeface="Rod" pitchFamily="49" charset="-79"/>
                <a:cs typeface="Rod" pitchFamily="49" charset="-79"/>
              </a:rPr>
              <a:t>emp</a:t>
            </a:r>
            <a:r>
              <a:rPr lang="en-US" dirty="0" smtClean="0">
                <a:solidFill>
                  <a:srgbClr val="002060"/>
                </a:solidFill>
                <a:latin typeface="Rod" pitchFamily="49" charset="-79"/>
                <a:cs typeface="Rod" pitchFamily="49" charset="-79"/>
              </a:rPr>
              <a:t>;</a:t>
            </a:r>
          </a:p>
          <a:p>
            <a:pPr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err="1" smtClean="0">
                <a:solidFill>
                  <a:srgbClr val="002060"/>
                </a:solidFill>
                <a:latin typeface="Rod" pitchFamily="49" charset="-79"/>
                <a:cs typeface="Rod" pitchFamily="49" charset="-79"/>
              </a:rPr>
              <a:t>emp.sal.DA</a:t>
            </a:r>
            <a:r>
              <a:rPr lang="en-US" dirty="0" smtClean="0">
                <a:solidFill>
                  <a:srgbClr val="002060"/>
                </a:solidFill>
                <a:latin typeface="Rod" pitchFamily="49" charset="-79"/>
                <a:cs typeface="Rod" pitchFamily="49" charset="-79"/>
              </a:rPr>
              <a:t>=100;</a:t>
            </a:r>
          </a:p>
          <a:p>
            <a:pPr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err="1" smtClean="0">
                <a:solidFill>
                  <a:srgbClr val="002060"/>
                </a:solidFill>
                <a:latin typeface="Rod" pitchFamily="49" charset="-79"/>
                <a:cs typeface="Rod" pitchFamily="49" charset="-79"/>
              </a:rPr>
              <a:t>printf</a:t>
            </a:r>
            <a:r>
              <a:rPr lang="en-US" dirty="0" smtClean="0">
                <a:solidFill>
                  <a:srgbClr val="002060"/>
                </a:solidFill>
                <a:latin typeface="Rod" pitchFamily="49" charset="-79"/>
                <a:cs typeface="Rod" pitchFamily="49" charset="-79"/>
              </a:rPr>
              <a:t>("%</a:t>
            </a:r>
            <a:r>
              <a:rPr lang="en-US" dirty="0" err="1" smtClean="0">
                <a:solidFill>
                  <a:srgbClr val="002060"/>
                </a:solidFill>
                <a:latin typeface="Rod" pitchFamily="49" charset="-79"/>
                <a:cs typeface="Rod" pitchFamily="49" charset="-79"/>
              </a:rPr>
              <a:t>d",</a:t>
            </a:r>
            <a:r>
              <a:rPr lang="en-US" b="1" dirty="0" err="1" smtClean="0">
                <a:solidFill>
                  <a:srgbClr val="00B050"/>
                </a:solidFill>
                <a:latin typeface="Rod" pitchFamily="49" charset="-79"/>
                <a:cs typeface="Rod" pitchFamily="49" charset="-79"/>
              </a:rPr>
              <a:t>emp</a:t>
            </a:r>
            <a:r>
              <a:rPr lang="en-US" b="1" dirty="0" err="1" smtClean="0">
                <a:solidFill>
                  <a:srgbClr val="002060"/>
                </a:solidFill>
                <a:latin typeface="Rod" pitchFamily="49" charset="-79"/>
                <a:cs typeface="Rod" pitchFamily="49" charset="-79"/>
              </a:rPr>
              <a:t>.</a:t>
            </a:r>
            <a:r>
              <a:rPr lang="en-US" b="1" dirty="0" err="1" smtClean="0">
                <a:solidFill>
                  <a:srgbClr val="0070C0"/>
                </a:solidFill>
                <a:latin typeface="Rod" pitchFamily="49" charset="-79"/>
                <a:cs typeface="Rod" pitchFamily="49" charset="-79"/>
              </a:rPr>
              <a:t>sal</a:t>
            </a:r>
            <a:r>
              <a:rPr lang="en-US" b="1" dirty="0" err="1" smtClean="0">
                <a:solidFill>
                  <a:srgbClr val="002060"/>
                </a:solidFill>
                <a:latin typeface="Rod" pitchFamily="49" charset="-79"/>
                <a:cs typeface="Rod" pitchFamily="49" charset="-79"/>
              </a:rPr>
              <a:t>.DA</a:t>
            </a:r>
            <a:r>
              <a:rPr lang="en-US" b="1" dirty="0" smtClean="0">
                <a:solidFill>
                  <a:srgbClr val="002060"/>
                </a:solidFill>
                <a:latin typeface="Rod" pitchFamily="49" charset="-79"/>
                <a:cs typeface="Rod" pitchFamily="49" charset="-79"/>
              </a:rPr>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t>Complex Structures</a:t>
            </a:r>
            <a:endParaRPr lang="en-US" dirty="0"/>
          </a:p>
        </p:txBody>
      </p:sp>
      <p:sp>
        <p:nvSpPr>
          <p:cNvPr id="7" name="Content Placeholder 6"/>
          <p:cNvSpPr>
            <a:spLocks noGrp="1"/>
          </p:cNvSpPr>
          <p:nvPr>
            <p:ph sz="quarter" idx="1"/>
          </p:nvPr>
        </p:nvSpPr>
        <p:spPr/>
        <p:txBody>
          <a:bodyPr/>
          <a:lstStyle/>
          <a:p>
            <a:r>
              <a:rPr lang="en-US" b="1" dirty="0" smtClean="0"/>
              <a:t>Structures with arrays</a:t>
            </a:r>
            <a:r>
              <a:rPr lang="en-US" dirty="0" smtClean="0"/>
              <a:t>:</a:t>
            </a:r>
          </a:p>
          <a:p>
            <a:pPr lvl="1"/>
            <a:r>
              <a:rPr lang="en-US" dirty="0" smtClean="0"/>
              <a:t>The character array “name” in the code snippet below is an example:</a:t>
            </a:r>
          </a:p>
          <a:p>
            <a:endParaRPr lang="en-US" dirty="0" smtClean="0"/>
          </a:p>
          <a:p>
            <a:endParaRPr lang="en-US" dirty="0" smtClean="0"/>
          </a:p>
          <a:p>
            <a:pPr>
              <a:buNone/>
            </a:pPr>
            <a:r>
              <a:rPr lang="en-US" dirty="0" smtClean="0"/>
              <a:t/>
            </a:r>
            <a:br>
              <a:rPr lang="en-US" dirty="0" smtClean="0"/>
            </a:br>
            <a:endParaRPr lang="en-US" dirty="0" smtClean="0"/>
          </a:p>
          <a:p>
            <a:r>
              <a:rPr lang="en-US" dirty="0" smtClean="0"/>
              <a:t>The way to access the individual members of the array inside the structure is illustrated  in the last line of the above code snippet.</a:t>
            </a:r>
          </a:p>
        </p:txBody>
      </p:sp>
      <p:sp>
        <p:nvSpPr>
          <p:cNvPr id="4" name="Slide Number Placeholder 3"/>
          <p:cNvSpPr>
            <a:spLocks noGrp="1"/>
          </p:cNvSpPr>
          <p:nvPr>
            <p:ph type="sldNum" sz="quarter" idx="11"/>
          </p:nvPr>
        </p:nvSpPr>
        <p:spPr/>
        <p:txBody>
          <a:bodyPr/>
          <a:lstStyle/>
          <a:p>
            <a:fld id="{16B630EB-F987-45A6-8A46-FAB463B7F3A1}" type="slidenum">
              <a:rPr lang="en-US" smtClean="0"/>
              <a:pPr/>
              <a:t>13</a:t>
            </a:fld>
            <a:endParaRPr lang="en-US" dirty="0"/>
          </a:p>
        </p:txBody>
      </p:sp>
      <p:sp>
        <p:nvSpPr>
          <p:cNvPr id="3" name="Footer Placeholder 2"/>
          <p:cNvSpPr>
            <a:spLocks noGrp="1"/>
          </p:cNvSpPr>
          <p:nvPr>
            <p:ph type="ftr" sz="quarter" idx="12"/>
          </p:nvPr>
        </p:nvSpPr>
        <p:spPr/>
        <p:txBody>
          <a:bodyPr/>
          <a:lstStyle/>
          <a:p>
            <a:r>
              <a:rPr lang="en-US" dirty="0" smtClean="0"/>
              <a:t>Department of CSE</a:t>
            </a:r>
            <a:endParaRPr lang="en-US" dirty="0"/>
          </a:p>
        </p:txBody>
      </p:sp>
      <p:sp>
        <p:nvSpPr>
          <p:cNvPr id="8" name="TextBox 7"/>
          <p:cNvSpPr txBox="1"/>
          <p:nvPr/>
        </p:nvSpPr>
        <p:spPr>
          <a:xfrm>
            <a:off x="2133600" y="2362200"/>
            <a:ext cx="4114800" cy="2031325"/>
          </a:xfrm>
          <a:prstGeom prst="rect">
            <a:avLst/>
          </a:prstGeom>
          <a:solidFill>
            <a:schemeClr val="bg1"/>
          </a:solidFill>
          <a:ln>
            <a:solidFill>
              <a:schemeClr val="tx1"/>
            </a:solidFill>
          </a:ln>
          <a:effectLst>
            <a:outerShdw blurRad="50800" dist="38100" dir="18900000" algn="bl" rotWithShape="0">
              <a:prstClr val="black">
                <a:alpha val="40000"/>
              </a:prstClr>
            </a:outerShdw>
          </a:effectLst>
          <a:scene3d>
            <a:camera prst="orthographicFront"/>
            <a:lightRig rig="threePt" dir="t"/>
          </a:scene3d>
          <a:sp3d>
            <a:bevelT/>
            <a:bevelB w="165100" prst="coolSlant"/>
          </a:sp3d>
        </p:spPr>
        <p:txBody>
          <a:bodyPr wrap="square" rtlCol="0">
            <a:spAutoFit/>
          </a:bodyPr>
          <a:lstStyle/>
          <a:p>
            <a:pPr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err="1" smtClean="0">
                <a:solidFill>
                  <a:srgbClr val="002060"/>
                </a:solidFill>
                <a:latin typeface="Rod" pitchFamily="49" charset="-79"/>
                <a:cs typeface="Rod" pitchFamily="49" charset="-79"/>
              </a:rPr>
              <a:t>typedef</a:t>
            </a:r>
            <a:r>
              <a:rPr lang="en-US" dirty="0" smtClean="0">
                <a:solidFill>
                  <a:srgbClr val="002060"/>
                </a:solidFill>
                <a:latin typeface="Rod" pitchFamily="49" charset="-79"/>
                <a:cs typeface="Rod" pitchFamily="49" charset="-79"/>
              </a:rPr>
              <a:t> struct{</a:t>
            </a:r>
          </a:p>
          <a:p>
            <a:pPr marL="0" lvl="1"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int empno;</a:t>
            </a:r>
          </a:p>
          <a:p>
            <a:pPr marL="0" lvl="1"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char name[10];</a:t>
            </a:r>
          </a:p>
          <a:p>
            <a:pPr marL="0" lvl="1"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err="1" smtClean="0">
                <a:solidFill>
                  <a:srgbClr val="002060"/>
                </a:solidFill>
                <a:latin typeface="Rod" pitchFamily="49" charset="-79"/>
                <a:cs typeface="Rod" pitchFamily="49" charset="-79"/>
              </a:rPr>
              <a:t>int</a:t>
            </a:r>
            <a:r>
              <a:rPr lang="en-US" dirty="0" smtClean="0">
                <a:solidFill>
                  <a:srgbClr val="002060"/>
                </a:solidFill>
                <a:latin typeface="Rod" pitchFamily="49" charset="-79"/>
                <a:cs typeface="Rod" pitchFamily="49" charset="-79"/>
              </a:rPr>
              <a:t> devices[3];</a:t>
            </a:r>
          </a:p>
          <a:p>
            <a:pPr marL="0" lvl="1"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}emp;</a:t>
            </a:r>
          </a:p>
          <a:p>
            <a:pPr marL="0" lvl="1"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emp matt;</a:t>
            </a:r>
          </a:p>
          <a:p>
            <a:pPr marL="0" lvl="1"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err="1" smtClean="0">
                <a:solidFill>
                  <a:srgbClr val="002060"/>
                </a:solidFill>
                <a:latin typeface="Rod" pitchFamily="49" charset="-79"/>
                <a:cs typeface="Rod" pitchFamily="49" charset="-79"/>
              </a:rPr>
              <a:t>matt.devices</a:t>
            </a:r>
            <a:r>
              <a:rPr lang="en-US" dirty="0" smtClean="0">
                <a:solidFill>
                  <a:srgbClr val="002060"/>
                </a:solidFill>
                <a:latin typeface="Rod" pitchFamily="49" charset="-79"/>
                <a:cs typeface="Rod" pitchFamily="49" charset="-79"/>
              </a:rPr>
              <a:t>[1]=1024;</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t>Complex Structures</a:t>
            </a:r>
            <a:endParaRPr lang="en-US" dirty="0"/>
          </a:p>
        </p:txBody>
      </p:sp>
      <p:sp>
        <p:nvSpPr>
          <p:cNvPr id="7" name="Content Placeholder 6"/>
          <p:cNvSpPr>
            <a:spLocks noGrp="1"/>
          </p:cNvSpPr>
          <p:nvPr>
            <p:ph sz="quarter" idx="1"/>
          </p:nvPr>
        </p:nvSpPr>
        <p:spPr/>
        <p:txBody>
          <a:bodyPr/>
          <a:lstStyle/>
          <a:p>
            <a:r>
              <a:rPr lang="en-US" b="1" dirty="0" smtClean="0"/>
              <a:t>Arrays of structures:</a:t>
            </a:r>
          </a:p>
          <a:p>
            <a:pPr lvl="1"/>
            <a:r>
              <a:rPr lang="en-US" dirty="0" smtClean="0"/>
              <a:t>We can declare an array of a particular type of structure as follows:</a:t>
            </a:r>
          </a:p>
          <a:p>
            <a:endParaRPr lang="en-US" dirty="0" smtClean="0"/>
          </a:p>
          <a:p>
            <a:endParaRPr lang="en-US" dirty="0" smtClean="0"/>
          </a:p>
          <a:p>
            <a:endParaRPr lang="en-US" dirty="0" smtClean="0"/>
          </a:p>
          <a:p>
            <a:endParaRPr lang="en-US" dirty="0" smtClean="0"/>
          </a:p>
          <a:p>
            <a:r>
              <a:rPr lang="en-US" dirty="0" smtClean="0"/>
              <a:t>The way to access one particular element in the structure array is by using  the index, as shown in the last line of the above code snippet.</a:t>
            </a:r>
          </a:p>
        </p:txBody>
      </p:sp>
      <p:sp>
        <p:nvSpPr>
          <p:cNvPr id="4" name="Slide Number Placeholder 3"/>
          <p:cNvSpPr>
            <a:spLocks noGrp="1"/>
          </p:cNvSpPr>
          <p:nvPr>
            <p:ph type="sldNum" sz="quarter" idx="11"/>
          </p:nvPr>
        </p:nvSpPr>
        <p:spPr/>
        <p:txBody>
          <a:bodyPr/>
          <a:lstStyle/>
          <a:p>
            <a:fld id="{16B630EB-F987-45A6-8A46-FAB463B7F3A1}" type="slidenum">
              <a:rPr lang="en-US" smtClean="0"/>
              <a:pPr/>
              <a:t>14</a:t>
            </a:fld>
            <a:endParaRPr lang="en-US" dirty="0"/>
          </a:p>
        </p:txBody>
      </p:sp>
      <p:sp>
        <p:nvSpPr>
          <p:cNvPr id="3" name="Footer Placeholder 2"/>
          <p:cNvSpPr>
            <a:spLocks noGrp="1"/>
          </p:cNvSpPr>
          <p:nvPr>
            <p:ph type="ftr" sz="quarter" idx="12"/>
          </p:nvPr>
        </p:nvSpPr>
        <p:spPr/>
        <p:txBody>
          <a:bodyPr/>
          <a:lstStyle/>
          <a:p>
            <a:r>
              <a:rPr lang="en-US" dirty="0" smtClean="0"/>
              <a:t>Department of CSE</a:t>
            </a:r>
            <a:endParaRPr lang="en-US" dirty="0"/>
          </a:p>
        </p:txBody>
      </p:sp>
      <p:sp>
        <p:nvSpPr>
          <p:cNvPr id="8" name="TextBox 7"/>
          <p:cNvSpPr txBox="1"/>
          <p:nvPr/>
        </p:nvSpPr>
        <p:spPr>
          <a:xfrm>
            <a:off x="2514600" y="2819400"/>
            <a:ext cx="4114800" cy="1754326"/>
          </a:xfrm>
          <a:prstGeom prst="rect">
            <a:avLst/>
          </a:prstGeom>
          <a:solidFill>
            <a:schemeClr val="bg1"/>
          </a:solidFill>
          <a:ln>
            <a:solidFill>
              <a:schemeClr val="tx1"/>
            </a:solidFill>
          </a:ln>
          <a:effectLst>
            <a:outerShdw blurRad="50800" dist="38100" dir="18900000" algn="bl" rotWithShape="0">
              <a:prstClr val="black">
                <a:alpha val="40000"/>
              </a:prstClr>
            </a:outerShdw>
          </a:effectLst>
          <a:scene3d>
            <a:camera prst="orthographicFront"/>
            <a:lightRig rig="threePt" dir="t"/>
          </a:scene3d>
          <a:sp3d>
            <a:bevelT/>
            <a:bevelB w="165100" prst="coolSlant"/>
          </a:sp3d>
        </p:spPr>
        <p:txBody>
          <a:bodyPr wrap="square" rtlCol="0">
            <a:spAutoFit/>
          </a:bodyPr>
          <a:lstStyle/>
          <a:p>
            <a:pPr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struct employee{</a:t>
            </a:r>
          </a:p>
          <a:p>
            <a:pPr marL="0" lvl="1"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int empno;</a:t>
            </a:r>
          </a:p>
          <a:p>
            <a:pPr marL="0" lvl="1"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char name[10];</a:t>
            </a:r>
          </a:p>
          <a:p>
            <a:pPr marL="0" lvl="1"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}emp;</a:t>
            </a:r>
          </a:p>
          <a:p>
            <a:pPr marL="0" lvl="1"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emp new[5];</a:t>
            </a:r>
          </a:p>
          <a:p>
            <a:pPr marL="0" lvl="1"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new[1].name[1]=‘m’;</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Try it Yourself</a:t>
            </a:r>
            <a:endParaRPr lang="en-US" dirty="0"/>
          </a:p>
        </p:txBody>
      </p:sp>
      <p:sp>
        <p:nvSpPr>
          <p:cNvPr id="7" name="Content Placeholder 6"/>
          <p:cNvSpPr>
            <a:spLocks noGrp="1"/>
          </p:cNvSpPr>
          <p:nvPr>
            <p:ph sz="quarter" idx="1"/>
          </p:nvPr>
        </p:nvSpPr>
        <p:spPr>
          <a:xfrm>
            <a:off x="228600" y="1447800"/>
            <a:ext cx="8686800" cy="4876800"/>
          </a:xfrm>
        </p:spPr>
        <p:txBody>
          <a:bodyPr>
            <a:normAutofit lnSpcReduction="10000"/>
          </a:bodyPr>
          <a:lstStyle/>
          <a:p>
            <a:r>
              <a:rPr lang="en-US" dirty="0" smtClean="0"/>
              <a:t>Predict the output:</a:t>
            </a:r>
          </a:p>
          <a:p>
            <a:pPr marL="514350" indent="-514350">
              <a:buFont typeface="+mj-lt"/>
              <a:buAutoNum type="arabicPeriod"/>
            </a:pPr>
            <a:r>
              <a:rPr lang="en-US" dirty="0" smtClean="0"/>
              <a:t> </a:t>
            </a:r>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None/>
            </a:pPr>
            <a:r>
              <a:rPr lang="en-US" dirty="0" smtClean="0">
                <a:solidFill>
                  <a:srgbClr val="FF0000"/>
                </a:solidFill>
              </a:rPr>
              <a:t>Answer: Some value, like ‘0’ since e2’s </a:t>
            </a:r>
            <a:r>
              <a:rPr lang="en-US" dirty="0" err="1" smtClean="0">
                <a:solidFill>
                  <a:srgbClr val="FF0000"/>
                </a:solidFill>
              </a:rPr>
              <a:t>empno</a:t>
            </a:r>
            <a:r>
              <a:rPr lang="en-US" dirty="0" smtClean="0">
                <a:solidFill>
                  <a:srgbClr val="FF0000"/>
                </a:solidFill>
              </a:rPr>
              <a:t> is printed, which is not </a:t>
            </a:r>
            <a:r>
              <a:rPr lang="en-US" dirty="0" err="1" smtClean="0">
                <a:solidFill>
                  <a:srgbClr val="FF0000"/>
                </a:solidFill>
              </a:rPr>
              <a:t>initialised</a:t>
            </a:r>
            <a:r>
              <a:rPr lang="en-US" dirty="0" smtClean="0">
                <a:solidFill>
                  <a:srgbClr val="FF0000"/>
                </a:solidFill>
              </a:rPr>
              <a:t>.</a:t>
            </a:r>
          </a:p>
          <a:p>
            <a:endParaRPr lang="en-US" dirty="0" smtClean="0"/>
          </a:p>
        </p:txBody>
      </p:sp>
      <p:sp>
        <p:nvSpPr>
          <p:cNvPr id="4" name="Slide Number Placeholder 3"/>
          <p:cNvSpPr>
            <a:spLocks noGrp="1"/>
          </p:cNvSpPr>
          <p:nvPr>
            <p:ph type="sldNum" sz="quarter" idx="11"/>
          </p:nvPr>
        </p:nvSpPr>
        <p:spPr/>
        <p:txBody>
          <a:bodyPr/>
          <a:lstStyle/>
          <a:p>
            <a:fld id="{16B630EB-F987-45A6-8A46-FAB463B7F3A1}" type="slidenum">
              <a:rPr lang="en-US" smtClean="0"/>
              <a:pPr/>
              <a:t>15</a:t>
            </a:fld>
            <a:endParaRPr lang="en-US" dirty="0"/>
          </a:p>
        </p:txBody>
      </p:sp>
      <p:sp>
        <p:nvSpPr>
          <p:cNvPr id="3" name="Footer Placeholder 2"/>
          <p:cNvSpPr>
            <a:spLocks noGrp="1"/>
          </p:cNvSpPr>
          <p:nvPr>
            <p:ph type="ftr" sz="quarter" idx="12"/>
          </p:nvPr>
        </p:nvSpPr>
        <p:spPr/>
        <p:txBody>
          <a:bodyPr/>
          <a:lstStyle/>
          <a:p>
            <a:r>
              <a:rPr lang="en-US" dirty="0" smtClean="0"/>
              <a:t>Department of CSE</a:t>
            </a:r>
            <a:endParaRPr lang="en-US" dirty="0"/>
          </a:p>
        </p:txBody>
      </p:sp>
      <p:pic>
        <p:nvPicPr>
          <p:cNvPr id="8" name="Picture 1"/>
          <p:cNvPicPr>
            <a:picLocks noChangeAspect="1" noChangeArrowheads="1"/>
          </p:cNvPicPr>
          <p:nvPr/>
        </p:nvPicPr>
        <p:blipFill>
          <a:blip r:embed="rId2"/>
          <a:srcRect/>
          <a:stretch>
            <a:fillRect/>
          </a:stretch>
        </p:blipFill>
        <p:spPr bwMode="auto">
          <a:xfrm>
            <a:off x="6477000" y="457200"/>
            <a:ext cx="1676400" cy="1009650"/>
          </a:xfrm>
          <a:prstGeom prst="rect">
            <a:avLst/>
          </a:prstGeom>
          <a:noFill/>
          <a:ln w="9525">
            <a:noFill/>
            <a:miter lim="800000"/>
            <a:headEnd/>
            <a:tailEnd/>
          </a:ln>
        </p:spPr>
      </p:pic>
      <p:sp>
        <p:nvSpPr>
          <p:cNvPr id="9" name="TextBox 8"/>
          <p:cNvSpPr txBox="1"/>
          <p:nvPr/>
        </p:nvSpPr>
        <p:spPr>
          <a:xfrm>
            <a:off x="2057400" y="2057400"/>
            <a:ext cx="5105400" cy="3139321"/>
          </a:xfrm>
          <a:prstGeom prst="rect">
            <a:avLst/>
          </a:prstGeom>
          <a:solidFill>
            <a:schemeClr val="bg1"/>
          </a:solidFill>
          <a:ln>
            <a:solidFill>
              <a:schemeClr val="tx1"/>
            </a:solidFill>
          </a:ln>
          <a:effectLst>
            <a:outerShdw blurRad="50800" dist="38100" dir="18900000" algn="bl" rotWithShape="0">
              <a:prstClr val="black">
                <a:alpha val="40000"/>
              </a:prstClr>
            </a:outerShdw>
          </a:effectLst>
          <a:scene3d>
            <a:camera prst="orthographicFront"/>
            <a:lightRig rig="threePt" dir="t"/>
          </a:scene3d>
          <a:sp3d>
            <a:bevelT/>
            <a:bevelB w="165100" prst="coolSlant"/>
          </a:sp3d>
        </p:spPr>
        <p:txBody>
          <a:bodyPr wrap="square" rtlCol="0">
            <a:spAutoFit/>
          </a:bodyPr>
          <a:lstStyle/>
          <a:p>
            <a:pPr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#include&lt;</a:t>
            </a:r>
            <a:r>
              <a:rPr lang="en-US" dirty="0" err="1" smtClean="0">
                <a:solidFill>
                  <a:srgbClr val="002060"/>
                </a:solidFill>
                <a:latin typeface="Rod" pitchFamily="49" charset="-79"/>
                <a:cs typeface="Rod" pitchFamily="49" charset="-79"/>
              </a:rPr>
              <a:t>stdio.h</a:t>
            </a:r>
            <a:r>
              <a:rPr lang="en-US" dirty="0" smtClean="0">
                <a:solidFill>
                  <a:srgbClr val="002060"/>
                </a:solidFill>
                <a:latin typeface="Rod" pitchFamily="49" charset="-79"/>
                <a:cs typeface="Rod" pitchFamily="49" charset="-79"/>
              </a:rPr>
              <a:t>&gt;</a:t>
            </a:r>
          </a:p>
          <a:p>
            <a:pPr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main()</a:t>
            </a:r>
          </a:p>
          <a:p>
            <a:pPr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a:t>
            </a:r>
          </a:p>
          <a:p>
            <a:pPr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	</a:t>
            </a:r>
            <a:r>
              <a:rPr lang="en-US" dirty="0" err="1" smtClean="0">
                <a:solidFill>
                  <a:srgbClr val="002060"/>
                </a:solidFill>
                <a:latin typeface="Rod" pitchFamily="49" charset="-79"/>
                <a:cs typeface="Rod" pitchFamily="49" charset="-79"/>
              </a:rPr>
              <a:t>typedef</a:t>
            </a:r>
            <a:r>
              <a:rPr lang="en-US" dirty="0" smtClean="0">
                <a:solidFill>
                  <a:srgbClr val="002060"/>
                </a:solidFill>
                <a:latin typeface="Rod" pitchFamily="49" charset="-79"/>
                <a:cs typeface="Rod" pitchFamily="49" charset="-79"/>
              </a:rPr>
              <a:t> struct{</a:t>
            </a:r>
          </a:p>
          <a:p>
            <a:pPr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	int </a:t>
            </a:r>
            <a:r>
              <a:rPr lang="en-US" dirty="0" err="1" smtClean="0">
                <a:solidFill>
                  <a:srgbClr val="002060"/>
                </a:solidFill>
                <a:latin typeface="Rod" pitchFamily="49" charset="-79"/>
                <a:cs typeface="Rod" pitchFamily="49" charset="-79"/>
              </a:rPr>
              <a:t>empno</a:t>
            </a:r>
            <a:r>
              <a:rPr lang="en-US" dirty="0" smtClean="0">
                <a:solidFill>
                  <a:srgbClr val="002060"/>
                </a:solidFill>
                <a:latin typeface="Rod" pitchFamily="49" charset="-79"/>
                <a:cs typeface="Rod" pitchFamily="49" charset="-79"/>
              </a:rPr>
              <a:t>;</a:t>
            </a:r>
          </a:p>
          <a:p>
            <a:pPr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	char name[10];</a:t>
            </a:r>
          </a:p>
          <a:p>
            <a:pPr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	}</a:t>
            </a:r>
            <a:r>
              <a:rPr lang="en-US" dirty="0" err="1" smtClean="0">
                <a:solidFill>
                  <a:srgbClr val="002060"/>
                </a:solidFill>
                <a:latin typeface="Rod" pitchFamily="49" charset="-79"/>
                <a:cs typeface="Rod" pitchFamily="49" charset="-79"/>
              </a:rPr>
              <a:t>emp</a:t>
            </a:r>
            <a:r>
              <a:rPr lang="en-US" dirty="0" smtClean="0">
                <a:solidFill>
                  <a:srgbClr val="002060"/>
                </a:solidFill>
                <a:latin typeface="Rod" pitchFamily="49" charset="-79"/>
                <a:cs typeface="Rod" pitchFamily="49" charset="-79"/>
              </a:rPr>
              <a:t>;</a:t>
            </a:r>
          </a:p>
          <a:p>
            <a:pPr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	</a:t>
            </a:r>
            <a:r>
              <a:rPr lang="en-US" dirty="0" err="1" smtClean="0">
                <a:solidFill>
                  <a:srgbClr val="002060"/>
                </a:solidFill>
                <a:latin typeface="Rod" pitchFamily="49" charset="-79"/>
                <a:cs typeface="Rod" pitchFamily="49" charset="-79"/>
              </a:rPr>
              <a:t>emp</a:t>
            </a:r>
            <a:r>
              <a:rPr lang="en-US" dirty="0" smtClean="0">
                <a:solidFill>
                  <a:srgbClr val="002060"/>
                </a:solidFill>
                <a:latin typeface="Rod" pitchFamily="49" charset="-79"/>
                <a:cs typeface="Rod" pitchFamily="49" charset="-79"/>
              </a:rPr>
              <a:t> e1,e2;</a:t>
            </a:r>
          </a:p>
          <a:p>
            <a:pPr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	e1.empno=5004;</a:t>
            </a:r>
          </a:p>
          <a:p>
            <a:pPr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	</a:t>
            </a:r>
            <a:r>
              <a:rPr lang="en-US" dirty="0" err="1" smtClean="0">
                <a:solidFill>
                  <a:srgbClr val="002060"/>
                </a:solidFill>
                <a:latin typeface="Rod" pitchFamily="49" charset="-79"/>
                <a:cs typeface="Rod" pitchFamily="49" charset="-79"/>
              </a:rPr>
              <a:t>printf</a:t>
            </a:r>
            <a:r>
              <a:rPr lang="en-US" dirty="0" smtClean="0">
                <a:solidFill>
                  <a:srgbClr val="002060"/>
                </a:solidFill>
                <a:latin typeface="Rod" pitchFamily="49" charset="-79"/>
                <a:cs typeface="Rod" pitchFamily="49" charset="-79"/>
              </a:rPr>
              <a:t>("%d\n",e2.empno);</a:t>
            </a:r>
          </a:p>
          <a:p>
            <a:pPr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Try it Yourself</a:t>
            </a:r>
            <a:endParaRPr lang="en-US" dirty="0"/>
          </a:p>
        </p:txBody>
      </p:sp>
      <p:sp>
        <p:nvSpPr>
          <p:cNvPr id="7" name="Content Placeholder 6"/>
          <p:cNvSpPr>
            <a:spLocks noGrp="1"/>
          </p:cNvSpPr>
          <p:nvPr>
            <p:ph sz="quarter" idx="1"/>
          </p:nvPr>
        </p:nvSpPr>
        <p:spPr/>
        <p:txBody>
          <a:bodyPr>
            <a:normAutofit fontScale="85000" lnSpcReduction="20000"/>
          </a:bodyPr>
          <a:lstStyle/>
          <a:p>
            <a:r>
              <a:rPr lang="en-US" dirty="0" smtClean="0"/>
              <a:t>Predict the output:</a:t>
            </a:r>
          </a:p>
          <a:p>
            <a:pPr marL="514350" indent="-514350">
              <a:buFont typeface="+mj-lt"/>
              <a:buAutoNum type="arabicPeriod" startAt="2"/>
            </a:pP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p>
          <a:p>
            <a:pPr>
              <a:buNone/>
            </a:pPr>
            <a:r>
              <a:rPr lang="en-US" dirty="0" smtClean="0">
                <a:solidFill>
                  <a:srgbClr val="FF0000"/>
                </a:solidFill>
              </a:rPr>
              <a:t>								Answer:  								Compilation Error.</a:t>
            </a:r>
            <a:br>
              <a:rPr lang="en-US" dirty="0" smtClean="0">
                <a:solidFill>
                  <a:srgbClr val="FF0000"/>
                </a:solidFill>
              </a:rPr>
            </a:br>
            <a:r>
              <a:rPr lang="en-US" dirty="0" smtClean="0">
                <a:solidFill>
                  <a:srgbClr val="FF0000"/>
                </a:solidFill>
              </a:rPr>
              <a:t>							“</a:t>
            </a:r>
            <a:r>
              <a:rPr lang="en-US" dirty="0" err="1" smtClean="0">
                <a:solidFill>
                  <a:srgbClr val="FF0000"/>
                </a:solidFill>
              </a:rPr>
              <a:t>emp</a:t>
            </a:r>
            <a:r>
              <a:rPr lang="en-US" dirty="0" smtClean="0">
                <a:solidFill>
                  <a:srgbClr val="FF0000"/>
                </a:solidFill>
              </a:rPr>
              <a:t>” is not a 								variable.</a:t>
            </a:r>
          </a:p>
        </p:txBody>
      </p:sp>
      <p:sp>
        <p:nvSpPr>
          <p:cNvPr id="4" name="Slide Number Placeholder 3"/>
          <p:cNvSpPr>
            <a:spLocks noGrp="1"/>
          </p:cNvSpPr>
          <p:nvPr>
            <p:ph type="sldNum" sz="quarter" idx="11"/>
          </p:nvPr>
        </p:nvSpPr>
        <p:spPr/>
        <p:txBody>
          <a:bodyPr/>
          <a:lstStyle/>
          <a:p>
            <a:fld id="{16B630EB-F987-45A6-8A46-FAB463B7F3A1}" type="slidenum">
              <a:rPr lang="en-US" smtClean="0"/>
              <a:pPr/>
              <a:t>16</a:t>
            </a:fld>
            <a:endParaRPr lang="en-US" dirty="0"/>
          </a:p>
        </p:txBody>
      </p:sp>
      <p:sp>
        <p:nvSpPr>
          <p:cNvPr id="3" name="Footer Placeholder 2"/>
          <p:cNvSpPr>
            <a:spLocks noGrp="1"/>
          </p:cNvSpPr>
          <p:nvPr>
            <p:ph type="ftr" sz="quarter" idx="12"/>
          </p:nvPr>
        </p:nvSpPr>
        <p:spPr/>
        <p:txBody>
          <a:bodyPr/>
          <a:lstStyle/>
          <a:p>
            <a:r>
              <a:rPr lang="en-US" dirty="0" smtClean="0"/>
              <a:t>Department of CSE</a:t>
            </a:r>
            <a:endParaRPr lang="en-US" dirty="0"/>
          </a:p>
        </p:txBody>
      </p:sp>
      <p:pic>
        <p:nvPicPr>
          <p:cNvPr id="8" name="Picture 1"/>
          <p:cNvPicPr>
            <a:picLocks noChangeAspect="1" noChangeArrowheads="1"/>
          </p:cNvPicPr>
          <p:nvPr/>
        </p:nvPicPr>
        <p:blipFill>
          <a:blip r:embed="rId2"/>
          <a:srcRect/>
          <a:stretch>
            <a:fillRect/>
          </a:stretch>
        </p:blipFill>
        <p:spPr bwMode="auto">
          <a:xfrm>
            <a:off x="6477000" y="457200"/>
            <a:ext cx="1676400" cy="1009650"/>
          </a:xfrm>
          <a:prstGeom prst="rect">
            <a:avLst/>
          </a:prstGeom>
          <a:noFill/>
          <a:ln w="9525">
            <a:noFill/>
            <a:miter lim="800000"/>
            <a:headEnd/>
            <a:tailEnd/>
          </a:ln>
        </p:spPr>
      </p:pic>
      <p:sp>
        <p:nvSpPr>
          <p:cNvPr id="10" name="TextBox 9"/>
          <p:cNvSpPr txBox="1"/>
          <p:nvPr/>
        </p:nvSpPr>
        <p:spPr>
          <a:xfrm>
            <a:off x="914400" y="1905000"/>
            <a:ext cx="5105400" cy="4524315"/>
          </a:xfrm>
          <a:prstGeom prst="rect">
            <a:avLst/>
          </a:prstGeom>
          <a:solidFill>
            <a:schemeClr val="bg1"/>
          </a:solidFill>
          <a:ln>
            <a:solidFill>
              <a:schemeClr val="tx1"/>
            </a:solidFill>
          </a:ln>
          <a:effectLst>
            <a:outerShdw blurRad="50800" dist="38100" dir="18900000" algn="bl" rotWithShape="0">
              <a:prstClr val="black">
                <a:alpha val="40000"/>
              </a:prstClr>
            </a:outerShdw>
          </a:effectLst>
          <a:scene3d>
            <a:camera prst="orthographicFront"/>
            <a:lightRig rig="threePt" dir="t"/>
          </a:scene3d>
          <a:sp3d>
            <a:bevelT/>
            <a:bevelB w="165100" prst="coolSlant"/>
          </a:sp3d>
        </p:spPr>
        <p:txBody>
          <a:bodyPr wrap="square" rtlCol="0">
            <a:spAutoFit/>
          </a:bodyPr>
          <a:lstStyle/>
          <a:p>
            <a:pPr marL="0" lvl="1"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#include&lt;</a:t>
            </a:r>
            <a:r>
              <a:rPr lang="en-US" dirty="0" err="1" smtClean="0">
                <a:solidFill>
                  <a:srgbClr val="002060"/>
                </a:solidFill>
                <a:latin typeface="Rod" pitchFamily="49" charset="-79"/>
                <a:cs typeface="Rod" pitchFamily="49" charset="-79"/>
              </a:rPr>
              <a:t>stdio.h</a:t>
            </a:r>
            <a:r>
              <a:rPr lang="en-US" dirty="0" smtClean="0">
                <a:solidFill>
                  <a:srgbClr val="002060"/>
                </a:solidFill>
                <a:latin typeface="Rod" pitchFamily="49" charset="-79"/>
                <a:cs typeface="Rod" pitchFamily="49" charset="-79"/>
              </a:rPr>
              <a:t>&gt;</a:t>
            </a:r>
          </a:p>
          <a:p>
            <a:pPr marL="0" lvl="1"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main()</a:t>
            </a:r>
          </a:p>
          <a:p>
            <a:pPr marL="0" lvl="1"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a:t>
            </a:r>
          </a:p>
          <a:p>
            <a:pPr marL="0" lvl="1"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struct salary{</a:t>
            </a:r>
          </a:p>
          <a:p>
            <a:pPr marL="0" lvl="1"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	int </a:t>
            </a:r>
            <a:r>
              <a:rPr lang="en-US" dirty="0" err="1" smtClean="0">
                <a:solidFill>
                  <a:srgbClr val="002060"/>
                </a:solidFill>
                <a:latin typeface="Rod" pitchFamily="49" charset="-79"/>
                <a:cs typeface="Rod" pitchFamily="49" charset="-79"/>
              </a:rPr>
              <a:t>basic_pay</a:t>
            </a:r>
            <a:r>
              <a:rPr lang="en-US" dirty="0" smtClean="0">
                <a:solidFill>
                  <a:srgbClr val="002060"/>
                </a:solidFill>
                <a:latin typeface="Rod" pitchFamily="49" charset="-79"/>
                <a:cs typeface="Rod" pitchFamily="49" charset="-79"/>
              </a:rPr>
              <a:t>;</a:t>
            </a:r>
          </a:p>
          <a:p>
            <a:pPr marL="0" lvl="1"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	int DA;</a:t>
            </a:r>
          </a:p>
          <a:p>
            <a:pPr marL="0" lvl="1"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	int HRA;</a:t>
            </a:r>
          </a:p>
          <a:p>
            <a:pPr marL="0" lvl="1"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a:t>
            </a:r>
          </a:p>
          <a:p>
            <a:pPr marL="0" lvl="1"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err="1" smtClean="0">
                <a:solidFill>
                  <a:srgbClr val="002060"/>
                </a:solidFill>
                <a:latin typeface="Rod" pitchFamily="49" charset="-79"/>
                <a:cs typeface="Rod" pitchFamily="49" charset="-79"/>
              </a:rPr>
              <a:t>typedef</a:t>
            </a:r>
            <a:r>
              <a:rPr lang="en-US" dirty="0" smtClean="0">
                <a:solidFill>
                  <a:srgbClr val="002060"/>
                </a:solidFill>
                <a:latin typeface="Rod" pitchFamily="49" charset="-79"/>
                <a:cs typeface="Rod" pitchFamily="49" charset="-79"/>
              </a:rPr>
              <a:t> struct{</a:t>
            </a:r>
          </a:p>
          <a:p>
            <a:pPr marL="0" lvl="1"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	struct salary </a:t>
            </a:r>
            <a:r>
              <a:rPr lang="en-US" dirty="0" err="1" smtClean="0">
                <a:solidFill>
                  <a:srgbClr val="002060"/>
                </a:solidFill>
                <a:latin typeface="Rod" pitchFamily="49" charset="-79"/>
                <a:cs typeface="Rod" pitchFamily="49" charset="-79"/>
              </a:rPr>
              <a:t>sal</a:t>
            </a:r>
            <a:r>
              <a:rPr lang="en-US" dirty="0" smtClean="0">
                <a:solidFill>
                  <a:srgbClr val="002060"/>
                </a:solidFill>
                <a:latin typeface="Rod" pitchFamily="49" charset="-79"/>
                <a:cs typeface="Rod" pitchFamily="49" charset="-79"/>
              </a:rPr>
              <a:t>;</a:t>
            </a:r>
          </a:p>
          <a:p>
            <a:pPr marL="0" lvl="1"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	char name[10];</a:t>
            </a:r>
          </a:p>
          <a:p>
            <a:pPr marL="0" lvl="1"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a:t>
            </a:r>
            <a:r>
              <a:rPr lang="en-US" dirty="0" err="1" smtClean="0">
                <a:solidFill>
                  <a:srgbClr val="002060"/>
                </a:solidFill>
                <a:latin typeface="Rod" pitchFamily="49" charset="-79"/>
                <a:cs typeface="Rod" pitchFamily="49" charset="-79"/>
              </a:rPr>
              <a:t>emp</a:t>
            </a:r>
            <a:r>
              <a:rPr lang="en-US" dirty="0" smtClean="0">
                <a:solidFill>
                  <a:srgbClr val="002060"/>
                </a:solidFill>
                <a:latin typeface="Rod" pitchFamily="49" charset="-79"/>
                <a:cs typeface="Rod" pitchFamily="49" charset="-79"/>
              </a:rPr>
              <a:t>;</a:t>
            </a:r>
          </a:p>
          <a:p>
            <a:pPr marL="0" lvl="1"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err="1" smtClean="0">
                <a:solidFill>
                  <a:srgbClr val="002060"/>
                </a:solidFill>
                <a:latin typeface="Rod" pitchFamily="49" charset="-79"/>
                <a:cs typeface="Rod" pitchFamily="49" charset="-79"/>
              </a:rPr>
              <a:t>emp</a:t>
            </a:r>
            <a:r>
              <a:rPr lang="en-US" dirty="0" smtClean="0">
                <a:solidFill>
                  <a:srgbClr val="002060"/>
                </a:solidFill>
                <a:latin typeface="Rod" pitchFamily="49" charset="-79"/>
                <a:cs typeface="Rod" pitchFamily="49" charset="-79"/>
              </a:rPr>
              <a:t> matt;</a:t>
            </a:r>
          </a:p>
          <a:p>
            <a:pPr marL="0" lvl="1"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err="1" smtClean="0">
                <a:solidFill>
                  <a:srgbClr val="002060"/>
                </a:solidFill>
                <a:latin typeface="Rod" pitchFamily="49" charset="-79"/>
                <a:cs typeface="Rod" pitchFamily="49" charset="-79"/>
              </a:rPr>
              <a:t>matt.salary.da</a:t>
            </a:r>
            <a:r>
              <a:rPr lang="en-US" dirty="0" smtClean="0">
                <a:solidFill>
                  <a:srgbClr val="002060"/>
                </a:solidFill>
                <a:latin typeface="Rod" pitchFamily="49" charset="-79"/>
                <a:cs typeface="Rod" pitchFamily="49" charset="-79"/>
              </a:rPr>
              <a:t>=350;</a:t>
            </a:r>
          </a:p>
          <a:p>
            <a:pPr marL="0" lvl="1"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err="1" smtClean="0">
                <a:solidFill>
                  <a:srgbClr val="002060"/>
                </a:solidFill>
                <a:latin typeface="Rod" pitchFamily="49" charset="-79"/>
                <a:cs typeface="Rod" pitchFamily="49" charset="-79"/>
              </a:rPr>
              <a:t>printf</a:t>
            </a:r>
            <a:r>
              <a:rPr lang="en-US" dirty="0" smtClean="0">
                <a:solidFill>
                  <a:srgbClr val="002060"/>
                </a:solidFill>
                <a:latin typeface="Rod" pitchFamily="49" charset="-79"/>
                <a:cs typeface="Rod" pitchFamily="49" charset="-79"/>
              </a:rPr>
              <a:t>("%</a:t>
            </a:r>
            <a:r>
              <a:rPr lang="en-US" dirty="0" err="1" smtClean="0">
                <a:solidFill>
                  <a:srgbClr val="002060"/>
                </a:solidFill>
                <a:latin typeface="Rod" pitchFamily="49" charset="-79"/>
                <a:cs typeface="Rod" pitchFamily="49" charset="-79"/>
              </a:rPr>
              <a:t>d",emp.sal.DA</a:t>
            </a:r>
            <a:r>
              <a:rPr lang="en-US" dirty="0" smtClean="0">
                <a:solidFill>
                  <a:srgbClr val="002060"/>
                </a:solidFill>
                <a:latin typeface="Rod" pitchFamily="49" charset="-79"/>
                <a:cs typeface="Rod" pitchFamily="49" charset="-79"/>
              </a:rPr>
              <a:t>);</a:t>
            </a:r>
          </a:p>
          <a:p>
            <a:pPr marL="0" lvl="1"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Try it Yourself</a:t>
            </a:r>
            <a:endParaRPr lang="en-US" dirty="0"/>
          </a:p>
        </p:txBody>
      </p:sp>
      <p:sp>
        <p:nvSpPr>
          <p:cNvPr id="7" name="Content Placeholder 6"/>
          <p:cNvSpPr>
            <a:spLocks noGrp="1"/>
          </p:cNvSpPr>
          <p:nvPr>
            <p:ph sz="quarter" idx="1"/>
          </p:nvPr>
        </p:nvSpPr>
        <p:spPr/>
        <p:txBody>
          <a:bodyPr>
            <a:normAutofit fontScale="92500" lnSpcReduction="10000"/>
          </a:bodyPr>
          <a:lstStyle/>
          <a:p>
            <a:r>
              <a:rPr lang="en-US" dirty="0" smtClean="0"/>
              <a:t>Predict the output:</a:t>
            </a:r>
          </a:p>
          <a:p>
            <a:pPr marL="514350" indent="-514350">
              <a:buFont typeface="+mj-lt"/>
              <a:buAutoNum type="arabicPeriod" startAt="3"/>
            </a:pP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p>
          <a:p>
            <a:pPr>
              <a:buNone/>
            </a:pPr>
            <a:r>
              <a:rPr lang="en-US" dirty="0" smtClean="0"/>
              <a:t>Answer: “</a:t>
            </a:r>
            <a:r>
              <a:rPr lang="en-US" dirty="0" err="1" smtClean="0"/>
              <a:t>jeff</a:t>
            </a:r>
            <a:r>
              <a:rPr lang="en-US" dirty="0" smtClean="0"/>
              <a:t>”</a:t>
            </a:r>
          </a:p>
        </p:txBody>
      </p:sp>
      <p:sp>
        <p:nvSpPr>
          <p:cNvPr id="4" name="Slide Number Placeholder 3"/>
          <p:cNvSpPr>
            <a:spLocks noGrp="1"/>
          </p:cNvSpPr>
          <p:nvPr>
            <p:ph type="sldNum" sz="quarter" idx="11"/>
          </p:nvPr>
        </p:nvSpPr>
        <p:spPr/>
        <p:txBody>
          <a:bodyPr/>
          <a:lstStyle/>
          <a:p>
            <a:fld id="{16B630EB-F987-45A6-8A46-FAB463B7F3A1}" type="slidenum">
              <a:rPr lang="en-US" smtClean="0"/>
              <a:pPr/>
              <a:t>17</a:t>
            </a:fld>
            <a:endParaRPr lang="en-US" dirty="0"/>
          </a:p>
        </p:txBody>
      </p:sp>
      <p:sp>
        <p:nvSpPr>
          <p:cNvPr id="3" name="Footer Placeholder 2"/>
          <p:cNvSpPr>
            <a:spLocks noGrp="1"/>
          </p:cNvSpPr>
          <p:nvPr>
            <p:ph type="ftr" sz="quarter" idx="12"/>
          </p:nvPr>
        </p:nvSpPr>
        <p:spPr/>
        <p:txBody>
          <a:bodyPr/>
          <a:lstStyle/>
          <a:p>
            <a:r>
              <a:rPr lang="en-US" dirty="0" smtClean="0"/>
              <a:t>Department of CSE</a:t>
            </a:r>
            <a:endParaRPr lang="en-US" dirty="0"/>
          </a:p>
        </p:txBody>
      </p:sp>
      <p:pic>
        <p:nvPicPr>
          <p:cNvPr id="8" name="Picture 1"/>
          <p:cNvPicPr>
            <a:picLocks noChangeAspect="1" noChangeArrowheads="1"/>
          </p:cNvPicPr>
          <p:nvPr/>
        </p:nvPicPr>
        <p:blipFill>
          <a:blip r:embed="rId2"/>
          <a:srcRect/>
          <a:stretch>
            <a:fillRect/>
          </a:stretch>
        </p:blipFill>
        <p:spPr bwMode="auto">
          <a:xfrm>
            <a:off x="6477000" y="457200"/>
            <a:ext cx="1676400" cy="1009650"/>
          </a:xfrm>
          <a:prstGeom prst="rect">
            <a:avLst/>
          </a:prstGeom>
          <a:noFill/>
          <a:ln w="9525">
            <a:noFill/>
            <a:miter lim="800000"/>
            <a:headEnd/>
            <a:tailEnd/>
          </a:ln>
        </p:spPr>
      </p:pic>
      <p:sp>
        <p:nvSpPr>
          <p:cNvPr id="9" name="TextBox 8"/>
          <p:cNvSpPr txBox="1"/>
          <p:nvPr/>
        </p:nvSpPr>
        <p:spPr>
          <a:xfrm>
            <a:off x="2362200" y="1905000"/>
            <a:ext cx="5105400" cy="4247317"/>
          </a:xfrm>
          <a:prstGeom prst="rect">
            <a:avLst/>
          </a:prstGeom>
          <a:solidFill>
            <a:schemeClr val="bg1"/>
          </a:solidFill>
          <a:ln>
            <a:solidFill>
              <a:schemeClr val="tx1"/>
            </a:solidFill>
          </a:ln>
          <a:effectLst>
            <a:outerShdw blurRad="50800" dist="38100" dir="18900000" algn="bl" rotWithShape="0">
              <a:prstClr val="black">
                <a:alpha val="40000"/>
              </a:prstClr>
            </a:outerShdw>
          </a:effectLst>
          <a:scene3d>
            <a:camera prst="orthographicFront"/>
            <a:lightRig rig="threePt" dir="t"/>
          </a:scene3d>
          <a:sp3d>
            <a:bevelT/>
            <a:bevelB w="165100" prst="coolSlant"/>
          </a:sp3d>
        </p:spPr>
        <p:txBody>
          <a:bodyPr wrap="square" rtlCol="0">
            <a:spAutoFit/>
          </a:bodyPr>
          <a:lstStyle/>
          <a:p>
            <a:pPr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#include&lt;</a:t>
            </a:r>
            <a:r>
              <a:rPr lang="en-US" dirty="0" err="1" smtClean="0">
                <a:solidFill>
                  <a:srgbClr val="002060"/>
                </a:solidFill>
                <a:latin typeface="Rod" pitchFamily="49" charset="-79"/>
                <a:cs typeface="Rod" pitchFamily="49" charset="-79"/>
              </a:rPr>
              <a:t>stdio.h</a:t>
            </a:r>
            <a:r>
              <a:rPr lang="en-US" dirty="0" smtClean="0">
                <a:solidFill>
                  <a:srgbClr val="002060"/>
                </a:solidFill>
                <a:latin typeface="Rod" pitchFamily="49" charset="-79"/>
                <a:cs typeface="Rod" pitchFamily="49" charset="-79"/>
              </a:rPr>
              <a:t>&gt;</a:t>
            </a:r>
          </a:p>
          <a:p>
            <a:pPr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#include&lt;</a:t>
            </a:r>
            <a:r>
              <a:rPr lang="en-US" dirty="0" err="1" smtClean="0">
                <a:solidFill>
                  <a:srgbClr val="002060"/>
                </a:solidFill>
                <a:latin typeface="Rod" pitchFamily="49" charset="-79"/>
                <a:cs typeface="Rod" pitchFamily="49" charset="-79"/>
              </a:rPr>
              <a:t>string.h</a:t>
            </a:r>
            <a:r>
              <a:rPr lang="en-US" dirty="0" smtClean="0">
                <a:solidFill>
                  <a:srgbClr val="002060"/>
                </a:solidFill>
                <a:latin typeface="Rod" pitchFamily="49" charset="-79"/>
                <a:cs typeface="Rod" pitchFamily="49" charset="-79"/>
              </a:rPr>
              <a:t>&gt;</a:t>
            </a:r>
          </a:p>
          <a:p>
            <a:pPr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main(){</a:t>
            </a:r>
          </a:p>
          <a:p>
            <a:pPr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	</a:t>
            </a:r>
            <a:r>
              <a:rPr lang="en-US" dirty="0" err="1" smtClean="0">
                <a:solidFill>
                  <a:srgbClr val="002060"/>
                </a:solidFill>
                <a:latin typeface="Rod" pitchFamily="49" charset="-79"/>
                <a:cs typeface="Rod" pitchFamily="49" charset="-79"/>
              </a:rPr>
              <a:t>typedef</a:t>
            </a:r>
            <a:r>
              <a:rPr lang="en-US" dirty="0" smtClean="0">
                <a:solidFill>
                  <a:srgbClr val="002060"/>
                </a:solidFill>
                <a:latin typeface="Rod" pitchFamily="49" charset="-79"/>
                <a:cs typeface="Rod" pitchFamily="49" charset="-79"/>
              </a:rPr>
              <a:t> struct{</a:t>
            </a:r>
          </a:p>
          <a:p>
            <a:pPr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	int </a:t>
            </a:r>
            <a:r>
              <a:rPr lang="en-US" dirty="0" err="1" smtClean="0">
                <a:solidFill>
                  <a:srgbClr val="002060"/>
                </a:solidFill>
                <a:latin typeface="Rod" pitchFamily="49" charset="-79"/>
                <a:cs typeface="Rod" pitchFamily="49" charset="-79"/>
              </a:rPr>
              <a:t>empno</a:t>
            </a:r>
            <a:r>
              <a:rPr lang="en-US" dirty="0" smtClean="0">
                <a:solidFill>
                  <a:srgbClr val="002060"/>
                </a:solidFill>
                <a:latin typeface="Rod" pitchFamily="49" charset="-79"/>
                <a:cs typeface="Rod" pitchFamily="49" charset="-79"/>
              </a:rPr>
              <a:t>;</a:t>
            </a:r>
          </a:p>
          <a:p>
            <a:pPr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	char name[10];</a:t>
            </a:r>
          </a:p>
          <a:p>
            <a:pPr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	}</a:t>
            </a:r>
            <a:r>
              <a:rPr lang="en-US" dirty="0" err="1" smtClean="0">
                <a:solidFill>
                  <a:srgbClr val="002060"/>
                </a:solidFill>
                <a:latin typeface="Rod" pitchFamily="49" charset="-79"/>
                <a:cs typeface="Rod" pitchFamily="49" charset="-79"/>
              </a:rPr>
              <a:t>emp</a:t>
            </a:r>
            <a:r>
              <a:rPr lang="en-US" dirty="0" smtClean="0">
                <a:solidFill>
                  <a:srgbClr val="002060"/>
                </a:solidFill>
                <a:latin typeface="Rod" pitchFamily="49" charset="-79"/>
                <a:cs typeface="Rod" pitchFamily="49" charset="-79"/>
              </a:rPr>
              <a:t>;</a:t>
            </a:r>
          </a:p>
          <a:p>
            <a:pPr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	</a:t>
            </a:r>
            <a:r>
              <a:rPr lang="en-US" dirty="0" err="1" smtClean="0">
                <a:solidFill>
                  <a:srgbClr val="002060"/>
                </a:solidFill>
                <a:latin typeface="Rod" pitchFamily="49" charset="-79"/>
                <a:cs typeface="Rod" pitchFamily="49" charset="-79"/>
              </a:rPr>
              <a:t>emp</a:t>
            </a:r>
            <a:r>
              <a:rPr lang="en-US" dirty="0" smtClean="0">
                <a:solidFill>
                  <a:srgbClr val="002060"/>
                </a:solidFill>
                <a:latin typeface="Rod" pitchFamily="49" charset="-79"/>
                <a:cs typeface="Rod" pitchFamily="49" charset="-79"/>
              </a:rPr>
              <a:t> new[5];</a:t>
            </a:r>
          </a:p>
          <a:p>
            <a:pPr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	</a:t>
            </a:r>
            <a:r>
              <a:rPr lang="en-US" dirty="0" err="1" smtClean="0">
                <a:solidFill>
                  <a:srgbClr val="002060"/>
                </a:solidFill>
                <a:latin typeface="Rod" pitchFamily="49" charset="-79"/>
                <a:cs typeface="Rod" pitchFamily="49" charset="-79"/>
              </a:rPr>
              <a:t>emp</a:t>
            </a:r>
            <a:r>
              <a:rPr lang="en-US" dirty="0" smtClean="0">
                <a:solidFill>
                  <a:srgbClr val="002060"/>
                </a:solidFill>
                <a:latin typeface="Rod" pitchFamily="49" charset="-79"/>
                <a:cs typeface="Rod" pitchFamily="49" charset="-79"/>
              </a:rPr>
              <a:t>* </a:t>
            </a:r>
            <a:r>
              <a:rPr lang="en-US" dirty="0" err="1" smtClean="0">
                <a:solidFill>
                  <a:srgbClr val="002060"/>
                </a:solidFill>
                <a:latin typeface="Rod" pitchFamily="49" charset="-79"/>
                <a:cs typeface="Rod" pitchFamily="49" charset="-79"/>
              </a:rPr>
              <a:t>ptr</a:t>
            </a:r>
            <a:r>
              <a:rPr lang="en-US" dirty="0" smtClean="0">
                <a:solidFill>
                  <a:srgbClr val="002060"/>
                </a:solidFill>
                <a:latin typeface="Rod" pitchFamily="49" charset="-79"/>
                <a:cs typeface="Rod" pitchFamily="49" charset="-79"/>
              </a:rPr>
              <a:t>;</a:t>
            </a:r>
          </a:p>
          <a:p>
            <a:pPr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	</a:t>
            </a:r>
            <a:r>
              <a:rPr lang="en-US" dirty="0" err="1" smtClean="0">
                <a:solidFill>
                  <a:srgbClr val="002060"/>
                </a:solidFill>
                <a:latin typeface="Rod" pitchFamily="49" charset="-79"/>
                <a:cs typeface="Rod" pitchFamily="49" charset="-79"/>
              </a:rPr>
              <a:t>ptr</a:t>
            </a:r>
            <a:r>
              <a:rPr lang="en-US" dirty="0" smtClean="0">
                <a:solidFill>
                  <a:srgbClr val="002060"/>
                </a:solidFill>
                <a:latin typeface="Rod" pitchFamily="49" charset="-79"/>
                <a:cs typeface="Rod" pitchFamily="49" charset="-79"/>
              </a:rPr>
              <a:t>=&amp;new[1];</a:t>
            </a:r>
          </a:p>
          <a:p>
            <a:pPr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	strcpy(new[1].</a:t>
            </a:r>
            <a:r>
              <a:rPr lang="en-US" dirty="0" err="1" smtClean="0">
                <a:solidFill>
                  <a:srgbClr val="002060"/>
                </a:solidFill>
                <a:latin typeface="Rod" pitchFamily="49" charset="-79"/>
                <a:cs typeface="Rod" pitchFamily="49" charset="-79"/>
              </a:rPr>
              <a:t>name,"matt</a:t>
            </a:r>
            <a:r>
              <a:rPr lang="en-US" dirty="0" smtClean="0">
                <a:solidFill>
                  <a:srgbClr val="002060"/>
                </a:solidFill>
                <a:latin typeface="Rod" pitchFamily="49" charset="-79"/>
                <a:cs typeface="Rod" pitchFamily="49" charset="-79"/>
              </a:rPr>
              <a:t>");</a:t>
            </a:r>
          </a:p>
          <a:p>
            <a:pPr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	strcpy(new[2].</a:t>
            </a:r>
            <a:r>
              <a:rPr lang="en-US" dirty="0" err="1" smtClean="0">
                <a:solidFill>
                  <a:srgbClr val="002060"/>
                </a:solidFill>
                <a:latin typeface="Rod" pitchFamily="49" charset="-79"/>
                <a:cs typeface="Rod" pitchFamily="49" charset="-79"/>
              </a:rPr>
              <a:t>name,"jeff</a:t>
            </a:r>
            <a:r>
              <a:rPr lang="en-US" dirty="0" smtClean="0">
                <a:solidFill>
                  <a:srgbClr val="002060"/>
                </a:solidFill>
                <a:latin typeface="Rod" pitchFamily="49" charset="-79"/>
                <a:cs typeface="Rod" pitchFamily="49" charset="-79"/>
              </a:rPr>
              <a:t>");</a:t>
            </a:r>
          </a:p>
          <a:p>
            <a:pPr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	</a:t>
            </a:r>
            <a:r>
              <a:rPr lang="en-US" dirty="0" err="1" smtClean="0">
                <a:solidFill>
                  <a:srgbClr val="002060"/>
                </a:solidFill>
                <a:latin typeface="Rod" pitchFamily="49" charset="-79"/>
                <a:cs typeface="Rod" pitchFamily="49" charset="-79"/>
              </a:rPr>
              <a:t>ptr</a:t>
            </a:r>
            <a:r>
              <a:rPr lang="en-US" dirty="0" smtClean="0">
                <a:solidFill>
                  <a:srgbClr val="002060"/>
                </a:solidFill>
                <a:latin typeface="Rod" pitchFamily="49" charset="-79"/>
                <a:cs typeface="Rod" pitchFamily="49" charset="-79"/>
              </a:rPr>
              <a:t>++;</a:t>
            </a:r>
          </a:p>
          <a:p>
            <a:pPr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	</a:t>
            </a:r>
            <a:r>
              <a:rPr lang="en-US" dirty="0" err="1" smtClean="0">
                <a:solidFill>
                  <a:srgbClr val="002060"/>
                </a:solidFill>
                <a:latin typeface="Rod" pitchFamily="49" charset="-79"/>
                <a:cs typeface="Rod" pitchFamily="49" charset="-79"/>
              </a:rPr>
              <a:t>printf</a:t>
            </a:r>
            <a:r>
              <a:rPr lang="en-US" dirty="0" smtClean="0">
                <a:solidFill>
                  <a:srgbClr val="002060"/>
                </a:solidFill>
                <a:latin typeface="Rod" pitchFamily="49" charset="-79"/>
                <a:cs typeface="Rod" pitchFamily="49" charset="-79"/>
              </a:rPr>
              <a:t>("%s\</a:t>
            </a:r>
            <a:r>
              <a:rPr lang="en-US" dirty="0" err="1" smtClean="0">
                <a:solidFill>
                  <a:srgbClr val="002060"/>
                </a:solidFill>
                <a:latin typeface="Rod" pitchFamily="49" charset="-79"/>
                <a:cs typeface="Rod" pitchFamily="49" charset="-79"/>
              </a:rPr>
              <a:t>n",ptr</a:t>
            </a:r>
            <a:r>
              <a:rPr lang="en-US" dirty="0" smtClean="0">
                <a:solidFill>
                  <a:srgbClr val="002060"/>
                </a:solidFill>
                <a:latin typeface="Rod" pitchFamily="49" charset="-79"/>
                <a:cs typeface="Rod" pitchFamily="49" charset="-79"/>
              </a:rPr>
              <a:t>-&gt;name);</a:t>
            </a:r>
          </a:p>
          <a:p>
            <a:pPr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Try it Yourself</a:t>
            </a:r>
            <a:endParaRPr lang="en-US" dirty="0"/>
          </a:p>
        </p:txBody>
      </p:sp>
      <p:sp>
        <p:nvSpPr>
          <p:cNvPr id="7" name="Content Placeholder 6"/>
          <p:cNvSpPr>
            <a:spLocks noGrp="1"/>
          </p:cNvSpPr>
          <p:nvPr>
            <p:ph sz="quarter" idx="1"/>
          </p:nvPr>
        </p:nvSpPr>
        <p:spPr/>
        <p:txBody>
          <a:bodyPr>
            <a:normAutofit fontScale="92500" lnSpcReduction="20000"/>
          </a:bodyPr>
          <a:lstStyle/>
          <a:p>
            <a:r>
              <a:rPr lang="en-US" dirty="0" smtClean="0"/>
              <a:t>Code debugging</a:t>
            </a:r>
          </a:p>
          <a:p>
            <a:pPr marL="834390" lvl="1" indent="-514350">
              <a:buFont typeface="+mj-lt"/>
              <a:buAutoNum type="arabicPeriod"/>
            </a:pPr>
            <a:r>
              <a:rPr lang="en-US" dirty="0" smtClean="0"/>
              <a:t>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pPr marL="834390" lvl="1" indent="-514350">
              <a:buNone/>
            </a:pPr>
            <a:r>
              <a:rPr lang="en-US" dirty="0" smtClean="0"/>
              <a:t/>
            </a:r>
            <a:br>
              <a:rPr lang="en-US" dirty="0" smtClean="0"/>
            </a:br>
            <a:endParaRPr lang="en-US" dirty="0" smtClean="0"/>
          </a:p>
          <a:p>
            <a:pPr marL="834390" lvl="1" indent="-514350">
              <a:buNone/>
            </a:pPr>
            <a:r>
              <a:rPr lang="en-US" dirty="0" smtClean="0"/>
              <a:t/>
            </a:r>
            <a:br>
              <a:rPr lang="en-US" dirty="0" smtClean="0"/>
            </a:br>
            <a:endParaRPr lang="en-US" dirty="0" smtClean="0"/>
          </a:p>
          <a:p>
            <a:pPr marL="834390" lvl="1" indent="-514350">
              <a:buNone/>
            </a:pPr>
            <a:r>
              <a:rPr lang="en-US" dirty="0" smtClean="0">
                <a:solidFill>
                  <a:srgbClr val="FF0000"/>
                </a:solidFill>
              </a:rPr>
              <a:t>Answer:  change the </a:t>
            </a:r>
            <a:r>
              <a:rPr lang="en-US" dirty="0" err="1" smtClean="0">
                <a:solidFill>
                  <a:srgbClr val="FF0000"/>
                </a:solidFill>
              </a:rPr>
              <a:t>printf</a:t>
            </a:r>
            <a:r>
              <a:rPr lang="en-US" dirty="0" smtClean="0">
                <a:solidFill>
                  <a:srgbClr val="FF0000"/>
                </a:solidFill>
              </a:rPr>
              <a:t> statement to </a:t>
            </a:r>
            <a:r>
              <a:rPr lang="en-US" sz="1800" dirty="0" smtClean="0">
                <a:solidFill>
                  <a:srgbClr val="FF0000"/>
                </a:solidFill>
                <a:latin typeface="Rod" pitchFamily="49" charset="-79"/>
                <a:cs typeface="Rod" pitchFamily="49" charset="-79"/>
              </a:rPr>
              <a:t> </a:t>
            </a:r>
            <a:r>
              <a:rPr lang="en-US" sz="1800" dirty="0" err="1" smtClean="0">
                <a:solidFill>
                  <a:srgbClr val="FF0000"/>
                </a:solidFill>
                <a:latin typeface="Rod" pitchFamily="49" charset="-79"/>
                <a:cs typeface="Rod" pitchFamily="49" charset="-79"/>
              </a:rPr>
              <a:t>printf</a:t>
            </a:r>
            <a:r>
              <a:rPr lang="en-US" sz="1800" dirty="0" smtClean="0">
                <a:solidFill>
                  <a:srgbClr val="FF0000"/>
                </a:solidFill>
                <a:latin typeface="Rod" pitchFamily="49" charset="-79"/>
                <a:cs typeface="Rod" pitchFamily="49" charset="-79"/>
              </a:rPr>
              <a:t>(“%</a:t>
            </a:r>
            <a:r>
              <a:rPr lang="en-US" sz="1800" dirty="0" err="1" smtClean="0">
                <a:solidFill>
                  <a:srgbClr val="FF0000"/>
                </a:solidFill>
                <a:latin typeface="Rod" pitchFamily="49" charset="-79"/>
                <a:cs typeface="Rod" pitchFamily="49" charset="-79"/>
              </a:rPr>
              <a:t>d”,matt.sal.DA</a:t>
            </a:r>
            <a:r>
              <a:rPr lang="en-US" sz="1800" dirty="0" smtClean="0">
                <a:solidFill>
                  <a:srgbClr val="FF0000"/>
                </a:solidFill>
                <a:latin typeface="Rod" pitchFamily="49" charset="-79"/>
                <a:cs typeface="Rod" pitchFamily="49" charset="-79"/>
              </a:rPr>
              <a:t>);</a:t>
            </a:r>
            <a:endParaRPr lang="en-US" dirty="0">
              <a:solidFill>
                <a:srgbClr val="FF0000"/>
              </a:solidFill>
            </a:endParaRPr>
          </a:p>
        </p:txBody>
      </p:sp>
      <p:sp>
        <p:nvSpPr>
          <p:cNvPr id="4" name="Slide Number Placeholder 3"/>
          <p:cNvSpPr>
            <a:spLocks noGrp="1"/>
          </p:cNvSpPr>
          <p:nvPr>
            <p:ph type="sldNum" sz="quarter" idx="11"/>
          </p:nvPr>
        </p:nvSpPr>
        <p:spPr/>
        <p:txBody>
          <a:bodyPr/>
          <a:lstStyle/>
          <a:p>
            <a:fld id="{16B630EB-F987-45A6-8A46-FAB463B7F3A1}" type="slidenum">
              <a:rPr lang="en-US" smtClean="0"/>
              <a:pPr/>
              <a:t>18</a:t>
            </a:fld>
            <a:endParaRPr lang="en-US" dirty="0"/>
          </a:p>
        </p:txBody>
      </p:sp>
      <p:sp>
        <p:nvSpPr>
          <p:cNvPr id="3" name="Footer Placeholder 2"/>
          <p:cNvSpPr>
            <a:spLocks noGrp="1"/>
          </p:cNvSpPr>
          <p:nvPr>
            <p:ph type="ftr" sz="quarter" idx="12"/>
          </p:nvPr>
        </p:nvSpPr>
        <p:spPr/>
        <p:txBody>
          <a:bodyPr/>
          <a:lstStyle/>
          <a:p>
            <a:r>
              <a:rPr lang="en-US" dirty="0" smtClean="0"/>
              <a:t>Department of CSE</a:t>
            </a:r>
            <a:endParaRPr lang="en-US" dirty="0"/>
          </a:p>
        </p:txBody>
      </p:sp>
      <p:pic>
        <p:nvPicPr>
          <p:cNvPr id="8" name="Picture 1"/>
          <p:cNvPicPr>
            <a:picLocks noChangeAspect="1" noChangeArrowheads="1"/>
          </p:cNvPicPr>
          <p:nvPr/>
        </p:nvPicPr>
        <p:blipFill>
          <a:blip r:embed="rId2"/>
          <a:srcRect/>
          <a:stretch>
            <a:fillRect/>
          </a:stretch>
        </p:blipFill>
        <p:spPr bwMode="auto">
          <a:xfrm>
            <a:off x="6477000" y="457200"/>
            <a:ext cx="1676400" cy="1009650"/>
          </a:xfrm>
          <a:prstGeom prst="rect">
            <a:avLst/>
          </a:prstGeom>
          <a:noFill/>
          <a:ln w="9525">
            <a:noFill/>
            <a:miter lim="800000"/>
            <a:headEnd/>
            <a:tailEnd/>
          </a:ln>
        </p:spPr>
      </p:pic>
      <p:sp>
        <p:nvSpPr>
          <p:cNvPr id="9" name="TextBox 8"/>
          <p:cNvSpPr txBox="1"/>
          <p:nvPr/>
        </p:nvSpPr>
        <p:spPr>
          <a:xfrm>
            <a:off x="2133600" y="1981200"/>
            <a:ext cx="5105400" cy="3416320"/>
          </a:xfrm>
          <a:prstGeom prst="rect">
            <a:avLst/>
          </a:prstGeom>
          <a:solidFill>
            <a:schemeClr val="bg1"/>
          </a:solidFill>
          <a:ln>
            <a:solidFill>
              <a:schemeClr val="tx1"/>
            </a:solidFill>
          </a:ln>
          <a:effectLst>
            <a:outerShdw blurRad="50800" dist="38100" dir="18900000" algn="bl" rotWithShape="0">
              <a:prstClr val="black">
                <a:alpha val="40000"/>
              </a:prstClr>
            </a:outerShdw>
          </a:effectLst>
          <a:scene3d>
            <a:camera prst="orthographicFront"/>
            <a:lightRig rig="threePt" dir="t"/>
          </a:scene3d>
          <a:sp3d>
            <a:bevelT/>
            <a:bevelB w="165100" prst="coolSlant"/>
          </a:sp3d>
        </p:spPr>
        <p:txBody>
          <a:bodyPr wrap="square" rtlCol="0">
            <a:spAutoFit/>
          </a:bodyPr>
          <a:lstStyle/>
          <a:p>
            <a:pPr marL="0" lvl="1"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struct salary{</a:t>
            </a:r>
          </a:p>
          <a:p>
            <a:pPr marL="0" lvl="1"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	int basic_pay;</a:t>
            </a:r>
          </a:p>
          <a:p>
            <a:pPr marL="0" lvl="1"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	int DA;</a:t>
            </a:r>
          </a:p>
          <a:p>
            <a:pPr marL="0" lvl="1"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	int HRA;</a:t>
            </a:r>
          </a:p>
          <a:p>
            <a:pPr marL="0" lvl="1"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a:t>
            </a:r>
          </a:p>
          <a:p>
            <a:pPr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struct employee{</a:t>
            </a:r>
          </a:p>
          <a:p>
            <a:pPr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	struct salary sal;</a:t>
            </a:r>
          </a:p>
          <a:p>
            <a:pPr marL="0" lvl="1"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	char name[10];</a:t>
            </a:r>
          </a:p>
          <a:p>
            <a:pPr marL="0" lvl="1"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}emp;</a:t>
            </a:r>
            <a:br>
              <a:rPr lang="en-US" dirty="0" smtClean="0">
                <a:solidFill>
                  <a:srgbClr val="002060"/>
                </a:solidFill>
                <a:latin typeface="Rod" pitchFamily="49" charset="-79"/>
                <a:cs typeface="Rod" pitchFamily="49" charset="-79"/>
              </a:rPr>
            </a:br>
            <a:r>
              <a:rPr lang="en-US" dirty="0" smtClean="0">
                <a:solidFill>
                  <a:srgbClr val="002060"/>
                </a:solidFill>
                <a:latin typeface="Rod" pitchFamily="49" charset="-79"/>
                <a:cs typeface="Rod" pitchFamily="49" charset="-79"/>
              </a:rPr>
              <a:t> </a:t>
            </a:r>
            <a:r>
              <a:rPr lang="en-US" dirty="0" err="1" smtClean="0">
                <a:solidFill>
                  <a:srgbClr val="002060"/>
                </a:solidFill>
                <a:latin typeface="Rod" pitchFamily="49" charset="-79"/>
                <a:cs typeface="Rod" pitchFamily="49" charset="-79"/>
              </a:rPr>
              <a:t>emp</a:t>
            </a:r>
            <a:r>
              <a:rPr lang="en-US" dirty="0" smtClean="0">
                <a:solidFill>
                  <a:srgbClr val="002060"/>
                </a:solidFill>
                <a:latin typeface="Rod" pitchFamily="49" charset="-79"/>
                <a:cs typeface="Rod" pitchFamily="49" charset="-79"/>
              </a:rPr>
              <a:t> matt;</a:t>
            </a:r>
          </a:p>
          <a:p>
            <a:pPr marL="0" lvl="1"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err="1" smtClean="0">
                <a:solidFill>
                  <a:srgbClr val="002060"/>
                </a:solidFill>
                <a:latin typeface="Rod" pitchFamily="49" charset="-79"/>
                <a:cs typeface="Rod" pitchFamily="49" charset="-79"/>
              </a:rPr>
              <a:t>matt.salary.da</a:t>
            </a:r>
            <a:r>
              <a:rPr lang="en-US" dirty="0" smtClean="0">
                <a:solidFill>
                  <a:srgbClr val="002060"/>
                </a:solidFill>
                <a:latin typeface="Rod" pitchFamily="49" charset="-79"/>
                <a:cs typeface="Rod" pitchFamily="49" charset="-79"/>
              </a:rPr>
              <a:t>=350;</a:t>
            </a:r>
            <a:br>
              <a:rPr lang="en-US" dirty="0" smtClean="0">
                <a:solidFill>
                  <a:srgbClr val="002060"/>
                </a:solidFill>
                <a:latin typeface="Rod" pitchFamily="49" charset="-79"/>
                <a:cs typeface="Rod" pitchFamily="49" charset="-79"/>
              </a:rPr>
            </a:br>
            <a:r>
              <a:rPr lang="en-US" dirty="0" smtClean="0">
                <a:solidFill>
                  <a:srgbClr val="002060"/>
                </a:solidFill>
                <a:latin typeface="Rod" pitchFamily="49" charset="-79"/>
                <a:cs typeface="Rod" pitchFamily="49" charset="-79"/>
              </a:rPr>
              <a:t> printf(“%</a:t>
            </a:r>
            <a:r>
              <a:rPr lang="en-US" dirty="0" err="1" smtClean="0">
                <a:solidFill>
                  <a:srgbClr val="002060"/>
                </a:solidFill>
                <a:latin typeface="Rod" pitchFamily="49" charset="-79"/>
                <a:cs typeface="Rod" pitchFamily="49" charset="-79"/>
              </a:rPr>
              <a:t>d”,emp.sal.DA</a:t>
            </a:r>
            <a:r>
              <a:rPr lang="en-US" dirty="0" smtClean="0">
                <a:solidFill>
                  <a:srgbClr val="002060"/>
                </a:solidFill>
                <a:latin typeface="Rod" pitchFamily="49" charset="-79"/>
                <a:cs typeface="Rod" pitchFamily="49" charset="-79"/>
              </a:rPr>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 Code</a:t>
            </a:r>
            <a:endParaRPr lang="en-US" dirty="0"/>
          </a:p>
        </p:txBody>
      </p:sp>
      <p:sp>
        <p:nvSpPr>
          <p:cNvPr id="3" name="Content Placeholder 2"/>
          <p:cNvSpPr>
            <a:spLocks noGrp="1"/>
          </p:cNvSpPr>
          <p:nvPr>
            <p:ph sz="quarter" idx="1"/>
          </p:nvPr>
        </p:nvSpPr>
        <p:spPr/>
        <p:txBody>
          <a:bodyPr>
            <a:normAutofit fontScale="55000" lnSpcReduction="20000"/>
          </a:bodyPr>
          <a:lstStyle/>
          <a:p>
            <a:pPr>
              <a:buNone/>
            </a:pPr>
            <a:r>
              <a:rPr lang="en-US" dirty="0" smtClean="0"/>
              <a:t>#include&lt;</a:t>
            </a:r>
            <a:r>
              <a:rPr lang="en-US" dirty="0" err="1" smtClean="0"/>
              <a:t>stdio.h</a:t>
            </a:r>
            <a:r>
              <a:rPr lang="en-US" dirty="0" smtClean="0"/>
              <a:t>&gt;</a:t>
            </a:r>
          </a:p>
          <a:p>
            <a:pPr>
              <a:buNone/>
            </a:pPr>
            <a:r>
              <a:rPr lang="en-US" dirty="0" smtClean="0"/>
              <a:t>main()</a:t>
            </a:r>
          </a:p>
          <a:p>
            <a:pPr>
              <a:buNone/>
            </a:pPr>
            <a:r>
              <a:rPr lang="en-US" dirty="0" smtClean="0"/>
              <a:t>{</a:t>
            </a:r>
          </a:p>
          <a:p>
            <a:pPr>
              <a:buNone/>
            </a:pPr>
            <a:r>
              <a:rPr lang="en-US" dirty="0" err="1" smtClean="0"/>
              <a:t>struct</a:t>
            </a:r>
            <a:r>
              <a:rPr lang="en-US" dirty="0" smtClean="0"/>
              <a:t> salary{</a:t>
            </a:r>
          </a:p>
          <a:p>
            <a:pPr>
              <a:buNone/>
            </a:pPr>
            <a:r>
              <a:rPr lang="en-US" dirty="0" smtClean="0"/>
              <a:t>	</a:t>
            </a:r>
            <a:r>
              <a:rPr lang="en-US" dirty="0" err="1" smtClean="0"/>
              <a:t>int</a:t>
            </a:r>
            <a:r>
              <a:rPr lang="en-US" dirty="0" smtClean="0"/>
              <a:t> </a:t>
            </a:r>
            <a:r>
              <a:rPr lang="en-US" dirty="0" err="1" smtClean="0"/>
              <a:t>basic_pay</a:t>
            </a:r>
            <a:r>
              <a:rPr lang="en-US" dirty="0" smtClean="0"/>
              <a:t>;</a:t>
            </a:r>
          </a:p>
          <a:p>
            <a:pPr>
              <a:buNone/>
            </a:pPr>
            <a:r>
              <a:rPr lang="en-US" dirty="0" smtClean="0"/>
              <a:t>	</a:t>
            </a:r>
            <a:r>
              <a:rPr lang="en-US" dirty="0" err="1" smtClean="0"/>
              <a:t>int</a:t>
            </a:r>
            <a:r>
              <a:rPr lang="en-US" dirty="0" smtClean="0"/>
              <a:t> DA;</a:t>
            </a:r>
          </a:p>
          <a:p>
            <a:pPr>
              <a:buNone/>
            </a:pPr>
            <a:r>
              <a:rPr lang="en-US" dirty="0" smtClean="0"/>
              <a:t>	</a:t>
            </a:r>
            <a:r>
              <a:rPr lang="en-US" dirty="0" err="1" smtClean="0"/>
              <a:t>int</a:t>
            </a:r>
            <a:r>
              <a:rPr lang="en-US" dirty="0" smtClean="0"/>
              <a:t> HRA;</a:t>
            </a:r>
          </a:p>
          <a:p>
            <a:pPr>
              <a:buNone/>
            </a:pPr>
            <a:r>
              <a:rPr lang="en-US" dirty="0" smtClean="0"/>
              <a:t>};</a:t>
            </a:r>
          </a:p>
          <a:p>
            <a:pPr>
              <a:buNone/>
            </a:pPr>
            <a:r>
              <a:rPr lang="en-US" dirty="0" err="1" smtClean="0"/>
              <a:t>typedef</a:t>
            </a:r>
            <a:r>
              <a:rPr lang="en-US" dirty="0" smtClean="0"/>
              <a:t> </a:t>
            </a:r>
            <a:r>
              <a:rPr lang="en-US" dirty="0" err="1" smtClean="0"/>
              <a:t>struct</a:t>
            </a:r>
            <a:r>
              <a:rPr lang="en-US" dirty="0" smtClean="0"/>
              <a:t>{</a:t>
            </a:r>
          </a:p>
          <a:p>
            <a:pPr>
              <a:buNone/>
            </a:pPr>
            <a:r>
              <a:rPr lang="en-US" dirty="0" smtClean="0"/>
              <a:t>	</a:t>
            </a:r>
            <a:r>
              <a:rPr lang="en-US" dirty="0" err="1" smtClean="0"/>
              <a:t>struct</a:t>
            </a:r>
            <a:r>
              <a:rPr lang="en-US" dirty="0" smtClean="0"/>
              <a:t> salary </a:t>
            </a:r>
            <a:r>
              <a:rPr lang="en-US" dirty="0" err="1" smtClean="0"/>
              <a:t>sal</a:t>
            </a:r>
            <a:r>
              <a:rPr lang="en-US" dirty="0" smtClean="0"/>
              <a:t>;</a:t>
            </a:r>
          </a:p>
          <a:p>
            <a:pPr>
              <a:buNone/>
            </a:pPr>
            <a:r>
              <a:rPr lang="en-US" dirty="0" smtClean="0"/>
              <a:t>	char name[10];</a:t>
            </a:r>
          </a:p>
          <a:p>
            <a:pPr>
              <a:buNone/>
            </a:pPr>
            <a:r>
              <a:rPr lang="en-US" dirty="0" smtClean="0"/>
              <a:t>}</a:t>
            </a:r>
            <a:r>
              <a:rPr lang="en-US" dirty="0" err="1" smtClean="0"/>
              <a:t>emp</a:t>
            </a:r>
            <a:r>
              <a:rPr lang="en-US" dirty="0" smtClean="0"/>
              <a:t>;</a:t>
            </a:r>
          </a:p>
          <a:p>
            <a:pPr>
              <a:buNone/>
            </a:pPr>
            <a:r>
              <a:rPr lang="en-US" dirty="0" err="1" smtClean="0"/>
              <a:t>emp</a:t>
            </a:r>
            <a:r>
              <a:rPr lang="en-US" dirty="0" smtClean="0"/>
              <a:t> matt;</a:t>
            </a:r>
          </a:p>
          <a:p>
            <a:pPr>
              <a:buNone/>
            </a:pPr>
            <a:r>
              <a:rPr lang="en-US" dirty="0" err="1" smtClean="0"/>
              <a:t>matt.sal.DA</a:t>
            </a:r>
            <a:r>
              <a:rPr lang="en-US" dirty="0" smtClean="0"/>
              <a:t>=350;</a:t>
            </a:r>
          </a:p>
          <a:p>
            <a:pPr>
              <a:buNone/>
            </a:pPr>
            <a:r>
              <a:rPr lang="en-US" dirty="0" err="1" smtClean="0"/>
              <a:t>printf</a:t>
            </a:r>
            <a:r>
              <a:rPr lang="en-US" dirty="0" smtClean="0"/>
              <a:t>("%</a:t>
            </a:r>
            <a:r>
              <a:rPr lang="en-US" dirty="0" err="1" smtClean="0"/>
              <a:t>d",matt.sal.DA</a:t>
            </a:r>
            <a:r>
              <a:rPr lang="en-US" dirty="0" smtClean="0"/>
              <a:t>);</a:t>
            </a:r>
          </a:p>
          <a:p>
            <a:pPr>
              <a:buNone/>
            </a:pPr>
            <a:r>
              <a:rPr lang="en-US" dirty="0" smtClean="0"/>
              <a:t>}</a:t>
            </a:r>
          </a:p>
          <a:p>
            <a:pPr>
              <a:buNone/>
            </a:pPr>
            <a:endParaRPr lang="en-US" dirty="0" smtClean="0"/>
          </a:p>
          <a:p>
            <a:pPr>
              <a:buNone/>
            </a:pPr>
            <a:r>
              <a:rPr lang="en-US" dirty="0" smtClean="0"/>
              <a:t>350</a:t>
            </a:r>
            <a:endParaRPr lang="en-US" dirty="0"/>
          </a:p>
        </p:txBody>
      </p:sp>
      <p:sp>
        <p:nvSpPr>
          <p:cNvPr id="4" name="Slide Number Placeholder 3"/>
          <p:cNvSpPr>
            <a:spLocks noGrp="1"/>
          </p:cNvSpPr>
          <p:nvPr>
            <p:ph type="sldNum" sz="quarter" idx="11"/>
          </p:nvPr>
        </p:nvSpPr>
        <p:spPr/>
        <p:txBody>
          <a:bodyPr/>
          <a:lstStyle/>
          <a:p>
            <a:fld id="{16B630EB-F987-45A6-8A46-FAB463B7F3A1}" type="slidenum">
              <a:rPr lang="en-US" smtClean="0"/>
              <a:pPr/>
              <a:t>19</a:t>
            </a:fld>
            <a:endParaRPr lang="en-US" dirty="0"/>
          </a:p>
        </p:txBody>
      </p:sp>
      <p:sp>
        <p:nvSpPr>
          <p:cNvPr id="5" name="Footer Placeholder 4"/>
          <p:cNvSpPr>
            <a:spLocks noGrp="1"/>
          </p:cNvSpPr>
          <p:nvPr>
            <p:ph type="ftr" sz="quarter" idx="12"/>
          </p:nvPr>
        </p:nvSpPr>
        <p:spPr/>
        <p:txBody>
          <a:bodyPr/>
          <a:lstStyle/>
          <a:p>
            <a:r>
              <a:rPr lang="en-US" smtClean="0"/>
              <a:t>Department of CSE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Objectives</a:t>
            </a:r>
            <a:endParaRPr lang="en-US" dirty="0"/>
          </a:p>
        </p:txBody>
      </p:sp>
      <p:sp>
        <p:nvSpPr>
          <p:cNvPr id="7" name="Content Placeholder 6"/>
          <p:cNvSpPr>
            <a:spLocks noGrp="1"/>
          </p:cNvSpPr>
          <p:nvPr>
            <p:ph sz="quarter" idx="1"/>
          </p:nvPr>
        </p:nvSpPr>
        <p:spPr/>
        <p:txBody>
          <a:bodyPr/>
          <a:lstStyle/>
          <a:p>
            <a:r>
              <a:rPr lang="en-US" dirty="0" smtClean="0"/>
              <a:t>To give an introduction to Structures</a:t>
            </a:r>
          </a:p>
          <a:p>
            <a:r>
              <a:rPr lang="en-US" dirty="0" smtClean="0"/>
              <a:t>To clearly distinguish between Structures from Arrays</a:t>
            </a:r>
          </a:p>
          <a:p>
            <a:r>
              <a:rPr lang="en-US" dirty="0" smtClean="0"/>
              <a:t>To explain the scenarios which require Structures</a:t>
            </a:r>
          </a:p>
          <a:p>
            <a:r>
              <a:rPr lang="en-US" dirty="0" smtClean="0"/>
              <a:t>To illustrate the syntax and usage of Structures with examples</a:t>
            </a:r>
          </a:p>
          <a:p>
            <a:r>
              <a:rPr lang="en-US" dirty="0" smtClean="0"/>
              <a:t>To ‘simplify’ Complex Structures</a:t>
            </a:r>
          </a:p>
        </p:txBody>
      </p:sp>
      <p:sp>
        <p:nvSpPr>
          <p:cNvPr id="4" name="Slide Number Placeholder 3"/>
          <p:cNvSpPr>
            <a:spLocks noGrp="1"/>
          </p:cNvSpPr>
          <p:nvPr>
            <p:ph type="sldNum" sz="quarter" idx="11"/>
          </p:nvPr>
        </p:nvSpPr>
        <p:spPr/>
        <p:txBody>
          <a:bodyPr/>
          <a:lstStyle/>
          <a:p>
            <a:fld id="{16B630EB-F987-45A6-8A46-FAB463B7F3A1}" type="slidenum">
              <a:rPr lang="en-US" smtClean="0"/>
              <a:pPr/>
              <a:t>2</a:t>
            </a:fld>
            <a:endParaRPr lang="en-US" dirty="0"/>
          </a:p>
        </p:txBody>
      </p:sp>
      <p:sp>
        <p:nvSpPr>
          <p:cNvPr id="3" name="Footer Placeholder 2"/>
          <p:cNvSpPr>
            <a:spLocks noGrp="1"/>
          </p:cNvSpPr>
          <p:nvPr>
            <p:ph type="ftr" sz="quarter" idx="12"/>
          </p:nvPr>
        </p:nvSpPr>
        <p:spPr/>
        <p:txBody>
          <a:bodyPr/>
          <a:lstStyle/>
          <a:p>
            <a:r>
              <a:rPr lang="en-US" dirty="0" smtClean="0"/>
              <a:t>Department of CSE</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Try it Yourself</a:t>
            </a:r>
            <a:endParaRPr lang="en-US" dirty="0"/>
          </a:p>
        </p:txBody>
      </p:sp>
      <p:sp>
        <p:nvSpPr>
          <p:cNvPr id="7" name="Content Placeholder 6"/>
          <p:cNvSpPr>
            <a:spLocks noGrp="1"/>
          </p:cNvSpPr>
          <p:nvPr>
            <p:ph sz="quarter" idx="1"/>
          </p:nvPr>
        </p:nvSpPr>
        <p:spPr>
          <a:xfrm>
            <a:off x="228600" y="1447800"/>
            <a:ext cx="8686800" cy="5410200"/>
          </a:xfrm>
        </p:spPr>
        <p:txBody>
          <a:bodyPr>
            <a:noAutofit/>
          </a:bodyPr>
          <a:lstStyle/>
          <a:p>
            <a:r>
              <a:rPr lang="en-US" sz="2000" dirty="0" smtClean="0"/>
              <a:t>Code debugging</a:t>
            </a:r>
          </a:p>
          <a:p>
            <a:pPr marL="834390" lvl="1" indent="-514350">
              <a:buFont typeface="+mj-lt"/>
              <a:buAutoNum type="arabicPeriod" startAt="2"/>
            </a:pPr>
            <a:r>
              <a:rPr lang="en-US" sz="2000" dirty="0" smtClean="0"/>
              <a:t>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endParaRPr lang="en-US" sz="2000" dirty="0" smtClean="0"/>
          </a:p>
          <a:p>
            <a:pPr marL="834390" lvl="1" indent="-514350">
              <a:buNone/>
            </a:pPr>
            <a:endParaRPr lang="en-US" sz="2000" dirty="0" smtClean="0"/>
          </a:p>
          <a:p>
            <a:pPr marL="834390" lvl="1" indent="-514350">
              <a:buNone/>
            </a:pPr>
            <a:endParaRPr lang="en-US" sz="2000" dirty="0" smtClean="0"/>
          </a:p>
          <a:p>
            <a:pPr marL="834390" lvl="1" indent="-514350">
              <a:buNone/>
            </a:pPr>
            <a:endParaRPr lang="en-US" sz="2000" dirty="0" smtClean="0"/>
          </a:p>
          <a:p>
            <a:pPr marL="834390" lvl="1" indent="-514350">
              <a:buNone/>
            </a:pPr>
            <a:r>
              <a:rPr lang="en-US" sz="2000" dirty="0" smtClean="0">
                <a:solidFill>
                  <a:srgbClr val="FF0000"/>
                </a:solidFill>
              </a:rPr>
              <a:t/>
            </a:r>
            <a:br>
              <a:rPr lang="en-US" sz="2000" dirty="0" smtClean="0">
                <a:solidFill>
                  <a:srgbClr val="FF0000"/>
                </a:solidFill>
              </a:rPr>
            </a:br>
            <a:endParaRPr lang="en-US" sz="2000" dirty="0" smtClean="0">
              <a:solidFill>
                <a:srgbClr val="FF0000"/>
              </a:solidFill>
            </a:endParaRPr>
          </a:p>
          <a:p>
            <a:pPr marL="834390" lvl="1" indent="-514350">
              <a:buNone/>
            </a:pPr>
            <a:endParaRPr lang="en-US" sz="2000" dirty="0" smtClean="0">
              <a:solidFill>
                <a:srgbClr val="FF0000"/>
              </a:solidFill>
            </a:endParaRPr>
          </a:p>
          <a:p>
            <a:pPr marL="834390" lvl="1" indent="-514350">
              <a:buNone/>
            </a:pPr>
            <a:r>
              <a:rPr lang="en-US" sz="2000" dirty="0" smtClean="0">
                <a:solidFill>
                  <a:srgbClr val="FF0000"/>
                </a:solidFill>
              </a:rPr>
              <a:t>Answer:  change the </a:t>
            </a:r>
            <a:r>
              <a:rPr lang="en-US" sz="2000" dirty="0" err="1" smtClean="0">
                <a:solidFill>
                  <a:srgbClr val="FF0000"/>
                </a:solidFill>
              </a:rPr>
              <a:t>scanf</a:t>
            </a:r>
            <a:r>
              <a:rPr lang="en-US" sz="2000" dirty="0" smtClean="0">
                <a:solidFill>
                  <a:srgbClr val="FF0000"/>
                </a:solidFill>
              </a:rPr>
              <a:t> statement </a:t>
            </a:r>
            <a:r>
              <a:rPr lang="en-US" sz="2000" dirty="0" err="1" smtClean="0">
                <a:solidFill>
                  <a:srgbClr val="FF0000"/>
                </a:solidFill>
              </a:rPr>
              <a:t>scanf</a:t>
            </a:r>
            <a:r>
              <a:rPr lang="en-US" sz="2000" dirty="0" smtClean="0">
                <a:solidFill>
                  <a:srgbClr val="FF0000"/>
                </a:solidFill>
              </a:rPr>
              <a:t>(“%</a:t>
            </a:r>
            <a:r>
              <a:rPr lang="en-US" sz="2000" dirty="0" err="1" smtClean="0">
                <a:solidFill>
                  <a:srgbClr val="FF0000"/>
                </a:solidFill>
              </a:rPr>
              <a:t>d”,p</a:t>
            </a:r>
            <a:r>
              <a:rPr lang="en-US" sz="2000" dirty="0" smtClean="0">
                <a:solidFill>
                  <a:srgbClr val="FF0000"/>
                </a:solidFill>
              </a:rPr>
              <a:t>-&gt;</a:t>
            </a:r>
            <a:r>
              <a:rPr lang="en-US" sz="2000" dirty="0" err="1" smtClean="0">
                <a:solidFill>
                  <a:srgbClr val="FF0000"/>
                </a:solidFill>
              </a:rPr>
              <a:t>empno</a:t>
            </a:r>
            <a:r>
              <a:rPr lang="en-US" sz="2000" dirty="0" smtClean="0">
                <a:solidFill>
                  <a:srgbClr val="FF0000"/>
                </a:solidFill>
              </a:rPr>
              <a:t>), since it is already an address.</a:t>
            </a:r>
            <a:endParaRPr lang="en-US" sz="2000" dirty="0">
              <a:solidFill>
                <a:srgbClr val="FF0000"/>
              </a:solidFill>
            </a:endParaRPr>
          </a:p>
        </p:txBody>
      </p:sp>
      <p:sp>
        <p:nvSpPr>
          <p:cNvPr id="4" name="Slide Number Placeholder 3"/>
          <p:cNvSpPr>
            <a:spLocks noGrp="1"/>
          </p:cNvSpPr>
          <p:nvPr>
            <p:ph type="sldNum" sz="quarter" idx="11"/>
          </p:nvPr>
        </p:nvSpPr>
        <p:spPr/>
        <p:txBody>
          <a:bodyPr/>
          <a:lstStyle/>
          <a:p>
            <a:fld id="{16B630EB-F987-45A6-8A46-FAB463B7F3A1}" type="slidenum">
              <a:rPr lang="en-US" smtClean="0"/>
              <a:pPr/>
              <a:t>20</a:t>
            </a:fld>
            <a:endParaRPr lang="en-US" dirty="0"/>
          </a:p>
        </p:txBody>
      </p:sp>
      <p:sp>
        <p:nvSpPr>
          <p:cNvPr id="3" name="Footer Placeholder 2"/>
          <p:cNvSpPr>
            <a:spLocks noGrp="1"/>
          </p:cNvSpPr>
          <p:nvPr>
            <p:ph type="ftr" sz="quarter" idx="12"/>
          </p:nvPr>
        </p:nvSpPr>
        <p:spPr/>
        <p:txBody>
          <a:bodyPr/>
          <a:lstStyle/>
          <a:p>
            <a:r>
              <a:rPr lang="en-US" dirty="0" smtClean="0"/>
              <a:t>Department of CSE</a:t>
            </a:r>
            <a:endParaRPr lang="en-US" dirty="0"/>
          </a:p>
        </p:txBody>
      </p:sp>
      <p:pic>
        <p:nvPicPr>
          <p:cNvPr id="8" name="Picture 1"/>
          <p:cNvPicPr>
            <a:picLocks noChangeAspect="1" noChangeArrowheads="1"/>
          </p:cNvPicPr>
          <p:nvPr/>
        </p:nvPicPr>
        <p:blipFill>
          <a:blip r:embed="rId2"/>
          <a:srcRect/>
          <a:stretch>
            <a:fillRect/>
          </a:stretch>
        </p:blipFill>
        <p:spPr bwMode="auto">
          <a:xfrm>
            <a:off x="6477000" y="457200"/>
            <a:ext cx="1676400" cy="1009650"/>
          </a:xfrm>
          <a:prstGeom prst="rect">
            <a:avLst/>
          </a:prstGeom>
          <a:noFill/>
          <a:ln w="9525">
            <a:noFill/>
            <a:miter lim="800000"/>
            <a:headEnd/>
            <a:tailEnd/>
          </a:ln>
        </p:spPr>
      </p:pic>
      <p:sp>
        <p:nvSpPr>
          <p:cNvPr id="10" name="TextBox 9"/>
          <p:cNvSpPr txBox="1"/>
          <p:nvPr/>
        </p:nvSpPr>
        <p:spPr>
          <a:xfrm>
            <a:off x="1524000" y="1981200"/>
            <a:ext cx="5943600" cy="3693319"/>
          </a:xfrm>
          <a:prstGeom prst="rect">
            <a:avLst/>
          </a:prstGeom>
          <a:solidFill>
            <a:schemeClr val="bg1"/>
          </a:solidFill>
          <a:ln>
            <a:solidFill>
              <a:schemeClr val="tx1"/>
            </a:solidFill>
          </a:ln>
          <a:effectLst>
            <a:outerShdw blurRad="50800" dist="38100" dir="18900000" algn="bl" rotWithShape="0">
              <a:prstClr val="black">
                <a:alpha val="40000"/>
              </a:prstClr>
            </a:outerShdw>
          </a:effectLst>
          <a:scene3d>
            <a:camera prst="orthographicFront"/>
            <a:lightRig rig="threePt" dir="t"/>
          </a:scene3d>
          <a:sp3d>
            <a:bevelT/>
            <a:bevelB w="165100" prst="coolSlant"/>
          </a:sp3d>
        </p:spPr>
        <p:txBody>
          <a:bodyPr wrap="square" rtlCol="0">
            <a:spAutoFit/>
          </a:bodyPr>
          <a:lstStyle/>
          <a:p>
            <a:pPr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#include&lt;stdio.h&gt;</a:t>
            </a:r>
          </a:p>
          <a:p>
            <a:pPr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main()</a:t>
            </a:r>
          </a:p>
          <a:p>
            <a:pPr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a:t>
            </a:r>
          </a:p>
          <a:p>
            <a:pPr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	struct employee{</a:t>
            </a:r>
          </a:p>
          <a:p>
            <a:pPr marL="0" lvl="1"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	int empno;</a:t>
            </a:r>
          </a:p>
          <a:p>
            <a:pPr marL="0" lvl="1"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	char name[10];</a:t>
            </a:r>
          </a:p>
          <a:p>
            <a:pPr marL="0" lvl="1"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	}</a:t>
            </a:r>
            <a:r>
              <a:rPr lang="en-US" b="1" dirty="0" smtClean="0">
                <a:solidFill>
                  <a:srgbClr val="002060"/>
                </a:solidFill>
                <a:latin typeface="Rod" pitchFamily="49" charset="-79"/>
                <a:cs typeface="Rod" pitchFamily="49" charset="-79"/>
              </a:rPr>
              <a:t>;</a:t>
            </a:r>
          </a:p>
          <a:p>
            <a:pPr marL="0" lvl="1"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	struct employee </a:t>
            </a:r>
            <a:r>
              <a:rPr lang="en-US" dirty="0" err="1" smtClean="0">
                <a:solidFill>
                  <a:srgbClr val="002060"/>
                </a:solidFill>
                <a:latin typeface="Rod" pitchFamily="49" charset="-79"/>
                <a:cs typeface="Rod" pitchFamily="49" charset="-79"/>
              </a:rPr>
              <a:t>emp</a:t>
            </a:r>
            <a:r>
              <a:rPr lang="en-US" dirty="0" smtClean="0">
                <a:solidFill>
                  <a:srgbClr val="002060"/>
                </a:solidFill>
                <a:latin typeface="Rod" pitchFamily="49" charset="-79"/>
                <a:cs typeface="Rod" pitchFamily="49" charset="-79"/>
              </a:rPr>
              <a:t>;</a:t>
            </a:r>
          </a:p>
          <a:p>
            <a:pPr marL="0" lvl="1"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	struct employee* p;</a:t>
            </a:r>
          </a:p>
          <a:p>
            <a:pPr marL="0" lvl="1"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	p=&amp;</a:t>
            </a:r>
            <a:r>
              <a:rPr lang="en-US" dirty="0" err="1" smtClean="0">
                <a:solidFill>
                  <a:srgbClr val="002060"/>
                </a:solidFill>
                <a:latin typeface="Rod" pitchFamily="49" charset="-79"/>
                <a:cs typeface="Rod" pitchFamily="49" charset="-79"/>
              </a:rPr>
              <a:t>emp</a:t>
            </a:r>
            <a:r>
              <a:rPr lang="en-US" dirty="0" smtClean="0">
                <a:solidFill>
                  <a:srgbClr val="002060"/>
                </a:solidFill>
                <a:latin typeface="Rod" pitchFamily="49" charset="-79"/>
                <a:cs typeface="Rod" pitchFamily="49" charset="-79"/>
              </a:rPr>
              <a:t>;</a:t>
            </a:r>
          </a:p>
          <a:p>
            <a:pPr marL="0" lvl="1"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	printf(“Enter the employee number:”);</a:t>
            </a:r>
          </a:p>
          <a:p>
            <a:pPr marL="0" lvl="1"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	scanf(“%</a:t>
            </a:r>
            <a:r>
              <a:rPr lang="en-US" dirty="0" err="1" smtClean="0">
                <a:solidFill>
                  <a:srgbClr val="002060"/>
                </a:solidFill>
                <a:latin typeface="Rod" pitchFamily="49" charset="-79"/>
                <a:cs typeface="Rod" pitchFamily="49" charset="-79"/>
              </a:rPr>
              <a:t>d”,&amp;p</a:t>
            </a:r>
            <a:r>
              <a:rPr lang="en-US" dirty="0" smtClean="0">
                <a:solidFill>
                  <a:srgbClr val="002060"/>
                </a:solidFill>
                <a:latin typeface="Rod" pitchFamily="49" charset="-79"/>
                <a:cs typeface="Rod" pitchFamily="49" charset="-79"/>
              </a:rPr>
              <a:t>-&gt;</a:t>
            </a:r>
            <a:r>
              <a:rPr lang="en-US" dirty="0" err="1" smtClean="0">
                <a:solidFill>
                  <a:srgbClr val="002060"/>
                </a:solidFill>
                <a:latin typeface="Rod" pitchFamily="49" charset="-79"/>
                <a:cs typeface="Rod" pitchFamily="49" charset="-79"/>
              </a:rPr>
              <a:t>empno</a:t>
            </a:r>
            <a:r>
              <a:rPr lang="en-US" dirty="0" smtClean="0">
                <a:solidFill>
                  <a:srgbClr val="002060"/>
                </a:solidFill>
                <a:latin typeface="Rod" pitchFamily="49" charset="-79"/>
                <a:cs typeface="Rod" pitchFamily="49" charset="-79"/>
              </a:rPr>
              <a:t>);</a:t>
            </a:r>
          </a:p>
          <a:p>
            <a:pPr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a:t>
            </a:r>
            <a:endParaRPr lang="en-US" b="1" dirty="0" smtClean="0">
              <a:solidFill>
                <a:srgbClr val="002060"/>
              </a:solidFill>
              <a:latin typeface="Rod" pitchFamily="49" charset="-79"/>
              <a:cs typeface="Rod" pitchFamily="49" charset="-79"/>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Try it Yourself</a:t>
            </a:r>
            <a:endParaRPr lang="en-US" dirty="0"/>
          </a:p>
        </p:txBody>
      </p:sp>
      <p:sp>
        <p:nvSpPr>
          <p:cNvPr id="7" name="Content Placeholder 6"/>
          <p:cNvSpPr>
            <a:spLocks noGrp="1"/>
          </p:cNvSpPr>
          <p:nvPr>
            <p:ph sz="quarter" idx="1"/>
          </p:nvPr>
        </p:nvSpPr>
        <p:spPr>
          <a:xfrm>
            <a:off x="228600" y="1447800"/>
            <a:ext cx="8686800" cy="5181600"/>
          </a:xfrm>
        </p:spPr>
        <p:txBody>
          <a:bodyPr>
            <a:normAutofit fontScale="92500" lnSpcReduction="20000"/>
          </a:bodyPr>
          <a:lstStyle/>
          <a:p>
            <a:r>
              <a:rPr lang="en-US" dirty="0" smtClean="0"/>
              <a:t>Code debugging</a:t>
            </a:r>
          </a:p>
          <a:p>
            <a:pPr marL="834390" lvl="1" indent="-514350">
              <a:buFont typeface="+mj-lt"/>
              <a:buAutoNum type="arabicPeriod" startAt="3"/>
            </a:pPr>
            <a:r>
              <a:rPr lang="en-US" dirty="0" smtClean="0"/>
              <a:t>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pPr marL="834390" lvl="1" indent="-514350">
              <a:buNone/>
            </a:pPr>
            <a:r>
              <a:rPr lang="en-US" dirty="0" smtClean="0"/>
              <a:t/>
            </a:r>
            <a:br>
              <a:rPr lang="en-US" dirty="0" smtClean="0"/>
            </a:br>
            <a:endParaRPr lang="en-US" dirty="0" smtClean="0"/>
          </a:p>
          <a:p>
            <a:pPr marL="834390" lvl="1" indent="-514350">
              <a:buNone/>
            </a:pPr>
            <a:r>
              <a:rPr lang="en-US" dirty="0" smtClean="0"/>
              <a:t/>
            </a:r>
            <a:br>
              <a:rPr lang="en-US" dirty="0" smtClean="0"/>
            </a:br>
            <a:endParaRPr lang="en-US" dirty="0" smtClean="0"/>
          </a:p>
          <a:p>
            <a:pPr marL="834390" lvl="1" indent="-514350">
              <a:buNone/>
            </a:pPr>
            <a:r>
              <a:rPr lang="en-US" dirty="0" smtClean="0">
                <a:solidFill>
                  <a:srgbClr val="FF0000"/>
                </a:solidFill>
              </a:rPr>
              <a:t>Answer: The structure declaration is wrong, having the identifier (</a:t>
            </a:r>
            <a:r>
              <a:rPr lang="en-US" dirty="0" err="1" smtClean="0">
                <a:solidFill>
                  <a:srgbClr val="FF0000"/>
                </a:solidFill>
              </a:rPr>
              <a:t>emp</a:t>
            </a:r>
            <a:r>
              <a:rPr lang="en-US" dirty="0" smtClean="0">
                <a:solidFill>
                  <a:srgbClr val="FF0000"/>
                </a:solidFill>
              </a:rPr>
              <a:t>) declared along with a variable (</a:t>
            </a:r>
            <a:r>
              <a:rPr lang="en-US" dirty="0" err="1" smtClean="0">
                <a:solidFill>
                  <a:srgbClr val="FF0000"/>
                </a:solidFill>
              </a:rPr>
              <a:t>lucy</a:t>
            </a:r>
            <a:r>
              <a:rPr lang="en-US" dirty="0" smtClean="0">
                <a:solidFill>
                  <a:srgbClr val="FF0000"/>
                </a:solidFill>
              </a:rPr>
              <a:t>).</a:t>
            </a:r>
            <a:endParaRPr lang="en-US" dirty="0">
              <a:solidFill>
                <a:srgbClr val="FF0000"/>
              </a:solidFill>
            </a:endParaRPr>
          </a:p>
        </p:txBody>
      </p:sp>
      <p:sp>
        <p:nvSpPr>
          <p:cNvPr id="4" name="Slide Number Placeholder 3"/>
          <p:cNvSpPr>
            <a:spLocks noGrp="1"/>
          </p:cNvSpPr>
          <p:nvPr>
            <p:ph type="sldNum" sz="quarter" idx="11"/>
          </p:nvPr>
        </p:nvSpPr>
        <p:spPr/>
        <p:txBody>
          <a:bodyPr/>
          <a:lstStyle/>
          <a:p>
            <a:fld id="{16B630EB-F987-45A6-8A46-FAB463B7F3A1}" type="slidenum">
              <a:rPr lang="en-US" smtClean="0"/>
              <a:pPr/>
              <a:t>21</a:t>
            </a:fld>
            <a:endParaRPr lang="en-US" dirty="0"/>
          </a:p>
        </p:txBody>
      </p:sp>
      <p:sp>
        <p:nvSpPr>
          <p:cNvPr id="3" name="Footer Placeholder 2"/>
          <p:cNvSpPr>
            <a:spLocks noGrp="1"/>
          </p:cNvSpPr>
          <p:nvPr>
            <p:ph type="ftr" sz="quarter" idx="12"/>
          </p:nvPr>
        </p:nvSpPr>
        <p:spPr/>
        <p:txBody>
          <a:bodyPr/>
          <a:lstStyle/>
          <a:p>
            <a:r>
              <a:rPr lang="en-US" dirty="0" smtClean="0"/>
              <a:t>Department of CSE</a:t>
            </a:r>
            <a:endParaRPr lang="en-US" dirty="0"/>
          </a:p>
        </p:txBody>
      </p:sp>
      <p:pic>
        <p:nvPicPr>
          <p:cNvPr id="8" name="Picture 1"/>
          <p:cNvPicPr>
            <a:picLocks noChangeAspect="1" noChangeArrowheads="1"/>
          </p:cNvPicPr>
          <p:nvPr/>
        </p:nvPicPr>
        <p:blipFill>
          <a:blip r:embed="rId2"/>
          <a:srcRect/>
          <a:stretch>
            <a:fillRect/>
          </a:stretch>
        </p:blipFill>
        <p:spPr bwMode="auto">
          <a:xfrm>
            <a:off x="6477000" y="457200"/>
            <a:ext cx="1676400" cy="1009650"/>
          </a:xfrm>
          <a:prstGeom prst="rect">
            <a:avLst/>
          </a:prstGeom>
          <a:noFill/>
          <a:ln w="9525">
            <a:noFill/>
            <a:miter lim="800000"/>
            <a:headEnd/>
            <a:tailEnd/>
          </a:ln>
        </p:spPr>
      </p:pic>
      <p:sp>
        <p:nvSpPr>
          <p:cNvPr id="10" name="TextBox 9"/>
          <p:cNvSpPr txBox="1"/>
          <p:nvPr/>
        </p:nvSpPr>
        <p:spPr>
          <a:xfrm>
            <a:off x="1600200" y="1828800"/>
            <a:ext cx="5943600" cy="3693319"/>
          </a:xfrm>
          <a:prstGeom prst="rect">
            <a:avLst/>
          </a:prstGeom>
          <a:solidFill>
            <a:schemeClr val="bg1"/>
          </a:solidFill>
          <a:ln>
            <a:solidFill>
              <a:schemeClr val="tx1"/>
            </a:solidFill>
          </a:ln>
          <a:effectLst>
            <a:outerShdw blurRad="50800" dist="38100" dir="18900000" algn="bl" rotWithShape="0">
              <a:prstClr val="black">
                <a:alpha val="40000"/>
              </a:prstClr>
            </a:outerShdw>
          </a:effectLst>
          <a:scene3d>
            <a:camera prst="orthographicFront"/>
            <a:lightRig rig="threePt" dir="t"/>
          </a:scene3d>
          <a:sp3d>
            <a:bevelT/>
            <a:bevelB w="165100" prst="coolSlant"/>
          </a:sp3d>
        </p:spPr>
        <p:txBody>
          <a:bodyPr wrap="square" rtlCol="0">
            <a:spAutoFit/>
          </a:bodyPr>
          <a:lstStyle/>
          <a:p>
            <a:pPr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#include&lt;stdio.h&gt;</a:t>
            </a:r>
          </a:p>
          <a:p>
            <a:pPr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main()</a:t>
            </a:r>
          </a:p>
          <a:p>
            <a:pPr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a:t>
            </a:r>
          </a:p>
          <a:p>
            <a:pPr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	</a:t>
            </a:r>
            <a:r>
              <a:rPr lang="en-US" dirty="0" err="1" smtClean="0">
                <a:solidFill>
                  <a:srgbClr val="002060"/>
                </a:solidFill>
                <a:latin typeface="Rod" pitchFamily="49" charset="-79"/>
                <a:cs typeface="Rod" pitchFamily="49" charset="-79"/>
              </a:rPr>
              <a:t>typedef</a:t>
            </a:r>
            <a:r>
              <a:rPr lang="en-US" dirty="0" smtClean="0">
                <a:solidFill>
                  <a:srgbClr val="002060"/>
                </a:solidFill>
                <a:latin typeface="Rod" pitchFamily="49" charset="-79"/>
                <a:cs typeface="Rod" pitchFamily="49" charset="-79"/>
              </a:rPr>
              <a:t> struct{</a:t>
            </a:r>
          </a:p>
          <a:p>
            <a:pPr marL="0" lvl="1"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	int empno;</a:t>
            </a:r>
          </a:p>
          <a:p>
            <a:pPr marL="0" lvl="1"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	char name[10];</a:t>
            </a:r>
          </a:p>
          <a:p>
            <a:pPr marL="0" lvl="1"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	}</a:t>
            </a:r>
            <a:r>
              <a:rPr lang="en-US" dirty="0" err="1" smtClean="0">
                <a:solidFill>
                  <a:srgbClr val="002060"/>
                </a:solidFill>
                <a:latin typeface="Rod" pitchFamily="49" charset="-79"/>
                <a:cs typeface="Rod" pitchFamily="49" charset="-79"/>
              </a:rPr>
              <a:t>emp</a:t>
            </a:r>
            <a:r>
              <a:rPr lang="en-US" dirty="0" smtClean="0">
                <a:solidFill>
                  <a:srgbClr val="002060"/>
                </a:solidFill>
                <a:latin typeface="Rod" pitchFamily="49" charset="-79"/>
                <a:cs typeface="Rod" pitchFamily="49" charset="-79"/>
              </a:rPr>
              <a:t> </a:t>
            </a:r>
            <a:r>
              <a:rPr lang="en-US" dirty="0" err="1" smtClean="0">
                <a:solidFill>
                  <a:srgbClr val="002060"/>
                </a:solidFill>
                <a:latin typeface="Rod" pitchFamily="49" charset="-79"/>
                <a:cs typeface="Rod" pitchFamily="49" charset="-79"/>
              </a:rPr>
              <a:t>lucy</a:t>
            </a:r>
            <a:r>
              <a:rPr lang="en-US" b="1" dirty="0" smtClean="0">
                <a:solidFill>
                  <a:srgbClr val="002060"/>
                </a:solidFill>
                <a:latin typeface="Rod" pitchFamily="49" charset="-79"/>
                <a:cs typeface="Rod" pitchFamily="49" charset="-79"/>
              </a:rPr>
              <a:t>;</a:t>
            </a:r>
          </a:p>
          <a:p>
            <a:pPr marL="0" lvl="1"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	</a:t>
            </a:r>
            <a:r>
              <a:rPr lang="en-US" dirty="0" err="1" smtClean="0">
                <a:solidFill>
                  <a:srgbClr val="002060"/>
                </a:solidFill>
                <a:latin typeface="Rod" pitchFamily="49" charset="-79"/>
                <a:cs typeface="Rod" pitchFamily="49" charset="-79"/>
              </a:rPr>
              <a:t>emp</a:t>
            </a:r>
            <a:r>
              <a:rPr lang="en-US" dirty="0" smtClean="0">
                <a:solidFill>
                  <a:srgbClr val="002060"/>
                </a:solidFill>
                <a:latin typeface="Rod" pitchFamily="49" charset="-79"/>
                <a:cs typeface="Rod" pitchFamily="49" charset="-79"/>
              </a:rPr>
              <a:t> matt;</a:t>
            </a:r>
          </a:p>
          <a:p>
            <a:pPr marL="0" lvl="1"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	</a:t>
            </a:r>
            <a:r>
              <a:rPr lang="en-US" dirty="0" err="1" smtClean="0">
                <a:solidFill>
                  <a:srgbClr val="002060"/>
                </a:solidFill>
                <a:latin typeface="Rod" pitchFamily="49" charset="-79"/>
                <a:cs typeface="Rod" pitchFamily="49" charset="-79"/>
              </a:rPr>
              <a:t>emp</a:t>
            </a:r>
            <a:r>
              <a:rPr lang="en-US" dirty="0" smtClean="0">
                <a:solidFill>
                  <a:srgbClr val="002060"/>
                </a:solidFill>
                <a:latin typeface="Rod" pitchFamily="49" charset="-79"/>
                <a:cs typeface="Rod" pitchFamily="49" charset="-79"/>
              </a:rPr>
              <a:t> </a:t>
            </a:r>
            <a:r>
              <a:rPr lang="en-US" dirty="0" err="1" smtClean="0">
                <a:solidFill>
                  <a:srgbClr val="002060"/>
                </a:solidFill>
                <a:latin typeface="Rod" pitchFamily="49" charset="-79"/>
                <a:cs typeface="Rod" pitchFamily="49" charset="-79"/>
              </a:rPr>
              <a:t>jeff</a:t>
            </a:r>
            <a:r>
              <a:rPr lang="en-US" dirty="0" smtClean="0">
                <a:solidFill>
                  <a:srgbClr val="002060"/>
                </a:solidFill>
                <a:latin typeface="Rod" pitchFamily="49" charset="-79"/>
                <a:cs typeface="Rod" pitchFamily="49" charset="-79"/>
              </a:rPr>
              <a:t>;</a:t>
            </a:r>
          </a:p>
          <a:p>
            <a:pPr marL="0" lvl="1"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	p=&amp;matt;</a:t>
            </a:r>
          </a:p>
          <a:p>
            <a:pPr marL="0" lvl="1"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	printf(“Enter the employee number:”);</a:t>
            </a:r>
          </a:p>
          <a:p>
            <a:pPr marL="0" lvl="1"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	scanf(“%</a:t>
            </a:r>
            <a:r>
              <a:rPr lang="en-US" dirty="0" err="1" smtClean="0">
                <a:solidFill>
                  <a:srgbClr val="002060"/>
                </a:solidFill>
                <a:latin typeface="Rod" pitchFamily="49" charset="-79"/>
                <a:cs typeface="Rod" pitchFamily="49" charset="-79"/>
              </a:rPr>
              <a:t>d”,p</a:t>
            </a:r>
            <a:r>
              <a:rPr lang="en-US" dirty="0" smtClean="0">
                <a:solidFill>
                  <a:srgbClr val="002060"/>
                </a:solidFill>
                <a:latin typeface="Rod" pitchFamily="49" charset="-79"/>
                <a:cs typeface="Rod" pitchFamily="49" charset="-79"/>
              </a:rPr>
              <a:t>-&gt;</a:t>
            </a:r>
            <a:r>
              <a:rPr lang="en-US" dirty="0" err="1" smtClean="0">
                <a:solidFill>
                  <a:srgbClr val="002060"/>
                </a:solidFill>
                <a:latin typeface="Rod" pitchFamily="49" charset="-79"/>
                <a:cs typeface="Rod" pitchFamily="49" charset="-79"/>
              </a:rPr>
              <a:t>empno</a:t>
            </a:r>
            <a:r>
              <a:rPr lang="en-US" dirty="0" smtClean="0">
                <a:solidFill>
                  <a:srgbClr val="002060"/>
                </a:solidFill>
                <a:latin typeface="Rod" pitchFamily="49" charset="-79"/>
                <a:cs typeface="Rod" pitchFamily="49" charset="-79"/>
              </a:rPr>
              <a:t>);</a:t>
            </a:r>
          </a:p>
          <a:p>
            <a:pPr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a:t>
            </a:r>
            <a:endParaRPr lang="en-US" b="1" dirty="0" smtClean="0">
              <a:solidFill>
                <a:srgbClr val="002060"/>
              </a:solidFill>
              <a:latin typeface="Rod" pitchFamily="49" charset="-79"/>
              <a:cs typeface="Rod" pitchFamily="49" charset="-79"/>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Try it Yourself</a:t>
            </a:r>
            <a:endParaRPr lang="en-US" dirty="0"/>
          </a:p>
        </p:txBody>
      </p:sp>
      <p:sp>
        <p:nvSpPr>
          <p:cNvPr id="7" name="Content Placeholder 6"/>
          <p:cNvSpPr>
            <a:spLocks noGrp="1"/>
          </p:cNvSpPr>
          <p:nvPr>
            <p:ph sz="quarter" idx="1"/>
          </p:nvPr>
        </p:nvSpPr>
        <p:spPr/>
        <p:txBody>
          <a:bodyPr>
            <a:normAutofit fontScale="62500" lnSpcReduction="20000"/>
          </a:bodyPr>
          <a:lstStyle/>
          <a:p>
            <a:pPr marL="514350" indent="-514350">
              <a:buFont typeface="+mj-lt"/>
              <a:buAutoNum type="arabicPeriod"/>
            </a:pPr>
            <a:r>
              <a:rPr lang="en-US" sz="2900" dirty="0" smtClean="0"/>
              <a:t>Write a program to find the sum of two complex numbers. The numbers are be stored as structure variables 'A' and 'B', both of type “struct number”. The elements of the structure “number” are two integers namely 'real' and '</a:t>
            </a:r>
            <a:r>
              <a:rPr lang="en-US" sz="2900" dirty="0" err="1" smtClean="0"/>
              <a:t>img</a:t>
            </a:r>
            <a:r>
              <a:rPr lang="en-US" sz="2900" dirty="0" smtClean="0"/>
              <a:t>' which stores the 'real' and 'imaginary' parts of the number respectively and they are to be read from the user. </a:t>
            </a:r>
          </a:p>
          <a:p>
            <a:pPr marL="514350" indent="-514350">
              <a:buFont typeface="+mj-lt"/>
              <a:buAutoNum type="arabicPeriod"/>
            </a:pPr>
            <a:r>
              <a:rPr lang="en-US" sz="2900" dirty="0" smtClean="0"/>
              <a:t>Write a program to find the distance between two points. The points are to be stored as structure variables 'A' and 'B', both of type “struct point”. The elements of the structure “point” are two integers namely 'x' and 'y' which stores the 'x' and 'y' coordinates of the point in X-Y plane respectively; and they are to be read from the user.</a:t>
            </a:r>
          </a:p>
          <a:p>
            <a:pPr marL="514350" indent="-514350">
              <a:buFont typeface="+mj-lt"/>
              <a:buAutoNum type="arabicPeriod"/>
            </a:pPr>
            <a:r>
              <a:rPr lang="en-US" sz="2900" dirty="0" smtClean="0"/>
              <a:t>There are a set of students in a class whose marks in 5 subjects are to be stored to find their total and average. You have to write a program to automate this process. Use a structure to store the name, his/her marks in 5 subjects, total and average. Write a </a:t>
            </a:r>
            <a:r>
              <a:rPr lang="en-US" sz="2900" dirty="0" err="1" smtClean="0"/>
              <a:t>menu­driven</a:t>
            </a:r>
            <a:r>
              <a:rPr lang="en-US" sz="2900" dirty="0" smtClean="0"/>
              <a:t> program to accomplish this. It should present the users with the following options:</a:t>
            </a:r>
          </a:p>
          <a:p>
            <a:pPr marL="788670" lvl="1" indent="-514350">
              <a:buFont typeface="+mj-lt"/>
              <a:buAutoNum type="arabicPeriod"/>
            </a:pPr>
            <a:r>
              <a:rPr lang="en-US" sz="2900" dirty="0" smtClean="0"/>
              <a:t> Add a new student</a:t>
            </a:r>
          </a:p>
          <a:p>
            <a:pPr marL="788670" lvl="1" indent="-514350">
              <a:buFont typeface="+mj-lt"/>
              <a:buAutoNum type="arabicPeriod"/>
            </a:pPr>
            <a:r>
              <a:rPr lang="en-US" sz="2900" dirty="0" smtClean="0"/>
              <a:t>Search for a student's total using his/her name.</a:t>
            </a:r>
          </a:p>
          <a:p>
            <a:pPr marL="788670" lvl="1" indent="-514350">
              <a:buFont typeface="+mj-lt"/>
              <a:buAutoNum type="arabicPeriod"/>
            </a:pPr>
            <a:r>
              <a:rPr lang="en-US" sz="2900" dirty="0" smtClean="0"/>
              <a:t>Print the rank list of the class.</a:t>
            </a:r>
          </a:p>
          <a:p>
            <a:pPr marL="788670" lvl="1" indent="-514350">
              <a:buFont typeface="+mj-lt"/>
              <a:buAutoNum type="arabicPeriod"/>
            </a:pPr>
            <a:r>
              <a:rPr lang="en-US" sz="2900" dirty="0" smtClean="0"/>
              <a:t>Exit</a:t>
            </a:r>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endParaRPr lang="en-US" dirty="0"/>
          </a:p>
        </p:txBody>
      </p:sp>
      <p:sp>
        <p:nvSpPr>
          <p:cNvPr id="4" name="Slide Number Placeholder 3"/>
          <p:cNvSpPr>
            <a:spLocks noGrp="1"/>
          </p:cNvSpPr>
          <p:nvPr>
            <p:ph type="sldNum" sz="quarter" idx="11"/>
          </p:nvPr>
        </p:nvSpPr>
        <p:spPr/>
        <p:txBody>
          <a:bodyPr/>
          <a:lstStyle/>
          <a:p>
            <a:fld id="{16B630EB-F987-45A6-8A46-FAB463B7F3A1}" type="slidenum">
              <a:rPr lang="en-US" smtClean="0"/>
              <a:pPr/>
              <a:t>22</a:t>
            </a:fld>
            <a:endParaRPr lang="en-US" dirty="0"/>
          </a:p>
        </p:txBody>
      </p:sp>
      <p:sp>
        <p:nvSpPr>
          <p:cNvPr id="3" name="Footer Placeholder 2"/>
          <p:cNvSpPr>
            <a:spLocks noGrp="1"/>
          </p:cNvSpPr>
          <p:nvPr>
            <p:ph type="ftr" sz="quarter" idx="12"/>
          </p:nvPr>
        </p:nvSpPr>
        <p:spPr/>
        <p:txBody>
          <a:bodyPr/>
          <a:lstStyle/>
          <a:p>
            <a:r>
              <a:rPr lang="en-US" dirty="0" smtClean="0"/>
              <a:t>Department of CSE</a:t>
            </a:r>
            <a:endParaRPr lang="en-US" dirty="0"/>
          </a:p>
        </p:txBody>
      </p:sp>
      <p:pic>
        <p:nvPicPr>
          <p:cNvPr id="8" name="Picture 1"/>
          <p:cNvPicPr>
            <a:picLocks noChangeAspect="1" noChangeArrowheads="1"/>
          </p:cNvPicPr>
          <p:nvPr/>
        </p:nvPicPr>
        <p:blipFill>
          <a:blip r:embed="rId2"/>
          <a:srcRect/>
          <a:stretch>
            <a:fillRect/>
          </a:stretch>
        </p:blipFill>
        <p:spPr bwMode="auto">
          <a:xfrm>
            <a:off x="6477000" y="457200"/>
            <a:ext cx="1676400" cy="1009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Common Programming Mistakes</a:t>
            </a:r>
            <a:endParaRPr lang="en-US" dirty="0"/>
          </a:p>
        </p:txBody>
      </p:sp>
      <p:sp>
        <p:nvSpPr>
          <p:cNvPr id="7" name="Content Placeholder 6"/>
          <p:cNvSpPr>
            <a:spLocks noGrp="1"/>
          </p:cNvSpPr>
          <p:nvPr>
            <p:ph sz="quarter" idx="1"/>
          </p:nvPr>
        </p:nvSpPr>
        <p:spPr/>
        <p:txBody>
          <a:bodyPr/>
          <a:lstStyle/>
          <a:p>
            <a:r>
              <a:rPr lang="en-US" dirty="0" smtClean="0"/>
              <a:t>Semicolon at the end of declaration.</a:t>
            </a:r>
          </a:p>
          <a:p>
            <a:r>
              <a:rPr lang="en-US" dirty="0" smtClean="0"/>
              <a:t>The direct selection operator has higher precedence than the indirection operator.</a:t>
            </a:r>
          </a:p>
          <a:p>
            <a:r>
              <a:rPr lang="en-US" dirty="0" smtClean="0"/>
              <a:t>The </a:t>
            </a:r>
            <a:r>
              <a:rPr lang="en-US" dirty="0" err="1" smtClean="0"/>
              <a:t>typename</a:t>
            </a:r>
            <a:r>
              <a:rPr lang="en-US" dirty="0" smtClean="0"/>
              <a:t> in declaration using </a:t>
            </a:r>
            <a:r>
              <a:rPr lang="en-US" dirty="0" err="1" smtClean="0"/>
              <a:t>typedef</a:t>
            </a:r>
            <a:r>
              <a:rPr lang="en-US" dirty="0" smtClean="0"/>
              <a:t> comes after the closing brace, before the semicolon.</a:t>
            </a:r>
          </a:p>
          <a:p>
            <a:r>
              <a:rPr lang="en-US" dirty="0" smtClean="0"/>
              <a:t>Do not use the same structure name with a tag inside a structure.</a:t>
            </a:r>
          </a:p>
          <a:p>
            <a:endParaRPr lang="en-US" dirty="0" smtClean="0"/>
          </a:p>
          <a:p>
            <a:pPr lvl="1"/>
            <a:endParaRPr lang="en-US" dirty="0"/>
          </a:p>
        </p:txBody>
      </p:sp>
      <p:sp>
        <p:nvSpPr>
          <p:cNvPr id="4" name="Slide Number Placeholder 3"/>
          <p:cNvSpPr>
            <a:spLocks noGrp="1"/>
          </p:cNvSpPr>
          <p:nvPr>
            <p:ph type="sldNum" sz="quarter" idx="11"/>
          </p:nvPr>
        </p:nvSpPr>
        <p:spPr/>
        <p:txBody>
          <a:bodyPr/>
          <a:lstStyle/>
          <a:p>
            <a:fld id="{16B630EB-F987-45A6-8A46-FAB463B7F3A1}" type="slidenum">
              <a:rPr lang="en-US" smtClean="0"/>
              <a:pPr/>
              <a:t>23</a:t>
            </a:fld>
            <a:endParaRPr lang="en-US" dirty="0"/>
          </a:p>
        </p:txBody>
      </p:sp>
      <p:sp>
        <p:nvSpPr>
          <p:cNvPr id="3" name="Footer Placeholder 2"/>
          <p:cNvSpPr>
            <a:spLocks noGrp="1"/>
          </p:cNvSpPr>
          <p:nvPr>
            <p:ph type="ftr" sz="quarter" idx="12"/>
          </p:nvPr>
        </p:nvSpPr>
        <p:spPr/>
        <p:txBody>
          <a:bodyPr/>
          <a:lstStyle/>
          <a:p>
            <a:r>
              <a:rPr lang="en-US" dirty="0" smtClean="0"/>
              <a:t>Department of CSE</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Summary</a:t>
            </a:r>
            <a:endParaRPr lang="en-US" dirty="0"/>
          </a:p>
        </p:txBody>
      </p:sp>
      <p:sp>
        <p:nvSpPr>
          <p:cNvPr id="7" name="Content Placeholder 6"/>
          <p:cNvSpPr>
            <a:spLocks noGrp="1"/>
          </p:cNvSpPr>
          <p:nvPr>
            <p:ph sz="quarter" idx="1"/>
          </p:nvPr>
        </p:nvSpPr>
        <p:spPr/>
        <p:txBody>
          <a:bodyPr/>
          <a:lstStyle/>
          <a:p>
            <a:r>
              <a:rPr lang="en-US" dirty="0" smtClean="0"/>
              <a:t>Discussed on the following:</a:t>
            </a:r>
          </a:p>
          <a:p>
            <a:pPr lvl="1"/>
            <a:r>
              <a:rPr lang="en-US" dirty="0" smtClean="0"/>
              <a:t>Introduction to Structures</a:t>
            </a:r>
          </a:p>
          <a:p>
            <a:pPr lvl="1"/>
            <a:r>
              <a:rPr lang="en-US" dirty="0" smtClean="0"/>
              <a:t>Difference between Structures and Arrays</a:t>
            </a:r>
          </a:p>
          <a:p>
            <a:pPr lvl="1"/>
            <a:r>
              <a:rPr lang="en-US" dirty="0" smtClean="0"/>
              <a:t>Syntax and usage formats of structures</a:t>
            </a:r>
          </a:p>
          <a:p>
            <a:pPr lvl="1"/>
            <a:r>
              <a:rPr lang="en-US" dirty="0" smtClean="0"/>
              <a:t>Examples</a:t>
            </a:r>
          </a:p>
          <a:p>
            <a:pPr lvl="1"/>
            <a:endParaRPr lang="en-US" dirty="0"/>
          </a:p>
        </p:txBody>
      </p:sp>
      <p:sp>
        <p:nvSpPr>
          <p:cNvPr id="4" name="Slide Number Placeholder 3"/>
          <p:cNvSpPr>
            <a:spLocks noGrp="1"/>
          </p:cNvSpPr>
          <p:nvPr>
            <p:ph type="sldNum" sz="quarter" idx="11"/>
          </p:nvPr>
        </p:nvSpPr>
        <p:spPr/>
        <p:txBody>
          <a:bodyPr/>
          <a:lstStyle/>
          <a:p>
            <a:fld id="{16B630EB-F987-45A6-8A46-FAB463B7F3A1}" type="slidenum">
              <a:rPr lang="en-US" smtClean="0"/>
              <a:pPr/>
              <a:t>24</a:t>
            </a:fld>
            <a:endParaRPr lang="en-US" dirty="0"/>
          </a:p>
        </p:txBody>
      </p:sp>
      <p:sp>
        <p:nvSpPr>
          <p:cNvPr id="3" name="Footer Placeholder 2"/>
          <p:cNvSpPr>
            <a:spLocks noGrp="1"/>
          </p:cNvSpPr>
          <p:nvPr>
            <p:ph type="ftr" sz="quarter" idx="12"/>
          </p:nvPr>
        </p:nvSpPr>
        <p:spPr/>
        <p:txBody>
          <a:bodyPr/>
          <a:lstStyle/>
          <a:p>
            <a:r>
              <a:rPr lang="en-US" dirty="0" smtClean="0"/>
              <a:t>Department of CSE</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References</a:t>
            </a:r>
            <a:endParaRPr lang="en-US" dirty="0"/>
          </a:p>
        </p:txBody>
      </p:sp>
      <p:sp>
        <p:nvSpPr>
          <p:cNvPr id="7" name="Content Placeholder 6"/>
          <p:cNvSpPr>
            <a:spLocks noGrp="1"/>
          </p:cNvSpPr>
          <p:nvPr>
            <p:ph sz="quarter" idx="1"/>
          </p:nvPr>
        </p:nvSpPr>
        <p:spPr/>
        <p:txBody>
          <a:bodyPr>
            <a:normAutofit/>
          </a:bodyPr>
          <a:lstStyle/>
          <a:p>
            <a:pPr marL="514350" indent="-514350">
              <a:buFont typeface="+mj-lt"/>
              <a:buAutoNum type="arabicPeriod"/>
            </a:pPr>
            <a:r>
              <a:rPr lang="en-US" sz="2000" dirty="0" smtClean="0"/>
              <a:t>Computer Science : A Structured Programming Approach Using C, </a:t>
            </a:r>
            <a:r>
              <a:rPr lang="en-US" sz="2000" dirty="0" err="1" smtClean="0"/>
              <a:t>Behrouz</a:t>
            </a:r>
            <a:r>
              <a:rPr lang="en-US" sz="2000" dirty="0" smtClean="0"/>
              <a:t> A </a:t>
            </a:r>
            <a:r>
              <a:rPr lang="en-US" sz="2000" dirty="0" err="1" smtClean="0"/>
              <a:t>Forouzan</a:t>
            </a:r>
            <a:r>
              <a:rPr lang="en-US" sz="2000" dirty="0" smtClean="0"/>
              <a:t> and Richard F </a:t>
            </a:r>
            <a:r>
              <a:rPr lang="en-US" sz="2000" dirty="0" err="1" smtClean="0"/>
              <a:t>Gilberg</a:t>
            </a:r>
            <a:r>
              <a:rPr lang="en-US" sz="2000" dirty="0" smtClean="0"/>
              <a:t>.</a:t>
            </a:r>
          </a:p>
          <a:p>
            <a:pPr marL="514350" indent="-514350">
              <a:buFont typeface="+mj-lt"/>
              <a:buAutoNum type="arabicPeriod"/>
            </a:pPr>
            <a:endParaRPr lang="en-US" sz="2000" dirty="0"/>
          </a:p>
        </p:txBody>
      </p:sp>
      <p:sp>
        <p:nvSpPr>
          <p:cNvPr id="4" name="Slide Number Placeholder 3"/>
          <p:cNvSpPr>
            <a:spLocks noGrp="1"/>
          </p:cNvSpPr>
          <p:nvPr>
            <p:ph type="sldNum" sz="quarter" idx="11"/>
          </p:nvPr>
        </p:nvSpPr>
        <p:spPr/>
        <p:txBody>
          <a:bodyPr/>
          <a:lstStyle/>
          <a:p>
            <a:fld id="{16B630EB-F987-45A6-8A46-FAB463B7F3A1}" type="slidenum">
              <a:rPr lang="en-US" smtClean="0"/>
              <a:pPr/>
              <a:t>25</a:t>
            </a:fld>
            <a:endParaRPr lang="en-US" dirty="0"/>
          </a:p>
        </p:txBody>
      </p:sp>
      <p:sp>
        <p:nvSpPr>
          <p:cNvPr id="3" name="Footer Placeholder 2"/>
          <p:cNvSpPr>
            <a:spLocks noGrp="1"/>
          </p:cNvSpPr>
          <p:nvPr>
            <p:ph type="ftr" sz="quarter" idx="12"/>
          </p:nvPr>
        </p:nvSpPr>
        <p:spPr/>
        <p:txBody>
          <a:bodyPr/>
          <a:lstStyle/>
          <a:p>
            <a:r>
              <a:rPr lang="en-US" dirty="0" smtClean="0"/>
              <a:t>Department of CSE</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Agenda</a:t>
            </a:r>
            <a:endParaRPr lang="en-US" dirty="0"/>
          </a:p>
        </p:txBody>
      </p:sp>
      <p:sp>
        <p:nvSpPr>
          <p:cNvPr id="7" name="Content Placeholder 6"/>
          <p:cNvSpPr>
            <a:spLocks noGrp="1"/>
          </p:cNvSpPr>
          <p:nvPr>
            <p:ph sz="quarter" idx="1"/>
          </p:nvPr>
        </p:nvSpPr>
        <p:spPr/>
        <p:txBody>
          <a:bodyPr>
            <a:normAutofit/>
          </a:bodyPr>
          <a:lstStyle/>
          <a:p>
            <a:r>
              <a:rPr lang="en-US" dirty="0" smtClean="0"/>
              <a:t>Recap on Arrays</a:t>
            </a:r>
          </a:p>
          <a:p>
            <a:r>
              <a:rPr lang="en-US" dirty="0" smtClean="0"/>
              <a:t>Introduction</a:t>
            </a:r>
          </a:p>
          <a:p>
            <a:r>
              <a:rPr lang="en-US" dirty="0" smtClean="0"/>
              <a:t>Arrays vs. Structures</a:t>
            </a:r>
          </a:p>
          <a:p>
            <a:r>
              <a:rPr lang="en-US" dirty="0" smtClean="0"/>
              <a:t>Structures in detail </a:t>
            </a:r>
          </a:p>
          <a:p>
            <a:r>
              <a:rPr lang="en-US" dirty="0" smtClean="0"/>
              <a:t>Complex Structures</a:t>
            </a:r>
          </a:p>
          <a:p>
            <a:endParaRPr lang="en-US" dirty="0" smtClean="0"/>
          </a:p>
          <a:p>
            <a:endParaRPr lang="en-US" dirty="0"/>
          </a:p>
        </p:txBody>
      </p:sp>
      <p:sp>
        <p:nvSpPr>
          <p:cNvPr id="4" name="Slide Number Placeholder 3"/>
          <p:cNvSpPr>
            <a:spLocks noGrp="1"/>
          </p:cNvSpPr>
          <p:nvPr>
            <p:ph type="sldNum" sz="quarter" idx="11"/>
          </p:nvPr>
        </p:nvSpPr>
        <p:spPr/>
        <p:txBody>
          <a:bodyPr/>
          <a:lstStyle/>
          <a:p>
            <a:fld id="{16B630EB-F987-45A6-8A46-FAB463B7F3A1}" type="slidenum">
              <a:rPr lang="en-US" smtClean="0"/>
              <a:pPr/>
              <a:t>3</a:t>
            </a:fld>
            <a:endParaRPr lang="en-US" dirty="0"/>
          </a:p>
        </p:txBody>
      </p:sp>
      <p:sp>
        <p:nvSpPr>
          <p:cNvPr id="3" name="Footer Placeholder 2"/>
          <p:cNvSpPr>
            <a:spLocks noGrp="1"/>
          </p:cNvSpPr>
          <p:nvPr>
            <p:ph type="ftr" sz="quarter" idx="12"/>
          </p:nvPr>
        </p:nvSpPr>
        <p:spPr/>
        <p:txBody>
          <a:bodyPr/>
          <a:lstStyle/>
          <a:p>
            <a:r>
              <a:rPr lang="en-US" dirty="0" smtClean="0"/>
              <a:t>Department of CSE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Recap on Arrays</a:t>
            </a:r>
            <a:endParaRPr lang="en-US" dirty="0"/>
          </a:p>
        </p:txBody>
      </p:sp>
      <p:sp>
        <p:nvSpPr>
          <p:cNvPr id="7" name="Content Placeholder 6"/>
          <p:cNvSpPr>
            <a:spLocks noGrp="1"/>
          </p:cNvSpPr>
          <p:nvPr>
            <p:ph sz="quarter" idx="1"/>
          </p:nvPr>
        </p:nvSpPr>
        <p:spPr>
          <a:xfrm>
            <a:off x="228600" y="1447800"/>
            <a:ext cx="8686800" cy="4876800"/>
          </a:xfrm>
        </p:spPr>
        <p:txBody>
          <a:bodyPr>
            <a:normAutofit/>
          </a:bodyPr>
          <a:lstStyle/>
          <a:p>
            <a:r>
              <a:rPr lang="en-US" dirty="0" smtClean="0">
                <a:solidFill>
                  <a:srgbClr val="AF1D1D"/>
                </a:solidFill>
              </a:rPr>
              <a:t>Recap : </a:t>
            </a:r>
            <a:r>
              <a:rPr lang="en-US" dirty="0" smtClean="0"/>
              <a:t>What is an </a:t>
            </a:r>
            <a:r>
              <a:rPr lang="en-US" b="1" dirty="0" smtClean="0"/>
              <a:t>Array</a:t>
            </a:r>
            <a:r>
              <a:rPr lang="en-US" dirty="0" smtClean="0"/>
              <a:t> ?</a:t>
            </a:r>
          </a:p>
          <a:p>
            <a:pPr lvl="1"/>
            <a:r>
              <a:rPr lang="en-US" dirty="0" smtClean="0"/>
              <a:t>A contiguously stored set of memory locations to be used to store elements having the same data type.</a:t>
            </a:r>
          </a:p>
          <a:p>
            <a:pPr lvl="1"/>
            <a:r>
              <a:rPr lang="en-US" dirty="0" smtClean="0"/>
              <a:t>Example: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pPr lvl="1">
              <a:buNone/>
            </a:pPr>
            <a:r>
              <a:rPr lang="en-US" sz="1400" dirty="0" smtClean="0"/>
              <a:t>		    Image Credits - http://hubpages.com/technology/Array-in-C-programming--Programmers-view</a:t>
            </a:r>
          </a:p>
          <a:p>
            <a:pPr lvl="1"/>
            <a:endParaRPr lang="en-US" sz="2000" dirty="0" smtClean="0"/>
          </a:p>
          <a:p>
            <a:endParaRPr lang="en-US" dirty="0" smtClean="0"/>
          </a:p>
          <a:p>
            <a:endParaRPr lang="en-US" dirty="0" smtClean="0"/>
          </a:p>
          <a:p>
            <a:endParaRPr lang="en-US" dirty="0"/>
          </a:p>
        </p:txBody>
      </p:sp>
      <p:sp>
        <p:nvSpPr>
          <p:cNvPr id="4" name="Slide Number Placeholder 3"/>
          <p:cNvSpPr>
            <a:spLocks noGrp="1"/>
          </p:cNvSpPr>
          <p:nvPr>
            <p:ph type="sldNum" sz="quarter" idx="11"/>
          </p:nvPr>
        </p:nvSpPr>
        <p:spPr/>
        <p:txBody>
          <a:bodyPr/>
          <a:lstStyle/>
          <a:p>
            <a:fld id="{16B630EB-F987-45A6-8A46-FAB463B7F3A1}" type="slidenum">
              <a:rPr lang="en-US" smtClean="0"/>
              <a:pPr/>
              <a:t>4</a:t>
            </a:fld>
            <a:endParaRPr lang="en-US" dirty="0"/>
          </a:p>
        </p:txBody>
      </p:sp>
      <p:sp>
        <p:nvSpPr>
          <p:cNvPr id="3" name="Footer Placeholder 2"/>
          <p:cNvSpPr>
            <a:spLocks noGrp="1"/>
          </p:cNvSpPr>
          <p:nvPr>
            <p:ph type="ftr" sz="quarter" idx="12"/>
          </p:nvPr>
        </p:nvSpPr>
        <p:spPr/>
        <p:txBody>
          <a:bodyPr/>
          <a:lstStyle/>
          <a:p>
            <a:r>
              <a:rPr lang="en-US" dirty="0" smtClean="0"/>
              <a:t>Department of CSE</a:t>
            </a:r>
            <a:endParaRPr lang="en-US" dirty="0"/>
          </a:p>
        </p:txBody>
      </p:sp>
      <p:pic>
        <p:nvPicPr>
          <p:cNvPr id="9" name="Picture 8" descr="array_memory.jpg"/>
          <p:cNvPicPr>
            <a:picLocks noChangeAspect="1"/>
          </p:cNvPicPr>
          <p:nvPr/>
        </p:nvPicPr>
        <p:blipFill>
          <a:blip r:embed="rId2"/>
          <a:srcRect l="1613" t="7143" r="1613" b="28571"/>
          <a:stretch>
            <a:fillRect/>
          </a:stretch>
        </p:blipFill>
        <p:spPr>
          <a:xfrm>
            <a:off x="990600" y="3505200"/>
            <a:ext cx="7620000" cy="11430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Introduction</a:t>
            </a:r>
            <a:endParaRPr lang="en-US" dirty="0"/>
          </a:p>
        </p:txBody>
      </p:sp>
      <p:sp>
        <p:nvSpPr>
          <p:cNvPr id="7" name="Content Placeholder 6"/>
          <p:cNvSpPr>
            <a:spLocks noGrp="1"/>
          </p:cNvSpPr>
          <p:nvPr>
            <p:ph sz="quarter" idx="1"/>
          </p:nvPr>
        </p:nvSpPr>
        <p:spPr>
          <a:xfrm>
            <a:off x="228600" y="1447800"/>
            <a:ext cx="8686800" cy="4876800"/>
          </a:xfrm>
        </p:spPr>
        <p:txBody>
          <a:bodyPr>
            <a:normAutofit/>
          </a:bodyPr>
          <a:lstStyle/>
          <a:p>
            <a:r>
              <a:rPr lang="en-US" dirty="0" smtClean="0"/>
              <a:t>What are </a:t>
            </a:r>
            <a:r>
              <a:rPr lang="en-US" b="1" dirty="0" smtClean="0"/>
              <a:t>Structures</a:t>
            </a:r>
            <a:r>
              <a:rPr lang="en-US" dirty="0" smtClean="0"/>
              <a:t>?</a:t>
            </a:r>
          </a:p>
          <a:p>
            <a:pPr lvl="1"/>
            <a:r>
              <a:rPr lang="en-US" dirty="0" smtClean="0"/>
              <a:t>A structure is a collection of related elements, possibly of different types, having a single name [1].</a:t>
            </a:r>
          </a:p>
          <a:p>
            <a:pPr lvl="1"/>
            <a:r>
              <a:rPr lang="en-US" dirty="0" smtClean="0"/>
              <a:t>A </a:t>
            </a:r>
            <a:r>
              <a:rPr lang="en-US" b="1" dirty="0" smtClean="0"/>
              <a:t>struct</a:t>
            </a:r>
            <a:r>
              <a:rPr lang="en-US" dirty="0" smtClean="0"/>
              <a:t> (keyword), is a complex data type declaration that defines a physically grouped list of variables to be placed under one name in a block of memory, allowing the different variables to be accessed via a single pointer, or the struct declared name which returns the same address.</a:t>
            </a:r>
          </a:p>
          <a:p>
            <a:pPr lvl="1"/>
            <a:r>
              <a:rPr lang="en-US" dirty="0" smtClean="0"/>
              <a:t>Structures help to organize complicated data, particularly in large programs, because they permit a group of related variables to be treated as a unit instead of as separate entities.</a:t>
            </a:r>
          </a:p>
          <a:p>
            <a:endParaRPr lang="en-US" dirty="0" smtClean="0"/>
          </a:p>
          <a:p>
            <a:endParaRPr lang="en-US" dirty="0"/>
          </a:p>
        </p:txBody>
      </p:sp>
      <p:sp>
        <p:nvSpPr>
          <p:cNvPr id="4" name="Slide Number Placeholder 3"/>
          <p:cNvSpPr>
            <a:spLocks noGrp="1"/>
          </p:cNvSpPr>
          <p:nvPr>
            <p:ph type="sldNum" sz="quarter" idx="11"/>
          </p:nvPr>
        </p:nvSpPr>
        <p:spPr/>
        <p:txBody>
          <a:bodyPr/>
          <a:lstStyle/>
          <a:p>
            <a:fld id="{16B630EB-F987-45A6-8A46-FAB463B7F3A1}" type="slidenum">
              <a:rPr lang="en-US" smtClean="0"/>
              <a:pPr/>
              <a:t>5</a:t>
            </a:fld>
            <a:endParaRPr lang="en-US" dirty="0"/>
          </a:p>
        </p:txBody>
      </p:sp>
      <p:sp>
        <p:nvSpPr>
          <p:cNvPr id="3" name="Footer Placeholder 2"/>
          <p:cNvSpPr>
            <a:spLocks noGrp="1"/>
          </p:cNvSpPr>
          <p:nvPr>
            <p:ph type="ftr" sz="quarter" idx="12"/>
          </p:nvPr>
        </p:nvSpPr>
        <p:spPr/>
        <p:txBody>
          <a:bodyPr/>
          <a:lstStyle/>
          <a:p>
            <a:r>
              <a:rPr lang="en-US" dirty="0" smtClean="0"/>
              <a:t>Department of CSE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Syntax</a:t>
            </a:r>
            <a:endParaRPr lang="en-US" dirty="0"/>
          </a:p>
        </p:txBody>
      </p:sp>
      <p:sp>
        <p:nvSpPr>
          <p:cNvPr id="7" name="Content Placeholder 6"/>
          <p:cNvSpPr>
            <a:spLocks noGrp="1"/>
          </p:cNvSpPr>
          <p:nvPr>
            <p:ph sz="quarter" idx="1"/>
          </p:nvPr>
        </p:nvSpPr>
        <p:spPr/>
        <p:txBody>
          <a:bodyPr>
            <a:normAutofit/>
          </a:bodyPr>
          <a:lstStyle/>
          <a:p>
            <a:r>
              <a:rPr lang="en-US" sz="2000" dirty="0" smtClean="0"/>
              <a:t>An example of a structure is the payroll record: </a:t>
            </a:r>
          </a:p>
          <a:p>
            <a:r>
              <a:rPr lang="en-US" sz="2000" dirty="0" smtClean="0"/>
              <a:t>The format of a structure definition is as follows:</a:t>
            </a:r>
            <a:br>
              <a:rPr lang="en-US" sz="2000" dirty="0" smtClean="0"/>
            </a:br>
            <a:r>
              <a:rPr lang="en-US" sz="2000" dirty="0" smtClean="0"/>
              <a:t>                                           </a:t>
            </a:r>
            <a:br>
              <a:rPr lang="en-US" sz="2000" dirty="0" smtClean="0"/>
            </a:br>
            <a:r>
              <a:rPr lang="en-US" sz="2000" dirty="0" smtClean="0"/>
              <a:t>				OR</a:t>
            </a:r>
            <a:br>
              <a:rPr lang="en-US" sz="2000" dirty="0" smtClean="0"/>
            </a:br>
            <a:r>
              <a:rPr lang="en-US" sz="2000" dirty="0" smtClean="0"/>
              <a:t/>
            </a:r>
            <a:br>
              <a:rPr lang="en-US" sz="2000" dirty="0" smtClean="0"/>
            </a:br>
            <a:r>
              <a:rPr lang="en-US" sz="2000" dirty="0" smtClean="0"/>
              <a:t/>
            </a:r>
            <a:br>
              <a:rPr lang="en-US" sz="2000" dirty="0" smtClean="0"/>
            </a:br>
            <a:endParaRPr lang="en-US" sz="2000" dirty="0" smtClean="0"/>
          </a:p>
          <a:p>
            <a:pPr lvl="1"/>
            <a:r>
              <a:rPr lang="en-US" sz="2000" dirty="0" smtClean="0"/>
              <a:t>An employee is described by a set of  attributes such as name, designation, employee id, salary, etc. </a:t>
            </a:r>
          </a:p>
          <a:p>
            <a:pPr lvl="1"/>
            <a:r>
              <a:rPr lang="en-US" sz="2000" dirty="0" smtClean="0"/>
              <a:t>A structure designed for this purpose would look like:</a:t>
            </a:r>
          </a:p>
          <a:p>
            <a:pPr>
              <a:buNone/>
            </a:pPr>
            <a:endParaRPr lang="en-US" sz="2000" dirty="0" smtClean="0"/>
          </a:p>
          <a:p>
            <a:pPr lvl="1">
              <a:buNone/>
            </a:pPr>
            <a:endParaRPr lang="en-US" sz="2000" dirty="0" smtClean="0"/>
          </a:p>
          <a:p>
            <a:endParaRPr lang="en-US" sz="2000" dirty="0"/>
          </a:p>
        </p:txBody>
      </p:sp>
      <p:sp>
        <p:nvSpPr>
          <p:cNvPr id="4" name="Slide Number Placeholder 3"/>
          <p:cNvSpPr>
            <a:spLocks noGrp="1"/>
          </p:cNvSpPr>
          <p:nvPr>
            <p:ph type="sldNum" sz="quarter" idx="11"/>
          </p:nvPr>
        </p:nvSpPr>
        <p:spPr/>
        <p:txBody>
          <a:bodyPr/>
          <a:lstStyle/>
          <a:p>
            <a:fld id="{16B630EB-F987-45A6-8A46-FAB463B7F3A1}" type="slidenum">
              <a:rPr lang="en-US" smtClean="0"/>
              <a:pPr/>
              <a:t>6</a:t>
            </a:fld>
            <a:endParaRPr lang="en-US" dirty="0"/>
          </a:p>
        </p:txBody>
      </p:sp>
      <p:sp>
        <p:nvSpPr>
          <p:cNvPr id="3" name="Footer Placeholder 2"/>
          <p:cNvSpPr>
            <a:spLocks noGrp="1"/>
          </p:cNvSpPr>
          <p:nvPr>
            <p:ph type="ftr" sz="quarter" idx="12"/>
          </p:nvPr>
        </p:nvSpPr>
        <p:spPr/>
        <p:txBody>
          <a:bodyPr/>
          <a:lstStyle/>
          <a:p>
            <a:r>
              <a:rPr lang="en-US" dirty="0" smtClean="0"/>
              <a:t>Department of CSE</a:t>
            </a:r>
            <a:endParaRPr lang="en-US" dirty="0"/>
          </a:p>
        </p:txBody>
      </p:sp>
      <p:sp>
        <p:nvSpPr>
          <p:cNvPr id="9" name="TextBox 8"/>
          <p:cNvSpPr txBox="1"/>
          <p:nvPr/>
        </p:nvSpPr>
        <p:spPr>
          <a:xfrm>
            <a:off x="762000" y="4800600"/>
            <a:ext cx="7848600" cy="1384995"/>
          </a:xfrm>
          <a:prstGeom prst="rect">
            <a:avLst/>
          </a:prstGeom>
          <a:solidFill>
            <a:schemeClr val="bg1"/>
          </a:solidFill>
          <a:ln>
            <a:solidFill>
              <a:schemeClr val="tx1"/>
            </a:solidFill>
          </a:ln>
          <a:effectLst>
            <a:outerShdw blurRad="50800" dist="38100" dir="18900000" algn="bl" rotWithShape="0">
              <a:prstClr val="black">
                <a:alpha val="40000"/>
              </a:prstClr>
            </a:outerShdw>
          </a:effectLst>
          <a:scene3d>
            <a:camera prst="orthographicFront"/>
            <a:lightRig rig="threePt" dir="t"/>
          </a:scene3d>
          <a:sp3d>
            <a:bevelT/>
            <a:bevelB w="165100" prst="coolSlant"/>
          </a:sp3d>
        </p:spPr>
        <p:txBody>
          <a:bodyPr wrap="square" rtlCol="0">
            <a:spAutoFit/>
          </a:bodyPr>
          <a:lstStyle/>
          <a:p>
            <a:pPr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sz="1400" dirty="0" smtClean="0">
                <a:solidFill>
                  <a:srgbClr val="002060"/>
                </a:solidFill>
                <a:latin typeface="Rod" pitchFamily="49" charset="-79"/>
                <a:cs typeface="Rod" pitchFamily="49" charset="-79"/>
              </a:rPr>
              <a:t>struct employee{</a:t>
            </a:r>
          </a:p>
          <a:p>
            <a:pPr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sz="1400" dirty="0" smtClean="0">
                <a:solidFill>
                  <a:srgbClr val="002060"/>
                </a:solidFill>
                <a:latin typeface="Rod" pitchFamily="49" charset="-79"/>
                <a:cs typeface="Rod" pitchFamily="49" charset="-79"/>
              </a:rPr>
              <a:t>   int empid;</a:t>
            </a:r>
          </a:p>
          <a:p>
            <a:pPr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sz="1400" dirty="0" smtClean="0">
                <a:solidFill>
                  <a:srgbClr val="002060"/>
                </a:solidFill>
                <a:latin typeface="Rod" pitchFamily="49" charset="-79"/>
                <a:cs typeface="Rod" pitchFamily="49" charset="-79"/>
              </a:rPr>
              <a:t>   char name[10];</a:t>
            </a:r>
          </a:p>
          <a:p>
            <a:pPr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sz="1400" dirty="0" smtClean="0">
                <a:solidFill>
                  <a:srgbClr val="002060"/>
                </a:solidFill>
                <a:latin typeface="Rod" pitchFamily="49" charset="-79"/>
                <a:cs typeface="Rod" pitchFamily="49" charset="-79"/>
              </a:rPr>
              <a:t>   char designation[10];</a:t>
            </a:r>
          </a:p>
          <a:p>
            <a:pPr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sz="1400" dirty="0" smtClean="0">
                <a:solidFill>
                  <a:srgbClr val="002060"/>
                </a:solidFill>
                <a:latin typeface="Rod" pitchFamily="49" charset="-79"/>
                <a:cs typeface="Rod" pitchFamily="49" charset="-79"/>
              </a:rPr>
              <a:t>   float salary;</a:t>
            </a:r>
          </a:p>
          <a:p>
            <a:pPr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sz="1400" dirty="0" smtClean="0">
                <a:solidFill>
                  <a:srgbClr val="002060"/>
                </a:solidFill>
                <a:latin typeface="Rod" pitchFamily="49" charset="-79"/>
                <a:cs typeface="Rod" pitchFamily="49" charset="-79"/>
              </a:rPr>
              <a:t>}emp; /* emp is a variable of structure type empdata */</a:t>
            </a:r>
          </a:p>
        </p:txBody>
      </p:sp>
      <p:sp>
        <p:nvSpPr>
          <p:cNvPr id="8" name="TextBox 7"/>
          <p:cNvSpPr txBox="1"/>
          <p:nvPr/>
        </p:nvSpPr>
        <p:spPr>
          <a:xfrm>
            <a:off x="762000" y="2286000"/>
            <a:ext cx="2514600" cy="1384995"/>
          </a:xfrm>
          <a:prstGeom prst="rect">
            <a:avLst/>
          </a:prstGeom>
          <a:solidFill>
            <a:schemeClr val="bg1"/>
          </a:solidFill>
          <a:ln>
            <a:solidFill>
              <a:schemeClr val="tx1"/>
            </a:solidFill>
          </a:ln>
          <a:effectLst>
            <a:outerShdw blurRad="50800" dist="38100" dir="18900000" algn="bl" rotWithShape="0">
              <a:prstClr val="black">
                <a:alpha val="40000"/>
              </a:prstClr>
            </a:outerShdw>
          </a:effectLst>
          <a:scene3d>
            <a:camera prst="orthographicFront"/>
            <a:lightRig rig="threePt" dir="t"/>
          </a:scene3d>
          <a:sp3d>
            <a:bevelT/>
            <a:bevelB w="165100" prst="coolSlant"/>
          </a:sp3d>
        </p:spPr>
        <p:txBody>
          <a:bodyPr wrap="square" rtlCol="0">
            <a:spAutoFit/>
          </a:bodyPr>
          <a:lstStyle/>
          <a:p>
            <a:pPr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sz="1400" dirty="0" smtClean="0">
                <a:solidFill>
                  <a:srgbClr val="002060"/>
                </a:solidFill>
                <a:latin typeface="Rod" pitchFamily="49" charset="-79"/>
                <a:cs typeface="Rod" pitchFamily="49" charset="-79"/>
              </a:rPr>
              <a:t>struct TAG</a:t>
            </a:r>
          </a:p>
          <a:p>
            <a:pPr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sz="1400" dirty="0" smtClean="0">
                <a:solidFill>
                  <a:srgbClr val="002060"/>
                </a:solidFill>
                <a:latin typeface="Rod" pitchFamily="49" charset="-79"/>
                <a:cs typeface="Rod" pitchFamily="49" charset="-79"/>
              </a:rPr>
              <a:t>{</a:t>
            </a:r>
          </a:p>
          <a:p>
            <a:pPr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sz="1400" dirty="0" smtClean="0">
                <a:solidFill>
                  <a:srgbClr val="002060"/>
                </a:solidFill>
                <a:latin typeface="Rod" pitchFamily="49" charset="-79"/>
                <a:cs typeface="Rod" pitchFamily="49" charset="-79"/>
              </a:rPr>
              <a:t>	field 1;</a:t>
            </a:r>
          </a:p>
          <a:p>
            <a:pPr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sz="1400" dirty="0" smtClean="0">
                <a:solidFill>
                  <a:srgbClr val="002060"/>
                </a:solidFill>
                <a:latin typeface="Rod" pitchFamily="49" charset="-79"/>
                <a:cs typeface="Rod" pitchFamily="49" charset="-79"/>
              </a:rPr>
              <a:t>	field 2;</a:t>
            </a:r>
          </a:p>
          <a:p>
            <a:pPr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sz="1400" dirty="0" smtClean="0">
                <a:solidFill>
                  <a:srgbClr val="002060"/>
                </a:solidFill>
                <a:latin typeface="Rod" pitchFamily="49" charset="-79"/>
                <a:cs typeface="Rod" pitchFamily="49" charset="-79"/>
              </a:rPr>
              <a:t>	------</a:t>
            </a:r>
          </a:p>
          <a:p>
            <a:pPr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sz="1400" dirty="0" smtClean="0">
                <a:solidFill>
                  <a:srgbClr val="002060"/>
                </a:solidFill>
                <a:latin typeface="Rod" pitchFamily="49" charset="-79"/>
                <a:cs typeface="Rod" pitchFamily="49" charset="-79"/>
              </a:rPr>
              <a:t>};</a:t>
            </a:r>
          </a:p>
        </p:txBody>
      </p:sp>
      <p:sp>
        <p:nvSpPr>
          <p:cNvPr id="10" name="TextBox 9"/>
          <p:cNvSpPr txBox="1"/>
          <p:nvPr/>
        </p:nvSpPr>
        <p:spPr>
          <a:xfrm>
            <a:off x="4953000" y="2286000"/>
            <a:ext cx="2514600" cy="1384995"/>
          </a:xfrm>
          <a:prstGeom prst="rect">
            <a:avLst/>
          </a:prstGeom>
          <a:solidFill>
            <a:schemeClr val="bg1"/>
          </a:solidFill>
          <a:ln>
            <a:solidFill>
              <a:schemeClr val="tx1"/>
            </a:solidFill>
          </a:ln>
          <a:effectLst>
            <a:outerShdw blurRad="50800" dist="38100" dir="18900000" algn="bl" rotWithShape="0">
              <a:prstClr val="black">
                <a:alpha val="40000"/>
              </a:prstClr>
            </a:outerShdw>
          </a:effectLst>
          <a:scene3d>
            <a:camera prst="orthographicFront"/>
            <a:lightRig rig="threePt" dir="t"/>
          </a:scene3d>
          <a:sp3d>
            <a:bevelT/>
            <a:bevelB w="165100" prst="coolSlant"/>
          </a:sp3d>
        </p:spPr>
        <p:txBody>
          <a:bodyPr wrap="square" rtlCol="0">
            <a:spAutoFit/>
          </a:bodyPr>
          <a:lstStyle/>
          <a:p>
            <a:pPr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sz="1400" dirty="0" smtClean="0">
                <a:solidFill>
                  <a:srgbClr val="002060"/>
                </a:solidFill>
                <a:latin typeface="Rod" pitchFamily="49" charset="-79"/>
                <a:cs typeface="Rod" pitchFamily="49" charset="-79"/>
              </a:rPr>
              <a:t>struct TAG</a:t>
            </a:r>
          </a:p>
          <a:p>
            <a:pPr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sz="1400" dirty="0" smtClean="0">
                <a:solidFill>
                  <a:srgbClr val="002060"/>
                </a:solidFill>
                <a:latin typeface="Rod" pitchFamily="49" charset="-79"/>
                <a:cs typeface="Rod" pitchFamily="49" charset="-79"/>
              </a:rPr>
              <a:t>{</a:t>
            </a:r>
          </a:p>
          <a:p>
            <a:pPr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sz="1400" dirty="0" smtClean="0">
                <a:solidFill>
                  <a:srgbClr val="002060"/>
                </a:solidFill>
                <a:latin typeface="Rod" pitchFamily="49" charset="-79"/>
                <a:cs typeface="Rod" pitchFamily="49" charset="-79"/>
              </a:rPr>
              <a:t>	field 1;</a:t>
            </a:r>
          </a:p>
          <a:p>
            <a:pPr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sz="1400" dirty="0" smtClean="0">
                <a:solidFill>
                  <a:srgbClr val="002060"/>
                </a:solidFill>
                <a:latin typeface="Rod" pitchFamily="49" charset="-79"/>
                <a:cs typeface="Rod" pitchFamily="49" charset="-79"/>
              </a:rPr>
              <a:t>	field 2;</a:t>
            </a:r>
          </a:p>
          <a:p>
            <a:pPr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sz="1400" dirty="0" smtClean="0">
                <a:solidFill>
                  <a:srgbClr val="002060"/>
                </a:solidFill>
                <a:latin typeface="Rod" pitchFamily="49" charset="-79"/>
                <a:cs typeface="Rod" pitchFamily="49" charset="-79"/>
              </a:rPr>
              <a:t>	------</a:t>
            </a:r>
          </a:p>
          <a:p>
            <a:pPr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sz="1400" dirty="0" smtClean="0">
                <a:solidFill>
                  <a:srgbClr val="002060"/>
                </a:solidFill>
                <a:latin typeface="Rod" pitchFamily="49" charset="-79"/>
                <a:cs typeface="Rod" pitchFamily="49" charset="-79"/>
              </a:rPr>
              <a:t>}variable;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Declaration types</a:t>
            </a:r>
            <a:endParaRPr lang="en-US" dirty="0"/>
          </a:p>
        </p:txBody>
      </p:sp>
      <p:sp>
        <p:nvSpPr>
          <p:cNvPr id="3" name="Content Placeholder 2"/>
          <p:cNvSpPr>
            <a:spLocks noGrp="1"/>
          </p:cNvSpPr>
          <p:nvPr>
            <p:ph sz="quarter" idx="1"/>
          </p:nvPr>
        </p:nvSpPr>
        <p:spPr>
          <a:xfrm>
            <a:off x="228600" y="1524000"/>
            <a:ext cx="8686800" cy="5334000"/>
          </a:xfrm>
        </p:spPr>
        <p:txBody>
          <a:bodyPr>
            <a:normAutofit/>
          </a:bodyPr>
          <a:lstStyle/>
          <a:p>
            <a:r>
              <a:rPr lang="en-US" dirty="0" smtClean="0"/>
              <a:t>Two main ways for declaring a structure:</a:t>
            </a:r>
          </a:p>
          <a:p>
            <a:pPr marL="834390" lvl="1" indent="-514350">
              <a:buAutoNum type="arabicPeriod"/>
            </a:pPr>
            <a:r>
              <a:rPr lang="en-US" b="1" dirty="0" smtClean="0"/>
              <a:t>Tagged Structure Format</a:t>
            </a:r>
            <a:r>
              <a:rPr lang="en-US" dirty="0" smtClean="0"/>
              <a:t/>
            </a:r>
            <a:br>
              <a:rPr lang="en-US" dirty="0" smtClean="0"/>
            </a:br>
            <a:r>
              <a:rPr lang="en-US" dirty="0" smtClean="0"/>
              <a:t>	Ex : a)                                              b)</a:t>
            </a:r>
            <a:br>
              <a:rPr lang="en-US" dirty="0" smtClean="0"/>
            </a:br>
            <a:r>
              <a:rPr lang="en-US" dirty="0" smtClean="0"/>
              <a:t/>
            </a:r>
            <a:br>
              <a:rPr lang="en-US" dirty="0" smtClean="0"/>
            </a:br>
            <a:endParaRPr lang="en-US" dirty="0" smtClean="0"/>
          </a:p>
          <a:p>
            <a:pPr marL="1108710" lvl="2" indent="-514350"/>
            <a:r>
              <a:rPr lang="en-US" dirty="0" smtClean="0"/>
              <a:t>Here, ‘employee’ is the tag which is the identifier for the structure.</a:t>
            </a:r>
          </a:p>
          <a:p>
            <a:pPr marL="1108710" lvl="2" indent="-514350"/>
            <a:r>
              <a:rPr lang="en-US" dirty="0" smtClean="0"/>
              <a:t>In example 1.a), no variable is defined to be used with the structure which would make it just a template (no memory declared) which can be used later as a data type.</a:t>
            </a:r>
          </a:p>
          <a:p>
            <a:pPr marL="1108710" lvl="2" indent="-514350"/>
            <a:r>
              <a:rPr lang="en-US" dirty="0" smtClean="0"/>
              <a:t>In 1.b), a structure variable ‘emp’ is declared as a variable of type ‘struct employee’ and can be used readily.</a:t>
            </a:r>
          </a:p>
        </p:txBody>
      </p:sp>
      <p:sp>
        <p:nvSpPr>
          <p:cNvPr id="4" name="Slide Number Placeholder 3"/>
          <p:cNvSpPr>
            <a:spLocks noGrp="1"/>
          </p:cNvSpPr>
          <p:nvPr>
            <p:ph type="sldNum" sz="quarter" idx="11"/>
          </p:nvPr>
        </p:nvSpPr>
        <p:spPr/>
        <p:txBody>
          <a:bodyPr/>
          <a:lstStyle/>
          <a:p>
            <a:fld id="{16B630EB-F987-45A6-8A46-FAB463B7F3A1}" type="slidenum">
              <a:rPr lang="en-US" smtClean="0"/>
              <a:pPr/>
              <a:t>7</a:t>
            </a:fld>
            <a:endParaRPr lang="en-US" dirty="0"/>
          </a:p>
        </p:txBody>
      </p:sp>
      <p:sp>
        <p:nvSpPr>
          <p:cNvPr id="5" name="Footer Placeholder 4"/>
          <p:cNvSpPr>
            <a:spLocks noGrp="1"/>
          </p:cNvSpPr>
          <p:nvPr>
            <p:ph type="ftr" sz="quarter" idx="12"/>
          </p:nvPr>
        </p:nvSpPr>
        <p:spPr/>
        <p:txBody>
          <a:bodyPr/>
          <a:lstStyle/>
          <a:p>
            <a:r>
              <a:rPr lang="en-US" dirty="0" smtClean="0"/>
              <a:t>Department of CSE</a:t>
            </a:r>
            <a:endParaRPr lang="en-US" dirty="0"/>
          </a:p>
        </p:txBody>
      </p:sp>
      <p:sp>
        <p:nvSpPr>
          <p:cNvPr id="7" name="TextBox 6"/>
          <p:cNvSpPr txBox="1"/>
          <p:nvPr/>
        </p:nvSpPr>
        <p:spPr>
          <a:xfrm>
            <a:off x="2057400" y="2438400"/>
            <a:ext cx="3200400" cy="1200329"/>
          </a:xfrm>
          <a:prstGeom prst="rect">
            <a:avLst/>
          </a:prstGeom>
          <a:solidFill>
            <a:schemeClr val="bg1"/>
          </a:solidFill>
          <a:ln>
            <a:solidFill>
              <a:schemeClr val="tx1"/>
            </a:solidFill>
          </a:ln>
          <a:effectLst>
            <a:outerShdw blurRad="50800" dist="38100" dir="18900000" algn="bl" rotWithShape="0">
              <a:prstClr val="black">
                <a:alpha val="40000"/>
              </a:prstClr>
            </a:outerShdw>
          </a:effectLst>
          <a:scene3d>
            <a:camera prst="orthographicFront"/>
            <a:lightRig rig="threePt" dir="t"/>
          </a:scene3d>
          <a:sp3d>
            <a:bevelT/>
            <a:bevelB w="165100" prst="coolSlant"/>
          </a:sp3d>
        </p:spPr>
        <p:txBody>
          <a:bodyPr wrap="square" rtlCol="0">
            <a:spAutoFit/>
          </a:bodyPr>
          <a:lstStyle/>
          <a:p>
            <a:pPr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struct employee{</a:t>
            </a:r>
          </a:p>
          <a:p>
            <a:pPr marL="0" lvl="1"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int empno;</a:t>
            </a:r>
          </a:p>
          <a:p>
            <a:pPr marL="0" lvl="1"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char name[10];</a:t>
            </a:r>
          </a:p>
          <a:p>
            <a:pPr marL="0" lvl="1"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a:t>
            </a:r>
            <a:endParaRPr lang="en-US" b="1" dirty="0" smtClean="0">
              <a:solidFill>
                <a:srgbClr val="002060"/>
              </a:solidFill>
              <a:latin typeface="Rod" pitchFamily="49" charset="-79"/>
              <a:cs typeface="Rod" pitchFamily="49" charset="-79"/>
            </a:endParaRPr>
          </a:p>
        </p:txBody>
      </p:sp>
      <p:sp>
        <p:nvSpPr>
          <p:cNvPr id="9" name="TextBox 8"/>
          <p:cNvSpPr txBox="1"/>
          <p:nvPr/>
        </p:nvSpPr>
        <p:spPr>
          <a:xfrm>
            <a:off x="5715000" y="2438400"/>
            <a:ext cx="3200400" cy="1200329"/>
          </a:xfrm>
          <a:prstGeom prst="rect">
            <a:avLst/>
          </a:prstGeom>
          <a:solidFill>
            <a:schemeClr val="bg1"/>
          </a:solidFill>
          <a:ln>
            <a:solidFill>
              <a:schemeClr val="tx1"/>
            </a:solidFill>
          </a:ln>
          <a:effectLst>
            <a:outerShdw blurRad="50800" dist="38100" dir="18900000" algn="bl" rotWithShape="0">
              <a:prstClr val="black">
                <a:alpha val="40000"/>
              </a:prstClr>
            </a:outerShdw>
          </a:effectLst>
          <a:scene3d>
            <a:camera prst="orthographicFront"/>
            <a:lightRig rig="threePt" dir="t"/>
          </a:scene3d>
          <a:sp3d>
            <a:bevelT/>
            <a:bevelB w="165100" prst="coolSlant"/>
          </a:sp3d>
        </p:spPr>
        <p:txBody>
          <a:bodyPr wrap="square" rtlCol="0">
            <a:spAutoFit/>
          </a:bodyPr>
          <a:lstStyle/>
          <a:p>
            <a:pPr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struct employee{</a:t>
            </a:r>
          </a:p>
          <a:p>
            <a:pPr marL="0" lvl="1"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int empno;</a:t>
            </a:r>
          </a:p>
          <a:p>
            <a:pPr marL="0" lvl="1"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char name[10];</a:t>
            </a:r>
          </a:p>
          <a:p>
            <a:pPr marL="0" lvl="1"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a:t>
            </a:r>
            <a:r>
              <a:rPr lang="en-US" b="1" dirty="0" smtClean="0">
                <a:solidFill>
                  <a:srgbClr val="002060"/>
                </a:solidFill>
                <a:latin typeface="Rod" pitchFamily="49" charset="-79"/>
                <a:cs typeface="Rod" pitchFamily="49" charset="-79"/>
              </a:rPr>
              <a:t>emp;</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Declaration types</a:t>
            </a:r>
            <a:endParaRPr lang="en-US" dirty="0"/>
          </a:p>
        </p:txBody>
      </p:sp>
      <p:sp>
        <p:nvSpPr>
          <p:cNvPr id="3" name="Content Placeholder 2"/>
          <p:cNvSpPr>
            <a:spLocks noGrp="1"/>
          </p:cNvSpPr>
          <p:nvPr>
            <p:ph sz="quarter" idx="1"/>
          </p:nvPr>
        </p:nvSpPr>
        <p:spPr>
          <a:xfrm>
            <a:off x="228600" y="1524000"/>
            <a:ext cx="8686800" cy="5334000"/>
          </a:xfrm>
        </p:spPr>
        <p:txBody>
          <a:bodyPr>
            <a:normAutofit/>
          </a:bodyPr>
          <a:lstStyle/>
          <a:p>
            <a:pPr marL="834390" lvl="1" indent="-514350"/>
            <a:r>
              <a:rPr lang="en-US" dirty="0" smtClean="0"/>
              <a:t>In the case of </a:t>
            </a:r>
            <a:r>
              <a:rPr lang="en-US" b="1" dirty="0" smtClean="0"/>
              <a:t>Tagged Structure Format </a:t>
            </a:r>
            <a:r>
              <a:rPr lang="en-US" dirty="0" smtClean="0"/>
              <a:t>example 1.a), a separate variable declaration would be necessary, the format followed would be as shown below:</a:t>
            </a:r>
          </a:p>
          <a:p>
            <a:pPr marL="834390" lvl="1" indent="-514350">
              <a:buNone/>
            </a:pPr>
            <a:endParaRPr lang="en-US" dirty="0" smtClean="0"/>
          </a:p>
        </p:txBody>
      </p:sp>
      <p:sp>
        <p:nvSpPr>
          <p:cNvPr id="4" name="Slide Number Placeholder 3"/>
          <p:cNvSpPr>
            <a:spLocks noGrp="1"/>
          </p:cNvSpPr>
          <p:nvPr>
            <p:ph type="sldNum" sz="quarter" idx="11"/>
          </p:nvPr>
        </p:nvSpPr>
        <p:spPr/>
        <p:txBody>
          <a:bodyPr/>
          <a:lstStyle/>
          <a:p>
            <a:fld id="{16B630EB-F987-45A6-8A46-FAB463B7F3A1}" type="slidenum">
              <a:rPr lang="en-US" smtClean="0"/>
              <a:pPr/>
              <a:t>8</a:t>
            </a:fld>
            <a:endParaRPr lang="en-US" dirty="0"/>
          </a:p>
        </p:txBody>
      </p:sp>
      <p:sp>
        <p:nvSpPr>
          <p:cNvPr id="5" name="Footer Placeholder 4"/>
          <p:cNvSpPr>
            <a:spLocks noGrp="1"/>
          </p:cNvSpPr>
          <p:nvPr>
            <p:ph type="ftr" sz="quarter" idx="12"/>
          </p:nvPr>
        </p:nvSpPr>
        <p:spPr/>
        <p:txBody>
          <a:bodyPr/>
          <a:lstStyle/>
          <a:p>
            <a:r>
              <a:rPr lang="en-US" dirty="0" smtClean="0"/>
              <a:t>Department of CSE</a:t>
            </a:r>
            <a:endParaRPr lang="en-US" dirty="0"/>
          </a:p>
        </p:txBody>
      </p:sp>
      <p:sp>
        <p:nvSpPr>
          <p:cNvPr id="8" name="TextBox 7"/>
          <p:cNvSpPr txBox="1"/>
          <p:nvPr/>
        </p:nvSpPr>
        <p:spPr>
          <a:xfrm>
            <a:off x="1524000" y="2971800"/>
            <a:ext cx="5867400" cy="1754326"/>
          </a:xfrm>
          <a:prstGeom prst="rect">
            <a:avLst/>
          </a:prstGeom>
          <a:solidFill>
            <a:schemeClr val="bg1"/>
          </a:solidFill>
          <a:ln>
            <a:solidFill>
              <a:schemeClr val="tx1"/>
            </a:solidFill>
          </a:ln>
          <a:effectLst>
            <a:outerShdw blurRad="50800" dist="38100" dir="18900000" algn="bl" rotWithShape="0">
              <a:prstClr val="black">
                <a:alpha val="40000"/>
              </a:prstClr>
            </a:outerShdw>
          </a:effectLst>
          <a:scene3d>
            <a:camera prst="orthographicFront"/>
            <a:lightRig rig="threePt" dir="t"/>
          </a:scene3d>
          <a:sp3d>
            <a:bevelT/>
            <a:bevelB w="165100" prst="coolSlant"/>
          </a:sp3d>
        </p:spPr>
        <p:txBody>
          <a:bodyPr wrap="square" rtlCol="0">
            <a:spAutoFit/>
          </a:bodyPr>
          <a:lstStyle/>
          <a:p>
            <a:pPr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struct employee{</a:t>
            </a:r>
          </a:p>
          <a:p>
            <a:pPr marL="0" lvl="1"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int empno;</a:t>
            </a:r>
          </a:p>
          <a:p>
            <a:pPr marL="0" lvl="1"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char name[10];</a:t>
            </a:r>
          </a:p>
          <a:p>
            <a:pPr marL="0" lvl="1"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a:t>
            </a:r>
          </a:p>
          <a:p>
            <a:pPr marL="0" lvl="1"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US" b="1" dirty="0" smtClean="0">
              <a:solidFill>
                <a:srgbClr val="002060"/>
              </a:solidFill>
              <a:latin typeface="Rod" pitchFamily="49" charset="-79"/>
              <a:cs typeface="Rod" pitchFamily="49" charset="-79"/>
            </a:endParaRPr>
          </a:p>
          <a:p>
            <a:pPr marL="0" lvl="1"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b="1" dirty="0" smtClean="0">
                <a:solidFill>
                  <a:srgbClr val="002060"/>
                </a:solidFill>
                <a:latin typeface="Rod" pitchFamily="49" charset="-79"/>
                <a:cs typeface="Rod" pitchFamily="49" charset="-79"/>
              </a:rPr>
              <a:t>struct employee </a:t>
            </a:r>
            <a:r>
              <a:rPr lang="en-US" b="1" dirty="0" err="1" smtClean="0">
                <a:solidFill>
                  <a:srgbClr val="002060"/>
                </a:solidFill>
                <a:latin typeface="Rod" pitchFamily="49" charset="-79"/>
                <a:cs typeface="Rod" pitchFamily="49" charset="-79"/>
              </a:rPr>
              <a:t>emp</a:t>
            </a:r>
            <a:r>
              <a:rPr lang="en-US" b="1" dirty="0" smtClean="0">
                <a:solidFill>
                  <a:srgbClr val="002060"/>
                </a:solidFill>
                <a:latin typeface="Rod" pitchFamily="49" charset="-79"/>
                <a:cs typeface="Rod" pitchFamily="49" charset="-79"/>
              </a:rPr>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Declaration types</a:t>
            </a:r>
            <a:endParaRPr lang="en-US" dirty="0"/>
          </a:p>
        </p:txBody>
      </p:sp>
      <p:sp>
        <p:nvSpPr>
          <p:cNvPr id="3" name="Content Placeholder 2"/>
          <p:cNvSpPr>
            <a:spLocks noGrp="1"/>
          </p:cNvSpPr>
          <p:nvPr>
            <p:ph sz="quarter" idx="1"/>
          </p:nvPr>
        </p:nvSpPr>
        <p:spPr>
          <a:xfrm>
            <a:off x="228600" y="1524000"/>
            <a:ext cx="8686800" cy="5334000"/>
          </a:xfrm>
        </p:spPr>
        <p:txBody>
          <a:bodyPr>
            <a:normAutofit/>
          </a:bodyPr>
          <a:lstStyle/>
          <a:p>
            <a:pPr marL="514350" indent="-514350">
              <a:buFont typeface="+mj-lt"/>
              <a:buAutoNum type="arabicPeriod" startAt="2"/>
            </a:pPr>
            <a:r>
              <a:rPr lang="en-US" b="1" dirty="0" smtClean="0"/>
              <a:t>Using typedef</a:t>
            </a:r>
          </a:p>
          <a:p>
            <a:pPr marL="834390" lvl="1" indent="-514350"/>
            <a:r>
              <a:rPr lang="en-US" dirty="0" smtClean="0"/>
              <a:t>The keyword ‘typedef’ precedes the ‘struct’ declaration</a:t>
            </a:r>
            <a:br>
              <a:rPr lang="en-US" dirty="0" smtClean="0"/>
            </a:br>
            <a:r>
              <a:rPr lang="en-US" dirty="0" smtClean="0"/>
              <a:t>                   Format                                    Example</a:t>
            </a:r>
            <a:br>
              <a:rPr lang="en-US" dirty="0" smtClean="0"/>
            </a:br>
            <a:r>
              <a:rPr lang="en-US" dirty="0" smtClean="0"/>
              <a:t/>
            </a:r>
            <a:br>
              <a:rPr lang="en-US" dirty="0" smtClean="0"/>
            </a:br>
            <a:r>
              <a:rPr lang="en-US" dirty="0" smtClean="0"/>
              <a:t/>
            </a:r>
            <a:br>
              <a:rPr lang="en-US" dirty="0" smtClean="0"/>
            </a:br>
            <a:endParaRPr lang="en-US" dirty="0" smtClean="0"/>
          </a:p>
          <a:p>
            <a:pPr marL="834390" lvl="1" indent="-514350"/>
            <a:r>
              <a:rPr lang="en-US" dirty="0" smtClean="0"/>
              <a:t>An identifier (emp) in the example is required at the end of the block which acts as the type definition name.</a:t>
            </a:r>
          </a:p>
          <a:p>
            <a:pPr marL="834390" lvl="1" indent="-514350"/>
            <a:r>
              <a:rPr lang="en-US" dirty="0" smtClean="0"/>
              <a:t>Example:</a:t>
            </a:r>
          </a:p>
          <a:p>
            <a:pPr marL="834390" lvl="1" indent="-514350"/>
            <a:endParaRPr lang="en-US" dirty="0" smtClean="0"/>
          </a:p>
          <a:p>
            <a:pPr marL="834390" lvl="1" indent="-514350"/>
            <a:endParaRPr lang="en-US" dirty="0" smtClean="0"/>
          </a:p>
        </p:txBody>
      </p:sp>
      <p:sp>
        <p:nvSpPr>
          <p:cNvPr id="4" name="Slide Number Placeholder 3"/>
          <p:cNvSpPr>
            <a:spLocks noGrp="1"/>
          </p:cNvSpPr>
          <p:nvPr>
            <p:ph type="sldNum" sz="quarter" idx="11"/>
          </p:nvPr>
        </p:nvSpPr>
        <p:spPr/>
        <p:txBody>
          <a:bodyPr/>
          <a:lstStyle/>
          <a:p>
            <a:fld id="{16B630EB-F987-45A6-8A46-FAB463B7F3A1}" type="slidenum">
              <a:rPr lang="en-US" smtClean="0"/>
              <a:pPr/>
              <a:t>9</a:t>
            </a:fld>
            <a:endParaRPr lang="en-US" dirty="0"/>
          </a:p>
        </p:txBody>
      </p:sp>
      <p:sp>
        <p:nvSpPr>
          <p:cNvPr id="5" name="Footer Placeholder 4"/>
          <p:cNvSpPr>
            <a:spLocks noGrp="1"/>
          </p:cNvSpPr>
          <p:nvPr>
            <p:ph type="ftr" sz="quarter" idx="12"/>
          </p:nvPr>
        </p:nvSpPr>
        <p:spPr/>
        <p:txBody>
          <a:bodyPr/>
          <a:lstStyle/>
          <a:p>
            <a:r>
              <a:rPr lang="en-US" dirty="0" smtClean="0"/>
              <a:t>Department of CSE</a:t>
            </a:r>
            <a:endParaRPr lang="en-US" dirty="0"/>
          </a:p>
        </p:txBody>
      </p:sp>
      <p:sp>
        <p:nvSpPr>
          <p:cNvPr id="7" name="TextBox 6"/>
          <p:cNvSpPr txBox="1"/>
          <p:nvPr/>
        </p:nvSpPr>
        <p:spPr>
          <a:xfrm>
            <a:off x="1447800" y="2819400"/>
            <a:ext cx="3200400" cy="923330"/>
          </a:xfrm>
          <a:prstGeom prst="rect">
            <a:avLst/>
          </a:prstGeom>
          <a:solidFill>
            <a:schemeClr val="bg1"/>
          </a:solidFill>
          <a:ln>
            <a:solidFill>
              <a:schemeClr val="tx1"/>
            </a:solidFill>
          </a:ln>
          <a:effectLst>
            <a:outerShdw blurRad="50800" dist="38100" dir="18900000" algn="bl" rotWithShape="0">
              <a:prstClr val="black">
                <a:alpha val="40000"/>
              </a:prstClr>
            </a:outerShdw>
          </a:effectLst>
          <a:scene3d>
            <a:camera prst="orthographicFront"/>
            <a:lightRig rig="threePt" dir="t"/>
          </a:scene3d>
          <a:sp3d>
            <a:bevelT/>
            <a:bevelB w="165100" prst="coolSlant"/>
          </a:sp3d>
        </p:spPr>
        <p:txBody>
          <a:bodyPr wrap="square" rtlCol="0">
            <a:spAutoFit/>
          </a:bodyPr>
          <a:lstStyle/>
          <a:p>
            <a:pPr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typedef struct{</a:t>
            </a:r>
          </a:p>
          <a:p>
            <a:pPr marL="0" lvl="1"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	field list;</a:t>
            </a:r>
          </a:p>
          <a:p>
            <a:pPr marL="0" lvl="1"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}TYPE;</a:t>
            </a:r>
            <a:endParaRPr lang="en-US" b="1" dirty="0" smtClean="0">
              <a:solidFill>
                <a:srgbClr val="002060"/>
              </a:solidFill>
              <a:latin typeface="Rod" pitchFamily="49" charset="-79"/>
              <a:cs typeface="Rod" pitchFamily="49" charset="-79"/>
            </a:endParaRPr>
          </a:p>
        </p:txBody>
      </p:sp>
      <p:sp>
        <p:nvSpPr>
          <p:cNvPr id="9" name="TextBox 8"/>
          <p:cNvSpPr txBox="1"/>
          <p:nvPr/>
        </p:nvSpPr>
        <p:spPr>
          <a:xfrm>
            <a:off x="5257800" y="2819400"/>
            <a:ext cx="3048000" cy="1200329"/>
          </a:xfrm>
          <a:prstGeom prst="rect">
            <a:avLst/>
          </a:prstGeom>
          <a:solidFill>
            <a:schemeClr val="bg1"/>
          </a:solidFill>
          <a:ln>
            <a:solidFill>
              <a:schemeClr val="tx1"/>
            </a:solidFill>
          </a:ln>
          <a:effectLst>
            <a:outerShdw blurRad="50800" dist="38100" dir="18900000" algn="bl" rotWithShape="0">
              <a:prstClr val="black">
                <a:alpha val="40000"/>
              </a:prstClr>
            </a:outerShdw>
          </a:effectLst>
          <a:scene3d>
            <a:camera prst="orthographicFront"/>
            <a:lightRig rig="threePt" dir="t"/>
          </a:scene3d>
          <a:sp3d>
            <a:bevelT/>
            <a:bevelB w="165100" prst="coolSlant"/>
          </a:sp3d>
        </p:spPr>
        <p:txBody>
          <a:bodyPr wrap="square" rtlCol="0">
            <a:spAutoFit/>
          </a:bodyPr>
          <a:lstStyle/>
          <a:p>
            <a:pPr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typedef struct{</a:t>
            </a:r>
          </a:p>
          <a:p>
            <a:pPr marL="0" lvl="1"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int empno;</a:t>
            </a:r>
          </a:p>
          <a:p>
            <a:pPr marL="0" lvl="1"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char name[10];</a:t>
            </a:r>
          </a:p>
          <a:p>
            <a:pPr marL="0" lvl="1"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a:t>
            </a:r>
            <a:r>
              <a:rPr lang="en-US" b="1" dirty="0" smtClean="0">
                <a:solidFill>
                  <a:srgbClr val="002060"/>
                </a:solidFill>
                <a:latin typeface="Rod" pitchFamily="49" charset="-79"/>
                <a:cs typeface="Rod" pitchFamily="49" charset="-79"/>
              </a:rPr>
              <a:t>emp;</a:t>
            </a:r>
          </a:p>
        </p:txBody>
      </p:sp>
      <p:sp>
        <p:nvSpPr>
          <p:cNvPr id="10" name="TextBox 9"/>
          <p:cNvSpPr txBox="1"/>
          <p:nvPr/>
        </p:nvSpPr>
        <p:spPr>
          <a:xfrm>
            <a:off x="2438400" y="4876800"/>
            <a:ext cx="4419600" cy="1477328"/>
          </a:xfrm>
          <a:prstGeom prst="rect">
            <a:avLst/>
          </a:prstGeom>
          <a:solidFill>
            <a:schemeClr val="bg1"/>
          </a:solidFill>
          <a:ln>
            <a:solidFill>
              <a:schemeClr val="tx1"/>
            </a:solidFill>
          </a:ln>
          <a:effectLst>
            <a:outerShdw blurRad="50800" dist="38100" dir="18900000" algn="bl" rotWithShape="0">
              <a:prstClr val="black">
                <a:alpha val="40000"/>
              </a:prstClr>
            </a:outerShdw>
          </a:effectLst>
          <a:scene3d>
            <a:camera prst="orthographicFront"/>
            <a:lightRig rig="threePt" dir="t"/>
          </a:scene3d>
          <a:sp3d>
            <a:bevelT/>
            <a:bevelB w="165100" prst="coolSlant"/>
          </a:sp3d>
        </p:spPr>
        <p:txBody>
          <a:bodyPr wrap="square" rtlCol="0">
            <a:spAutoFit/>
          </a:bodyPr>
          <a:lstStyle/>
          <a:p>
            <a:pPr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typedef struct{</a:t>
            </a:r>
          </a:p>
          <a:p>
            <a:pPr marL="0" lvl="1"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int empno;</a:t>
            </a:r>
          </a:p>
          <a:p>
            <a:pPr marL="0" lvl="1"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char name[10];</a:t>
            </a:r>
          </a:p>
          <a:p>
            <a:pPr marL="0" lvl="1"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solidFill>
                  <a:srgbClr val="002060"/>
                </a:solidFill>
                <a:latin typeface="Rod" pitchFamily="49" charset="-79"/>
                <a:cs typeface="Rod" pitchFamily="49" charset="-79"/>
              </a:rPr>
              <a:t>}</a:t>
            </a:r>
            <a:r>
              <a:rPr lang="en-US" b="1" dirty="0" smtClean="0">
                <a:solidFill>
                  <a:srgbClr val="002060"/>
                </a:solidFill>
                <a:latin typeface="Rod" pitchFamily="49" charset="-79"/>
                <a:cs typeface="Rod" pitchFamily="49" charset="-79"/>
              </a:rPr>
              <a:t>emp;</a:t>
            </a:r>
          </a:p>
          <a:p>
            <a:pPr marL="0" lvl="1" indent="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b="1" dirty="0" smtClean="0">
                <a:solidFill>
                  <a:srgbClr val="002060"/>
                </a:solidFill>
                <a:latin typeface="Rod" pitchFamily="49" charset="-79"/>
                <a:cs typeface="Rod" pitchFamily="49" charset="-79"/>
              </a:rPr>
              <a:t>emp matt; //local declaration</a:t>
            </a:r>
            <a:endParaRPr lang="en-US" dirty="0" smtClean="0">
              <a:solidFill>
                <a:srgbClr val="002060"/>
              </a:solidFill>
              <a:latin typeface="Rod" pitchFamily="49" charset="-79"/>
              <a:cs typeface="Rod" pitchFamily="49" charset="-79"/>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TPSFont">
      <a:majorFont>
        <a:latin typeface="Perpetua"/>
        <a:ea typeface=""/>
        <a:cs typeface=""/>
      </a:majorFont>
      <a:minorFont>
        <a:latin typeface="Perpetua"/>
        <a:ea typeface=""/>
        <a:cs typeface=""/>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3724</TotalTime>
  <Words>1261</Words>
  <Application>Microsoft Office PowerPoint</Application>
  <PresentationFormat>On-screen Show (4:3)</PresentationFormat>
  <Paragraphs>394</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Equity</vt:lpstr>
      <vt:lpstr>3.3 Structures</vt:lpstr>
      <vt:lpstr>Objectives</vt:lpstr>
      <vt:lpstr>Agenda</vt:lpstr>
      <vt:lpstr>Recap on Arrays</vt:lpstr>
      <vt:lpstr>Introduction</vt:lpstr>
      <vt:lpstr>Syntax</vt:lpstr>
      <vt:lpstr>Declaration types</vt:lpstr>
      <vt:lpstr>Declaration types</vt:lpstr>
      <vt:lpstr>Declaration types</vt:lpstr>
      <vt:lpstr>Accessing a structure member</vt:lpstr>
      <vt:lpstr>Pointers to Structures</vt:lpstr>
      <vt:lpstr>Complex Structures</vt:lpstr>
      <vt:lpstr>Complex Structures</vt:lpstr>
      <vt:lpstr>Complex Structures</vt:lpstr>
      <vt:lpstr>Try it Yourself</vt:lpstr>
      <vt:lpstr>Try it Yourself</vt:lpstr>
      <vt:lpstr>Try it Yourself</vt:lpstr>
      <vt:lpstr>Try it Yourself</vt:lpstr>
      <vt:lpstr>Correct Code</vt:lpstr>
      <vt:lpstr>Try it Yourself</vt:lpstr>
      <vt:lpstr>Try it Yourself</vt:lpstr>
      <vt:lpstr>Try it Yourself</vt:lpstr>
      <vt:lpstr>Common Programming Mistakes</vt:lpstr>
      <vt:lpstr>Summary</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Repetition</dc:title>
  <dc:creator>admins</dc:creator>
  <cp:lastModifiedBy>Sini</cp:lastModifiedBy>
  <cp:revision>578</cp:revision>
  <dcterms:created xsi:type="dcterms:W3CDTF">2015-04-25T09:38:03Z</dcterms:created>
  <dcterms:modified xsi:type="dcterms:W3CDTF">2017-04-26T04:55:32Z</dcterms:modified>
</cp:coreProperties>
</file>