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63" r:id="rId23"/>
    <p:sldId id="264" r:id="rId24"/>
    <p:sldId id="265" r:id="rId25"/>
    <p:sldId id="266" r:id="rId26"/>
    <p:sldId id="296" r:id="rId27"/>
    <p:sldId id="267" r:id="rId28"/>
    <p:sldId id="268" r:id="rId29"/>
    <p:sldId id="269" r:id="rId30"/>
    <p:sldId id="270" r:id="rId31"/>
    <p:sldId id="271" r:id="rId32"/>
    <p:sldId id="279" r:id="rId33"/>
    <p:sldId id="280" r:id="rId34"/>
    <p:sldId id="281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3" r:id="rId45"/>
    <p:sldId id="294" r:id="rId46"/>
    <p:sldId id="295" r:id="rId47"/>
    <p:sldId id="292" r:id="rId48"/>
    <p:sldId id="273" r:id="rId49"/>
    <p:sldId id="274" r:id="rId50"/>
  </p:sldIdLst>
  <p:sldSz cx="9144000" cy="6858000" type="screen4x3"/>
  <p:notesSz cx="6858000" cy="9144000"/>
  <p:defaultTextStyle>
    <a:lvl1pPr>
      <a:defRPr>
        <a:latin typeface="Perpetua"/>
        <a:ea typeface="Perpetua"/>
        <a:cs typeface="Perpetua"/>
        <a:sym typeface="Perpetua"/>
      </a:defRPr>
    </a:lvl1pPr>
    <a:lvl2pPr indent="457200">
      <a:defRPr>
        <a:latin typeface="Perpetua"/>
        <a:ea typeface="Perpetua"/>
        <a:cs typeface="Perpetua"/>
        <a:sym typeface="Perpetua"/>
      </a:defRPr>
    </a:lvl2pPr>
    <a:lvl3pPr indent="914400">
      <a:defRPr>
        <a:latin typeface="Perpetua"/>
        <a:ea typeface="Perpetua"/>
        <a:cs typeface="Perpetua"/>
        <a:sym typeface="Perpetua"/>
      </a:defRPr>
    </a:lvl3pPr>
    <a:lvl4pPr indent="1371600">
      <a:defRPr>
        <a:latin typeface="Perpetua"/>
        <a:ea typeface="Perpetua"/>
        <a:cs typeface="Perpetua"/>
        <a:sym typeface="Perpetua"/>
      </a:defRPr>
    </a:lvl4pPr>
    <a:lvl5pPr indent="1828800">
      <a:defRPr>
        <a:latin typeface="Perpetua"/>
        <a:ea typeface="Perpetua"/>
        <a:cs typeface="Perpetua"/>
        <a:sym typeface="Perpetua"/>
      </a:defRPr>
    </a:lvl5pPr>
    <a:lvl6pPr indent="2286000">
      <a:defRPr>
        <a:latin typeface="Perpetua"/>
        <a:ea typeface="Perpetua"/>
        <a:cs typeface="Perpetua"/>
        <a:sym typeface="Perpetua"/>
      </a:defRPr>
    </a:lvl6pPr>
    <a:lvl7pPr indent="2743200">
      <a:defRPr>
        <a:latin typeface="Perpetua"/>
        <a:ea typeface="Perpetua"/>
        <a:cs typeface="Perpetua"/>
        <a:sym typeface="Perpetua"/>
      </a:defRPr>
    </a:lvl7pPr>
    <a:lvl8pPr indent="3200400">
      <a:defRPr>
        <a:latin typeface="Perpetua"/>
        <a:ea typeface="Perpetua"/>
        <a:cs typeface="Perpetua"/>
        <a:sym typeface="Perpetua"/>
      </a:defRPr>
    </a:lvl8pPr>
    <a:lvl9pPr indent="3657600">
      <a:defRPr>
        <a:latin typeface="Perpetua"/>
        <a:ea typeface="Perpetua"/>
        <a:cs typeface="Perpetua"/>
        <a:sym typeface="Perpetua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755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304799" y="6527799"/>
            <a:ext cx="152401" cy="1651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2931" y="1449303"/>
            <a:ext cx="9021537" cy="1527350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931" y="2976648"/>
            <a:ext cx="9021537" cy="110533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1505929"/>
            <a:ext cx="8229600" cy="1470026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44780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4000" i="1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5410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6" name="Shape 56"/>
          <p:cNvSpPr/>
          <p:nvPr/>
        </p:nvSpPr>
        <p:spPr>
          <a:xfrm>
            <a:off x="5867400" y="5257800"/>
            <a:ext cx="3124200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000" b="1" i="1"/>
              <a:t>Credits</a:t>
            </a:r>
          </a:p>
          <a:p>
            <a:pPr lvl="0">
              <a:buSzPct val="100000"/>
              <a:buFont typeface="Wingdings"/>
              <a:buChar char="▪"/>
            </a:pPr>
            <a:r>
              <a:rPr sz="1000" i="1"/>
              <a:t>Ref1</a:t>
            </a:r>
          </a:p>
          <a:p>
            <a:pPr lvl="0">
              <a:buSzPct val="100000"/>
              <a:buFont typeface="Wingdings"/>
              <a:buChar char="▪"/>
            </a:pPr>
            <a:r>
              <a:rPr sz="1000" i="1"/>
              <a:t>Ref2</a:t>
            </a:r>
          </a:p>
          <a:p>
            <a:pPr lvl="0">
              <a:buSzPct val="100000"/>
              <a:buFont typeface="Wingdings"/>
              <a:buChar char="▪"/>
            </a:pPr>
            <a:r>
              <a:rPr sz="1000" i="1"/>
              <a:t>D</a:t>
            </a:r>
          </a:p>
          <a:p>
            <a:pPr lvl="0">
              <a:buSzPct val="100000"/>
              <a:buFont typeface="Wingdings"/>
              <a:buChar char="▪"/>
            </a:pPr>
            <a:r>
              <a:rPr sz="1000" i="1"/>
              <a:t>D</a:t>
            </a:r>
          </a:p>
          <a:p>
            <a:pPr lvl="0">
              <a:buSzPct val="100000"/>
              <a:buFont typeface="Wingdings"/>
              <a:buChar char="▪"/>
            </a:pPr>
            <a:r>
              <a:rPr sz="1000" i="1"/>
              <a:t>d</a:t>
            </a:r>
          </a:p>
        </p:txBody>
      </p:sp>
      <p:pic>
        <p:nvPicPr>
          <p:cNvPr id="5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28600"/>
            <a:ext cx="533400" cy="615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AE543-7035-4183-9945-478901014E3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B34DF-D91F-4BF6-B5FF-44E3CAA802E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18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52400"/>
            <a:ext cx="1219200" cy="90045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228600" y="1752600"/>
            <a:ext cx="8763000" cy="5105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029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pic>
        <p:nvPicPr>
          <p:cNvPr id="2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2400" y="228600"/>
            <a:ext cx="1152525" cy="1009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52400" y="1905000"/>
            <a:ext cx="8763000" cy="495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pic>
        <p:nvPicPr>
          <p:cNvPr id="2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228600"/>
            <a:ext cx="1905001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90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7630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28600" y="0"/>
            <a:ext cx="3505200" cy="1600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pic>
        <p:nvPicPr>
          <p:cNvPr id="3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762000"/>
            <a:ext cx="609600" cy="771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2" name="Shape 42"/>
          <p:cNvSpPr/>
          <p:nvPr/>
        </p:nvSpPr>
        <p:spPr>
          <a:xfrm>
            <a:off x="4038600" y="5562600"/>
            <a:ext cx="4876800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SzPct val="100000"/>
              <a:buFont typeface="Wingdings"/>
              <a:buChar char="✓"/>
              <a:defRPr sz="2400" i="1"/>
            </a:lvl1pPr>
          </a:lstStyle>
          <a:p>
            <a:pPr lvl="0">
              <a:defRPr sz="1800" i="0"/>
            </a:pPr>
            <a:r>
              <a:rPr sz="2400" i="1"/>
              <a:t>Comments / interactive query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4176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3962400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</a:lvl1pPr>
            <a:lvl2pPr>
              <a:buClr>
                <a:srgbClr val="000000"/>
              </a:buClr>
            </a:lvl2pPr>
            <a:lvl3pPr>
              <a:buClr>
                <a:srgbClr val="000000"/>
              </a:buClr>
            </a:lvl3pPr>
            <a:lvl4pPr>
              <a:buClr>
                <a:srgbClr val="000000"/>
              </a:buClr>
            </a:lvl4pPr>
            <a:lvl5pPr>
              <a:buClr>
                <a:srgbClr val="000000"/>
              </a:buClr>
            </a:lvl5pPr>
          </a:lstStyle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4176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304799" y="6489699"/>
            <a:ext cx="152401" cy="165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11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>
        <a:defRPr sz="4000">
          <a:latin typeface="Perpetua"/>
          <a:ea typeface="Perpetua"/>
          <a:cs typeface="Perpetua"/>
          <a:sym typeface="Perpetua"/>
        </a:defRPr>
      </a:lvl1pPr>
      <a:lvl2pPr>
        <a:defRPr sz="4000">
          <a:latin typeface="Perpetua"/>
          <a:ea typeface="Perpetua"/>
          <a:cs typeface="Perpetua"/>
          <a:sym typeface="Perpetua"/>
        </a:defRPr>
      </a:lvl2pPr>
      <a:lvl3pPr>
        <a:defRPr sz="4000">
          <a:latin typeface="Perpetua"/>
          <a:ea typeface="Perpetua"/>
          <a:cs typeface="Perpetua"/>
          <a:sym typeface="Perpetua"/>
        </a:defRPr>
      </a:lvl3pPr>
      <a:lvl4pPr>
        <a:defRPr sz="4000">
          <a:latin typeface="Perpetua"/>
          <a:ea typeface="Perpetua"/>
          <a:cs typeface="Perpetua"/>
          <a:sym typeface="Perpetua"/>
        </a:defRPr>
      </a:lvl4pPr>
      <a:lvl5pPr>
        <a:defRPr sz="4000">
          <a:latin typeface="Perpetua"/>
          <a:ea typeface="Perpetua"/>
          <a:cs typeface="Perpetua"/>
          <a:sym typeface="Perpetua"/>
        </a:defRPr>
      </a:lvl5pPr>
      <a:lvl6pPr>
        <a:defRPr sz="4000">
          <a:latin typeface="Perpetua"/>
          <a:ea typeface="Perpetua"/>
          <a:cs typeface="Perpetua"/>
          <a:sym typeface="Perpetua"/>
        </a:defRPr>
      </a:lvl6pPr>
      <a:lvl7pPr>
        <a:defRPr sz="4000">
          <a:latin typeface="Perpetua"/>
          <a:ea typeface="Perpetua"/>
          <a:cs typeface="Perpetua"/>
          <a:sym typeface="Perpetua"/>
        </a:defRPr>
      </a:lvl7pPr>
      <a:lvl8pPr>
        <a:defRPr sz="4000">
          <a:latin typeface="Perpetua"/>
          <a:ea typeface="Perpetua"/>
          <a:cs typeface="Perpetua"/>
          <a:sym typeface="Perpetua"/>
        </a:defRPr>
      </a:lvl8pPr>
      <a:lvl9pPr>
        <a:defRPr sz="4000">
          <a:latin typeface="Perpetua"/>
          <a:ea typeface="Perpetua"/>
          <a:cs typeface="Perpetua"/>
          <a:sym typeface="Perpetua"/>
        </a:defRPr>
      </a:lvl9pPr>
    </p:titleStyle>
    <p:bodyStyle>
      <a:lvl1pPr marL="274320" indent="-274320">
        <a:spcBef>
          <a:spcPts val="500"/>
        </a:spcBef>
        <a:buSzPct val="85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1pPr>
      <a:lvl2pPr marL="548640" indent="-228600">
        <a:spcBef>
          <a:spcPts val="500"/>
        </a:spcBef>
        <a:buSzPct val="85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2pPr>
      <a:lvl3pPr marL="822960" indent="-228600">
        <a:spcBef>
          <a:spcPts val="500"/>
        </a:spcBef>
        <a:buSzPct val="85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3pPr>
      <a:lvl4pPr marL="1097280" indent="-228600">
        <a:spcBef>
          <a:spcPts val="500"/>
        </a:spcBef>
        <a:buSzPct val="80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4pPr>
      <a:lvl5pPr marL="1371600" indent="-228600">
        <a:spcBef>
          <a:spcPts val="500"/>
        </a:spcBef>
        <a:buSzPct val="100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5pPr>
      <a:lvl6pPr marL="1747520" indent="-330200">
        <a:spcBef>
          <a:spcPts val="500"/>
        </a:spcBef>
        <a:buSzPct val="100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6pPr>
      <a:lvl7pPr marL="2021839" indent="-330200">
        <a:spcBef>
          <a:spcPts val="500"/>
        </a:spcBef>
        <a:buSzPct val="100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7pPr>
      <a:lvl8pPr marL="2296160" indent="-330200">
        <a:spcBef>
          <a:spcPts val="500"/>
        </a:spcBef>
        <a:buSzPct val="100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8pPr>
      <a:lvl9pPr marL="2570479" indent="-330200">
        <a:spcBef>
          <a:spcPts val="500"/>
        </a:spcBef>
        <a:buSzPct val="100000"/>
        <a:buFont typeface="Arial"/>
        <a:buChar char="•"/>
        <a:defRPr sz="2600">
          <a:latin typeface="Perpetua"/>
          <a:ea typeface="Perpetua"/>
          <a:cs typeface="Perpetua"/>
          <a:sym typeface="Perpetua"/>
        </a:defRPr>
      </a:lvl9pPr>
    </p:bodyStyle>
    <p:otherStyle>
      <a:lvl1pPr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1pPr>
      <a:lvl2pPr indent="4572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2pPr>
      <a:lvl3pPr indent="9144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3pPr>
      <a:lvl4pPr indent="13716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4pPr>
      <a:lvl5pPr indent="18288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5pPr>
      <a:lvl6pPr indent="22860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6pPr>
      <a:lvl7pPr indent="27432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7pPr>
      <a:lvl8pPr indent="32004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8pPr>
      <a:lvl9pPr indent="3657600" algn="ctr">
        <a:defRPr sz="1100">
          <a:solidFill>
            <a:schemeClr val="tx1"/>
          </a:solidFill>
          <a:latin typeface="+mn-lt"/>
          <a:ea typeface="+mn-ea"/>
          <a:cs typeface="+mn-cs"/>
          <a:sym typeface="Perpetu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EOF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EOF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EOF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685800" y="6463030"/>
            <a:ext cx="39624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100" i="1"/>
            </a:lvl1pPr>
          </a:lstStyle>
          <a:p>
            <a:pPr lvl="0">
              <a:defRPr sz="1800" i="0"/>
            </a:pPr>
            <a:r>
              <a:rPr sz="1100" i="1"/>
              <a:t>Department of CSE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219354" y="6433507"/>
            <a:ext cx="323292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1</a:t>
            </a:fld>
            <a:endParaRPr sz="1100"/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effectLst>
                  <a:outerShdw blurRad="38100" dist="38100" dir="2700000" rotWithShape="0">
                    <a:srgbClr val="C0C0C0"/>
                  </a:outerShdw>
                </a:effectLst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400" i="1">
                <a:solidFill>
                  <a:srgbClr val="FFFFFF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rPr>
              <a:t> </a:t>
            </a:r>
            <a:r>
              <a:rPr lang="en-US" sz="4400" i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rPr>
              <a:t>3.6 </a:t>
            </a:r>
            <a:r>
              <a:rPr sz="4400" i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rPr>
              <a:t>Binary </a:t>
            </a:r>
            <a:r>
              <a:rPr sz="4400" i="1">
                <a:solidFill>
                  <a:srgbClr val="FFFFFF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rPr>
              <a:t>Input/Output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fprintf()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int fprintf(FILE *fp, char *format, 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Similar to printf.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On success, the total number of characters written is returned.</a:t>
            </a:r>
            <a:b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</a:b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If a writing error occurs, a negative number is returned.</a:t>
            </a:r>
            <a:endParaRPr kumimoji="0" lang="en-US" altLang="zh-TW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Perpetua"/>
              <a:cs typeface="Courier New" pitchFamily="49" charset="0"/>
              <a:sym typeface="Perpetu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Example – create and write to a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FILE *fp;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name[10];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double balance;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int account;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((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 = fopen(“clients.dat”, “w”)</a:t>
            </a: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printf(“File could not be opened\n”);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printf(“Enter one account, name, and balance.\n”);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scanf(“%d%s%lf”, &amp;account, name, &amp;balance);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fprintf(fp, "%d %s %.2f\n", account, name, balance);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fclose(fp);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fscanf()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fscanf(FILE *fp, char *format, ...);</a:t>
            </a:r>
          </a:p>
          <a:p>
            <a:pPr marL="0" indent="0"/>
            <a:r>
              <a:rPr lang="en-US" altLang="zh-TW" sz="2400" smtClean="0">
                <a:solidFill>
                  <a:schemeClr val="tx1"/>
                </a:solidFill>
              </a:rPr>
              <a:t>Similar to scanf.</a:t>
            </a:r>
          </a:p>
          <a:p>
            <a:pPr marL="0" indent="0"/>
            <a:r>
              <a:rPr lang="en-US" altLang="zh-TW" sz="2400" smtClean="0">
                <a:solidFill>
                  <a:schemeClr val="tx1"/>
                </a:solidFill>
              </a:rPr>
              <a:t>On success, return the number of items successfully filled. This count can match the expected number of items or be less (even zero) due to a matching failure, a reading error, or the reach of the </a:t>
            </a:r>
            <a:r>
              <a:rPr lang="en-US" altLang="zh-TW" sz="2400" i="1" smtClean="0">
                <a:solidFill>
                  <a:schemeClr val="tx1"/>
                </a:solidFill>
              </a:rPr>
              <a:t>end-of-file</a:t>
            </a:r>
            <a:r>
              <a:rPr lang="en-US" altLang="zh-TW" sz="2400" smtClean="0">
                <a:solidFill>
                  <a:schemeClr val="tx1"/>
                </a:solidFill>
              </a:rPr>
              <a:t>. And, if </a:t>
            </a:r>
            <a:r>
              <a:rPr lang="en-US" altLang="zh-TW" sz="2400" i="1" smtClean="0">
                <a:solidFill>
                  <a:schemeClr val="tx1"/>
                </a:solidFill>
              </a:rPr>
              <a:t>end-of-file</a:t>
            </a:r>
            <a:r>
              <a:rPr lang="en-US" altLang="zh-TW" sz="2400" smtClean="0">
                <a:solidFill>
                  <a:schemeClr val="tx1"/>
                </a:solidFill>
              </a:rPr>
              <a:t> happens before any data could be successfully read, </a:t>
            </a:r>
            <a:r>
              <a:rPr lang="en-US" altLang="zh-TW" sz="2400" smtClean="0">
                <a:solidFill>
                  <a:schemeClr val="tx1"/>
                </a:solidFill>
                <a:hlinkClick r:id="rId2"/>
              </a:rPr>
              <a:t>EOF</a:t>
            </a:r>
            <a:r>
              <a:rPr lang="en-US" altLang="zh-TW" sz="2400" smtClean="0">
                <a:solidFill>
                  <a:schemeClr val="tx1"/>
                </a:solidFill>
              </a:rPr>
              <a:t> is returned.</a:t>
            </a:r>
          </a:p>
          <a:p>
            <a:pPr marL="0" indent="0"/>
            <a:endParaRPr lang="en-US" altLang="zh-TW" sz="24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feof(FILE *fp); </a:t>
            </a:r>
          </a:p>
          <a:p>
            <a:pPr marL="0" indent="0"/>
            <a:r>
              <a:rPr lang="en-US" altLang="zh-TW" sz="2400" smtClean="0">
                <a:solidFill>
                  <a:schemeClr val="tx1"/>
                </a:solidFill>
              </a:rPr>
              <a:t>return 1/0 end-of-file is reached</a:t>
            </a:r>
          </a:p>
          <a:p>
            <a:pPr marL="0" indent="0"/>
            <a:endParaRPr lang="en-US" altLang="zh-TW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read from a file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FILE *fp;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name[10];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double balance;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int account;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((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 = fopen(“clients.dat”, “r”)</a:t>
            </a: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printf(“File could not be opened\n”);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fscanf(fp, “%d%s%lf”, &amp;account, name, &amp;balance);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printf("%d %s %.2f\n", account, name, balance);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fclose(fp);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character I/O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fputc(int c, 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putc(int c, 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Write a character c to a file. putc() is often implemented as a MACRO (hence faster).  On success, the character written is returned. If a writing error occurs, 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  <a:hlinkClick r:id="rId2"/>
              </a:rPr>
              <a:t>EOF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 is returned</a:t>
            </a:r>
          </a:p>
          <a:p>
            <a:pPr marL="0" indent="0">
              <a:buFontTx/>
              <a:buNone/>
            </a:pPr>
            <a:endParaRPr lang="en-US" altLang="zh-TW" sz="2400" smtClean="0">
              <a:solidFill>
                <a:schemeClr val="tx1"/>
              </a:solidFill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fgetc(FILE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getc(FILE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Read a character c to a file. getc() is often implemented as a MACRO (hence faster).  On success, the character read is returned. If a read error occurs, 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  <a:hlinkClick r:id="rId2"/>
              </a:rPr>
              <a:t>EOF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 is returned. </a:t>
            </a:r>
            <a:endParaRPr lang="en-US" altLang="zh-TW" sz="24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/>
            <a:endParaRPr lang="en-US" altLang="zh-TW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character I/O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FILE *source_fp, *dest_fp;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int ch;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((source_fp = fopen("source.txt", "r"))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printf("cannot open source file\n");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if ((dest_fp = fopen("dest.txt", "w"))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printf("cannot open dest file\n");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while ((ch = 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getc(source_fp)</a:t>
            </a: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!= EOF)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putc(ch, dest_fp);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fclose(source_fp);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fclose(dest_fp);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character I/O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ugetc(int c, 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Push back a character read from a file pointer.</a:t>
            </a:r>
          </a:p>
          <a:p>
            <a:pPr marL="0" indent="0">
              <a:buFontTx/>
              <a:buNone/>
            </a:pPr>
            <a:endParaRPr lang="en-US" altLang="zh-TW" sz="2400" smtClean="0">
              <a:solidFill>
                <a:schemeClr val="tx1"/>
              </a:solidFill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feof(FILE *fp); 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return 1/0 </a:t>
            </a:r>
            <a:r>
              <a:rPr lang="en-US" altLang="zh-TW" sz="2400" i="1" smtClean="0">
                <a:solidFill>
                  <a:schemeClr val="tx1"/>
                </a:solidFill>
                <a:cs typeface="Courier New" pitchFamily="49" charset="0"/>
              </a:rPr>
              <a:t>end-of-file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 is reached</a:t>
            </a:r>
            <a:endParaRPr lang="en-US" altLang="zh-TW" sz="240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 </a:t>
            </a:r>
          </a:p>
          <a:p>
            <a:pPr marL="0" indent="0"/>
            <a:endParaRPr lang="en-US" altLang="zh-TW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character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FILE * fp;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fp = fopen ("source.txt","r");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(fp ==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printf("cannot open the file\n");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(!feof (fp)) </a:t>
            </a: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 = getc(fp);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(c == '#')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ungetc('@', 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putc(c, stdout); // </a:t>
            </a: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stdout is the screen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standard input &amp; output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 *stdin  // screen input as a file</a:t>
            </a:r>
          </a:p>
          <a:p>
            <a:r>
              <a:rPr lang="en-US" altLang="zh-TW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 *stdout // screen output as a file</a:t>
            </a:r>
          </a:p>
          <a:p>
            <a:pPr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 </a:t>
            </a:r>
          </a:p>
          <a:p>
            <a:endParaRPr lang="en-US" altLang="zh-TW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stdin, stdout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int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((c = fgetc(stdin)) != '*')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fputc(c, stdout);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/>
          <a:srcRect l="2307" t="3358" r="49022" b="40672"/>
          <a:stretch>
            <a:fillRect/>
          </a:stretch>
        </p:blipFill>
        <p:spPr bwMode="auto">
          <a:xfrm>
            <a:off x="4191000" y="1296988"/>
            <a:ext cx="66865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85800" y="6463030"/>
            <a:ext cx="39624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100" i="1"/>
            </a:lvl1pPr>
          </a:lstStyle>
          <a:p>
            <a:pPr lvl="0">
              <a:defRPr sz="1800" i="0"/>
            </a:pPr>
            <a:r>
              <a:rPr sz="1100" i="1"/>
              <a:t>Department of CSE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Objectives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600" dirty="0" smtClean="0"/>
              <a:t>To understand operations on text and binary files</a:t>
            </a:r>
          </a:p>
          <a:p>
            <a:pPr lvl="0">
              <a:defRPr sz="1800"/>
            </a:pPr>
            <a:r>
              <a:rPr sz="2600" smtClean="0"/>
              <a:t>To </a:t>
            </a:r>
            <a:r>
              <a:rPr sz="2600" dirty="0"/>
              <a:t>understand the differences between text and binary files</a:t>
            </a:r>
          </a:p>
          <a:p>
            <a:pPr lvl="0">
              <a:defRPr sz="1800"/>
            </a:pPr>
            <a:r>
              <a:rPr sz="2600" dirty="0"/>
              <a:t>To write programs that read, write, and/or </a:t>
            </a:r>
            <a:r>
              <a:rPr sz="2600"/>
              <a:t>append </a:t>
            </a:r>
            <a:r>
              <a:rPr lang="en-US" sz="2600" dirty="0" smtClean="0"/>
              <a:t>text and </a:t>
            </a:r>
            <a:r>
              <a:rPr sz="2600" smtClean="0"/>
              <a:t>binary </a:t>
            </a:r>
            <a:r>
              <a:rPr sz="2600" dirty="0" smtClean="0"/>
              <a:t>files</a:t>
            </a:r>
            <a:endParaRPr sz="2600" dirty="0"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219354" y="6368467"/>
            <a:ext cx="323292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</a:t>
            </a:fld>
            <a:endParaRPr sz="11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Line I/O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fputs(const char *s, 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Write a line of characters to a file. On success, a non-negative value is returned. On error, the function returns 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  <a:hlinkClick r:id="rId2"/>
              </a:rPr>
              <a:t>EOF</a:t>
            </a: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. </a:t>
            </a:r>
          </a:p>
          <a:p>
            <a:pPr marL="0" indent="0">
              <a:buFontTx/>
              <a:buNone/>
            </a:pPr>
            <a:endParaRPr lang="en-US" altLang="zh-TW" sz="2400" smtClean="0">
              <a:solidFill>
                <a:schemeClr val="tx1"/>
              </a:solidFill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TW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char* fgets(char *s, int n, File *fp);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Read characters from a file until it reaches the first new-line or (n-1) characters, in which it places the NULL character (‘\0’) at the end of the string. </a:t>
            </a: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On success, the function returns s. If the end-of-file is encountered before any characters could be read, the pointer returned is a NULL pointer (and the contents of s remain unchanged).</a:t>
            </a:r>
          </a:p>
          <a:p>
            <a:pPr marL="0" indent="0">
              <a:buFontTx/>
              <a:buNone/>
            </a:pPr>
            <a:endParaRPr lang="en-US" altLang="zh-TW" sz="24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TW" sz="2400" smtClean="0">
                <a:solidFill>
                  <a:schemeClr val="tx1"/>
                </a:solidFill>
                <a:cs typeface="Courier New" pitchFamily="49" charset="0"/>
              </a:rPr>
              <a:t> </a:t>
            </a:r>
          </a:p>
          <a:p>
            <a:pPr marL="0" indent="0"/>
            <a:endParaRPr lang="en-US" altLang="zh-TW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Text Files – Line I/O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FILE *source_fp, *dest_fp;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s[100];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((source_fp = fopen("source.txt", "r"))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printf("cannot open source file\n");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if ((dest_fp = fopen("dest.txt", "w"))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printf("cannot open dest file\n");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while (fgets(s, 100, source_fp) !=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fputs(s, dest_fp);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fclose(source_fp);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fclose(dest_fp);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Opening Binary Files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600" dirty="0" smtClean="0"/>
              <a:t>Syntax</a:t>
            </a:r>
            <a:r>
              <a:rPr sz="2600" dirty="0" smtClean="0"/>
              <a:t>:</a:t>
            </a:r>
            <a:r>
              <a:rPr sz="2600" dirty="0"/>
              <a:t/>
            </a:r>
            <a:br>
              <a:rPr sz="2600" dirty="0"/>
            </a:br>
            <a:r>
              <a:rPr sz="2600" i="1" dirty="0"/>
              <a:t>FILE* </a:t>
            </a:r>
            <a:r>
              <a:rPr sz="2600" i="1" dirty="0" err="1"/>
              <a:t>fopen</a:t>
            </a:r>
            <a:r>
              <a:rPr sz="2600" i="1" dirty="0"/>
              <a:t> (</a:t>
            </a:r>
            <a:r>
              <a:rPr sz="2600" i="1" dirty="0" err="1"/>
              <a:t>const</a:t>
            </a:r>
            <a:r>
              <a:rPr sz="2600" i="1" dirty="0"/>
              <a:t> char* filename, </a:t>
            </a:r>
            <a:r>
              <a:rPr sz="2600" i="1" dirty="0" err="1"/>
              <a:t>const</a:t>
            </a:r>
            <a:r>
              <a:rPr sz="2600" i="1" dirty="0"/>
              <a:t> char* mode);</a:t>
            </a:r>
          </a:p>
          <a:p>
            <a:pPr lvl="0">
              <a:defRPr sz="1800"/>
            </a:pPr>
            <a:r>
              <a:rPr sz="2600" dirty="0"/>
              <a:t>The six binary file modes are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22</a:t>
            </a:fld>
            <a:endParaRPr sz="1100"/>
          </a:p>
        </p:txBody>
      </p:sp>
      <p:graphicFrame>
        <p:nvGraphicFramePr>
          <p:cNvPr id="100" name="Table 100"/>
          <p:cNvGraphicFramePr/>
          <p:nvPr/>
        </p:nvGraphicFramePr>
        <p:xfrm>
          <a:off x="1155700" y="2997200"/>
          <a:ext cx="5026768" cy="357523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12631"/>
                <a:gridCol w="2014137"/>
              </a:tblGrid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solidFill>
                            <a:srgbClr val="FFFFFF"/>
                          </a:solidFill>
                        </a:rPr>
                        <a:t>Mode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solidFill>
                            <a:srgbClr val="FFFFFF"/>
                          </a:solidFill>
                        </a:rPr>
                        <a:t>Command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Read Binary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rb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Write Binary
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wb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Append Binary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ab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Read and Update Binary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r+b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Write and Update Binary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w+b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326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Append and Update Binary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a+b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" name="Shape 84"/>
          <p:cNvSpPr/>
          <p:nvPr/>
        </p:nvSpPr>
        <p:spPr>
          <a:xfrm>
            <a:off x="444499" y="1856096"/>
            <a:ext cx="6038187" cy="499174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Examples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2600"/>
              <a:t>The following are examples of open statements for binary files</a:t>
            </a:r>
          </a:p>
          <a:p>
            <a:pPr marL="594360" lvl="1" indent="-274320">
              <a:defRPr sz="1800"/>
            </a:pPr>
            <a:r>
              <a:rPr sz="2600"/>
              <a:t>// Write into a binary file</a:t>
            </a:r>
            <a:br>
              <a:rPr sz="2600"/>
            </a:br>
            <a:r>
              <a:rPr sz="2600" i="1"/>
              <a:t>FILE *fpWriteBin;</a:t>
            </a:r>
            <a:br>
              <a:rPr sz="2600" i="1"/>
            </a:br>
            <a:r>
              <a:rPr sz="2600" i="1"/>
              <a:t>fpWriteBin=fopen("c:\\myFile.bin", “wb”);</a:t>
            </a:r>
            <a:br>
              <a:rPr sz="2600" i="1"/>
            </a:br>
            <a:endParaRPr sz="2600"/>
          </a:p>
          <a:p>
            <a:pPr marL="594360" lvl="1" indent="-274320">
              <a:defRPr sz="1800"/>
            </a:pPr>
            <a:r>
              <a:rPr sz="2600"/>
              <a:t>// Read from a binary file</a:t>
            </a:r>
            <a:br>
              <a:rPr sz="2600"/>
            </a:br>
            <a:r>
              <a:rPr sz="2600" i="1"/>
              <a:t>fpReadBin = fopen (“myFile.bin”, “rb”);</a:t>
            </a:r>
            <a:br>
              <a:rPr sz="2600" i="1"/>
            </a:br>
            <a:endParaRPr sz="2600"/>
          </a:p>
          <a:p>
            <a:pPr marL="594360" lvl="1" indent="-274320">
              <a:defRPr sz="1800"/>
            </a:pPr>
            <a:r>
              <a:rPr sz="2600"/>
              <a:t>// Write with update</a:t>
            </a:r>
            <a:br>
              <a:rPr sz="2600"/>
            </a:br>
            <a:r>
              <a:rPr sz="2600" i="1"/>
              <a:t>fpWriteUpdateBin = fopen (“myFile.bin”, “w+b”); </a:t>
            </a:r>
            <a:br>
              <a:rPr sz="2600" i="1"/>
            </a:br>
            <a:endParaRPr sz="2600"/>
          </a:p>
          <a:p>
            <a:pPr marL="594360" lvl="1" indent="-274320">
              <a:defRPr sz="1800"/>
            </a:pPr>
            <a:r>
              <a:rPr sz="2600"/>
              <a:t>// Append to a binary file</a:t>
            </a:r>
            <a:br>
              <a:rPr sz="2600"/>
            </a:br>
            <a:r>
              <a:rPr sz="2600" i="1"/>
              <a:t> fpApndBin = fopen (“myFile.bin”, “ab”);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23</a:t>
            </a:fld>
            <a:endParaRPr sz="11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Closing a Binary File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This is the same as closing a text file</a:t>
            </a:r>
            <a:br>
              <a:rPr sz="2600" dirty="0"/>
            </a:br>
            <a:r>
              <a:rPr sz="2600" dirty="0"/>
              <a:t/>
            </a:r>
            <a:br>
              <a:rPr sz="2600" dirty="0"/>
            </a:br>
            <a:r>
              <a:rPr sz="2600" i="1" dirty="0" err="1"/>
              <a:t>int</a:t>
            </a:r>
            <a:r>
              <a:rPr sz="2600" i="1" dirty="0"/>
              <a:t> </a:t>
            </a:r>
            <a:r>
              <a:rPr sz="2600" i="1" dirty="0" err="1"/>
              <a:t>fclose</a:t>
            </a:r>
            <a:r>
              <a:rPr sz="2600" i="1" dirty="0"/>
              <a:t> (</a:t>
            </a:r>
            <a:r>
              <a:rPr sz="2600" i="1" dirty="0" err="1"/>
              <a:t>fpReadBin</a:t>
            </a:r>
            <a:r>
              <a:rPr sz="2600" i="1" dirty="0"/>
              <a:t>);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24</a:t>
            </a:fld>
            <a:endParaRPr sz="1100"/>
          </a:p>
        </p:txBody>
      </p:sp>
      <p:sp>
        <p:nvSpPr>
          <p:cNvPr id="5" name="Shape 84"/>
          <p:cNvSpPr/>
          <p:nvPr/>
        </p:nvSpPr>
        <p:spPr>
          <a:xfrm>
            <a:off x="304799" y="2183641"/>
            <a:ext cx="3494965" cy="627797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750" y="1795675"/>
            <a:ext cx="3527292" cy="495103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 has eight categories of standard file library functions. </a:t>
            </a:r>
          </a:p>
          <a:p>
            <a:pPr lvl="0">
              <a:defRPr sz="1800"/>
            </a:pPr>
            <a:r>
              <a:rPr sz="2600"/>
              <a:t>The first 4 are already discussed</a:t>
            </a: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Standard Library Functions for Files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25</a:t>
            </a:fld>
            <a:endParaRPr sz="11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File operations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Open a file: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fopen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Close a file: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fclose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Read a binary file: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fgetc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getc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fgets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puts(),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fscanf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fread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Write a binary file: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fputc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putc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fputs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puts(),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fprintf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fwrite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File positioning: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fseek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ftell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fgetpos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(),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fsetpos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()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1. Block I/O Functions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Used to read and write data into binary files as discussed previously.</a:t>
            </a:r>
          </a:p>
          <a:p>
            <a:pPr lvl="0">
              <a:defRPr sz="1800"/>
            </a:pPr>
            <a:r>
              <a:rPr sz="2600"/>
              <a:t>With the exception of character data, we cannot “see” data in binary files. If opened in an editor it looks like hieroglyphics.</a:t>
            </a:r>
          </a:p>
          <a:p>
            <a:pPr lvl="0">
              <a:defRPr sz="1800"/>
            </a:pPr>
            <a:r>
              <a:rPr sz="2600"/>
              <a:t>This is because there are no format conversions .</a:t>
            </a:r>
          </a:p>
          <a:p>
            <a:pPr lvl="0">
              <a:defRPr sz="1800"/>
            </a:pPr>
            <a:r>
              <a:rPr sz="2600" b="1" i="1"/>
              <a:t>fread( )</a:t>
            </a:r>
            <a:r>
              <a:rPr sz="2600"/>
              <a:t> and </a:t>
            </a:r>
            <a:r>
              <a:rPr sz="2600" b="1" i="1"/>
              <a:t>fwrite( )</a:t>
            </a:r>
            <a:r>
              <a:rPr sz="2600"/>
              <a:t> are the block read and write functions.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27</a:t>
            </a:fld>
            <a:endParaRPr sz="11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5800" y="3327400"/>
            <a:ext cx="3828753" cy="1985566"/>
          </a:xfrm>
          <a:prstGeom prst="roundRect">
            <a:avLst>
              <a:gd name="adj" fmla="val 15000"/>
            </a:avLst>
          </a:prstGeom>
          <a:solidFill>
            <a:srgbClr val="00E1FF"/>
          </a:solidFill>
          <a:ln w="50800">
            <a:solidFill>
              <a:srgbClr val="058DE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File Read : </a:t>
            </a:r>
            <a:r>
              <a:rPr sz="2600" i="1" dirty="0" err="1"/>
              <a:t>fread</a:t>
            </a:r>
            <a:r>
              <a:rPr sz="2600" i="1" dirty="0"/>
              <a:t>( )</a:t>
            </a:r>
            <a:endParaRPr sz="2600" dirty="0"/>
          </a:p>
          <a:p>
            <a:pPr marL="594360" lvl="1" indent="-274320">
              <a:defRPr sz="1800"/>
            </a:pPr>
            <a:r>
              <a:rPr sz="2600" dirty="0"/>
              <a:t>reads a specified number of bytes from a binary file and places them into memory at the specified location.</a:t>
            </a:r>
          </a:p>
          <a:p>
            <a:pPr marL="594360" lvl="1" indent="-274320">
              <a:defRPr sz="1800"/>
            </a:pPr>
            <a:r>
              <a:rPr sz="2600" dirty="0"/>
              <a:t>Syntax:</a:t>
            </a:r>
            <a:br>
              <a:rPr sz="2600" dirty="0"/>
            </a:br>
            <a:r>
              <a:rPr sz="2600" dirty="0"/>
              <a:t/>
            </a:r>
            <a:br>
              <a:rPr sz="2600" dirty="0"/>
            </a:br>
            <a:r>
              <a:rPr sz="2600" dirty="0" err="1"/>
              <a:t>int</a:t>
            </a:r>
            <a:r>
              <a:rPr sz="2600" dirty="0"/>
              <a:t> </a:t>
            </a:r>
            <a:r>
              <a:rPr sz="2600" dirty="0" err="1"/>
              <a:t>fread</a:t>
            </a:r>
            <a:r>
              <a:rPr sz="2600" dirty="0"/>
              <a:t>( void* </a:t>
            </a:r>
            <a:r>
              <a:rPr sz="2600" dirty="0" err="1"/>
              <a:t>pInArea</a:t>
            </a:r>
            <a:r>
              <a:rPr sz="2600" dirty="0"/>
              <a:t>,</a:t>
            </a:r>
            <a:br>
              <a:rPr sz="2600" dirty="0"/>
            </a:br>
            <a:r>
              <a:rPr sz="2600" dirty="0"/>
              <a:t>                </a:t>
            </a:r>
            <a:r>
              <a:rPr sz="2600" dirty="0" err="1"/>
              <a:t>int</a:t>
            </a:r>
            <a:r>
              <a:rPr sz="2600" dirty="0"/>
              <a:t> </a:t>
            </a:r>
            <a:r>
              <a:rPr sz="2600" dirty="0" err="1"/>
              <a:t>elementSize</a:t>
            </a:r>
            <a:r>
              <a:rPr sz="2600" dirty="0"/>
              <a:t>,</a:t>
            </a:r>
            <a:br>
              <a:rPr sz="2600" dirty="0"/>
            </a:br>
            <a:r>
              <a:rPr sz="2600" dirty="0"/>
              <a:t>                </a:t>
            </a:r>
            <a:r>
              <a:rPr sz="2600" dirty="0" err="1"/>
              <a:t>int</a:t>
            </a:r>
            <a:r>
              <a:rPr sz="2600" dirty="0"/>
              <a:t> count,</a:t>
            </a:r>
            <a:br>
              <a:rPr sz="2600" dirty="0"/>
            </a:br>
            <a:r>
              <a:rPr sz="2600" dirty="0"/>
              <a:t>                FILE* </a:t>
            </a:r>
            <a:r>
              <a:rPr sz="2600" dirty="0" err="1"/>
              <a:t>sp</a:t>
            </a:r>
            <a:r>
              <a:rPr sz="2600" dirty="0"/>
              <a:t>); </a:t>
            </a: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1. Block I/O Functions Continued.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28</a:t>
            </a:fld>
            <a:endParaRPr sz="1100"/>
          </a:p>
        </p:txBody>
      </p:sp>
      <p:sp>
        <p:nvSpPr>
          <p:cNvPr id="123" name="Shape 123"/>
          <p:cNvSpPr/>
          <p:nvPr/>
        </p:nvSpPr>
        <p:spPr>
          <a:xfrm>
            <a:off x="4742365" y="3258462"/>
            <a:ext cx="4251625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u="sng" dirty="0" err="1"/>
              <a:t>pInArea</a:t>
            </a:r>
            <a:r>
              <a:rPr dirty="0"/>
              <a:t> is a pointer to the input area in memory</a:t>
            </a:r>
          </a:p>
          <a:p>
            <a:pPr lvl="0"/>
            <a:endParaRPr dirty="0"/>
          </a:p>
          <a:p>
            <a:pPr lvl="0"/>
            <a:r>
              <a:rPr u="sng" dirty="0" err="1"/>
              <a:t>elementSize</a:t>
            </a:r>
            <a:r>
              <a:rPr dirty="0"/>
              <a:t> &amp; </a:t>
            </a:r>
            <a:r>
              <a:rPr u="sng" dirty="0"/>
              <a:t>count</a:t>
            </a:r>
            <a:r>
              <a:rPr dirty="0"/>
              <a:t> are multiplied to determine the amount of data to be transferred.</a:t>
            </a:r>
          </a:p>
          <a:p>
            <a:pPr lvl="0"/>
            <a:endParaRPr dirty="0"/>
          </a:p>
          <a:p>
            <a:pPr lvl="0"/>
            <a:r>
              <a:rPr dirty="0"/>
              <a:t>the last parameter (</a:t>
            </a:r>
            <a:r>
              <a:rPr u="sng" dirty="0" err="1"/>
              <a:t>sp</a:t>
            </a:r>
            <a:r>
              <a:rPr dirty="0"/>
              <a:t>)is the associated stream</a:t>
            </a:r>
          </a:p>
        </p:txBody>
      </p:sp>
      <p:sp>
        <p:nvSpPr>
          <p:cNvPr id="124" name="Shape 124"/>
          <p:cNvSpPr/>
          <p:nvPr/>
        </p:nvSpPr>
        <p:spPr>
          <a:xfrm>
            <a:off x="4699000" y="3170535"/>
            <a:ext cx="4216400" cy="2299296"/>
          </a:xfrm>
          <a:prstGeom prst="rect">
            <a:avLst/>
          </a:prstGeom>
          <a:ln w="25400">
            <a:solidFill>
              <a:srgbClr val="182FE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1. Block I/O Functions </a:t>
            </a:r>
            <a:r>
              <a:rPr lang="en-US" sz="4000" dirty="0" smtClean="0"/>
              <a:t>– </a:t>
            </a:r>
            <a:r>
              <a:rPr lang="en-US" sz="4000" dirty="0" err="1" smtClean="0"/>
              <a:t>fread</a:t>
            </a:r>
            <a:r>
              <a:rPr lang="en-US" sz="4000" dirty="0" smtClean="0"/>
              <a:t>( )</a:t>
            </a:r>
            <a:r>
              <a:rPr sz="4000" dirty="0" smtClean="0"/>
              <a:t>.</a:t>
            </a:r>
            <a:endParaRPr sz="4000"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600" dirty="0"/>
              <a:t>An example of a file that reads data into an array of integers</a:t>
            </a:r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r>
              <a:rPr sz="2600" dirty="0" err="1" smtClean="0"/>
              <a:t>fread</a:t>
            </a:r>
            <a:r>
              <a:rPr sz="2600" dirty="0"/>
              <a:t>() transfers the next 3 integers from the file(</a:t>
            </a:r>
            <a:r>
              <a:rPr sz="2600" dirty="0" err="1"/>
              <a:t>spData</a:t>
            </a:r>
            <a:r>
              <a:rPr sz="2600" dirty="0"/>
              <a:t>) to the array(</a:t>
            </a:r>
            <a:r>
              <a:rPr sz="2600" dirty="0" err="1"/>
              <a:t>inArea</a:t>
            </a:r>
            <a:r>
              <a:rPr sz="2600" dirty="0" smtClean="0"/>
              <a:t>)</a:t>
            </a:r>
            <a:endParaRPr lang="en-US" sz="2600" dirty="0" smtClean="0"/>
          </a:p>
          <a:p>
            <a:pPr>
              <a:defRPr sz="1800"/>
            </a:pPr>
            <a:r>
              <a:rPr lang="en-US" sz="2800" dirty="0"/>
              <a:t>If only 2 integers are left to read </a:t>
            </a:r>
            <a:r>
              <a:rPr lang="en-US" sz="2800" dirty="0" err="1"/>
              <a:t>fread</a:t>
            </a:r>
            <a:r>
              <a:rPr lang="en-US" sz="2800" dirty="0"/>
              <a:t>() will return 2</a:t>
            </a:r>
          </a:p>
          <a:p>
            <a:pPr lvl="0">
              <a:defRPr sz="1800"/>
            </a:pPr>
            <a:endParaRPr sz="2600" dirty="0"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29</a:t>
            </a:fld>
            <a:endParaRPr sz="1100"/>
          </a:p>
        </p:txBody>
      </p:sp>
      <p:pic>
        <p:nvPicPr>
          <p:cNvPr id="12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1912389"/>
            <a:ext cx="7747000" cy="29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Text File vs Binary File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Text files are divided into lines. Each byte in a text file represents a character, therefore readable by humans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In binary files, each byte may not be a character. </a:t>
            </a:r>
          </a:p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3</a:t>
            </a:fld>
            <a:endParaRPr sz="1100"/>
          </a:p>
        </p:txBody>
      </p:sp>
      <p:graphicFrame>
        <p:nvGraphicFramePr>
          <p:cNvPr id="73" name="Table 73"/>
          <p:cNvGraphicFramePr/>
          <p:nvPr/>
        </p:nvGraphicFramePr>
        <p:xfrm>
          <a:off x="749300" y="1590020"/>
          <a:ext cx="8022828" cy="31842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011414"/>
                <a:gridCol w="4011414"/>
              </a:tblGrid>
              <a:tr h="796061">
                <a:tc>
                  <a:txBody>
                    <a:bodyPr/>
                    <a:lstStyle/>
                    <a:p>
                      <a:pPr lvl="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i="1">
                          <a:solidFill>
                            <a:srgbClr val="FFFFFF"/>
                          </a:solidFill>
                        </a:rPr>
                        <a:t>Text File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i="1">
                          <a:solidFill>
                            <a:srgbClr val="FFFFFF"/>
                          </a:solidFill>
                        </a:rPr>
                        <a:t>Binary File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9606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All data are human readable graphic characters 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Data are stored in internal (binary) computer format 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9606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Each line of data ends with a “New Line” character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There are no lines or new lines. Data is in a continuous stream.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9606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 special Character (EOF) marks the end of the file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t>An EOF character marks the end of the file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" name="Shape 74"/>
          <p:cNvSpPr/>
          <p:nvPr/>
        </p:nvSpPr>
        <p:spPr>
          <a:xfrm>
            <a:off x="682389" y="4953000"/>
            <a:ext cx="7855882" cy="1536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7DBDD"/>
          </a:solidFill>
          <a:ln w="12700">
            <a:solidFill>
              <a:srgbClr val="D34817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rPr b="1"/>
              <a:t>NOTE : </a:t>
            </a:r>
            <a:br>
              <a:rPr b="1"/>
            </a:br>
            <a:r>
              <a:rPr b="1"/>
              <a:t>Formatted input/output(printf,scanf) , character input/output(getchar, putchar), and string input/output(fgets, fputs) functions can be used only with text files.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227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1. Block I/O </a:t>
            </a:r>
            <a:r>
              <a:rPr sz="4000" dirty="0" smtClean="0"/>
              <a:t>Functions</a:t>
            </a:r>
            <a:r>
              <a:rPr lang="en-US" sz="4000" dirty="0" smtClean="0"/>
              <a:t> – </a:t>
            </a:r>
            <a:r>
              <a:rPr lang="en-US" sz="4000" dirty="0" err="1" smtClean="0"/>
              <a:t>fread</a:t>
            </a:r>
            <a:r>
              <a:rPr lang="en-US" sz="4000" dirty="0" smtClean="0"/>
              <a:t>( )</a:t>
            </a:r>
            <a:r>
              <a:rPr sz="4000" dirty="0" smtClean="0"/>
              <a:t>.</a:t>
            </a:r>
            <a:endParaRPr sz="4000"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228600" y="818703"/>
            <a:ext cx="8686800" cy="60392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Program: read a file of integers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30</a:t>
            </a:fld>
            <a:endParaRPr sz="1100"/>
          </a:p>
        </p:txBody>
      </p:sp>
      <p:pic>
        <p:nvPicPr>
          <p:cNvPr id="1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91956"/>
            <a:ext cx="7946709" cy="532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1. Block I/O Functions – </a:t>
            </a:r>
            <a:r>
              <a:rPr lang="en-US" dirty="0" err="1" smtClean="0"/>
              <a:t>fread</a:t>
            </a:r>
            <a:r>
              <a:rPr lang="en-US" dirty="0" smtClean="0"/>
              <a:t>( ).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f</a:t>
            </a:r>
            <a:r>
              <a:rPr lang="en-US" dirty="0" err="1" smtClean="0"/>
              <a:t>read</a:t>
            </a:r>
            <a:r>
              <a:rPr lang="en-US" dirty="0" smtClean="0"/>
              <a:t>( ) returns the number of items read</a:t>
            </a:r>
          </a:p>
          <a:p>
            <a:pPr lvl="0"/>
            <a:r>
              <a:rPr lang="en-US" dirty="0" smtClean="0"/>
              <a:t>In the previous figure it will range from 0-3</a:t>
            </a:r>
          </a:p>
          <a:p>
            <a:pPr lvl="0"/>
            <a:r>
              <a:rPr lang="en-US" dirty="0" smtClean="0"/>
              <a:t>A more common use: - Reading Structures (records)</a:t>
            </a:r>
          </a:p>
          <a:p>
            <a:pPr lvl="0"/>
            <a:r>
              <a:rPr lang="en-US" dirty="0" smtClean="0"/>
              <a:t>Advantage: Structures contain a variety of data (string,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float,etc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Block I/O functions can transfer data one structure(record) at a time</a:t>
            </a:r>
          </a:p>
          <a:p>
            <a:pPr lvl="1"/>
            <a:r>
              <a:rPr lang="en-US" dirty="0" smtClean="0"/>
              <a:t>No need to format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31</a:t>
            </a:fld>
            <a:endParaRPr sz="11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Block I/O Functions </a:t>
            </a:r>
            <a:r>
              <a:rPr lang="en-US" dirty="0" smtClean="0"/>
              <a:t>– </a:t>
            </a:r>
            <a:r>
              <a:rPr lang="en-US" dirty="0" err="1" smtClean="0"/>
              <a:t>fread</a:t>
            </a:r>
            <a:r>
              <a:rPr lang="en-US" dirty="0" smtClean="0"/>
              <a:t>( ).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a Structure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6663"/>
            <a:ext cx="8126412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6429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Block I/O Functions </a:t>
            </a:r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dirty="0"/>
              <a:t>: Read Student File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984376"/>
            <a:ext cx="8437562" cy="468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25736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Block I/O Functions – </a:t>
            </a:r>
            <a:r>
              <a:rPr lang="en-US" dirty="0" err="1" smtClean="0"/>
              <a:t>fwrite</a:t>
            </a:r>
            <a:r>
              <a:rPr lang="en-US" dirty="0" smtClean="0"/>
              <a:t>( </a:t>
            </a:r>
            <a:r>
              <a:rPr lang="en-US" dirty="0"/>
              <a:t>).</a:t>
            </a:r>
          </a:p>
        </p:txBody>
      </p:sp>
      <p:sp>
        <p:nvSpPr>
          <p:cNvPr id="4" name="Shape 119"/>
          <p:cNvSpPr/>
          <p:nvPr/>
        </p:nvSpPr>
        <p:spPr>
          <a:xfrm>
            <a:off x="467437" y="2535830"/>
            <a:ext cx="3828753" cy="1558498"/>
          </a:xfrm>
          <a:prstGeom prst="roundRect">
            <a:avLst>
              <a:gd name="adj" fmla="val 15000"/>
            </a:avLst>
          </a:prstGeom>
          <a:solidFill>
            <a:srgbClr val="00E1FF"/>
          </a:solidFill>
          <a:ln w="50800">
            <a:solidFill>
              <a:srgbClr val="058DE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Writes a specified number of items to a binary file</a:t>
            </a:r>
          </a:p>
          <a:p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fwrite</a:t>
            </a:r>
            <a:r>
              <a:rPr lang="en-US" dirty="0" smtClean="0"/>
              <a:t> (void*  </a:t>
            </a:r>
            <a:r>
              <a:rPr lang="en-US" dirty="0" err="1" smtClean="0"/>
              <a:t>pOutArea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          </a:t>
            </a:r>
            <a:r>
              <a:rPr lang="en-US" dirty="0" err="1" smtClean="0"/>
              <a:t>int</a:t>
            </a:r>
            <a:r>
              <a:rPr lang="en-US" dirty="0" smtClean="0"/>
              <a:t>      </a:t>
            </a:r>
            <a:r>
              <a:rPr lang="en-US" dirty="0" err="1" smtClean="0"/>
              <a:t>elementSize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     count,</a:t>
            </a:r>
            <a:br>
              <a:rPr lang="en-US" dirty="0" smtClean="0"/>
            </a:br>
            <a:r>
              <a:rPr lang="en-US" dirty="0" smtClean="0"/>
              <a:t>	          FILE* </a:t>
            </a:r>
            <a:r>
              <a:rPr lang="en-US" dirty="0" err="1" smtClean="0"/>
              <a:t>sp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The parameters for file write correspond exactly with the parameters for </a:t>
            </a:r>
            <a:r>
              <a:rPr lang="en-US" dirty="0" err="1" smtClean="0"/>
              <a:t>fread</a:t>
            </a:r>
            <a:r>
              <a:rPr lang="en-US" dirty="0" smtClean="0"/>
              <a:t>( ).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number of items written</a:t>
            </a:r>
            <a:r>
              <a:rPr lang="en-US" dirty="0" smtClean="0"/>
              <a:t>.</a:t>
            </a:r>
          </a:p>
          <a:p>
            <a:r>
              <a:rPr lang="en-US" dirty="0" err="1"/>
              <a:t>Eg</a:t>
            </a:r>
            <a:r>
              <a:rPr lang="en-US" dirty="0"/>
              <a:t>: if it writes 3 integers, it returns 3</a:t>
            </a:r>
          </a:p>
          <a:p>
            <a:r>
              <a:rPr lang="en-US" dirty="0"/>
              <a:t>If the number of items written is fewer than count, then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hape 123"/>
          <p:cNvSpPr/>
          <p:nvPr/>
        </p:nvSpPr>
        <p:spPr>
          <a:xfrm>
            <a:off x="4572000" y="2535830"/>
            <a:ext cx="425162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2400" dirty="0" err="1"/>
              <a:t>Fwrite</a:t>
            </a:r>
            <a:r>
              <a:rPr lang="en-US" sz="2400" dirty="0"/>
              <a:t> copies </a:t>
            </a:r>
            <a:r>
              <a:rPr lang="en-US" sz="2400" dirty="0" err="1"/>
              <a:t>elementSize</a:t>
            </a:r>
            <a:r>
              <a:rPr lang="en-US" sz="2400" dirty="0"/>
              <a:t> x count bytes from the address specified by </a:t>
            </a:r>
            <a:r>
              <a:rPr lang="en-US" sz="2400" dirty="0" err="1"/>
              <a:t>pOutArea</a:t>
            </a:r>
            <a:r>
              <a:rPr lang="en-US" sz="2400" dirty="0"/>
              <a:t> to the file</a:t>
            </a:r>
            <a:endParaRPr sz="2400" dirty="0"/>
          </a:p>
        </p:txBody>
      </p:sp>
      <p:sp>
        <p:nvSpPr>
          <p:cNvPr id="9" name="Shape 124"/>
          <p:cNvSpPr/>
          <p:nvPr/>
        </p:nvSpPr>
        <p:spPr>
          <a:xfrm>
            <a:off x="4535027" y="2535830"/>
            <a:ext cx="4216400" cy="1558498"/>
          </a:xfrm>
          <a:prstGeom prst="rect">
            <a:avLst/>
          </a:prstGeom>
          <a:ln w="25400">
            <a:solidFill>
              <a:srgbClr val="182FE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1700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Block I/O Functions – </a:t>
            </a:r>
            <a:r>
              <a:rPr lang="en-US" dirty="0" err="1"/>
              <a:t>fwrite</a:t>
            </a:r>
            <a:r>
              <a:rPr lang="en-US" dirty="0"/>
              <a:t>( 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Write Operation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2912"/>
            <a:ext cx="8729662" cy="284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68458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Block I/O Functions – </a:t>
            </a:r>
            <a:r>
              <a:rPr lang="en-US" dirty="0" err="1"/>
              <a:t>fwrite</a:t>
            </a:r>
            <a:r>
              <a:rPr lang="en-US" dirty="0"/>
              <a:t>( 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a Structure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6" y="2039144"/>
            <a:ext cx="6965950" cy="422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18103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Block I/O Functions – </a:t>
            </a:r>
            <a:r>
              <a:rPr lang="en-US" dirty="0" err="1"/>
              <a:t>fwrite</a:t>
            </a:r>
            <a:r>
              <a:rPr lang="en-US" dirty="0"/>
              <a:t>( 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Program: Writing Structured Data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3" y="1924482"/>
            <a:ext cx="7124131" cy="478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31191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File Positioning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These have 2 uses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/>
              <a:t>For randomly processing data in disk </a:t>
            </a:r>
            <a:r>
              <a:rPr lang="en-US" sz="2400" dirty="0" smtClean="0"/>
              <a:t>files – position the file to read the desired data.</a:t>
            </a:r>
            <a:endParaRPr lang="en-US" sz="2400" dirty="0"/>
          </a:p>
          <a:p>
            <a:pPr lvl="1"/>
            <a:r>
              <a:rPr lang="en-US" sz="2400" dirty="0"/>
              <a:t>Change a file state ( from read to write, etc</a:t>
            </a:r>
            <a:r>
              <a:rPr lang="en-US" sz="2400" dirty="0" smtClean="0"/>
              <a:t>.)</a:t>
            </a:r>
          </a:p>
          <a:p>
            <a:r>
              <a:rPr lang="en-US" dirty="0" smtClean="0"/>
              <a:t>There are 3 functions</a:t>
            </a:r>
          </a:p>
          <a:p>
            <a:pPr lvl="1"/>
            <a:r>
              <a:rPr lang="en-US" dirty="0" smtClean="0"/>
              <a:t>Rewind – </a:t>
            </a:r>
            <a:r>
              <a:rPr lang="en-US" i="1" dirty="0" smtClean="0"/>
              <a:t>rewind( )</a:t>
            </a:r>
          </a:p>
          <a:p>
            <a:pPr lvl="1"/>
            <a:r>
              <a:rPr lang="en-US" dirty="0" smtClean="0"/>
              <a:t>Tell location – </a:t>
            </a:r>
            <a:r>
              <a:rPr lang="en-US" i="1" dirty="0" err="1" smtClean="0"/>
              <a:t>ftell</a:t>
            </a:r>
            <a:r>
              <a:rPr lang="en-US" i="1" dirty="0" smtClean="0"/>
              <a:t>( )</a:t>
            </a:r>
          </a:p>
          <a:p>
            <a:pPr lvl="1"/>
            <a:r>
              <a:rPr lang="en-US" dirty="0" smtClean="0"/>
              <a:t>File seek – </a:t>
            </a:r>
            <a:r>
              <a:rPr lang="en-US" i="1" dirty="0" err="1" smtClean="0"/>
              <a:t>fseek</a:t>
            </a:r>
            <a:r>
              <a:rPr lang="en-US" i="1" dirty="0" smtClean="0"/>
              <a:t>( )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806543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File </a:t>
            </a:r>
            <a:r>
              <a:rPr lang="en-US" dirty="0" smtClean="0"/>
              <a:t>Positioning – rewind(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Sets the file position indicator to beginning of file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65160"/>
            <a:ext cx="7815262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6797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An Example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228600" y="1384300"/>
            <a:ext cx="8686800" cy="5410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Text File stores “768” as three numeric characters and “A” as single character.</a:t>
            </a:r>
          </a:p>
          <a:p>
            <a:pPr lvl="0">
              <a:defRPr sz="1800"/>
            </a:pPr>
            <a:r>
              <a:rPr sz="2600" dirty="0"/>
              <a:t>Binary File stores “768” as a single short </a:t>
            </a:r>
            <a:r>
              <a:rPr sz="2600" dirty="0" err="1"/>
              <a:t>int</a:t>
            </a:r>
            <a:r>
              <a:rPr sz="2600" dirty="0"/>
              <a:t> character of 2 bytes and character “A” as a single character of size one byte.</a:t>
            </a:r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r>
              <a:rPr sz="2600" dirty="0" smtClean="0"/>
              <a:t>Note</a:t>
            </a:r>
            <a:r>
              <a:rPr sz="2600" dirty="0"/>
              <a:t>: Text files store data as a sequence of characters; binary files store data as they are stored in primary memory.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4</a:t>
            </a:fld>
            <a:endParaRPr sz="1100"/>
          </a:p>
        </p:txBody>
      </p:sp>
      <p:pic>
        <p:nvPicPr>
          <p:cNvPr id="79" name="pasted-image.png"/>
          <p:cNvPicPr/>
          <p:nvPr/>
        </p:nvPicPr>
        <p:blipFill>
          <a:blip r:embed="rId2">
            <a:extLst/>
          </a:blip>
          <a:srcRect l="4033" t="16662" b="4686"/>
          <a:stretch>
            <a:fillRect/>
          </a:stretch>
        </p:blipFill>
        <p:spPr>
          <a:xfrm>
            <a:off x="452907" y="3152227"/>
            <a:ext cx="8187386" cy="2214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File Positioning – rewind(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rewind( FILE* stream);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use: change a work file from write state to read state</a:t>
            </a:r>
          </a:p>
          <a:p>
            <a:r>
              <a:rPr lang="en-US" dirty="0" smtClean="0"/>
              <a:t>NOTE: recollect that to read and write a file with one open, we must open it in update mode(w+ or </a:t>
            </a:r>
            <a:r>
              <a:rPr lang="en-US" dirty="0" err="1" smtClean="0"/>
              <a:t>w+b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Though the same can be achieved by closing and reopening a file, rewinding is a faster operation.</a:t>
            </a:r>
          </a:p>
        </p:txBody>
      </p:sp>
      <p:sp>
        <p:nvSpPr>
          <p:cNvPr id="4" name="Shape 84"/>
          <p:cNvSpPr/>
          <p:nvPr/>
        </p:nvSpPr>
        <p:spPr>
          <a:xfrm>
            <a:off x="389908" y="2098722"/>
            <a:ext cx="3827250" cy="753659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45297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File Positioning – </a:t>
            </a:r>
            <a:r>
              <a:rPr lang="en-US" dirty="0" err="1" smtClean="0"/>
              <a:t>ftell</a:t>
            </a:r>
            <a:r>
              <a:rPr lang="en-US" dirty="0" smtClean="0"/>
              <a:t>( 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Reports current position of file marker in file relative to the beginning of the file</a:t>
            </a:r>
          </a:p>
          <a:p>
            <a:r>
              <a:rPr lang="en-US" dirty="0" smtClean="0"/>
              <a:t>Measures position in bytes starting from zero</a:t>
            </a:r>
          </a:p>
          <a:p>
            <a:r>
              <a:rPr lang="en-US" dirty="0" smtClean="0"/>
              <a:t>Returns a long integer</a:t>
            </a:r>
          </a:p>
          <a:p>
            <a:r>
              <a:rPr lang="en-US" dirty="0" smtClean="0"/>
              <a:t>Syntax:       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ftell</a:t>
            </a:r>
            <a:r>
              <a:rPr lang="en-US" dirty="0" smtClean="0"/>
              <a:t> ( FILE* stream);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1" y="4152900"/>
            <a:ext cx="7542213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84"/>
          <p:cNvSpPr/>
          <p:nvPr/>
        </p:nvSpPr>
        <p:spPr>
          <a:xfrm>
            <a:off x="1809275" y="3220872"/>
            <a:ext cx="3827250" cy="499174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8783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File Positioning – </a:t>
            </a:r>
            <a:r>
              <a:rPr lang="en-US" dirty="0" err="1"/>
              <a:t>ftell</a:t>
            </a:r>
            <a:r>
              <a:rPr lang="en-US" dirty="0"/>
              <a:t>(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find number of structures relative to first structure, it must be calculated.</a:t>
            </a:r>
          </a:p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i="1" dirty="0" err="1" smtClean="0"/>
              <a:t>numChar</a:t>
            </a:r>
            <a:r>
              <a:rPr lang="en-US" i="1" dirty="0" smtClean="0"/>
              <a:t>   = </a:t>
            </a:r>
            <a:r>
              <a:rPr lang="en-US" i="1" dirty="0" err="1" smtClean="0"/>
              <a:t>ftell</a:t>
            </a:r>
            <a:r>
              <a:rPr lang="en-US" i="1" dirty="0" smtClean="0"/>
              <a:t>(</a:t>
            </a:r>
            <a:r>
              <a:rPr lang="en-US" i="1" dirty="0" err="1" smtClean="0"/>
              <a:t>sp</a:t>
            </a:r>
            <a:r>
              <a:rPr lang="en-US" i="1" dirty="0" smtClean="0"/>
              <a:t>);</a:t>
            </a:r>
            <a:br>
              <a:rPr lang="en-US" i="1" dirty="0" smtClean="0"/>
            </a:br>
            <a:r>
              <a:rPr lang="en-US" i="1" dirty="0" err="1" smtClean="0"/>
              <a:t>numStruct</a:t>
            </a:r>
            <a:r>
              <a:rPr lang="en-US" i="1" dirty="0" smtClean="0"/>
              <a:t> = </a:t>
            </a:r>
            <a:r>
              <a:rPr lang="en-US" i="1" dirty="0" err="1" smtClean="0"/>
              <a:t>numChar</a:t>
            </a:r>
            <a:r>
              <a:rPr lang="en-US" i="1" dirty="0" smtClean="0"/>
              <a:t> / </a:t>
            </a:r>
            <a:r>
              <a:rPr lang="en-US" i="1" dirty="0" err="1" smtClean="0"/>
              <a:t>sizeof</a:t>
            </a:r>
            <a:r>
              <a:rPr lang="en-US" i="1" dirty="0" smtClean="0"/>
              <a:t>(STRUCTURE_TYPE);</a:t>
            </a:r>
          </a:p>
          <a:p>
            <a:r>
              <a:rPr lang="en-US" dirty="0" smtClean="0"/>
              <a:t>Here each structure is 4 bytes. If </a:t>
            </a:r>
            <a:r>
              <a:rPr lang="en-US" dirty="0" err="1" smtClean="0"/>
              <a:t>ftell</a:t>
            </a:r>
            <a:r>
              <a:rPr lang="en-US" dirty="0" smtClean="0"/>
              <a:t>() returns 16, it implies that there are 4 structures before this one.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ftell</a:t>
            </a:r>
            <a:r>
              <a:rPr lang="en-US" dirty="0" smtClean="0"/>
              <a:t>() encounters an error it returns “-1”.</a:t>
            </a:r>
          </a:p>
          <a:p>
            <a:r>
              <a:rPr lang="en-US" dirty="0" smtClean="0"/>
              <a:t>There are 2 conditions for error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ftell</a:t>
            </a:r>
            <a:r>
              <a:rPr lang="en-US" dirty="0" smtClean="0"/>
              <a:t>() with a device that cannot store data</a:t>
            </a:r>
          </a:p>
          <a:p>
            <a:pPr lvl="1"/>
            <a:r>
              <a:rPr lang="en-US" dirty="0" smtClean="0"/>
              <a:t>When position is larger than long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6601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File Positioning – </a:t>
            </a:r>
            <a:r>
              <a:rPr lang="en-US" dirty="0" err="1" smtClean="0"/>
              <a:t>fseek</a:t>
            </a:r>
            <a:r>
              <a:rPr lang="en-US" dirty="0" smtClean="0"/>
              <a:t>( 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Positions the file location indicator to the specified byte position in the file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fseek</a:t>
            </a:r>
            <a:r>
              <a:rPr lang="en-US" dirty="0" smtClean="0"/>
              <a:t>( </a:t>
            </a:r>
            <a:r>
              <a:rPr lang="en-US" dirty="0"/>
              <a:t>FILE* </a:t>
            </a:r>
            <a:r>
              <a:rPr lang="en-US" dirty="0" smtClean="0"/>
              <a:t>stream, long offset, </a:t>
            </a:r>
            <a:r>
              <a:rPr lang="en-US" dirty="0" err="1" smtClean="0"/>
              <a:t>int</a:t>
            </a:r>
            <a:r>
              <a:rPr lang="en-US" dirty="0" smtClean="0"/>
              <a:t> wherefrom);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first parameter is a pointer to the open file(either </a:t>
            </a:r>
            <a:r>
              <a:rPr lang="en-US" dirty="0" err="1" smtClean="0"/>
              <a:t>rea</a:t>
            </a:r>
            <a:r>
              <a:rPr lang="en-US" dirty="0" smtClean="0"/>
              <a:t>/write)</a:t>
            </a:r>
          </a:p>
          <a:p>
            <a:r>
              <a:rPr lang="en-US" dirty="0" smtClean="0"/>
              <a:t>Second parameter is a signed integer that specifies the number of bytes : </a:t>
            </a:r>
            <a:r>
              <a:rPr lang="en-US" u="sng" dirty="0" smtClean="0"/>
              <a:t>absolutely or relatively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84"/>
          <p:cNvSpPr/>
          <p:nvPr/>
        </p:nvSpPr>
        <p:spPr>
          <a:xfrm>
            <a:off x="444498" y="3098043"/>
            <a:ext cx="6543155" cy="499174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63823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File Positioning – </a:t>
            </a:r>
            <a:r>
              <a:rPr lang="en-US" dirty="0" err="1"/>
              <a:t>fseek</a:t>
            </a:r>
            <a:r>
              <a:rPr lang="en-US" dirty="0"/>
              <a:t>(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provides 3 named constants that specify the start position (wherefrom) of the seek operation</a:t>
            </a:r>
          </a:p>
          <a:p>
            <a:pPr lvl="1"/>
            <a:r>
              <a:rPr lang="en-US" dirty="0" smtClean="0"/>
              <a:t>#define SEEK_SET 0</a:t>
            </a:r>
          </a:p>
          <a:p>
            <a:pPr lvl="1"/>
            <a:r>
              <a:rPr lang="en-US" dirty="0" smtClean="0"/>
              <a:t>#define SEEK_CUR 1</a:t>
            </a:r>
          </a:p>
          <a:p>
            <a:pPr lvl="1"/>
            <a:r>
              <a:rPr lang="en-US" dirty="0" smtClean="0"/>
              <a:t>#define SEEK_END 2</a:t>
            </a:r>
          </a:p>
          <a:p>
            <a:r>
              <a:rPr lang="en-US" dirty="0" smtClean="0"/>
              <a:t>When wherefrom is SEEK_SET or 0, the offset is measured absolutely from the beginning of the file</a:t>
            </a:r>
          </a:p>
          <a:p>
            <a:r>
              <a:rPr lang="en-US" dirty="0" smtClean="0"/>
              <a:t>Example: to set file indicator to byte 100 on a file the syntax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sp</a:t>
            </a:r>
            <a:r>
              <a:rPr lang="en-US" dirty="0" smtClean="0"/>
              <a:t>, 99L,</a:t>
            </a:r>
            <a:r>
              <a:rPr lang="en-US" dirty="0"/>
              <a:t> </a:t>
            </a:r>
            <a:r>
              <a:rPr lang="en-US" dirty="0" smtClean="0"/>
              <a:t>SEEK_SET);</a:t>
            </a:r>
          </a:p>
          <a:p>
            <a:endParaRPr lang="en-US" dirty="0"/>
          </a:p>
        </p:txBody>
      </p:sp>
      <p:sp>
        <p:nvSpPr>
          <p:cNvPr id="4" name="Shape 84"/>
          <p:cNvSpPr/>
          <p:nvPr/>
        </p:nvSpPr>
        <p:spPr>
          <a:xfrm>
            <a:off x="458146" y="5322629"/>
            <a:ext cx="3486058" cy="499174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11492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File Positioning – </a:t>
            </a:r>
            <a:r>
              <a:rPr lang="en-US" dirty="0" err="1"/>
              <a:t>fseek</a:t>
            </a:r>
            <a:r>
              <a:rPr lang="en-US" dirty="0"/>
              <a:t>(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wherefrom is set to </a:t>
            </a:r>
            <a:r>
              <a:rPr lang="en-US" dirty="0"/>
              <a:t>SEEK_CUR </a:t>
            </a:r>
            <a:r>
              <a:rPr lang="en-US" dirty="0" smtClean="0"/>
              <a:t>or 1, the displacement is calculated from the current file position.</a:t>
            </a:r>
          </a:p>
          <a:p>
            <a:r>
              <a:rPr lang="en-US" dirty="0" smtClean="0"/>
              <a:t>If the displacement is negative, the file position moves to the beginning of the file and if displacement is positive, it moves towards the end of the file.</a:t>
            </a:r>
          </a:p>
          <a:p>
            <a:r>
              <a:rPr lang="en-US" dirty="0" smtClean="0"/>
              <a:t>It is an error to move beyond the beginning of a file </a:t>
            </a:r>
          </a:p>
          <a:p>
            <a:r>
              <a:rPr lang="en-US" dirty="0"/>
              <a:t>T</a:t>
            </a:r>
            <a:r>
              <a:rPr lang="en-US" dirty="0" smtClean="0"/>
              <a:t>he file is extended if the marker moves beyond the end of the file but the contents of the extended bytes are unknown.</a:t>
            </a:r>
          </a:p>
          <a:p>
            <a:r>
              <a:rPr lang="en-US" dirty="0" smtClean="0"/>
              <a:t>Example: To position the file marker to the next record in a structured file </a:t>
            </a:r>
            <a:br>
              <a:rPr lang="en-US" dirty="0" smtClean="0"/>
            </a:br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sp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(STRUCTURE_TYPE),</a:t>
            </a:r>
            <a:r>
              <a:rPr lang="en-US" dirty="0"/>
              <a:t> </a:t>
            </a:r>
            <a:r>
              <a:rPr lang="en-US" dirty="0" smtClean="0"/>
              <a:t>SEEK_CUR);</a:t>
            </a:r>
            <a:endParaRPr lang="en-US" dirty="0"/>
          </a:p>
        </p:txBody>
      </p:sp>
      <p:sp>
        <p:nvSpPr>
          <p:cNvPr id="4" name="Shape 84"/>
          <p:cNvSpPr/>
          <p:nvPr/>
        </p:nvSpPr>
        <p:spPr>
          <a:xfrm>
            <a:off x="512737" y="5650175"/>
            <a:ext cx="6543155" cy="499174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680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File Positioning – </a:t>
            </a:r>
            <a:r>
              <a:rPr lang="en-US" dirty="0" err="1"/>
              <a:t>fseek</a:t>
            </a:r>
            <a:r>
              <a:rPr lang="en-US" dirty="0"/>
              <a:t>(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wherefrom is SEEK_END or 2, the file locator indicator is positioned relative to the end of the file.</a:t>
            </a:r>
          </a:p>
          <a:p>
            <a:r>
              <a:rPr lang="en-US" dirty="0" smtClean="0"/>
              <a:t>This is used to write a record to the end of the file as shown below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fseek</a:t>
            </a:r>
            <a:r>
              <a:rPr lang="en-US" dirty="0" smtClean="0"/>
              <a:t>(stuFile,0L,SEEK_END);</a:t>
            </a:r>
          </a:p>
          <a:p>
            <a:endParaRPr lang="en-US" dirty="0"/>
          </a:p>
          <a:p>
            <a:r>
              <a:rPr lang="en-US" dirty="0" smtClean="0"/>
              <a:t>This returns 0 if the positioning is successful and returns a </a:t>
            </a:r>
            <a:r>
              <a:rPr lang="en-US" u="sng" dirty="0" smtClean="0"/>
              <a:t>non zero </a:t>
            </a:r>
            <a:r>
              <a:rPr lang="en-US" dirty="0" smtClean="0"/>
              <a:t>value if </a:t>
            </a:r>
            <a:r>
              <a:rPr lang="en-US" u="sng" dirty="0" smtClean="0"/>
              <a:t>unsuccessful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hape 84"/>
          <p:cNvSpPr/>
          <p:nvPr/>
        </p:nvSpPr>
        <p:spPr>
          <a:xfrm>
            <a:off x="444499" y="3098043"/>
            <a:ext cx="3881842" cy="499174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473687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File Positioning – </a:t>
            </a:r>
            <a:r>
              <a:rPr lang="en-US" dirty="0" err="1"/>
              <a:t>fseek</a:t>
            </a:r>
            <a:r>
              <a:rPr lang="en-US" dirty="0"/>
              <a:t>(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41" y="1870869"/>
            <a:ext cx="6746875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31724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685800" y="6463030"/>
            <a:ext cx="39624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100" i="1"/>
            </a:lvl1pPr>
          </a:lstStyle>
          <a:p>
            <a:pPr lvl="0">
              <a:defRPr sz="1800" i="0"/>
            </a:pPr>
            <a:r>
              <a:rPr sz="1100" i="1"/>
              <a:t>Department of CSE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04800" y="133139"/>
            <a:ext cx="8686800" cy="64553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000" dirty="0" smtClean="0"/>
              <a:t>Example: Program to Append 2 Binary Files</a:t>
            </a:r>
            <a:endParaRPr sz="4000"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572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219354" y="6368467"/>
            <a:ext cx="323292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48</a:t>
            </a:fld>
            <a:endParaRPr sz="110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5067"/>
            <a:ext cx="846455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685800" y="6463030"/>
            <a:ext cx="39624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100" i="1"/>
            </a:lvl1pPr>
          </a:lstStyle>
          <a:p>
            <a:pPr lvl="0">
              <a:defRPr sz="1800" i="0"/>
            </a:pPr>
            <a:r>
              <a:rPr sz="1100" i="1"/>
              <a:t>Department of CSE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3600" dirty="0" smtClean="0"/>
              <a:t>Example</a:t>
            </a:r>
            <a:r>
              <a:rPr lang="en-US" sz="3600" dirty="0"/>
              <a:t>: Program to Append 2 Binary </a:t>
            </a:r>
            <a:r>
              <a:rPr lang="en-US" sz="3600" dirty="0" smtClean="0"/>
              <a:t>Files Cont.</a:t>
            </a:r>
            <a:endParaRPr sz="4000" dirty="0"/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572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219354" y="6368467"/>
            <a:ext cx="323292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lnSpcReduction="10000"/>
          </a:bodyPr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49</a:t>
            </a:fld>
            <a:endParaRPr sz="110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37247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State of File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Files can be opened in </a:t>
            </a:r>
            <a:r>
              <a:rPr sz="2600" b="1" dirty="0"/>
              <a:t>Read</a:t>
            </a:r>
            <a:r>
              <a:rPr sz="2600" dirty="0"/>
              <a:t>, </a:t>
            </a:r>
            <a:r>
              <a:rPr sz="2600" b="1" dirty="0"/>
              <a:t>Write</a:t>
            </a:r>
            <a:r>
              <a:rPr sz="2600" dirty="0"/>
              <a:t> or </a:t>
            </a:r>
            <a:r>
              <a:rPr sz="2600" b="1" dirty="0"/>
              <a:t>Error</a:t>
            </a:r>
            <a:r>
              <a:rPr sz="2600" dirty="0"/>
              <a:t> State</a:t>
            </a:r>
          </a:p>
          <a:p>
            <a:pPr lvl="0">
              <a:defRPr sz="1800"/>
            </a:pPr>
            <a:r>
              <a:rPr sz="2600" dirty="0"/>
              <a:t>To read from a file - open in Read state</a:t>
            </a:r>
          </a:p>
          <a:p>
            <a:pPr lvl="0">
              <a:defRPr sz="1800"/>
            </a:pPr>
            <a:r>
              <a:rPr sz="2600" dirty="0"/>
              <a:t>To write into a file - open in Write state</a:t>
            </a:r>
          </a:p>
          <a:p>
            <a:pPr lvl="0">
              <a:defRPr sz="1800"/>
            </a:pPr>
            <a:r>
              <a:rPr sz="2600" dirty="0"/>
              <a:t>Error state - Occurs when a read operation is attempted on a file opened in Write state or vise versa.</a:t>
            </a:r>
            <a:br>
              <a:rPr sz="2600" dirty="0"/>
            </a:br>
            <a:r>
              <a:rPr sz="2600" dirty="0"/>
              <a:t/>
            </a:r>
            <a:br>
              <a:rPr sz="2600" dirty="0"/>
            </a:br>
            <a:r>
              <a:rPr sz="2600" b="1" dirty="0"/>
              <a:t>Note</a:t>
            </a:r>
            <a:r>
              <a:rPr sz="2600" dirty="0"/>
              <a:t>: A file opened in “read” state must already exist. Otherwise the open fails.</a:t>
            </a:r>
          </a:p>
          <a:p>
            <a:pPr lvl="0">
              <a:defRPr sz="1800"/>
            </a:pPr>
            <a:endParaRPr sz="2600" dirty="0"/>
          </a:p>
          <a:p>
            <a:pPr lvl="0">
              <a:defRPr sz="1800"/>
            </a:pPr>
            <a:r>
              <a:rPr sz="2600" dirty="0"/>
              <a:t>Files can be opened in various states based on the file mode statements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5</a:t>
            </a:fld>
            <a:endParaRPr sz="1100"/>
          </a:p>
        </p:txBody>
      </p:sp>
      <p:sp>
        <p:nvSpPr>
          <p:cNvPr id="84" name="Shape 84"/>
          <p:cNvSpPr/>
          <p:nvPr/>
        </p:nvSpPr>
        <p:spPr>
          <a:xfrm>
            <a:off x="444500" y="3954818"/>
            <a:ext cx="8470900" cy="1011436"/>
          </a:xfrm>
          <a:prstGeom prst="rect">
            <a:avLst/>
          </a:prstGeom>
          <a:ln w="50800">
            <a:solidFill>
              <a:srgbClr val="0C65D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File Modes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6</a:t>
            </a:fld>
            <a:endParaRPr sz="1100"/>
          </a:p>
        </p:txBody>
      </p:sp>
      <p:pic>
        <p:nvPicPr>
          <p:cNvPr id="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250" y="1841499"/>
            <a:ext cx="6159500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6262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File Modes Continued.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endParaRPr sz="2600"/>
          </a:p>
          <a:p>
            <a:pPr lvl="0">
              <a:defRPr sz="1800"/>
            </a:pPr>
            <a:r>
              <a:rPr sz="2600"/>
              <a:t>Position of the EOF marker for each mode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317499" y="6489699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7</a:t>
            </a:fld>
            <a:endParaRPr sz="1100"/>
          </a:p>
        </p:txBody>
      </p:sp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952500"/>
            <a:ext cx="8356600" cy="347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5086350"/>
            <a:ext cx="8166100" cy="151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TW" b="1" smtClean="0">
                <a:solidFill>
                  <a:schemeClr val="tx1"/>
                </a:solidFill>
              </a:rPr>
              <a:t>File operations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Open a file: 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fopen()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Close a file: 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fclose()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Read a binary file: 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fgetc(), getc(), fgets(), puts(), fscanf(), fread()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Write a binary file: 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fputc(), putc(), fputs(), puts(), fprintf(), fwrite()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File positioning: 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fseek(), ftell(), fgetpos(), fsetpos()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TW" b="1" dirty="0" err="1" smtClean="0">
                <a:solidFill>
                  <a:schemeClr val="tx1"/>
                </a:solidFill>
              </a:rPr>
              <a:t>fopen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FILE *fopen(char *name, char *mode);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void fclose(FILE* stream)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endParaRPr kumimoji="0" lang="en-US" altLang="zh-TW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Perpetua"/>
              <a:cs typeface="Perpetua"/>
              <a:sym typeface="Perpetua"/>
            </a:endParaRP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fopen returns a pointer to a 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Perpetua"/>
                <a:cs typeface="Courier New" pitchFamily="49" charset="0"/>
                <a:sym typeface="Perpetua"/>
              </a:rPr>
              <a:t>FILE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.</a:t>
            </a:r>
          </a:p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mode can be</a:t>
            </a:r>
          </a:p>
          <a:p>
            <a:pPr marL="548640" marR="0" lvl="1" indent="-22860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“r” - read</a:t>
            </a:r>
          </a:p>
          <a:p>
            <a:pPr marL="548640" marR="0" lvl="1" indent="-22860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“w” - write</a:t>
            </a:r>
          </a:p>
          <a:p>
            <a:pPr marL="548640" marR="0" lvl="1" indent="-22860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“a” - append</a:t>
            </a:r>
          </a:p>
          <a:p>
            <a:pPr marL="548640" marR="0" lvl="1" indent="-22860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Arial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Perpetua"/>
                <a:cs typeface="Perpetua"/>
                <a:sym typeface="Perpetua"/>
              </a:rPr>
              <a:t>“b” can be appended to the mode string to work with binary files. For example, “rb” means reading binary file.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Perpetua"/>
              <a:cs typeface="Perpetua"/>
              <a:sym typeface="Perpetu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1833</Words>
  <Application>Microsoft Office PowerPoint</Application>
  <PresentationFormat>On-screen Show (4:3)</PresentationFormat>
  <Paragraphs>372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</vt:lpstr>
      <vt:lpstr> 3.6 Binary Input/Output</vt:lpstr>
      <vt:lpstr>Objectives</vt:lpstr>
      <vt:lpstr>Text File vs Binary File</vt:lpstr>
      <vt:lpstr>An Example</vt:lpstr>
      <vt:lpstr>State of File</vt:lpstr>
      <vt:lpstr>File Modes</vt:lpstr>
      <vt:lpstr>File Modes Continued.</vt:lpstr>
      <vt:lpstr>File operations</vt:lpstr>
      <vt:lpstr>fopen()</vt:lpstr>
      <vt:lpstr>Text Files – fprintf()</vt:lpstr>
      <vt:lpstr>Example – create and write to a file</vt:lpstr>
      <vt:lpstr>Text Files – fscanf()</vt:lpstr>
      <vt:lpstr>Text Files – read from a file</vt:lpstr>
      <vt:lpstr>Text Files – character I/O</vt:lpstr>
      <vt:lpstr>Text Files – character I/O</vt:lpstr>
      <vt:lpstr>Text Files – character I/O</vt:lpstr>
      <vt:lpstr>Text Files – character I/O</vt:lpstr>
      <vt:lpstr>Text Files – standard input &amp; output</vt:lpstr>
      <vt:lpstr>Text Files – stdin, stdout</vt:lpstr>
      <vt:lpstr>Text Files – Line I/O</vt:lpstr>
      <vt:lpstr>Text Files – Line I/O</vt:lpstr>
      <vt:lpstr>Opening Binary Files</vt:lpstr>
      <vt:lpstr>Examples</vt:lpstr>
      <vt:lpstr>Closing a Binary File</vt:lpstr>
      <vt:lpstr>Standard Library Functions for Files</vt:lpstr>
      <vt:lpstr>Slide 26</vt:lpstr>
      <vt:lpstr>1. Block I/O Functions</vt:lpstr>
      <vt:lpstr>1. Block I/O Functions Continued.</vt:lpstr>
      <vt:lpstr>1. Block I/O Functions – fread( ).</vt:lpstr>
      <vt:lpstr>1. Block I/O Functions – fread( ).</vt:lpstr>
      <vt:lpstr>1. Block I/O Functions – fread( ).</vt:lpstr>
      <vt:lpstr>1. Block I/O Functions – fread( ).</vt:lpstr>
      <vt:lpstr>1. Block I/O Functions continued.</vt:lpstr>
      <vt:lpstr>1. Block I/O Functions – fwrite( ).</vt:lpstr>
      <vt:lpstr>1. Block I/O Functions – fwrite( ).</vt:lpstr>
      <vt:lpstr>1. Block I/O Functions – fwrite( ).</vt:lpstr>
      <vt:lpstr>1. Block I/O Functions – fwrite( ).</vt:lpstr>
      <vt:lpstr>2. File Positioning</vt:lpstr>
      <vt:lpstr>2. File Positioning – rewind( )</vt:lpstr>
      <vt:lpstr>2. File Positioning – rewind( )</vt:lpstr>
      <vt:lpstr>2. File Positioning – ftell( )</vt:lpstr>
      <vt:lpstr>2. File Positioning – ftell( )</vt:lpstr>
      <vt:lpstr>3. File Positioning – fseek( )</vt:lpstr>
      <vt:lpstr>3. File Positioning – fseek( )</vt:lpstr>
      <vt:lpstr>3. File Positioning – fseek( )</vt:lpstr>
      <vt:lpstr>3. File Positioning – fseek( )</vt:lpstr>
      <vt:lpstr>3. File Positioning – fseek( )</vt:lpstr>
      <vt:lpstr>Example: Program to Append 2 Binary Files</vt:lpstr>
      <vt:lpstr>Example: Program to Append 2 Binary Files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Input/Output</dc:title>
  <dc:creator>Admin</dc:creator>
  <cp:lastModifiedBy>Sini</cp:lastModifiedBy>
  <cp:revision>24</cp:revision>
  <dcterms:modified xsi:type="dcterms:W3CDTF">2016-04-27T01:17:13Z</dcterms:modified>
</cp:coreProperties>
</file>