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B76C-97D9-4A95-A3D1-7A3CAF80A609}" type="datetimeFigureOut">
              <a:rPr lang="en-US" smtClean="0"/>
              <a:t>02/09/2021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3ECF-F026-48C3-9F88-8B68F744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304800"/>
            <a:ext cx="4731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Assembly Language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ARM assembler commonly uses following instruction format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	label  </a:t>
            </a:r>
            <a:r>
              <a:rPr lang="en-US" sz="2000" dirty="0" err="1" smtClean="0"/>
              <a:t>opcode</a:t>
            </a:r>
            <a:r>
              <a:rPr lang="en-US" sz="2000" dirty="0" smtClean="0"/>
              <a:t> operand1, operand2, operand3, …    ; Comment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Label is an optional </a:t>
            </a:r>
            <a:r>
              <a:rPr lang="en-US" sz="2000" dirty="0" smtClean="0"/>
              <a:t>first field </a:t>
            </a:r>
            <a:r>
              <a:rPr lang="en-US" sz="2000" dirty="0"/>
              <a:t>of an assembly statement.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Labels </a:t>
            </a:r>
            <a:r>
              <a:rPr lang="en-US" sz="2000" dirty="0"/>
              <a:t>are alphanumeric names </a:t>
            </a:r>
            <a:r>
              <a:rPr lang="en-US" sz="2000" dirty="0" smtClean="0"/>
              <a:t>used to define </a:t>
            </a:r>
            <a:r>
              <a:rPr lang="en-US" sz="2000" dirty="0"/>
              <a:t>the starting location of a block of statements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When creating the executable </a:t>
            </a:r>
            <a:r>
              <a:rPr lang="en-US" sz="2000" dirty="0" smtClean="0"/>
              <a:t>file the assembler </a:t>
            </a:r>
            <a:r>
              <a:rPr lang="en-US" sz="2000" dirty="0"/>
              <a:t>will replace the label with the assigned value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Labels must be unique in the </a:t>
            </a:r>
            <a:r>
              <a:rPr lang="en-US" sz="2000" dirty="0" smtClean="0"/>
              <a:t>executable file </a:t>
            </a:r>
            <a:r>
              <a:rPr lang="en-US" sz="2000" dirty="0"/>
              <a:t>because an identical label encountered by the Assembler will generate an error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ARM assembler has reserved </a:t>
            </a:r>
            <a:r>
              <a:rPr lang="en-US" sz="2000" dirty="0" smtClean="0"/>
              <a:t>first </a:t>
            </a:r>
            <a:r>
              <a:rPr lang="en-US" sz="2000" dirty="0"/>
              <a:t>character of a line for the label </a:t>
            </a:r>
            <a:r>
              <a:rPr lang="en-US" sz="2000" dirty="0" smtClean="0"/>
              <a:t>field </a:t>
            </a:r>
            <a:r>
              <a:rPr lang="en-US" sz="2000" dirty="0"/>
              <a:t>and it should be </a:t>
            </a:r>
            <a:r>
              <a:rPr lang="en-US" sz="2000" dirty="0" smtClean="0"/>
              <a:t>left blank </a:t>
            </a:r>
            <a:r>
              <a:rPr lang="en-US" sz="2000" dirty="0"/>
              <a:t>for the instructions with no labels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82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</a:t>
            </a:r>
            <a:r>
              <a:rPr lang="en-US" sz="2000" b="1" dirty="0" smtClean="0"/>
              <a:t>2 ADDITION</a:t>
            </a:r>
          </a:p>
          <a:p>
            <a:endParaRPr lang="en-US" sz="2000" b="1" dirty="0"/>
          </a:p>
          <a:p>
            <a:r>
              <a:rPr lang="en-US" sz="2000" dirty="0" smtClean="0"/>
              <a:t>	</a:t>
            </a:r>
            <a:r>
              <a:rPr lang="en-US" sz="2000" dirty="0"/>
              <a:t>AREA Example2, CODE, READONLY</a:t>
            </a:r>
          </a:p>
          <a:p>
            <a:r>
              <a:rPr lang="en-US" sz="2000" dirty="0" smtClean="0"/>
              <a:t>	MOV </a:t>
            </a:r>
            <a:r>
              <a:rPr lang="en-US" sz="2000" dirty="0"/>
              <a:t>r1,#Q ;load r1 with the constant Q</a:t>
            </a:r>
          </a:p>
          <a:p>
            <a:r>
              <a:rPr lang="en-US" sz="2000" dirty="0" smtClean="0"/>
              <a:t>	MOV </a:t>
            </a:r>
            <a:r>
              <a:rPr lang="en-US" sz="2000" dirty="0"/>
              <a:t>r2,#R</a:t>
            </a:r>
          </a:p>
          <a:p>
            <a:r>
              <a:rPr lang="en-US" sz="2000" dirty="0" smtClean="0"/>
              <a:t>	MOV </a:t>
            </a:r>
            <a:r>
              <a:rPr lang="en-US" sz="2000" dirty="0"/>
              <a:t>r3,#S</a:t>
            </a:r>
          </a:p>
          <a:p>
            <a:r>
              <a:rPr lang="en-US" sz="2000" dirty="0" smtClean="0"/>
              <a:t>	ADD </a:t>
            </a:r>
            <a:r>
              <a:rPr lang="en-US" sz="2000" dirty="0"/>
              <a:t>r0,r1,r2</a:t>
            </a:r>
          </a:p>
          <a:p>
            <a:r>
              <a:rPr lang="en-US" sz="2000" dirty="0" smtClean="0"/>
              <a:t>	ADD </a:t>
            </a:r>
            <a:r>
              <a:rPr lang="en-US" sz="2000" dirty="0"/>
              <a:t>r0,r0,r3</a:t>
            </a:r>
          </a:p>
          <a:p>
            <a:r>
              <a:rPr lang="en-US" sz="2000" dirty="0" smtClean="0"/>
              <a:t>Stop 	B </a:t>
            </a:r>
            <a:r>
              <a:rPr lang="en-US" sz="2000" dirty="0"/>
              <a:t>Stop</a:t>
            </a:r>
          </a:p>
          <a:p>
            <a:endParaRPr lang="en-US" sz="2000" dirty="0" smtClean="0"/>
          </a:p>
          <a:p>
            <a:r>
              <a:rPr lang="en-US" sz="2000" dirty="0" smtClean="0"/>
              <a:t>Q </a:t>
            </a:r>
            <a:r>
              <a:rPr lang="en-US" sz="2000" dirty="0"/>
              <a:t>EQU 2 </a:t>
            </a:r>
            <a:r>
              <a:rPr lang="en-US" sz="2000" dirty="0" smtClean="0"/>
              <a:t>	;</a:t>
            </a:r>
            <a:r>
              <a:rPr lang="en-US" sz="2000" dirty="0"/>
              <a:t>Equate the symbolic name Q to the value </a:t>
            </a:r>
            <a:r>
              <a:rPr lang="en-US" sz="2000" dirty="0" smtClean="0"/>
              <a:t>2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EQU 4 ;</a:t>
            </a:r>
          </a:p>
          <a:p>
            <a:r>
              <a:rPr lang="en-US" sz="2000" dirty="0" smtClean="0"/>
              <a:t>S </a:t>
            </a:r>
            <a:r>
              <a:rPr lang="en-US" sz="2000" dirty="0"/>
              <a:t>EQU 5 ;</a:t>
            </a:r>
          </a:p>
          <a:p>
            <a:r>
              <a:rPr lang="en-US" sz="2000" dirty="0" smtClean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17935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3</a:t>
            </a:r>
            <a:r>
              <a:rPr lang="en-US" sz="2000" b="1" dirty="0" smtClean="0"/>
              <a:t> ADDITION</a:t>
            </a:r>
          </a:p>
          <a:p>
            <a:endParaRPr lang="en-US" sz="2000" b="1" dirty="0"/>
          </a:p>
          <a:p>
            <a:r>
              <a:rPr lang="en-US" sz="2000" dirty="0" smtClean="0"/>
              <a:t>	</a:t>
            </a:r>
            <a:r>
              <a:rPr lang="en-US" sz="2000" dirty="0"/>
              <a:t>AREA Example3, CODE, </a:t>
            </a:r>
            <a:r>
              <a:rPr lang="en-US" sz="2000" dirty="0" smtClean="0"/>
              <a:t>READONLY</a:t>
            </a:r>
            <a:endParaRPr lang="en-US" sz="2000" dirty="0"/>
          </a:p>
          <a:p>
            <a:r>
              <a:rPr lang="en-US" sz="2000" dirty="0" smtClean="0"/>
              <a:t>	LDR </a:t>
            </a:r>
            <a:r>
              <a:rPr lang="en-US" sz="2000" dirty="0"/>
              <a:t>r1,Q </a:t>
            </a:r>
            <a:r>
              <a:rPr lang="en-US" sz="2000" dirty="0" smtClean="0"/>
              <a:t>	;</a:t>
            </a:r>
            <a:r>
              <a:rPr lang="en-US" sz="2000" dirty="0"/>
              <a:t>load r1 with Q</a:t>
            </a:r>
          </a:p>
          <a:p>
            <a:r>
              <a:rPr lang="pt-BR" sz="2000" dirty="0" smtClean="0"/>
              <a:t>	LDR </a:t>
            </a:r>
            <a:r>
              <a:rPr lang="pt-BR" sz="2000" dirty="0"/>
              <a:t>r2,R </a:t>
            </a:r>
            <a:r>
              <a:rPr lang="pt-BR" sz="2000" dirty="0" smtClean="0"/>
              <a:t>	;</a:t>
            </a:r>
            <a:r>
              <a:rPr lang="pt-BR" sz="2000" dirty="0"/>
              <a:t>load r2 with R</a:t>
            </a:r>
          </a:p>
          <a:p>
            <a:r>
              <a:rPr lang="en-US" sz="2000" dirty="0" smtClean="0"/>
              <a:t>	LDR </a:t>
            </a:r>
            <a:r>
              <a:rPr lang="en-US" sz="2000" dirty="0"/>
              <a:t>r3,S </a:t>
            </a:r>
            <a:r>
              <a:rPr lang="en-US" sz="2000" dirty="0" smtClean="0"/>
              <a:t>		;</a:t>
            </a:r>
            <a:r>
              <a:rPr lang="en-US" sz="2000" dirty="0"/>
              <a:t>load r3 with S</a:t>
            </a:r>
          </a:p>
          <a:p>
            <a:r>
              <a:rPr lang="pt-BR" sz="2000" dirty="0" smtClean="0"/>
              <a:t>	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ADD </a:t>
            </a:r>
            <a:r>
              <a:rPr lang="pt-BR" sz="2000" dirty="0"/>
              <a:t>r0,r1,r2 </a:t>
            </a:r>
            <a:r>
              <a:rPr lang="pt-BR" sz="2000" dirty="0" smtClean="0"/>
              <a:t>	;</a:t>
            </a:r>
            <a:r>
              <a:rPr lang="pt-BR" sz="2000" dirty="0"/>
              <a:t>add Q to R</a:t>
            </a:r>
          </a:p>
          <a:p>
            <a:r>
              <a:rPr lang="pt-BR" sz="2000" dirty="0" smtClean="0"/>
              <a:t>	ADD </a:t>
            </a:r>
            <a:r>
              <a:rPr lang="pt-BR" sz="2000" dirty="0"/>
              <a:t>r0,r3 </a:t>
            </a:r>
            <a:r>
              <a:rPr lang="pt-BR" sz="2000" dirty="0" smtClean="0"/>
              <a:t>	;</a:t>
            </a:r>
            <a:r>
              <a:rPr lang="pt-BR" sz="2000" dirty="0"/>
              <a:t>add in S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STR </a:t>
            </a:r>
            <a:r>
              <a:rPr lang="en-US" sz="2000" dirty="0"/>
              <a:t>r0,Q </a:t>
            </a:r>
            <a:r>
              <a:rPr lang="en-US" sz="2000" dirty="0" smtClean="0"/>
              <a:t>	;</a:t>
            </a:r>
            <a:r>
              <a:rPr lang="en-US" sz="2000" dirty="0"/>
              <a:t>store result in Q</a:t>
            </a:r>
          </a:p>
          <a:p>
            <a:r>
              <a:rPr lang="en-US" sz="2000" dirty="0"/>
              <a:t>Stop </a:t>
            </a:r>
            <a:r>
              <a:rPr lang="en-US" sz="2000" dirty="0" smtClean="0"/>
              <a:t>	B </a:t>
            </a:r>
            <a:r>
              <a:rPr lang="en-US" sz="2000" dirty="0"/>
              <a:t>Stop</a:t>
            </a:r>
          </a:p>
          <a:p>
            <a:endParaRPr lang="en-US" sz="2000" dirty="0" smtClean="0"/>
          </a:p>
          <a:p>
            <a:r>
              <a:rPr lang="en-US" sz="2000" dirty="0" smtClean="0"/>
              <a:t>P 	SPACE </a:t>
            </a:r>
            <a:r>
              <a:rPr lang="en-US" sz="2000" dirty="0"/>
              <a:t>4 </a:t>
            </a:r>
            <a:r>
              <a:rPr lang="en-US" sz="2000" dirty="0" smtClean="0"/>
              <a:t>	;</a:t>
            </a:r>
            <a:r>
              <a:rPr lang="en-US" sz="2000" dirty="0"/>
              <a:t>save one word of storage</a:t>
            </a:r>
          </a:p>
          <a:p>
            <a:r>
              <a:rPr lang="en-US" sz="2000" dirty="0" smtClean="0"/>
              <a:t>Q 	DCD </a:t>
            </a:r>
            <a:r>
              <a:rPr lang="en-US" sz="2000" dirty="0"/>
              <a:t>2 </a:t>
            </a:r>
            <a:r>
              <a:rPr lang="en-US" sz="2000" dirty="0" smtClean="0"/>
              <a:t>	;</a:t>
            </a:r>
            <a:r>
              <a:rPr lang="en-US" sz="2000" dirty="0"/>
              <a:t>create variable Q with initial value 2</a:t>
            </a:r>
          </a:p>
          <a:p>
            <a:r>
              <a:rPr lang="en-US" sz="2000" dirty="0" smtClean="0"/>
              <a:t>R 	DCD </a:t>
            </a:r>
            <a:r>
              <a:rPr lang="en-US" sz="2000" dirty="0"/>
              <a:t>4 </a:t>
            </a:r>
            <a:r>
              <a:rPr lang="en-US" sz="2000" dirty="0" smtClean="0"/>
              <a:t>		;</a:t>
            </a:r>
            <a:r>
              <a:rPr lang="en-US" sz="2000" dirty="0"/>
              <a:t>create variable R with initial value 4</a:t>
            </a:r>
          </a:p>
          <a:p>
            <a:r>
              <a:rPr lang="en-US" sz="2000" dirty="0" smtClean="0"/>
              <a:t>S 	DCD </a:t>
            </a:r>
            <a:r>
              <a:rPr lang="en-US" sz="2000" dirty="0"/>
              <a:t>5 </a:t>
            </a:r>
            <a:r>
              <a:rPr lang="en-US" sz="2000" dirty="0" smtClean="0"/>
              <a:t>	;</a:t>
            </a:r>
            <a:r>
              <a:rPr lang="en-US" sz="2000" dirty="0"/>
              <a:t>create variable S with initial value 5</a:t>
            </a:r>
          </a:p>
          <a:p>
            <a:r>
              <a:rPr lang="en-US" sz="2000" dirty="0" smtClean="0"/>
              <a:t>	END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Q DCD 2 ;create variable Q with initial value </a:t>
            </a:r>
            <a:r>
              <a:rPr lang="en-US" sz="2000" dirty="0" smtClean="0"/>
              <a:t>2, means </a:t>
            </a:r>
            <a:r>
              <a:rPr lang="en-US" sz="2000" dirty="0"/>
              <a:t>‘call the current line Q and store the word 0x00000002 at that location.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230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304800"/>
            <a:ext cx="4731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Assembly Language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Opcode</a:t>
            </a:r>
            <a:r>
              <a:rPr lang="en-US" sz="2000" dirty="0"/>
              <a:t> is the second </a:t>
            </a:r>
            <a:r>
              <a:rPr lang="en-US" sz="2000" dirty="0" smtClean="0"/>
              <a:t>field </a:t>
            </a:r>
            <a:r>
              <a:rPr lang="en-US" sz="2000" dirty="0"/>
              <a:t>in assembly language instruction.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Assembly </a:t>
            </a:r>
            <a:r>
              <a:rPr lang="en-US" sz="2000" dirty="0"/>
              <a:t>language consists </a:t>
            </a:r>
            <a:r>
              <a:rPr lang="en-US" sz="2000" dirty="0" smtClean="0"/>
              <a:t>of mnemonics</a:t>
            </a:r>
            <a:r>
              <a:rPr lang="en-US" sz="2000" dirty="0"/>
              <a:t>, each corresponding to a machine instruction.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/>
              <a:t>a mnemonic you can </a:t>
            </a:r>
            <a:r>
              <a:rPr lang="en-US" sz="2000" dirty="0" smtClean="0"/>
              <a:t>decide what </a:t>
            </a:r>
            <a:r>
              <a:rPr lang="en-US" sz="2000" dirty="0"/>
              <a:t>operation you want to perform on the operands.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Assembler </a:t>
            </a:r>
            <a:r>
              <a:rPr lang="en-US" sz="2000" dirty="0"/>
              <a:t>must translate each </a:t>
            </a:r>
            <a:r>
              <a:rPr lang="en-US" sz="2000" dirty="0" smtClean="0"/>
              <a:t>mnemonic </a:t>
            </a:r>
            <a:r>
              <a:rPr lang="en-US" sz="2000" dirty="0" err="1" smtClean="0"/>
              <a:t>opcode</a:t>
            </a:r>
            <a:r>
              <a:rPr lang="en-US" sz="2000" dirty="0" smtClean="0"/>
              <a:t> </a:t>
            </a:r>
            <a:r>
              <a:rPr lang="en-US" sz="2000" dirty="0"/>
              <a:t>into their binary equivalent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Next to the </a:t>
            </a:r>
            <a:r>
              <a:rPr lang="en-US" sz="2000" dirty="0" err="1"/>
              <a:t>opcode</a:t>
            </a:r>
            <a:r>
              <a:rPr lang="en-US" sz="2000" dirty="0"/>
              <a:t> is the operand </a:t>
            </a:r>
            <a:r>
              <a:rPr lang="en-US" sz="2000" dirty="0" smtClean="0"/>
              <a:t>field </a:t>
            </a:r>
            <a:r>
              <a:rPr lang="en-US" sz="2000" dirty="0"/>
              <a:t>which might contain </a:t>
            </a:r>
            <a:r>
              <a:rPr lang="en-US" sz="2000" dirty="0" smtClean="0"/>
              <a:t>different </a:t>
            </a:r>
            <a:r>
              <a:rPr lang="en-US" sz="2000" dirty="0"/>
              <a:t>number of </a:t>
            </a:r>
            <a:r>
              <a:rPr lang="en-US" sz="2000" dirty="0" smtClean="0"/>
              <a:t>operands.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Some </a:t>
            </a:r>
            <a:r>
              <a:rPr lang="en-US" sz="2000" dirty="0"/>
              <a:t>of the instructions in Cortex-M3 will have no operand while other might have as many </a:t>
            </a:r>
            <a:r>
              <a:rPr lang="en-US" sz="2000" dirty="0" smtClean="0"/>
              <a:t>as four </a:t>
            </a:r>
            <a:r>
              <a:rPr lang="en-US" sz="2000" dirty="0"/>
              <a:t>operands.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number of operands in an instruction depends on the type of </a:t>
            </a:r>
            <a:r>
              <a:rPr lang="en-US" sz="2000" dirty="0" smtClean="0"/>
              <a:t>instruction, and </a:t>
            </a:r>
            <a:r>
              <a:rPr lang="en-US" sz="2000" dirty="0"/>
              <a:t>the syntax format of the operand can also be </a:t>
            </a:r>
            <a:r>
              <a:rPr lang="en-US" sz="2000" dirty="0" smtClean="0"/>
              <a:t>different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ormally</a:t>
            </a:r>
            <a:r>
              <a:rPr lang="en-US" sz="2000" dirty="0"/>
              <a:t>, the </a:t>
            </a:r>
            <a:r>
              <a:rPr lang="en-US" sz="2000" dirty="0" smtClean="0"/>
              <a:t>first </a:t>
            </a:r>
            <a:r>
              <a:rPr lang="en-US" sz="2000" dirty="0"/>
              <a:t>operand is </a:t>
            </a:r>
            <a:r>
              <a:rPr lang="en-US" sz="2000" dirty="0" smtClean="0"/>
              <a:t>the destination </a:t>
            </a:r>
            <a:r>
              <a:rPr lang="en-US" sz="2000" dirty="0"/>
              <a:t>of the operation.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172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304800"/>
            <a:ext cx="4731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Assembly Language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Comments are messages intended only for human consumption.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have no </a:t>
            </a:r>
            <a:r>
              <a:rPr lang="en-US" sz="2000" dirty="0" smtClean="0"/>
              <a:t>effect </a:t>
            </a:r>
            <a:r>
              <a:rPr lang="en-US" sz="2000" dirty="0"/>
              <a:t>on </a:t>
            </a:r>
            <a:r>
              <a:rPr lang="en-US" sz="2000" dirty="0" smtClean="0"/>
              <a:t>the translation </a:t>
            </a:r>
            <a:r>
              <a:rPr lang="en-US" sz="2000" dirty="0"/>
              <a:t>process and indeed are not acted on by the ARM Assembler.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comment </a:t>
            </a:r>
            <a:r>
              <a:rPr lang="en-US" sz="2000" dirty="0" smtClean="0"/>
              <a:t>field of </a:t>
            </a:r>
            <a:r>
              <a:rPr lang="en-US" sz="2000" dirty="0"/>
              <a:t>an assembly language instruction is also optional.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semicolon </a:t>
            </a:r>
            <a:r>
              <a:rPr lang="en-US" sz="2000" dirty="0" smtClean="0"/>
              <a:t>signifies </a:t>
            </a:r>
            <a:r>
              <a:rPr lang="en-US" sz="2000" dirty="0"/>
              <a:t>that the rest of </a:t>
            </a:r>
            <a:r>
              <a:rPr lang="en-US" sz="2000" dirty="0" smtClean="0"/>
              <a:t>the line </a:t>
            </a:r>
            <a:r>
              <a:rPr lang="en-US" sz="2000" dirty="0"/>
              <a:t>is a comment and is to be ignored by the assembler.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semicolon is the </a:t>
            </a:r>
            <a:r>
              <a:rPr lang="en-US" sz="2000" dirty="0" smtClean="0"/>
              <a:t>first non-blank character </a:t>
            </a:r>
            <a:r>
              <a:rPr lang="en-US" sz="2000" dirty="0"/>
              <a:t>on the line, the entire line is ignored.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semicolon follows the operands of </a:t>
            </a:r>
            <a:r>
              <a:rPr lang="en-US" sz="2000" dirty="0" smtClean="0"/>
              <a:t>an instruction</a:t>
            </a:r>
            <a:r>
              <a:rPr lang="en-US" sz="2000" dirty="0"/>
              <a:t>, then only the comment is ignored by the assembler.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593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040" y="152400"/>
            <a:ext cx="3749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Assembler Directives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8229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Every </a:t>
            </a:r>
            <a:r>
              <a:rPr lang="en-US" sz="2000" dirty="0"/>
              <a:t>program to be executed by a computer is a sequence of statements that can be read </a:t>
            </a:r>
            <a:r>
              <a:rPr lang="en-US" sz="2000" dirty="0" smtClean="0"/>
              <a:t>by the </a:t>
            </a:r>
            <a:r>
              <a:rPr lang="en-US" sz="2000" dirty="0"/>
              <a:t>humans.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assembler must </a:t>
            </a:r>
            <a:r>
              <a:rPr lang="en-US" sz="2000" dirty="0" smtClean="0"/>
              <a:t>differentiate </a:t>
            </a:r>
            <a:r>
              <a:rPr lang="en-US" sz="2000" dirty="0"/>
              <a:t>between the statements that will be </a:t>
            </a:r>
            <a:r>
              <a:rPr lang="en-US" sz="2000" dirty="0" smtClean="0"/>
              <a:t>converted into </a:t>
            </a:r>
            <a:r>
              <a:rPr lang="en-US" sz="2000" dirty="0"/>
              <a:t>executable code and that instruct the assembler to perform some </a:t>
            </a:r>
            <a:r>
              <a:rPr lang="en-US" sz="2000" dirty="0" smtClean="0"/>
              <a:t>specific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Assembler </a:t>
            </a:r>
            <a:r>
              <a:rPr lang="en-US" sz="2000" dirty="0"/>
              <a:t>directives are commands to the assembler that direct the assembly process.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Assembler </a:t>
            </a:r>
            <a:r>
              <a:rPr lang="en-US" sz="2000" dirty="0"/>
              <a:t>directives are also called pseudo </a:t>
            </a:r>
            <a:r>
              <a:rPr lang="en-US" sz="2000" dirty="0" err="1"/>
              <a:t>opcodes</a:t>
            </a:r>
            <a:r>
              <a:rPr lang="en-US" sz="2000" dirty="0"/>
              <a:t> or pseudo-operations.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are executed by </a:t>
            </a:r>
            <a:r>
              <a:rPr lang="en-US" sz="2000" dirty="0" smtClean="0"/>
              <a:t>the assembler </a:t>
            </a:r>
            <a:r>
              <a:rPr lang="en-US" sz="2000" dirty="0"/>
              <a:t>at assembly time not by the processor at run time.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Machine </a:t>
            </a:r>
            <a:r>
              <a:rPr lang="en-US" sz="2000" dirty="0"/>
              <a:t>code is not </a:t>
            </a:r>
            <a:r>
              <a:rPr lang="en-US" sz="2000" dirty="0" smtClean="0"/>
              <a:t>generated for </a:t>
            </a:r>
            <a:r>
              <a:rPr lang="en-US" sz="2000" dirty="0"/>
              <a:t>assembler directives as they are not directly translated to machine language.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Some tasks performed </a:t>
            </a:r>
            <a:r>
              <a:rPr lang="en-US" sz="2000" dirty="0"/>
              <a:t>by these directives are:</a:t>
            </a:r>
          </a:p>
          <a:p>
            <a:r>
              <a:rPr lang="en-US" sz="2000" dirty="0" smtClean="0"/>
              <a:t>	1</a:t>
            </a:r>
            <a:r>
              <a:rPr lang="en-US" sz="2000" dirty="0"/>
              <a:t>. Assign the program to certain areas in memory.</a:t>
            </a:r>
          </a:p>
          <a:p>
            <a:r>
              <a:rPr lang="en-US" sz="2000" dirty="0" smtClean="0"/>
              <a:t>	2</a:t>
            </a:r>
            <a:r>
              <a:rPr lang="en-US" sz="2000" dirty="0"/>
              <a:t>. </a:t>
            </a:r>
            <a:r>
              <a:rPr lang="en-US" sz="2000" dirty="0" smtClean="0"/>
              <a:t>Define </a:t>
            </a:r>
            <a:r>
              <a:rPr lang="en-US" sz="2000" dirty="0"/>
              <a:t>symbols.</a:t>
            </a:r>
          </a:p>
          <a:p>
            <a:r>
              <a:rPr lang="en-US" sz="2000" dirty="0" smtClean="0"/>
              <a:t>	3</a:t>
            </a:r>
            <a:r>
              <a:rPr lang="en-US" sz="2000" dirty="0"/>
              <a:t>. Designate areas of memory for data storage.</a:t>
            </a:r>
          </a:p>
          <a:p>
            <a:r>
              <a:rPr lang="en-US" sz="2000" dirty="0" smtClean="0"/>
              <a:t>	4</a:t>
            </a:r>
            <a:r>
              <a:rPr lang="en-US" sz="2000" dirty="0"/>
              <a:t>. Place tables or other </a:t>
            </a:r>
            <a:r>
              <a:rPr lang="en-US" sz="2000" dirty="0" smtClean="0"/>
              <a:t>fixed </a:t>
            </a:r>
            <a:r>
              <a:rPr lang="en-US" sz="2000" dirty="0"/>
              <a:t>data in memory.</a:t>
            </a:r>
          </a:p>
          <a:p>
            <a:r>
              <a:rPr lang="en-US" sz="2000" dirty="0" smtClean="0"/>
              <a:t>	5</a:t>
            </a:r>
            <a:r>
              <a:rPr lang="en-US" sz="2000" dirty="0"/>
              <a:t>. Allow references to other programs.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1340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34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AREA Directive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AREA directive allows the programmer to specify the memory location to store code and </a:t>
            </a:r>
            <a:r>
              <a:rPr lang="en-US" sz="2000" dirty="0" smtClean="0"/>
              <a:t>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Depending </a:t>
            </a:r>
            <a:r>
              <a:rPr lang="en-US" sz="2000" dirty="0"/>
              <a:t>on the memory </a:t>
            </a:r>
            <a:r>
              <a:rPr lang="en-US" sz="2000" dirty="0" smtClean="0"/>
              <a:t>configuration </a:t>
            </a:r>
            <a:r>
              <a:rPr lang="en-US" sz="2000" dirty="0"/>
              <a:t>of your device, code and data can reside in </a:t>
            </a:r>
            <a:r>
              <a:rPr lang="en-US" sz="2000" dirty="0" smtClean="0"/>
              <a:t>different areas </a:t>
            </a:r>
            <a:r>
              <a:rPr lang="en-US" sz="2000" dirty="0"/>
              <a:t>of memory.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name must be </a:t>
            </a:r>
            <a:r>
              <a:rPr lang="en-US" sz="2000" dirty="0" smtClean="0"/>
              <a:t>specified </a:t>
            </a:r>
            <a:r>
              <a:rPr lang="en-US" sz="2000" dirty="0"/>
              <a:t>for an area directive.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several </a:t>
            </a:r>
            <a:r>
              <a:rPr lang="en-US" sz="2000" dirty="0" smtClean="0"/>
              <a:t>optional comma </a:t>
            </a:r>
            <a:r>
              <a:rPr lang="en-US" sz="2000" dirty="0"/>
              <a:t>delimited attributes that can be used with AREA directive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4" y="3733800"/>
            <a:ext cx="758008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91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048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ENTRY </a:t>
            </a:r>
            <a:r>
              <a:rPr lang="en-US" sz="2000" b="1" dirty="0"/>
              <a:t>and END </a:t>
            </a:r>
            <a:r>
              <a:rPr lang="en-US" sz="2000" b="1" dirty="0" smtClean="0"/>
              <a:t>Directives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first </a:t>
            </a:r>
            <a:r>
              <a:rPr lang="en-US" sz="2000" dirty="0"/>
              <a:t>instruction to be executed within an application is marked by the ENTRY </a:t>
            </a:r>
            <a:r>
              <a:rPr lang="en-US" sz="2000" dirty="0" smtClean="0"/>
              <a:t>directive.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Entry </a:t>
            </a:r>
            <a:r>
              <a:rPr lang="en-US" sz="2000" dirty="0"/>
              <a:t>point must be </a:t>
            </a:r>
            <a:r>
              <a:rPr lang="en-US" sz="2000" dirty="0" smtClean="0"/>
              <a:t>specified </a:t>
            </a:r>
            <a:r>
              <a:rPr lang="en-US" sz="2000" dirty="0"/>
              <a:t>for every assembly language program.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application can </a:t>
            </a:r>
            <a:r>
              <a:rPr lang="en-US" sz="2000" dirty="0" smtClean="0"/>
              <a:t>contain only </a:t>
            </a:r>
            <a:r>
              <a:rPr lang="en-US" sz="2000" dirty="0"/>
              <a:t>a single entry point and so in a multi-source module application, only a single module </a:t>
            </a:r>
            <a:r>
              <a:rPr lang="en-US" sz="2000" dirty="0" smtClean="0"/>
              <a:t>will contain </a:t>
            </a:r>
            <a:r>
              <a:rPr lang="en-US" sz="2000" dirty="0"/>
              <a:t>an ENTRY </a:t>
            </a:r>
            <a:r>
              <a:rPr lang="en-US" sz="2000" dirty="0" smtClean="0"/>
              <a:t>directive.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END </a:t>
            </a:r>
            <a:r>
              <a:rPr lang="en-US" sz="2000" dirty="0"/>
              <a:t>directive causes the assembler to stop processing the current source </a:t>
            </a:r>
            <a:r>
              <a:rPr lang="en-US" sz="2000" dirty="0" smtClean="0"/>
              <a:t>file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Every assembly language </a:t>
            </a:r>
            <a:r>
              <a:rPr lang="en-US" sz="2000" dirty="0"/>
              <a:t>source module must therefore </a:t>
            </a:r>
            <a:r>
              <a:rPr lang="en-US" sz="2000" dirty="0" smtClean="0"/>
              <a:t>finish </a:t>
            </a:r>
            <a:r>
              <a:rPr lang="en-US" sz="2000" dirty="0"/>
              <a:t>with this </a:t>
            </a:r>
            <a:r>
              <a:rPr lang="en-US" sz="2000" dirty="0" smtClean="0"/>
              <a:t>directive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572000"/>
            <a:ext cx="77819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5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ALIGN Directive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of ALIGN ensures that your code is correctly aligned.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By </a:t>
            </a:r>
            <a:r>
              <a:rPr lang="en-US" sz="2000" dirty="0"/>
              <a:t>default, the ALIGN </a:t>
            </a:r>
            <a:r>
              <a:rPr lang="en-US" sz="2000" dirty="0" smtClean="0"/>
              <a:t>directive aligns </a:t>
            </a:r>
            <a:r>
              <a:rPr lang="en-US" sz="2000" dirty="0"/>
              <a:t>the current location within the code to a word (4-byte) boundary.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ALIGN </a:t>
            </a:r>
            <a:r>
              <a:rPr lang="en-US" sz="2000" dirty="0"/>
              <a:t>2 can also </a:t>
            </a:r>
            <a:r>
              <a:rPr lang="en-US" sz="2000" dirty="0" smtClean="0"/>
              <a:t>be used </a:t>
            </a:r>
            <a:r>
              <a:rPr lang="en-US" sz="2000" dirty="0"/>
              <a:t>to align on a </a:t>
            </a:r>
            <a:r>
              <a:rPr lang="en-US" sz="2000" dirty="0" err="1"/>
              <a:t>halfword</a:t>
            </a:r>
            <a:r>
              <a:rPr lang="en-US" sz="2000" dirty="0"/>
              <a:t> (2-byte) boundary in Thumb code.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As </a:t>
            </a:r>
            <a:r>
              <a:rPr lang="en-US" sz="2000" dirty="0"/>
              <a:t>a general rule it is safer </a:t>
            </a:r>
            <a:r>
              <a:rPr lang="en-US" sz="2000" dirty="0" smtClean="0"/>
              <a:t>to use </a:t>
            </a:r>
            <a:r>
              <a:rPr lang="en-US" sz="2000" dirty="0"/>
              <a:t>ALIGN frequently through your code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Data Reservation Directives (DCB, DCD, DCW</a:t>
            </a:r>
            <a:r>
              <a:rPr lang="en-US" sz="2000" b="1" dirty="0" smtClean="0"/>
              <a:t>)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ARM assembler supports </a:t>
            </a:r>
            <a:r>
              <a:rPr lang="en-US" sz="2000" dirty="0" smtClean="0"/>
              <a:t>different </a:t>
            </a:r>
            <a:r>
              <a:rPr lang="en-US" sz="2000" dirty="0"/>
              <a:t>data </a:t>
            </a:r>
            <a:r>
              <a:rPr lang="en-US" sz="2000" dirty="0" smtClean="0"/>
              <a:t>definition </a:t>
            </a:r>
            <a:r>
              <a:rPr lang="en-US" sz="2000" dirty="0"/>
              <a:t>directives to insert constants in </a:t>
            </a:r>
            <a:r>
              <a:rPr lang="en-US" sz="2000" dirty="0" smtClean="0"/>
              <a:t>assembly code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directive allows the programmer to enter </a:t>
            </a:r>
            <a:r>
              <a:rPr lang="en-US" sz="2000" dirty="0" smtClean="0"/>
              <a:t>fixed </a:t>
            </a:r>
            <a:r>
              <a:rPr lang="en-US" sz="2000" dirty="0"/>
              <a:t>data into the program memory </a:t>
            </a:r>
            <a:r>
              <a:rPr lang="en-US" sz="2000" dirty="0" smtClean="0"/>
              <a:t>and treats </a:t>
            </a:r>
            <a:r>
              <a:rPr lang="en-US" sz="2000" dirty="0"/>
              <a:t>that data as a permanent part of the program.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Different </a:t>
            </a:r>
            <a:r>
              <a:rPr lang="en-US" sz="2000" dirty="0"/>
              <a:t>variants of these </a:t>
            </a:r>
            <a:r>
              <a:rPr lang="en-US" sz="2000" dirty="0" smtClean="0"/>
              <a:t>directives are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	1</a:t>
            </a:r>
            <a:r>
              <a:rPr lang="en-US" sz="2000" dirty="0"/>
              <a:t>. DCB (</a:t>
            </a:r>
            <a:r>
              <a:rPr lang="en-US" sz="2000" dirty="0" smtClean="0"/>
              <a:t>Define </a:t>
            </a:r>
            <a:r>
              <a:rPr lang="en-US" sz="2000" dirty="0"/>
              <a:t>Constant Byte) to </a:t>
            </a:r>
            <a:r>
              <a:rPr lang="en-US" sz="2000" dirty="0" smtClean="0"/>
              <a:t>define </a:t>
            </a:r>
            <a:r>
              <a:rPr lang="en-US" sz="2000" dirty="0"/>
              <a:t>constants of byte size.</a:t>
            </a:r>
          </a:p>
          <a:p>
            <a:r>
              <a:rPr lang="en-US" sz="2000" dirty="0" smtClean="0"/>
              <a:t>	2</a:t>
            </a:r>
            <a:r>
              <a:rPr lang="en-US" sz="2000" dirty="0"/>
              <a:t>. DCW (</a:t>
            </a:r>
            <a:r>
              <a:rPr lang="en-US" sz="2000" dirty="0" smtClean="0"/>
              <a:t>Define </a:t>
            </a:r>
            <a:r>
              <a:rPr lang="en-US" sz="2000" dirty="0"/>
              <a:t>Constant Word) allocates one or more </a:t>
            </a:r>
            <a:r>
              <a:rPr lang="en-US" sz="2000" dirty="0" smtClean="0"/>
              <a:t>half words </a:t>
            </a:r>
            <a:r>
              <a:rPr lang="en-US" sz="2000" dirty="0"/>
              <a:t>of </a:t>
            </a:r>
            <a:r>
              <a:rPr lang="en-US" sz="2000" dirty="0" smtClean="0"/>
              <a:t>	    memory</a:t>
            </a:r>
            <a:r>
              <a:rPr lang="en-US" sz="2000" dirty="0"/>
              <a:t>, aligned </a:t>
            </a:r>
            <a:r>
              <a:rPr lang="en-US" sz="2000" dirty="0" smtClean="0"/>
              <a:t>on two-byte </a:t>
            </a:r>
            <a:r>
              <a:rPr lang="en-US" sz="2000" dirty="0"/>
              <a:t>boundaries.</a:t>
            </a:r>
          </a:p>
          <a:p>
            <a:r>
              <a:rPr lang="en-US" sz="2000" dirty="0" smtClean="0"/>
              <a:t>	3</a:t>
            </a:r>
            <a:r>
              <a:rPr lang="en-US" sz="2000" dirty="0"/>
              <a:t>. DCD (</a:t>
            </a:r>
            <a:r>
              <a:rPr lang="en-US" sz="2000" dirty="0" smtClean="0"/>
              <a:t>Define </a:t>
            </a:r>
            <a:r>
              <a:rPr lang="en-US" sz="2000" dirty="0"/>
              <a:t>Constant Data) allocates one or more words of </a:t>
            </a:r>
            <a:r>
              <a:rPr lang="en-US" sz="2000" dirty="0" smtClean="0"/>
              <a:t>	    memory</a:t>
            </a:r>
            <a:r>
              <a:rPr lang="en-US" sz="2000" dirty="0"/>
              <a:t>, aligned on </a:t>
            </a:r>
            <a:r>
              <a:rPr lang="en-US" sz="2000" dirty="0" smtClean="0"/>
              <a:t>four-byte boundaries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107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SPACE Directive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SPACE directive reserves a zeroed block of memory.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ALIGN </a:t>
            </a:r>
            <a:r>
              <a:rPr lang="en-US" sz="2000" dirty="0"/>
              <a:t>directive must be used </a:t>
            </a:r>
            <a:r>
              <a:rPr lang="en-US" sz="2000" dirty="0" smtClean="0"/>
              <a:t>to align </a:t>
            </a:r>
            <a:r>
              <a:rPr lang="en-US" sz="2000" dirty="0"/>
              <a:t>any code following a SPACE directive</a:t>
            </a:r>
            <a:r>
              <a:rPr lang="en-US" sz="20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2175"/>
            <a:ext cx="63912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83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"/>
            <a:ext cx="8229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1 </a:t>
            </a:r>
            <a:r>
              <a:rPr lang="en-US" sz="2000" b="1" dirty="0" smtClean="0"/>
              <a:t>ADDITION</a:t>
            </a:r>
          </a:p>
          <a:p>
            <a:endParaRPr lang="en-US" sz="2000" b="1" dirty="0"/>
          </a:p>
          <a:p>
            <a:r>
              <a:rPr lang="en-US" sz="2000" dirty="0" smtClean="0"/>
              <a:t>	AREA </a:t>
            </a:r>
            <a:r>
              <a:rPr lang="en-US" sz="2000" dirty="0"/>
              <a:t>Example1, CODE, READONLY</a:t>
            </a:r>
          </a:p>
          <a:p>
            <a:r>
              <a:rPr lang="en-US" sz="2000" dirty="0" smtClean="0"/>
              <a:t>	ADD </a:t>
            </a:r>
            <a:r>
              <a:rPr lang="en-US" sz="2000" dirty="0"/>
              <a:t>r0,r1,r2</a:t>
            </a:r>
          </a:p>
          <a:p>
            <a:r>
              <a:rPr lang="en-US" sz="2000" dirty="0" smtClean="0"/>
              <a:t>	ADD </a:t>
            </a:r>
            <a:r>
              <a:rPr lang="en-US" sz="2000" dirty="0"/>
              <a:t>r0,r3</a:t>
            </a:r>
          </a:p>
          <a:p>
            <a:r>
              <a:rPr lang="en-US" sz="2000" dirty="0"/>
              <a:t>Stop </a:t>
            </a:r>
            <a:r>
              <a:rPr lang="en-US" sz="2000" dirty="0" smtClean="0"/>
              <a:t>	B </a:t>
            </a:r>
            <a:r>
              <a:rPr lang="en-US" sz="2000" dirty="0"/>
              <a:t>Stop</a:t>
            </a:r>
          </a:p>
          <a:p>
            <a:r>
              <a:rPr lang="en-US" sz="2000" dirty="0" smtClean="0"/>
              <a:t>	END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1. The semicolon indicates a user-supplied comment. Anything following a semicolon on the same line </a:t>
            </a:r>
            <a:r>
              <a:rPr lang="en-US" sz="2000" dirty="0" smtClean="0"/>
              <a:t>is ignored </a:t>
            </a:r>
            <a:r>
              <a:rPr lang="en-US" sz="2000" dirty="0"/>
              <a:t>by the assembler.</a:t>
            </a:r>
          </a:p>
          <a:p>
            <a:r>
              <a:rPr lang="en-US" sz="2000" dirty="0"/>
              <a:t>2. The first line is AREA Example1, CODE, READONLY is an assembler directive and is required to set </a:t>
            </a:r>
            <a:r>
              <a:rPr lang="en-US" sz="2000" dirty="0" smtClean="0"/>
              <a:t>up the </a:t>
            </a:r>
            <a:r>
              <a:rPr lang="en-US" sz="2000" dirty="0"/>
              <a:t>program. </a:t>
            </a:r>
            <a:r>
              <a:rPr lang="en-US" sz="2000" dirty="0" smtClean="0"/>
              <a:t>In </a:t>
            </a:r>
            <a:r>
              <a:rPr lang="en-US" sz="2000" dirty="0"/>
              <a:t>this case, </a:t>
            </a:r>
            <a:r>
              <a:rPr lang="en-US" sz="2000" dirty="0" smtClean="0"/>
              <a:t>AREA refers </a:t>
            </a:r>
            <a:r>
              <a:rPr lang="en-US" sz="2000" dirty="0"/>
              <a:t>to the segment of code, Example1 is the name we’ve given it, CODE indicates executable code </a:t>
            </a:r>
            <a:r>
              <a:rPr lang="en-US" sz="2000" dirty="0" smtClean="0"/>
              <a:t>rather than </a:t>
            </a:r>
            <a:r>
              <a:rPr lang="en-US" sz="2000" dirty="0"/>
              <a:t>data, and READONLY state that it cannot be modified at run time.</a:t>
            </a:r>
          </a:p>
          <a:p>
            <a:r>
              <a:rPr lang="en-US" sz="2000" dirty="0"/>
              <a:t>3. Anything starting in column 1 (in this case Stop) is a label that can be used to refer to that line.</a:t>
            </a:r>
          </a:p>
          <a:p>
            <a:r>
              <a:rPr lang="en-US" sz="2000" dirty="0"/>
              <a:t>4. The instruction Stop B Stop means ‘Branch to the line </a:t>
            </a:r>
            <a:r>
              <a:rPr lang="en-US" sz="2000" dirty="0" err="1"/>
              <a:t>labelled</a:t>
            </a:r>
            <a:r>
              <a:rPr lang="en-US" sz="2000" dirty="0"/>
              <a:t> Stop’ and is used to create an </a:t>
            </a:r>
            <a:r>
              <a:rPr lang="en-US" sz="2000" dirty="0" smtClean="0"/>
              <a:t>infinite loop</a:t>
            </a:r>
            <a:r>
              <a:rPr lang="en-US" sz="2000" dirty="0"/>
              <a:t>. This is a convenient way of ending programs in simple examples like these.</a:t>
            </a:r>
          </a:p>
          <a:p>
            <a:r>
              <a:rPr lang="en-US" sz="2000" dirty="0"/>
              <a:t>5. The last line END is an assemble directive that tells the assembler there is not more code to follow. It ends </a:t>
            </a:r>
            <a:r>
              <a:rPr lang="en-US" sz="2000" dirty="0" smtClean="0"/>
              <a:t>the program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031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658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2021-08-31T02:16:46Z</dcterms:created>
  <dcterms:modified xsi:type="dcterms:W3CDTF">2021-09-02T17:53:45Z</dcterms:modified>
</cp:coreProperties>
</file>