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0" d="100"/>
          <a:sy n="80" d="100"/>
        </p:scale>
        <p:origin x="145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8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MACHINE </a:t>
            </a:r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LEARNING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7" y="1962582"/>
            <a:ext cx="7620000" cy="4367211"/>
          </a:xfrm>
          <a:prstGeom prst="rect">
            <a:avLst/>
          </a:prstGeom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3649216" y="76200"/>
            <a:ext cx="221818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Example 3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79465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label for the test data:</a:t>
            </a:r>
          </a:p>
          <a:p>
            <a:r>
              <a:rPr lang="en-US" b="1" dirty="0" smtClean="0"/>
              <a:t>Josh  5  4.5 </a:t>
            </a:r>
          </a:p>
          <a:p>
            <a:r>
              <a:rPr lang="en-US" dirty="0" smtClean="0"/>
              <a:t>For</a:t>
            </a:r>
            <a:r>
              <a:rPr lang="en-US" b="1" dirty="0" smtClean="0"/>
              <a:t> K=1,2,3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19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K-Nearest Neighbor 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513" y="576950"/>
            <a:ext cx="5583555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C00000"/>
                </a:solidFill>
              </a:rPr>
              <a:t>KNN Classifier</a:t>
            </a:r>
            <a:r>
              <a:rPr b="1" spc="-240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1447800"/>
            <a:ext cx="58674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019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6" y="500750"/>
            <a:ext cx="221818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 smtClean="0">
                <a:solidFill>
                  <a:srgbClr val="C00000"/>
                </a:solidFill>
              </a:rPr>
              <a:t>Example</a:t>
            </a:r>
            <a:r>
              <a:rPr lang="en-US" b="1" spc="-5" dirty="0" smtClean="0">
                <a:solidFill>
                  <a:srgbClr val="C00000"/>
                </a:solidFill>
              </a:rPr>
              <a:t> 1</a:t>
            </a:r>
            <a:endParaRPr b="1" spc="-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450" y="1060427"/>
            <a:ext cx="754062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2000" spc="-25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have data from the questionnaires survey and  objective testing with two attributes (acid durability and  strength) to </a:t>
            </a:r>
            <a:r>
              <a:rPr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classify </a:t>
            </a:r>
            <a:r>
              <a:rPr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whether a </a:t>
            </a:r>
            <a:r>
              <a:rPr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 </a:t>
            </a:r>
            <a:r>
              <a:rPr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paper </a:t>
            </a:r>
            <a:r>
              <a:rPr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tissue </a:t>
            </a:r>
            <a:r>
              <a:rPr sz="20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is good  or not. Here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are four training samples</a:t>
            </a:r>
            <a:r>
              <a:rPr sz="2200" spc="6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350" y="2508250"/>
          <a:ext cx="80772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807085" marR="265430" indent="-532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 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87985" marR="380365" indent="2178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 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 =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Classification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Good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140" y="5741619"/>
            <a:ext cx="81019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Now the factory produces a new paper tissue that passes the  laboratory test with </a:t>
            </a:r>
            <a:r>
              <a:rPr sz="22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X1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= 3 and </a:t>
            </a:r>
            <a:r>
              <a:rPr sz="2200" b="1" spc="-15" dirty="0">
                <a:latin typeface="Calibri" panose="020F0502020204030204" pitchFamily="34" charset="0"/>
                <a:cs typeface="Calibri" panose="020F0502020204030204" pitchFamily="34" charset="0"/>
              </a:rPr>
              <a:t>X2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= 7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. Guess the classification of  this new</a:t>
            </a:r>
            <a:r>
              <a:rPr sz="22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tissue.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9008"/>
            <a:ext cx="7842250" cy="3522118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090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Initialize and Define</a:t>
            </a:r>
            <a:r>
              <a:rPr sz="2200" b="1" spc="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k.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415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Lets </a:t>
            </a:r>
            <a:r>
              <a:rPr sz="2200" spc="-45" dirty="0">
                <a:latin typeface="Calibri" panose="020F0502020204030204" pitchFamily="34" charset="0"/>
                <a:cs typeface="Calibri" panose="020F0502020204030204" pitchFamily="34" charset="0"/>
              </a:rPr>
              <a:t>say,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k =</a:t>
            </a:r>
            <a:r>
              <a:rPr sz="2200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381635" indent="914400">
              <a:lnSpc>
                <a:spcPct val="100000"/>
              </a:lnSpc>
              <a:spcBef>
                <a:spcPts val="600"/>
              </a:spcBef>
              <a:tabLst>
                <a:tab pos="2755900" algn="l"/>
              </a:tabLst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(Always choose k as an odd number if the number of  attributes</a:t>
            </a:r>
            <a:r>
              <a:rPr sz="22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2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en-US"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avoid a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tie in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381635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755900" algn="l"/>
              </a:tabLst>
            </a:pPr>
            <a:r>
              <a:rPr sz="2200" spc="-5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Compute the distance </a:t>
            </a:r>
            <a:r>
              <a:rPr sz="2200" b="1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input sample</a:t>
            </a:r>
            <a:r>
              <a:rPr sz="2200" b="1" spc="1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  <a:tabLst>
                <a:tab pos="2074545" algn="l"/>
              </a:tabLst>
            </a:pP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training	sample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915" lvl="1" indent="-171450">
              <a:lnSpc>
                <a:spcPct val="100000"/>
              </a:lnSpc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Co-ordinate of the input sample is</a:t>
            </a:r>
            <a:r>
              <a:rPr sz="2200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(3,7).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915" lvl="1" indent="-171450">
              <a:lnSpc>
                <a:spcPct val="100000"/>
              </a:lnSpc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Instead of calculating the Euclidean distance,</a:t>
            </a:r>
            <a:r>
              <a:rPr sz="22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tabLst>
                <a:tab pos="2911475" algn="l"/>
              </a:tabLst>
            </a:pP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sz="2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the	Squared Euclidean</a:t>
            </a:r>
            <a:r>
              <a:rPr sz="22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distance.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3956050"/>
          <a:ext cx="87630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755015" marR="215900" indent="-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 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52120" marR="443230" indent="2178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 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Euclidean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(7-3)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(7-7)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(7-3)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(4-7)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(3-3)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(4-7)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(1-3)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(4-7)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3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940053"/>
            <a:ext cx="7832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distance </a:t>
            </a:r>
            <a:r>
              <a:rPr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determine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400" b="1" spc="-4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 neighbours based </a:t>
            </a:r>
            <a:r>
              <a:rPr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</a:t>
            </a:r>
            <a:r>
              <a:rPr sz="2400" b="1" spc="-7" baseline="2430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 </a:t>
            </a:r>
            <a:r>
              <a:rPr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sz="2400" b="1" spc="-23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2279650"/>
          <a:ext cx="8841740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308610" marR="300990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14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 (kg/square  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43535" marR="336550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75920" marR="367030" indent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175895" indent="-4762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included  in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44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18754"/>
            <a:ext cx="6907530" cy="956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400" b="1" spc="-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3-Nearest</a:t>
            </a:r>
            <a:r>
              <a:rPr sz="2400" b="1" spc="6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Neighbours: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 </a:t>
            </a:r>
            <a:r>
              <a:rPr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of the </a:t>
            </a:r>
            <a:r>
              <a:rPr sz="24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sz="2400" spc="-7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sz="2800" spc="-5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2127250"/>
          <a:ext cx="8839200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166370" marR="160655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87960" marR="180340" indent="-317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5580" marR="189865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21907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99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  included in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635" marR="91440" indent="-26034" algn="just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the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nearest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67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63853"/>
            <a:ext cx="7943850" cy="3326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Apply simple</a:t>
            </a:r>
            <a:r>
              <a:rPr sz="2400" b="1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majority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55"/>
              </a:spcBef>
              <a:buClr>
                <a:srgbClr val="D24717"/>
              </a:buClr>
              <a:buFont typeface="Arial" panose="020B0604020202020204" pitchFamily="34" charset="0"/>
              <a:buChar char="•"/>
            </a:pPr>
            <a:endParaRPr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Use simple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majority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 the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928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neighbours as the prediction value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sz="2400" spc="1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instance.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5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965" marR="43815" indent="-342900">
              <a:lnSpc>
                <a:spcPct val="100000"/>
              </a:lnSpc>
              <a:buClr>
                <a:srgbClr val="D24717"/>
              </a:buClr>
              <a:buSzPct val="85416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“good”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400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“bad”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Thus we conclude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that  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new paper tissue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passes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laboratory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with  X1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3 and X2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7 is included in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“good”</a:t>
            </a:r>
            <a:r>
              <a:rPr sz="2400" spc="7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category.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8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analyticsvidhya.com/wp-content/uploads/2018/08/Screenshot-from-2018-08-22-15-03-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819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5791200"/>
            <a:ext cx="7086600" cy="304800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649216" y="500750"/>
            <a:ext cx="221818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Example 2</a:t>
            </a:r>
            <a:endParaRPr lang="en-US" b="1" spc="-5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219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the weight of </a:t>
            </a:r>
            <a:r>
              <a:rPr lang="en-US" b="1" dirty="0" smtClean="0"/>
              <a:t>ID11</a:t>
            </a:r>
            <a:r>
              <a:rPr lang="en-US" dirty="0" smtClean="0"/>
              <a:t> for </a:t>
            </a:r>
            <a:r>
              <a:rPr lang="en-US" b="1" dirty="0" smtClean="0"/>
              <a:t>K=3 and K=5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383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3E8901-6A02-43C9-8ED7-27875623FBE0}"/>
</file>

<file path=customXml/itemProps2.xml><?xml version="1.0" encoding="utf-8"?>
<ds:datastoreItem xmlns:ds="http://schemas.openxmlformats.org/officeDocument/2006/customXml" ds:itemID="{55734893-0FD7-45D0-8974-27AFEAD692E5}"/>
</file>

<file path=customXml/itemProps3.xml><?xml version="1.0" encoding="utf-8"?>
<ds:datastoreItem xmlns:ds="http://schemas.openxmlformats.org/officeDocument/2006/customXml" ds:itemID="{FCEBCF51-99B1-428A-A21A-879A3F6A5508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11742</TotalTime>
  <Words>446</Words>
  <Application>Microsoft Office PowerPoint</Application>
  <PresentationFormat>On-screen Show (4:3)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Wingdings 2</vt:lpstr>
      <vt:lpstr>Oriel</vt:lpstr>
      <vt:lpstr>19CSE305: MACHINE LEARNING  </vt:lpstr>
      <vt:lpstr>KNN Algorithm</vt:lpstr>
      <vt:lpstr>KNN Classifier Algorithm</vt:lpstr>
      <vt:lpstr>Example 1</vt:lpstr>
      <vt:lpstr>PowerPoint Presentation</vt:lpstr>
      <vt:lpstr>Step 3 : Sort the distance and determine the nearest  neighbours based of the Kth minimum distance :</vt:lpstr>
      <vt:lpstr>Step 4 : Take 3-Nearest Neighbours: Gather the category Y of the nearest neighbours.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USER</cp:lastModifiedBy>
  <cp:revision>285</cp:revision>
  <dcterms:created xsi:type="dcterms:W3CDTF">2006-08-16T00:00:00Z</dcterms:created>
  <dcterms:modified xsi:type="dcterms:W3CDTF">2021-09-30T03:23:18Z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