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81" r:id="rId2"/>
    <p:sldId id="258" r:id="rId3"/>
    <p:sldId id="259" r:id="rId4"/>
    <p:sldId id="342" r:id="rId5"/>
    <p:sldId id="343" r:id="rId6"/>
    <p:sldId id="344" r:id="rId7"/>
    <p:sldId id="345" r:id="rId8"/>
    <p:sldId id="346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>
      <p:cViewPr varScale="1">
        <p:scale>
          <a:sx n="60" d="100"/>
          <a:sy n="60" d="100"/>
        </p:scale>
        <p:origin x="13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1E6DF-7A91-4107-AED2-E3157E99F359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19279-D174-4B0F-9E72-C6572B1F3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96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19279-D174-4B0F-9E72-C6572B1F313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516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E0D8A32A-43AE-40DC-84E9-25CF02EDEFD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D3512B-052B-4E72-A42C-23A6654AF86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9697" name="Rectangle 1">
            <a:extLst>
              <a:ext uri="{FF2B5EF4-FFF2-40B4-BE49-F238E27FC236}">
                <a16:creationId xmlns:a16="http://schemas.microsoft.com/office/drawing/2014/main" id="{A0C06E18-9845-48C1-B9E1-43E1672DF81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A725A12D-F119-4008-87BB-20F716794E7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96B0F0A8-6395-41A9-814C-57B782062DB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1EC2EB-66D6-478F-8BD3-028E8E04904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0721" name="Rectangle 1">
            <a:extLst>
              <a:ext uri="{FF2B5EF4-FFF2-40B4-BE49-F238E27FC236}">
                <a16:creationId xmlns:a16="http://schemas.microsoft.com/office/drawing/2014/main" id="{94A1941E-CB1B-4529-A178-4EDD52B1CE1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99D2EE3D-C091-4206-922A-BD9429941D3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96B0F0A8-6395-41A9-814C-57B782062DB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1EC2EB-66D6-478F-8BD3-028E8E04904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0721" name="Rectangle 1">
            <a:extLst>
              <a:ext uri="{FF2B5EF4-FFF2-40B4-BE49-F238E27FC236}">
                <a16:creationId xmlns:a16="http://schemas.microsoft.com/office/drawing/2014/main" id="{94A1941E-CB1B-4529-A178-4EDD52B1CE1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99D2EE3D-C091-4206-922A-BD9429941D3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836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19279-D174-4B0F-9E72-C6572B1F313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210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5975" y="1600200"/>
            <a:ext cx="6981824" cy="1894362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19CSE305: MACHINE LEARNING </a:t>
            </a:r>
            <a:br>
              <a:rPr lang="en-IN" sz="4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</a:br>
            <a:endParaRPr lang="en-IN" sz="20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2085975" y="2803009"/>
            <a:ext cx="6886575" cy="947181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C1A43C2-EC4F-420E-87D0-4CD400A6E6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846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7D94EC43-2475-452E-B460-CFDCE2774D0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457200"/>
            <a:ext cx="7793038" cy="769938"/>
          </a:xfrm>
          <a:ln/>
        </p:spPr>
        <p:txBody>
          <a:bodyPr>
            <a:normAutofit/>
          </a:bodyPr>
          <a:lstStyle/>
          <a:p>
            <a:pPr marL="12700" algn="ctr">
              <a:spcBef>
                <a:spcPts val="95"/>
              </a:spcBef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b="1" spc="-5" dirty="0">
                <a:solidFill>
                  <a:srgbClr val="C00000"/>
                </a:solidFill>
              </a:rPr>
              <a:t>Singular Value Decomposition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B4BBBE9B-C57F-4AD4-87E9-0F93268630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116888" cy="4114800"/>
          </a:xfrm>
          <a:ln/>
        </p:spPr>
        <p:txBody>
          <a:bodyPr>
            <a:normAutofit/>
          </a:bodyPr>
          <a:lstStyle/>
          <a:p>
            <a:pPr marL="339725" indent="-339725"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SVD is basically a matrix factorization technique, which decomposes any matrix into 3 generic and familiar matrices.</a:t>
            </a:r>
            <a:r>
              <a:rPr lang="en-I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Clr>
                <a:srgbClr val="3333CC"/>
              </a:buClr>
              <a:buSzPct val="60000"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I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1313" indent="-339725">
              <a:buClrTx/>
              <a:buSzPct val="60000"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I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E155C3-7654-4C90-B2B6-97FC101534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33" t="14445" r="15833" b="14444"/>
          <a:stretch/>
        </p:blipFill>
        <p:spPr>
          <a:xfrm>
            <a:off x="533400" y="2590800"/>
            <a:ext cx="7391400" cy="409176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E4D832B1-31C0-4C96-B68C-F7807F0F1B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75481" y="42761"/>
            <a:ext cx="7793038" cy="769938"/>
          </a:xfrm>
          <a:ln/>
        </p:spPr>
        <p:txBody>
          <a:bodyPr>
            <a:normAutofit/>
          </a:bodyPr>
          <a:lstStyle/>
          <a:p>
            <a:pPr marL="12700" algn="ctr">
              <a:spcBef>
                <a:spcPts val="9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b="1" spc="-5" dirty="0">
                <a:solidFill>
                  <a:srgbClr val="C00000"/>
                </a:solidFill>
              </a:rPr>
              <a:t>Eigen Values and Eigen Vectors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8BAB3CC6-4D06-4299-9CF3-FB2EDBFF3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9100" y="1031031"/>
            <a:ext cx="8305800" cy="1798637"/>
          </a:xfrm>
          <a:ln/>
        </p:spPr>
        <p:txBody>
          <a:bodyPr>
            <a:normAutofit fontScale="92500" lnSpcReduction="10000"/>
          </a:bodyPr>
          <a:lstStyle/>
          <a:p>
            <a:pPr marL="339725" indent="-339725"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multiplication of a Matrix and a Vector produces another vector which is defined as the transformation occurred to that vector with respect to the specific matrix in the given vector space</a:t>
            </a:r>
          </a:p>
          <a:p>
            <a:pPr marL="339725" indent="-339725"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exist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some vectors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some given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Matrix s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uch that their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direction does not change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even after the transformation is applied (similar to the vectors colored in blue in the above GIF). Such vectors are called </a:t>
            </a:r>
            <a:r>
              <a:rPr lang="en-US" alt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eigenvectors</a:t>
            </a:r>
            <a:endParaRPr lang="en-IN" altLang="en-US" sz="2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476F8BA-E501-4703-A0B1-A489FC81047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7" y="2667000"/>
            <a:ext cx="4267200" cy="353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2E1E6-EE2A-4E6E-B195-42AC9DB64B62}"/>
              </a:ext>
            </a:extLst>
          </p:cNvPr>
          <p:cNvSpPr txBox="1"/>
          <p:nvPr/>
        </p:nvSpPr>
        <p:spPr>
          <a:xfrm>
            <a:off x="4800600" y="3352800"/>
            <a:ext cx="3924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scaled valued of the vector after the transformation is defined as </a:t>
            </a:r>
            <a:r>
              <a:rPr lang="en-US" b="1" i="0" dirty="0">
                <a:solidFill>
                  <a:srgbClr val="FF0000"/>
                </a:solidFill>
                <a:effectLst/>
                <a:latin typeface="charter"/>
              </a:rPr>
              <a:t>eigenvalue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corresponding to that eigenvector</a:t>
            </a:r>
            <a:endParaRPr lang="en-IN" dirty="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B48559B2-E219-4A7F-835E-ED67ACC29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5185824"/>
            <a:ext cx="9334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30A0D8-528F-46BF-8159-E7FADEB2EAD6}"/>
              </a:ext>
            </a:extLst>
          </p:cNvPr>
          <p:cNvSpPr txBox="1"/>
          <p:nvPr/>
        </p:nvSpPr>
        <p:spPr>
          <a:xfrm>
            <a:off x="419100" y="6385062"/>
            <a:ext cx="838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https://www.youtube.com/watch?v=PFDu9oVAE-g&amp;list=PLZHQObOWTQDPD3MizzM2xVFitgF8hE_ab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AB3CC6-4D06-4299-9CF3-FB2EDBFF3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824" y="1066800"/>
            <a:ext cx="8305800" cy="4114800"/>
          </a:xfrm>
          <a:ln/>
        </p:spPr>
        <p:txBody>
          <a:bodyPr>
            <a:normAutofit/>
          </a:bodyPr>
          <a:lstStyle/>
          <a:p>
            <a:pPr marL="339725" indent="-339725"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US" sz="200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Let A be any rectangular matrix of shape (m x n) . We can show that both </a:t>
            </a:r>
            <a:r>
              <a:rPr lang="en-US" sz="2000" b="1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AᵀA and AAᵀ </a:t>
            </a:r>
            <a:r>
              <a:rPr lang="en-US" sz="200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symmetric square matrices of shapes (n x n) and (m x m) respectively.</a:t>
            </a:r>
          </a:p>
          <a:p>
            <a:pPr marL="339725" indent="-339725"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US" altLang="en-US" sz="2000" dirty="0">
              <a:solidFill>
                <a:srgbClr val="11111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39725" indent="-339725"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US" altLang="en-US" sz="2000" dirty="0">
              <a:solidFill>
                <a:srgbClr val="11111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39725" indent="-339725"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US" altLang="en-US" sz="2000" dirty="0">
              <a:solidFill>
                <a:srgbClr val="11111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39725" indent="-339725"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US" altLang="en-US" sz="2000" dirty="0">
              <a:solidFill>
                <a:srgbClr val="11111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39725" indent="-339725"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US" altLang="en-US" sz="2000" dirty="0">
              <a:solidFill>
                <a:srgbClr val="11111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39725" indent="-339725"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US" sz="2000" dirty="0">
                <a:solidFill>
                  <a:srgbClr val="1111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Both </a:t>
            </a:r>
            <a:r>
              <a:rPr lang="en-US" sz="2000" b="1" dirty="0">
                <a:solidFill>
                  <a:srgbClr val="1111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AᵀA and AAᵀ </a:t>
            </a:r>
            <a:r>
              <a:rPr lang="en-US" sz="2000" dirty="0">
                <a:solidFill>
                  <a:srgbClr val="1111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 the same non-zero eigenvalues. </a:t>
            </a:r>
            <a:endParaRPr lang="en-IN" altLang="en-US" sz="2000" dirty="0">
              <a:solidFill>
                <a:srgbClr val="11111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DACB668-2998-4235-AA54-FFCA68BE9E64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4177"/>
            <a:ext cx="7793038" cy="769938"/>
          </a:xfrm>
          <a:prstGeom prst="rect">
            <a:avLst/>
          </a:prstGeom>
          <a:ln/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b="1" spc="-5" dirty="0">
                <a:solidFill>
                  <a:srgbClr val="C00000"/>
                </a:solidFill>
              </a:rPr>
              <a:t>Singular Value Decomposition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087D5D2-D98A-4C43-B277-486962C20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188718"/>
            <a:ext cx="3918672" cy="135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F9E0E133-E2AC-44EA-8620-C7E67E7AE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910" y="4883260"/>
            <a:ext cx="5347985" cy="121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7525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3451C3-83A9-40C2-B8DE-5798BAF75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3" t="14445" r="15833" b="17407"/>
          <a:stretch/>
        </p:blipFill>
        <p:spPr>
          <a:xfrm>
            <a:off x="914399" y="1447800"/>
            <a:ext cx="7063409" cy="39624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388BC13-4D52-4B97-928A-C45F8F44244D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228600"/>
            <a:ext cx="7793038" cy="769938"/>
          </a:xfrm>
          <a:prstGeom prst="rect">
            <a:avLst/>
          </a:prstGeom>
          <a:ln/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b="1" spc="-5" dirty="0">
                <a:solidFill>
                  <a:srgbClr val="C00000"/>
                </a:solidFill>
              </a:rPr>
              <a:t>Singular Value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311378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F43A12C-2CFC-467F-A677-ED87E6B48A62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381000"/>
            <a:ext cx="7793038" cy="769938"/>
          </a:xfrm>
          <a:prstGeom prst="rect">
            <a:avLst/>
          </a:prstGeom>
          <a:ln/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b="1" spc="-5" dirty="0">
                <a:solidFill>
                  <a:srgbClr val="C00000"/>
                </a:solidFill>
              </a:rPr>
              <a:t>Singular Value Decomposition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BD4A96-1C9C-4A25-8482-3FFD1C046A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t="14445" r="16667" b="66296"/>
          <a:stretch/>
        </p:blipFill>
        <p:spPr>
          <a:xfrm>
            <a:off x="1219200" y="1447800"/>
            <a:ext cx="6172200" cy="99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056CBE-4F23-4815-A1C2-ED205A753B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210"/>
          <a:stretch/>
        </p:blipFill>
        <p:spPr>
          <a:xfrm>
            <a:off x="1310821" y="3581400"/>
            <a:ext cx="6096528" cy="244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3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E4D16D-5084-4F66-BFFF-75AE406263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0" t="70742" r="27500" b="14444"/>
          <a:stretch/>
        </p:blipFill>
        <p:spPr>
          <a:xfrm>
            <a:off x="304800" y="1143000"/>
            <a:ext cx="4572000" cy="76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3645E9-22E8-474D-95BF-DCF073B2E1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33" t="17407" r="20833" b="30741"/>
          <a:stretch/>
        </p:blipFill>
        <p:spPr>
          <a:xfrm>
            <a:off x="609600" y="2095500"/>
            <a:ext cx="5562600" cy="2667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CF642A-70F3-498E-9816-8AC08F0AAC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67" t="48148" r="20000" b="24074"/>
          <a:stretch/>
        </p:blipFill>
        <p:spPr>
          <a:xfrm>
            <a:off x="723900" y="5257800"/>
            <a:ext cx="5334000" cy="142875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E7CFAB10-B66B-4116-A15C-6758C3843C9F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381000"/>
            <a:ext cx="7793038" cy="769938"/>
          </a:xfrm>
          <a:prstGeom prst="rect">
            <a:avLst/>
          </a:prstGeom>
          <a:ln/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b="1" spc="-5" dirty="0">
                <a:solidFill>
                  <a:srgbClr val="C00000"/>
                </a:solidFill>
              </a:rPr>
              <a:t>Singular Value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111844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346403-A257-4213-A374-53F6B206C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32" t="17407" r="16667" b="23333"/>
          <a:stretch/>
        </p:blipFill>
        <p:spPr>
          <a:xfrm>
            <a:off x="990600" y="1150938"/>
            <a:ext cx="5943600" cy="30480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0D520583-0396-47EB-994A-406A8B1226A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381000"/>
            <a:ext cx="7793038" cy="769938"/>
          </a:xfrm>
          <a:prstGeom prst="rect">
            <a:avLst/>
          </a:prstGeom>
          <a:ln/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9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b="1" spc="-5" dirty="0">
                <a:solidFill>
                  <a:srgbClr val="C00000"/>
                </a:solidFill>
              </a:rPr>
              <a:t>Singular Value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194329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15859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432E31F2FB9B44B860B4B885E92693" ma:contentTypeVersion="3" ma:contentTypeDescription="Create a new document." ma:contentTypeScope="" ma:versionID="6aaa6a89880c72b3898ebaa570f3cc91">
  <xsd:schema xmlns:xsd="http://www.w3.org/2001/XMLSchema" xmlns:xs="http://www.w3.org/2001/XMLSchema" xmlns:p="http://schemas.microsoft.com/office/2006/metadata/properties" xmlns:ns2="5fec2b50-0c22-4184-8bd8-c518e29fd48c" targetNamespace="http://schemas.microsoft.com/office/2006/metadata/properties" ma:root="true" ma:fieldsID="7798ab67eefe3d7a6633abc41c44ec4b" ns2:_="">
    <xsd:import namespace="5fec2b50-0c22-4184-8bd8-c518e29fd4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ec2b50-0c22-4184-8bd8-c518e29fd4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FA16CA-773B-492F-AF3A-617ECFE51AFA}"/>
</file>

<file path=customXml/itemProps2.xml><?xml version="1.0" encoding="utf-8"?>
<ds:datastoreItem xmlns:ds="http://schemas.openxmlformats.org/officeDocument/2006/customXml" ds:itemID="{2E4B167A-8B7E-47C5-876C-97B4F034E025}"/>
</file>

<file path=customXml/itemProps3.xml><?xml version="1.0" encoding="utf-8"?>
<ds:datastoreItem xmlns:ds="http://schemas.openxmlformats.org/officeDocument/2006/customXml" ds:itemID="{EEE6709F-6060-4E15-B12F-1E01ADC3151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35471</TotalTime>
  <Words>215</Words>
  <Application>Microsoft Office PowerPoint</Application>
  <PresentationFormat>On-screen Show (4:3)</PresentationFormat>
  <Paragraphs>26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Schoolbook</vt:lpstr>
      <vt:lpstr>charter</vt:lpstr>
      <vt:lpstr>Wingdings</vt:lpstr>
      <vt:lpstr>Wingdings 2</vt:lpstr>
      <vt:lpstr>Oriel</vt:lpstr>
      <vt:lpstr>19CSE305: MACHINE LEARNING  </vt:lpstr>
      <vt:lpstr>Singular Value Decomposition</vt:lpstr>
      <vt:lpstr>Eigen Values and Eigen Vectors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19CSE202  Database Management Systems  (DBMS)</dc:title>
  <dc:creator>USER</dc:creator>
  <cp:lastModifiedBy>Sikha O K</cp:lastModifiedBy>
  <cp:revision>630</cp:revision>
  <dcterms:created xsi:type="dcterms:W3CDTF">2006-08-16T00:00:00Z</dcterms:created>
  <dcterms:modified xsi:type="dcterms:W3CDTF">2021-11-16T04:42:57Z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0x01010038432E31F2FB9B44B860B4B885E92693</vt:lpwstr>
  </property>
</Properties>
</file>