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81" r:id="rId2"/>
    <p:sldId id="285" r:id="rId3"/>
    <p:sldId id="262" r:id="rId4"/>
    <p:sldId id="287" r:id="rId5"/>
    <p:sldId id="286" r:id="rId6"/>
    <p:sldId id="288" r:id="rId7"/>
    <p:sldId id="289" r:id="rId8"/>
    <p:sldId id="290" r:id="rId9"/>
    <p:sldId id="291" r:id="rId10"/>
    <p:sldId id="292" r:id="rId11"/>
    <p:sldId id="297" r:id="rId12"/>
    <p:sldId id="294" r:id="rId13"/>
    <p:sldId id="295" r:id="rId14"/>
    <p:sldId id="296" r:id="rId15"/>
    <p:sldId id="293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0" d="100"/>
          <a:sy n="80" d="100"/>
        </p:scale>
        <p:origin x="145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E6DF-7A91-4107-AED2-E3157E99F359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19279-D174-4B0F-9E72-C6572B1F3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6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88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29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975" y="1600200"/>
            <a:ext cx="6981824" cy="1894362"/>
          </a:xfrm>
        </p:spPr>
        <p:txBody>
          <a:bodyPr>
            <a:noAutofit/>
          </a:bodyPr>
          <a:lstStyle/>
          <a:p>
            <a:pPr algn="ctr"/>
            <a:r>
              <a:rPr lang="en-IN" sz="36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19CSE305: </a:t>
            </a:r>
            <a:r>
              <a:rPr lang="en-IN" sz="36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MACHINE </a:t>
            </a:r>
            <a:r>
              <a:rPr lang="en-IN" sz="36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LEARNING </a:t>
            </a:r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endParaRPr lang="en-IN" sz="2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085975" y="2803009"/>
            <a:ext cx="6886575" cy="94718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4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choose K?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18" name="Picture 2" descr="Image for po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5461"/>
            <a:ext cx="3657600" cy="258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for po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57361"/>
            <a:ext cx="3657600" cy="258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0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choose K?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077200" cy="487375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If K is very Large: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class label of the majority class of the training data set will be assigned to the rest data regardless of the class labels of the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neighbours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nearest to the test data.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If K is very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Small: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class value of a noisy data/outlier in the training dataset which is the nearest neighbor to the test data will be assigned to the test data.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best value of K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somewhere between these to extremes.</a:t>
            </a: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 K = square toot of the number of training records.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 several K values  on a variety of test data sets and choose the one that gives best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7554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KNN-Algorithm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077200" cy="487375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Distance Measures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</a:p>
          <a:p>
            <a:pPr marL="685800" indent="0">
              <a:buFont typeface="Wingdings" panose="05000000000000000000" pitchFamily="2" charset="2"/>
              <a:buChar char="v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Euclidean Distance  </a:t>
            </a:r>
          </a:p>
          <a:p>
            <a:pPr marL="68580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Manhattans Distance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19400"/>
            <a:ext cx="3038475" cy="1266825"/>
          </a:xfrm>
          <a:prstGeom prst="rect">
            <a:avLst/>
          </a:prstGeom>
        </p:spPr>
      </p:pic>
      <p:pic>
        <p:nvPicPr>
          <p:cNvPr id="11268" name="Picture 4" descr="Manhattan Distance Metr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257800"/>
            <a:ext cx="2514600" cy="98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2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KNN-Algorithm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077200" cy="487375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Standardization       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86000"/>
            <a:ext cx="2743200" cy="29718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667000" y="4114800"/>
            <a:ext cx="3048000" cy="15240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KNN-Algorithm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077200" cy="487375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PROS</a:t>
            </a:r>
          </a:p>
          <a:p>
            <a:pPr marL="10287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Easy to understand</a:t>
            </a:r>
          </a:p>
          <a:p>
            <a:pPr marL="10287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assumptions about data</a:t>
            </a:r>
          </a:p>
          <a:p>
            <a:pPr marL="10287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be applied to both classification and regression</a:t>
            </a:r>
          </a:p>
          <a:p>
            <a:pPr marL="10287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Works easily on multi-class problems</a:t>
            </a:r>
          </a:p>
          <a:p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CONS</a:t>
            </a:r>
          </a:p>
          <a:p>
            <a:pPr marL="10287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Memory Intensive / Computationally expensive</a:t>
            </a:r>
          </a:p>
          <a:p>
            <a:pPr marL="10287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Sensitive to scale of data</a:t>
            </a:r>
          </a:p>
          <a:p>
            <a:pPr marL="1028700" indent="-457200"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Struggle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high number of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33121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8437408" cy="4387850"/>
          </a:xfrm>
        </p:spPr>
      </p:pic>
    </p:spTree>
    <p:extLst>
      <p:ext uri="{BB962C8B-B14F-4D97-AF65-F5344CB8AC3E}">
        <p14:creationId xmlns:p14="http://schemas.microsoft.com/office/powerpoint/2010/main" val="26469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THANK YOU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5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 Algorithm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K-Nearest Neighbor 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KNN-Algorithm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077200" cy="487375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Supervised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algorithm that can be used to solve both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 and regression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Assumes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that similar things exist in close proximity (similar things are near to each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KNN captures the idea of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similarity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(sometimes called distance, proximity, or closeness)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05200"/>
            <a:ext cx="5176838" cy="286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14238" y="6369365"/>
            <a:ext cx="3595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ohne"/>
              </a:rPr>
              <a:t>“Birds of a feather flock together.”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KNN-Algorithm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077200" cy="487375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Lazy learning algorithm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− KNN is a lazy learning algorithm because it does not have a specialized training phase and uses all the data for training while classification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Non-parametric learning algorithm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− KNN is also a non-parametric learning algorithm because it doesn’t assume anything about the underlying data.</a:t>
            </a:r>
          </a:p>
        </p:txBody>
      </p:sp>
    </p:spTree>
    <p:extLst>
      <p:ext uri="{BB962C8B-B14F-4D97-AF65-F5344CB8AC3E}">
        <p14:creationId xmlns:p14="http://schemas.microsoft.com/office/powerpoint/2010/main" val="13987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KNN-Algorithm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4582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   Load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  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Initialize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to your chosen number of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neighbors’ and normalize the data.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For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example in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1257300" indent="-685800">
              <a:buNone/>
            </a:pP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3.1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Calculate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distance between the query example and the current example from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data.</a:t>
            </a:r>
          </a:p>
          <a:p>
            <a:pPr marL="1257300" indent="-6858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3.2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Add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distance and the index of the example to an ordered collection</a:t>
            </a:r>
          </a:p>
          <a:p>
            <a:pPr marL="514350" indent="-51435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Sort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ordered collection of distances and indices from smallest to largest (in ascending order) by the distances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Pick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first K entries from the sorted collection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labels of the selected K entries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regression, return the mean of the K labels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classification, return the mode of the K labels</a:t>
            </a:r>
          </a:p>
        </p:txBody>
      </p:sp>
    </p:spTree>
    <p:extLst>
      <p:ext uri="{BB962C8B-B14F-4D97-AF65-F5344CB8AC3E}">
        <p14:creationId xmlns:p14="http://schemas.microsoft.com/office/powerpoint/2010/main" val="26071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KNN-Algorithm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077200" cy="487375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have a dataset which can be plotted as follows −</a:t>
            </a:r>
          </a:p>
        </p:txBody>
      </p:sp>
      <p:pic>
        <p:nvPicPr>
          <p:cNvPr id="2050" name="Picture 2" descr="Concept of 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19400"/>
            <a:ext cx="3886200" cy="288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6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KNN-Algorithm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077200" cy="487375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Now, we need to classify new data point with black dot (at point 60,60) into blue or red class. We are assuming K = 3 i.e. it would find three nearest data points. </a:t>
            </a:r>
          </a:p>
        </p:txBody>
      </p:sp>
      <p:pic>
        <p:nvPicPr>
          <p:cNvPr id="6146" name="Picture 2" descr="KNN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3200400"/>
            <a:ext cx="36195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2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choose K?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077200" cy="487375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Let’s say we have two groups of points —blue-circles and orange-triangles. We want to classify the Test Point = black circle with a question mark, as either a blue circle or an orange triangle.</a:t>
            </a:r>
          </a:p>
        </p:txBody>
      </p:sp>
      <p:pic>
        <p:nvPicPr>
          <p:cNvPr id="7170" name="Picture 2" descr="Image for po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42039"/>
            <a:ext cx="3657600" cy="240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4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8734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choose K?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077200" cy="48737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K = 1 we will look at the first nearest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neighbor.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we take majority vote and there is only 1 voter we assign its label to our black test point. We can see that the test point will be classified as a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blue circle for k=1.</a:t>
            </a:r>
          </a:p>
        </p:txBody>
      </p:sp>
      <p:pic>
        <p:nvPicPr>
          <p:cNvPr id="8194" name="Picture 2" descr="Image for po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873674"/>
            <a:ext cx="3657600" cy="258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for po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854624"/>
            <a:ext cx="3657600" cy="258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9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432E31F2FB9B44B860B4B885E92693" ma:contentTypeVersion="3" ma:contentTypeDescription="Create a new document." ma:contentTypeScope="" ma:versionID="6aaa6a89880c72b3898ebaa570f3cc91">
  <xsd:schema xmlns:xsd="http://www.w3.org/2001/XMLSchema" xmlns:xs="http://www.w3.org/2001/XMLSchema" xmlns:p="http://schemas.microsoft.com/office/2006/metadata/properties" xmlns:ns2="5fec2b50-0c22-4184-8bd8-c518e29fd48c" targetNamespace="http://schemas.microsoft.com/office/2006/metadata/properties" ma:root="true" ma:fieldsID="7798ab67eefe3d7a6633abc41c44ec4b" ns2:_="">
    <xsd:import namespace="5fec2b50-0c22-4184-8bd8-c518e29fd4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c2b50-0c22-4184-8bd8-c518e29fd4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948D44-8F90-41B2-BAD8-927169AD4970}"/>
</file>

<file path=customXml/itemProps2.xml><?xml version="1.0" encoding="utf-8"?>
<ds:datastoreItem xmlns:ds="http://schemas.openxmlformats.org/officeDocument/2006/customXml" ds:itemID="{249A2046-A18A-4A83-9DD8-55388883116B}"/>
</file>

<file path=customXml/itemProps3.xml><?xml version="1.0" encoding="utf-8"?>
<ds:datastoreItem xmlns:ds="http://schemas.openxmlformats.org/officeDocument/2006/customXml" ds:itemID="{C0F9174D-EAED-4F79-9332-D016B2A7EDB0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11740</TotalTime>
  <Words>488</Words>
  <Application>Microsoft Office PowerPoint</Application>
  <PresentationFormat>On-screen Show (4:3)</PresentationFormat>
  <Paragraphs>70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Schoolbook</vt:lpstr>
      <vt:lpstr>sohne</vt:lpstr>
      <vt:lpstr>Wingdings</vt:lpstr>
      <vt:lpstr>Wingdings 2</vt:lpstr>
      <vt:lpstr>Oriel</vt:lpstr>
      <vt:lpstr>19CSE305: MACHINE LEARNING  </vt:lpstr>
      <vt:lpstr>KNN Algorithm</vt:lpstr>
      <vt:lpstr>KNN-Algorithm</vt:lpstr>
      <vt:lpstr>KNN-Algorithm</vt:lpstr>
      <vt:lpstr>KNN-Algorithm</vt:lpstr>
      <vt:lpstr>KNN-Algorithm</vt:lpstr>
      <vt:lpstr>KNN-Algorithm</vt:lpstr>
      <vt:lpstr>How to choose K?</vt:lpstr>
      <vt:lpstr>How to choose K?</vt:lpstr>
      <vt:lpstr>How to choose K?</vt:lpstr>
      <vt:lpstr>How to choose K?</vt:lpstr>
      <vt:lpstr>KNN-Algorithm</vt:lpstr>
      <vt:lpstr>KNN-Algorithm</vt:lpstr>
      <vt:lpstr>KNN-Algorithm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19CSE202  Database Management Systems  (DBMS)</dc:title>
  <dc:creator>USER</dc:creator>
  <cp:lastModifiedBy>USER</cp:lastModifiedBy>
  <cp:revision>277</cp:revision>
  <dcterms:created xsi:type="dcterms:W3CDTF">2006-08-16T00:00:00Z</dcterms:created>
  <dcterms:modified xsi:type="dcterms:W3CDTF">2021-09-28T05:27:41Z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0x01010038432E31F2FB9B44B860B4B885E92693</vt:lpwstr>
  </property>
</Properties>
</file>