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6CE626-FE68-4EA4-821A-C45D8CA2FCD5}" v="1" dt="2021-09-15T06:32:13.7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narayan B - [CB.EN.U4CSE19056]" userId="S::cb.en.u4cse19056@cb.students.amrita.edu::b8d02adc-72cb-462a-98f1-ec585e14a008" providerId="AD" clId="Web-{896CE626-FE68-4EA4-821A-C45D8CA2FCD5}"/>
    <pc:docChg chg="modSld">
      <pc:chgData name="Suryanarayan B - [CB.EN.U4CSE19056]" userId="S::cb.en.u4cse19056@cb.students.amrita.edu::b8d02adc-72cb-462a-98f1-ec585e14a008" providerId="AD" clId="Web-{896CE626-FE68-4EA4-821A-C45D8CA2FCD5}" dt="2021-09-15T06:32:13.786" v="0" actId="1076"/>
      <pc:docMkLst>
        <pc:docMk/>
      </pc:docMkLst>
      <pc:sldChg chg="modSp">
        <pc:chgData name="Suryanarayan B - [CB.EN.U4CSE19056]" userId="S::cb.en.u4cse19056@cb.students.amrita.edu::b8d02adc-72cb-462a-98f1-ec585e14a008" providerId="AD" clId="Web-{896CE626-FE68-4EA4-821A-C45D8CA2FCD5}" dt="2021-09-15T06:32:13.786" v="0" actId="1076"/>
        <pc:sldMkLst>
          <pc:docMk/>
          <pc:sldMk cId="2097059875" sldId="261"/>
        </pc:sldMkLst>
        <pc:spChg chg="mod">
          <ac:chgData name="Suryanarayan B - [CB.EN.U4CSE19056]" userId="S::cb.en.u4cse19056@cb.students.amrita.edu::b8d02adc-72cb-462a-98f1-ec585e14a008" providerId="AD" clId="Web-{896CE626-FE68-4EA4-821A-C45D8CA2FCD5}" dt="2021-09-15T06:32:13.786" v="0" actId="1076"/>
          <ac:spMkLst>
            <pc:docMk/>
            <pc:sldMk cId="2097059875" sldId="261"/>
            <ac:spMk id="5" creationId="{8D4B50CF-FC45-45E2-B3F8-52661BBA54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9/14/2021</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1342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9/14/2021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8166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9/14/2021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7968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9/14/2021</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7441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9/14/2021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01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9/14/2021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220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9/14/2021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3022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9/14/2021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817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9/14/2021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9933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9/14/2021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0237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9/14/2021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9961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9/14/2021</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19220042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FDE935-99A0-4415-8203-B546D5938784}"/>
              </a:ext>
            </a:extLst>
          </p:cNvPr>
          <p:cNvSpPr>
            <a:spLocks noGrp="1"/>
          </p:cNvSpPr>
          <p:nvPr>
            <p:ph type="ctrTitle"/>
          </p:nvPr>
        </p:nvSpPr>
        <p:spPr>
          <a:xfrm>
            <a:off x="860742" y="1124988"/>
            <a:ext cx="4425962" cy="2387600"/>
          </a:xfrm>
        </p:spPr>
        <p:txBody>
          <a:bodyPr>
            <a:normAutofit/>
          </a:bodyPr>
          <a:lstStyle/>
          <a:p>
            <a:pPr algn="l"/>
            <a:r>
              <a:rPr lang="en-US"/>
              <a:t>Chapter 1 Problems</a:t>
            </a:r>
            <a:endParaRPr lang="en-IN"/>
          </a:p>
        </p:txBody>
      </p:sp>
      <p:sp>
        <p:nvSpPr>
          <p:cNvPr id="3" name="Subtitle 2">
            <a:extLst>
              <a:ext uri="{FF2B5EF4-FFF2-40B4-BE49-F238E27FC236}">
                <a16:creationId xmlns:a16="http://schemas.microsoft.com/office/drawing/2014/main" id="{44100D9B-8C68-4D27-8FA5-4E4BCE727E4F}"/>
              </a:ext>
            </a:extLst>
          </p:cNvPr>
          <p:cNvSpPr>
            <a:spLocks noGrp="1"/>
          </p:cNvSpPr>
          <p:nvPr>
            <p:ph type="subTitle" idx="1"/>
          </p:nvPr>
        </p:nvSpPr>
        <p:spPr>
          <a:xfrm>
            <a:off x="860742" y="3633691"/>
            <a:ext cx="4425962" cy="1655762"/>
          </a:xfrm>
        </p:spPr>
        <p:txBody>
          <a:bodyPr>
            <a:normAutofit/>
          </a:bodyPr>
          <a:lstStyle/>
          <a:p>
            <a:pPr algn="l"/>
            <a:endParaRPr lang="en-IN"/>
          </a:p>
        </p:txBody>
      </p:sp>
      <p:pic>
        <p:nvPicPr>
          <p:cNvPr id="4" name="Picture 3">
            <a:extLst>
              <a:ext uri="{FF2B5EF4-FFF2-40B4-BE49-F238E27FC236}">
                <a16:creationId xmlns:a16="http://schemas.microsoft.com/office/drawing/2014/main" id="{7FFA6EA4-4DD3-4A39-88BE-2E7645ADA818}"/>
              </a:ext>
            </a:extLst>
          </p:cNvPr>
          <p:cNvPicPr>
            <a:picLocks noChangeAspect="1"/>
          </p:cNvPicPr>
          <p:nvPr/>
        </p:nvPicPr>
        <p:blipFill rotWithShape="1">
          <a:blip r:embed="rId2"/>
          <a:srcRect l="24316" r="22712"/>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5" name="Rectangle 14">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018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983D-1307-4E5A-857E-DC6587781C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520048-A49B-40CF-810A-65F992AF5E4F}"/>
              </a:ext>
            </a:extLst>
          </p:cNvPr>
          <p:cNvSpPr>
            <a:spLocks noGrp="1"/>
          </p:cNvSpPr>
          <p:nvPr>
            <p:ph idx="1"/>
          </p:nvPr>
        </p:nvSpPr>
        <p:spPr/>
        <p:txBody>
          <a:bodyPr>
            <a:normAutofit/>
          </a:bodyPr>
          <a:lstStyle/>
          <a:p>
            <a:pPr marL="0" indent="0" algn="just">
              <a:buNone/>
            </a:pPr>
            <a:r>
              <a:rPr lang="en-US" sz="1800" b="0" i="0" u="none" strike="noStrike" baseline="0">
                <a:latin typeface="Times-Roman"/>
              </a:rPr>
              <a:t>Consider a packet of length </a:t>
            </a:r>
            <a:r>
              <a:rPr lang="en-US" sz="1800" b="0" i="1" u="none" strike="noStrike" baseline="0">
                <a:latin typeface="Times-Italic"/>
              </a:rPr>
              <a:t>L </a:t>
            </a:r>
            <a:r>
              <a:rPr lang="en-US" sz="1800" b="0" i="0" u="none" strike="noStrike" baseline="0">
                <a:latin typeface="Times-Roman"/>
              </a:rPr>
              <a:t>which begins at end system A and travels over three links to a destination end system. These three links are connected by two packet switches. Let </a:t>
            </a:r>
            <a:r>
              <a:rPr lang="en-US" sz="1800" b="0" i="1" u="none" strike="noStrike" baseline="0">
                <a:latin typeface="Times-Italic"/>
              </a:rPr>
              <a:t>di, </a:t>
            </a:r>
            <a:r>
              <a:rPr lang="en-US" sz="1800" b="0" i="1" u="none" strike="noStrike" baseline="0" err="1">
                <a:latin typeface="Times-Italic"/>
              </a:rPr>
              <a:t>si</a:t>
            </a:r>
            <a:r>
              <a:rPr lang="en-US" sz="1800" b="0" i="1" u="none" strike="noStrike" baseline="0">
                <a:latin typeface="Times-Italic"/>
              </a:rPr>
              <a:t>, </a:t>
            </a:r>
            <a:r>
              <a:rPr lang="en-US" sz="1800" b="0" i="0" u="none" strike="noStrike" baseline="0">
                <a:latin typeface="Times-Roman"/>
              </a:rPr>
              <a:t>and </a:t>
            </a:r>
            <a:r>
              <a:rPr lang="en-US" sz="1800" b="0" i="1" u="none" strike="noStrike" baseline="0">
                <a:latin typeface="Times-Italic"/>
              </a:rPr>
              <a:t>Ri </a:t>
            </a:r>
            <a:r>
              <a:rPr lang="en-US" sz="1800" b="0" i="0" u="none" strike="noStrike" baseline="0">
                <a:latin typeface="Times-Roman"/>
              </a:rPr>
              <a:t>denote the length, propagation speed, and the transmission rate of link </a:t>
            </a:r>
            <a:r>
              <a:rPr lang="en-US" sz="1800" b="0" i="1" u="none" strike="noStrike" baseline="0" err="1">
                <a:latin typeface="Times-Italic"/>
              </a:rPr>
              <a:t>i</a:t>
            </a:r>
            <a:r>
              <a:rPr lang="en-US" sz="1800" b="0" i="1" u="none" strike="noStrike" baseline="0">
                <a:latin typeface="Times-Italic"/>
              </a:rPr>
              <a:t>, </a:t>
            </a:r>
            <a:r>
              <a:rPr lang="en-US" sz="1800" b="0" i="0" u="none" strike="noStrike" baseline="0">
                <a:latin typeface="Times-Roman"/>
              </a:rPr>
              <a:t>for </a:t>
            </a:r>
            <a:r>
              <a:rPr lang="en-US" sz="1800" b="0" i="1" u="none" strike="noStrike" baseline="0" err="1">
                <a:latin typeface="Times-Italic"/>
              </a:rPr>
              <a:t>i</a:t>
            </a:r>
            <a:r>
              <a:rPr lang="en-US" sz="1800" b="0" i="1" u="none" strike="noStrike" baseline="0">
                <a:latin typeface="Times-Italic"/>
              </a:rPr>
              <a:t> </a:t>
            </a:r>
            <a:r>
              <a:rPr lang="en-US" sz="1800" b="0" i="0" u="none" strike="noStrike" baseline="0">
                <a:latin typeface="Times-Roman"/>
              </a:rPr>
              <a:t>= 1, 2, 3. The packet switch delays each packet by </a:t>
            </a:r>
            <a:r>
              <a:rPr lang="en-US" sz="1800" b="0" i="1" u="none" strike="noStrike" baseline="0" err="1">
                <a:latin typeface="Times-Italic"/>
              </a:rPr>
              <a:t>dproc</a:t>
            </a:r>
            <a:r>
              <a:rPr lang="en-US" sz="1800" b="0" i="1" u="none" strike="noStrike" baseline="0">
                <a:latin typeface="Times-Italic"/>
              </a:rPr>
              <a:t>. </a:t>
            </a:r>
            <a:r>
              <a:rPr lang="en-US" sz="1800" b="0" i="0" u="none" strike="noStrike" baseline="0">
                <a:latin typeface="Times-Roman"/>
              </a:rPr>
              <a:t>Assuming no queuing delays, in terms of </a:t>
            </a:r>
            <a:r>
              <a:rPr lang="en-US" sz="1800" b="0" i="1" u="none" strike="noStrike" baseline="0">
                <a:latin typeface="Times-Italic"/>
              </a:rPr>
              <a:t>di, </a:t>
            </a:r>
            <a:r>
              <a:rPr lang="en-US" sz="1800" b="0" i="1" u="none" strike="noStrike" baseline="0" err="1">
                <a:latin typeface="Times-Italic"/>
              </a:rPr>
              <a:t>si</a:t>
            </a:r>
            <a:r>
              <a:rPr lang="en-US" sz="1800" b="0" i="1" u="none" strike="noStrike" baseline="0">
                <a:latin typeface="Times-Italic"/>
              </a:rPr>
              <a:t>, Ri,</a:t>
            </a:r>
            <a:r>
              <a:rPr lang="en-US" sz="1800" b="0" i="0" u="none" strike="noStrike" baseline="0">
                <a:latin typeface="Times-Roman"/>
              </a:rPr>
              <a:t>(</a:t>
            </a:r>
            <a:r>
              <a:rPr lang="en-US" sz="1800" b="0" i="1" u="none" strike="noStrike" baseline="0" err="1">
                <a:latin typeface="Times-Italic"/>
              </a:rPr>
              <a:t>i</a:t>
            </a:r>
            <a:r>
              <a:rPr lang="en-US" sz="1800" b="0" i="1" u="none" strike="noStrike" baseline="0">
                <a:latin typeface="Times-Italic"/>
              </a:rPr>
              <a:t> </a:t>
            </a:r>
            <a:r>
              <a:rPr lang="en-US" sz="1800" b="0" i="0" u="none" strike="noStrike" baseline="0">
                <a:latin typeface="Times-Roman"/>
              </a:rPr>
              <a:t>= 1,2,3), and </a:t>
            </a:r>
            <a:r>
              <a:rPr lang="en-US" sz="1800" b="0" i="1" u="none" strike="noStrike" baseline="0">
                <a:latin typeface="Times-Italic"/>
              </a:rPr>
              <a:t>L, </a:t>
            </a:r>
            <a:r>
              <a:rPr lang="en-US" sz="1800" b="0" i="0" u="none" strike="noStrike" baseline="0">
                <a:latin typeface="Times-Roman"/>
              </a:rPr>
              <a:t>what is the total end-to-end delay for the packet? Suppose now the packet is 1,500 bytes, the propagation speed on all three links is 2.5 ·10^8 m/s, the transmission rates of all three links are 2 Mbps, the packet switch processing delay is 3 msec, the length of the first link is 5,000 km, the length of the second link is 4,000 km, and the length of the last link is 1,000 km. For these values, what is the end-to-end delay?</a:t>
            </a:r>
            <a:endParaRPr lang="en-IN"/>
          </a:p>
        </p:txBody>
      </p:sp>
    </p:spTree>
    <p:extLst>
      <p:ext uri="{BB962C8B-B14F-4D97-AF65-F5344CB8AC3E}">
        <p14:creationId xmlns:p14="http://schemas.microsoft.com/office/powerpoint/2010/main" val="2786570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A6281-3ADE-41B1-8C04-E53EB39034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51CE9B-11DD-4280-A3CF-31BA2E2A1523}"/>
              </a:ext>
            </a:extLst>
          </p:cNvPr>
          <p:cNvSpPr>
            <a:spLocks noGrp="1"/>
          </p:cNvSpPr>
          <p:nvPr>
            <p:ph idx="1"/>
          </p:nvPr>
        </p:nvSpPr>
        <p:spPr/>
        <p:txBody>
          <a:bodyPr>
            <a:normAutofit/>
          </a:bodyPr>
          <a:lstStyle/>
          <a:p>
            <a:pPr algn="l"/>
            <a:endParaRPr lang="en-US" b="0" i="0">
              <a:effectLst/>
              <a:latin typeface="Arial" panose="020B0604020202020204" pitchFamily="34" charset="0"/>
            </a:endParaRPr>
          </a:p>
          <a:p>
            <a:pPr lvl="5"/>
            <a:endParaRPr lang="en-US" b="0" i="0">
              <a:effectLst/>
              <a:latin typeface="Arial" panose="020B0604020202020204" pitchFamily="34" charset="0"/>
            </a:endParaRPr>
          </a:p>
          <a:p>
            <a:pPr lvl="5"/>
            <a:endParaRPr lang="en-US">
              <a:latin typeface="Arial" panose="020B0604020202020204" pitchFamily="34" charset="0"/>
            </a:endParaRPr>
          </a:p>
          <a:p>
            <a:pPr lvl="5"/>
            <a:endParaRPr lang="en-US" b="0" i="0">
              <a:effectLst/>
              <a:latin typeface="Arial" panose="020B0604020202020204" pitchFamily="34" charset="0"/>
            </a:endParaRPr>
          </a:p>
          <a:p>
            <a:pPr marL="2286000" lvl="5" indent="0">
              <a:buNone/>
            </a:pPr>
            <a:r>
              <a:rPr lang="en-US" b="0" i="0">
                <a:effectLst/>
                <a:latin typeface="Arial" panose="020B0604020202020204" pitchFamily="34" charset="0"/>
              </a:rPr>
              <a:t>=6+6+6+20+16+4+3+3 = 64 msec</a:t>
            </a:r>
          </a:p>
          <a:p>
            <a:pPr marL="2286000" lvl="5" indent="0">
              <a:buNone/>
            </a:pPr>
            <a:r>
              <a:rPr lang="en-US">
                <a:latin typeface="Arial" panose="020B0604020202020204" pitchFamily="34" charset="0"/>
              </a:rPr>
              <a:t>=(1500*8/2Mbps)+ 1500*8/2Mbps+ 1500*8/2Mbps+5000km/2.5*10^8</a:t>
            </a:r>
            <a:endParaRPr lang="en-US" b="0" i="0">
              <a:effectLst/>
              <a:latin typeface="Arial" panose="020B0604020202020204" pitchFamily="34" charset="0"/>
            </a:endParaRPr>
          </a:p>
          <a:p>
            <a:endParaRPr lang="en-IN"/>
          </a:p>
        </p:txBody>
      </p:sp>
      <p:pic>
        <p:nvPicPr>
          <p:cNvPr id="7" name="Picture 6">
            <a:extLst>
              <a:ext uri="{FF2B5EF4-FFF2-40B4-BE49-F238E27FC236}">
                <a16:creationId xmlns:a16="http://schemas.microsoft.com/office/drawing/2014/main" id="{CFBE959A-62BD-4649-BBD4-C0E2C93B42CA}"/>
              </a:ext>
            </a:extLst>
          </p:cNvPr>
          <p:cNvPicPr>
            <a:picLocks noChangeAspect="1"/>
          </p:cNvPicPr>
          <p:nvPr/>
        </p:nvPicPr>
        <p:blipFill>
          <a:blip r:embed="rId2"/>
          <a:stretch>
            <a:fillRect/>
          </a:stretch>
        </p:blipFill>
        <p:spPr>
          <a:xfrm>
            <a:off x="2228850" y="2825167"/>
            <a:ext cx="7734300" cy="419100"/>
          </a:xfrm>
          <a:prstGeom prst="rect">
            <a:avLst/>
          </a:prstGeom>
        </p:spPr>
      </p:pic>
    </p:spTree>
    <p:extLst>
      <p:ext uri="{BB962C8B-B14F-4D97-AF65-F5344CB8AC3E}">
        <p14:creationId xmlns:p14="http://schemas.microsoft.com/office/powerpoint/2010/main" val="331378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50D3-6DD1-4BBE-8776-8AD7BE4832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F3F10B-3A94-440D-9DCE-F0F11CD2B9C8}"/>
              </a:ext>
            </a:extLst>
          </p:cNvPr>
          <p:cNvSpPr>
            <a:spLocks noGrp="1"/>
          </p:cNvSpPr>
          <p:nvPr>
            <p:ph idx="1"/>
          </p:nvPr>
        </p:nvSpPr>
        <p:spPr/>
        <p:txBody>
          <a:bodyPr/>
          <a:lstStyle/>
          <a:p>
            <a:pPr algn="l"/>
            <a:r>
              <a:rPr lang="en-US" sz="1800" b="0" i="0" u="none" strike="noStrike" baseline="0">
                <a:latin typeface="Times-Roman"/>
              </a:rPr>
              <a:t>In the above problem, suppose </a:t>
            </a:r>
            <a:r>
              <a:rPr lang="en-US" sz="1800" b="0" i="1" u="none" strike="noStrike" baseline="0">
                <a:latin typeface="Times-Italic"/>
              </a:rPr>
              <a:t>R</a:t>
            </a:r>
            <a:r>
              <a:rPr lang="en-US" sz="1800" b="0" i="0" u="none" strike="noStrike" baseline="0">
                <a:latin typeface="Times-Roman"/>
              </a:rPr>
              <a:t>1 = </a:t>
            </a:r>
            <a:r>
              <a:rPr lang="en-US" sz="1800" b="0" i="1" u="none" strike="noStrike" baseline="0">
                <a:latin typeface="Times-Italic"/>
              </a:rPr>
              <a:t>R</a:t>
            </a:r>
            <a:r>
              <a:rPr lang="en-US" sz="1800" b="0" i="0" u="none" strike="noStrike" baseline="0">
                <a:latin typeface="Times-Roman"/>
              </a:rPr>
              <a:t>2 = </a:t>
            </a:r>
            <a:r>
              <a:rPr lang="en-US" sz="1800" b="0" i="1" u="none" strike="noStrike" baseline="0">
                <a:latin typeface="Times-Italic"/>
              </a:rPr>
              <a:t>R</a:t>
            </a:r>
            <a:r>
              <a:rPr lang="en-US" sz="1800" b="0" i="0" u="none" strike="noStrike" baseline="0">
                <a:latin typeface="Times-Roman"/>
              </a:rPr>
              <a:t>3 = </a:t>
            </a:r>
            <a:r>
              <a:rPr lang="en-US" sz="1800" b="0" i="1" u="none" strike="noStrike" baseline="0">
                <a:latin typeface="Times-Italic"/>
              </a:rPr>
              <a:t>R </a:t>
            </a:r>
            <a:r>
              <a:rPr lang="en-US" sz="1800" b="0" i="0" u="none" strike="noStrike" baseline="0">
                <a:latin typeface="Times-Roman"/>
              </a:rPr>
              <a:t>and </a:t>
            </a:r>
            <a:r>
              <a:rPr lang="en-US" sz="1800" b="0" i="1" u="none" strike="noStrike" baseline="0" err="1">
                <a:latin typeface="Times-Italic"/>
              </a:rPr>
              <a:t>d</a:t>
            </a:r>
            <a:r>
              <a:rPr lang="en-US" sz="1800" b="0" i="0" u="none" strike="noStrike" baseline="0" err="1">
                <a:latin typeface="Times-Roman"/>
              </a:rPr>
              <a:t>proc</a:t>
            </a:r>
            <a:r>
              <a:rPr lang="en-US" sz="1800" b="0" i="0" u="none" strike="noStrike" baseline="0">
                <a:latin typeface="Times-Roman"/>
              </a:rPr>
              <a:t> = 0. Further suppose the packet switch does not store-and-forward packets but instead immediately transmits each bit it receives before waiting for the entire packet to arrive. What is the end-to-end delay?</a:t>
            </a:r>
          </a:p>
          <a:p>
            <a:pPr marL="0" indent="0" algn="l">
              <a:buNone/>
            </a:pPr>
            <a:endParaRPr lang="en-US" sz="1800">
              <a:latin typeface="Times-Roman"/>
            </a:endParaRPr>
          </a:p>
          <a:p>
            <a:pPr marL="0" indent="0" algn="l">
              <a:buNone/>
            </a:pPr>
            <a:endParaRPr lang="en-IN"/>
          </a:p>
        </p:txBody>
      </p:sp>
    </p:spTree>
    <p:extLst>
      <p:ext uri="{BB962C8B-B14F-4D97-AF65-F5344CB8AC3E}">
        <p14:creationId xmlns:p14="http://schemas.microsoft.com/office/powerpoint/2010/main" val="268433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5BF0-1D68-42D0-B01E-ADD60F6AF51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786AAC4-8FCC-4E00-B2F6-751D0BE2E8E6}"/>
              </a:ext>
            </a:extLst>
          </p:cNvPr>
          <p:cNvPicPr>
            <a:picLocks noGrp="1" noChangeAspect="1"/>
          </p:cNvPicPr>
          <p:nvPr>
            <p:ph idx="1"/>
          </p:nvPr>
        </p:nvPicPr>
        <p:blipFill>
          <a:blip r:embed="rId2"/>
          <a:stretch>
            <a:fillRect/>
          </a:stretch>
        </p:blipFill>
        <p:spPr>
          <a:xfrm>
            <a:off x="4051751" y="3507581"/>
            <a:ext cx="4105275" cy="495300"/>
          </a:xfrm>
        </p:spPr>
      </p:pic>
      <p:sp>
        <p:nvSpPr>
          <p:cNvPr id="7" name="TextBox 6">
            <a:extLst>
              <a:ext uri="{FF2B5EF4-FFF2-40B4-BE49-F238E27FC236}">
                <a16:creationId xmlns:a16="http://schemas.microsoft.com/office/drawing/2014/main" id="{18617E54-8A54-4F99-BD74-F6600656E79C}"/>
              </a:ext>
            </a:extLst>
          </p:cNvPr>
          <p:cNvSpPr txBox="1"/>
          <p:nvPr/>
        </p:nvSpPr>
        <p:spPr>
          <a:xfrm>
            <a:off x="3047301" y="2830933"/>
            <a:ext cx="6094602" cy="1477328"/>
          </a:xfrm>
          <a:prstGeom prst="rect">
            <a:avLst/>
          </a:prstGeom>
          <a:noFill/>
        </p:spPr>
        <p:txBody>
          <a:bodyPr wrap="square">
            <a:spAutoFit/>
          </a:bodyPr>
          <a:lstStyle/>
          <a:p>
            <a:pPr algn="l"/>
            <a:endParaRPr lang="en-IN" b="0" i="0">
              <a:effectLst/>
              <a:latin typeface="Arial" panose="020B0604020202020204" pitchFamily="34" charset="0"/>
            </a:endParaRPr>
          </a:p>
          <a:p>
            <a:pPr algn="l"/>
            <a:endParaRPr lang="en-IN">
              <a:latin typeface="Arial" panose="020B0604020202020204" pitchFamily="34" charset="0"/>
            </a:endParaRPr>
          </a:p>
          <a:p>
            <a:pPr algn="l"/>
            <a:endParaRPr lang="en-IN" b="0" i="0">
              <a:effectLst/>
              <a:latin typeface="Arial" panose="020B0604020202020204" pitchFamily="34" charset="0"/>
            </a:endParaRPr>
          </a:p>
          <a:p>
            <a:pPr algn="l"/>
            <a:endParaRPr lang="en-IN">
              <a:latin typeface="Arial" panose="020B0604020202020204" pitchFamily="34" charset="0"/>
            </a:endParaRPr>
          </a:p>
          <a:p>
            <a:pPr algn="l"/>
            <a:r>
              <a:rPr lang="en-IN" b="0" i="0">
                <a:effectLst/>
                <a:latin typeface="Arial" panose="020B0604020202020204" pitchFamily="34" charset="0"/>
              </a:rPr>
              <a:t>		=6+ 20 + 16 + 4 = 46msec</a:t>
            </a:r>
          </a:p>
        </p:txBody>
      </p:sp>
    </p:spTree>
    <p:extLst>
      <p:ext uri="{BB962C8B-B14F-4D97-AF65-F5344CB8AC3E}">
        <p14:creationId xmlns:p14="http://schemas.microsoft.com/office/powerpoint/2010/main" val="283623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0258-FCB6-405F-A274-99499FAE59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EB5C42-EE37-4E87-9875-DC482CD07C0D}"/>
              </a:ext>
            </a:extLst>
          </p:cNvPr>
          <p:cNvSpPr>
            <a:spLocks noGrp="1"/>
          </p:cNvSpPr>
          <p:nvPr>
            <p:ph idx="1"/>
          </p:nvPr>
        </p:nvSpPr>
        <p:spPr/>
        <p:txBody>
          <a:bodyPr/>
          <a:lstStyle/>
          <a:p>
            <a:pPr marL="0" indent="0" algn="l">
              <a:buNone/>
            </a:pPr>
            <a:r>
              <a:rPr lang="en-US" sz="1800" b="0" i="0" u="none" strike="noStrike" baseline="0">
                <a:latin typeface="Times-Roman"/>
              </a:rPr>
              <a:t>Review the car-caravan analogy in the previous section. Assume a propagation speed </a:t>
            </a:r>
            <a:r>
              <a:rPr lang="en-IN" sz="1800" b="0" i="0" u="none" strike="noStrike" baseline="0">
                <a:latin typeface="Times-Roman"/>
              </a:rPr>
              <a:t>of 100 km/hour.</a:t>
            </a:r>
          </a:p>
          <a:p>
            <a:pPr marL="0" indent="0" algn="l">
              <a:buNone/>
            </a:pPr>
            <a:r>
              <a:rPr lang="en-US" sz="1800" b="0" i="0" u="none" strike="noStrike" baseline="0">
                <a:latin typeface="Times-Roman"/>
              </a:rPr>
              <a:t>a. Suppose the caravan travels 150 km, beginning in front of one tollbooth, passing through a second tollbooth, and finishing just after a third tollbooth. What is the end-to-end delay?</a:t>
            </a:r>
          </a:p>
          <a:p>
            <a:pPr marL="0" indent="0" algn="l">
              <a:buNone/>
            </a:pPr>
            <a:r>
              <a:rPr lang="en-US" sz="1800" b="0" i="0" u="none" strike="noStrike" baseline="0">
                <a:latin typeface="Times-Roman"/>
              </a:rPr>
              <a:t>b. Repeat (a), now assuming that there are eight cars in the caravan instead </a:t>
            </a:r>
            <a:r>
              <a:rPr lang="en-IN" sz="1800" b="0" i="0" u="none" strike="noStrike" baseline="0">
                <a:latin typeface="Times-Roman"/>
              </a:rPr>
              <a:t>of ten.</a:t>
            </a:r>
            <a:endParaRPr lang="en-IN"/>
          </a:p>
        </p:txBody>
      </p:sp>
    </p:spTree>
    <p:extLst>
      <p:ext uri="{BB962C8B-B14F-4D97-AF65-F5344CB8AC3E}">
        <p14:creationId xmlns:p14="http://schemas.microsoft.com/office/powerpoint/2010/main" val="1601633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209CB-E5C7-46E0-BA72-C0FF46F7CB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42430F-6938-4D35-A6BB-8BE577D11532}"/>
              </a:ext>
            </a:extLst>
          </p:cNvPr>
          <p:cNvSpPr>
            <a:spLocks noGrp="1"/>
          </p:cNvSpPr>
          <p:nvPr>
            <p:ph idx="1"/>
          </p:nvPr>
        </p:nvSpPr>
        <p:spPr/>
        <p:txBody>
          <a:bodyPr/>
          <a:lstStyle/>
          <a:p>
            <a:r>
              <a:rPr lang="en-US" sz="1800" b="0" i="0" u="none" strike="noStrike" baseline="0">
                <a:solidFill>
                  <a:srgbClr val="000000"/>
                </a:solidFill>
                <a:latin typeface="Times New Roman" panose="02020603050405020304" pitchFamily="18" charset="0"/>
              </a:rPr>
              <a:t>Tollbooths are 75 km apart, and the cars propagate at 100km/hr. A tollbooth services a car at a rate of one car every 12 seconds. </a:t>
            </a:r>
          </a:p>
          <a:p>
            <a:r>
              <a:rPr lang="en-US" sz="1800" b="0" i="0" u="none" strike="noStrike" baseline="0">
                <a:solidFill>
                  <a:srgbClr val="000000"/>
                </a:solidFill>
                <a:latin typeface="Times New Roman" panose="02020603050405020304" pitchFamily="18" charset="0"/>
              </a:rPr>
              <a:t>a) There are ten cars. It takes 120 seconds, or 2 minutes, for the first tollbooth to service the 10 cars. Each of these cars has a propagation delay of 45 minutes (travel 75 km) before arriving at the second tollbooth. Thus, all the cars are lined up before the second tollbooth after 47 minutes. The whole process repeats itself for traveling between the second and third tollbooths. It also takes 2 minutes for the third tollbooth to service the 10 cars. Thus the total delay is 96 minutes. </a:t>
            </a:r>
          </a:p>
          <a:p>
            <a:r>
              <a:rPr lang="en-US" sz="1800" b="0" i="0" u="none" strike="noStrike" baseline="0">
                <a:solidFill>
                  <a:srgbClr val="000000"/>
                </a:solidFill>
                <a:latin typeface="Times New Roman" panose="02020603050405020304" pitchFamily="18" charset="0"/>
              </a:rPr>
              <a:t>b) Delay between tollbooths is 8*12 seconds plus 45 minutes, i.e., 46 minutes and 36 seconds. The total delay is twice this amount plus 8*12 seconds, i.e., 94 minutes and 48 seconds. </a:t>
            </a:r>
            <a:endParaRPr lang="en-IN"/>
          </a:p>
        </p:txBody>
      </p:sp>
    </p:spTree>
    <p:extLst>
      <p:ext uri="{BB962C8B-B14F-4D97-AF65-F5344CB8AC3E}">
        <p14:creationId xmlns:p14="http://schemas.microsoft.com/office/powerpoint/2010/main" val="2149103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1125-B25E-47E0-90C3-5372927914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A0211D-6A4D-41BD-A2AE-C84B24B8D1EC}"/>
              </a:ext>
            </a:extLst>
          </p:cNvPr>
          <p:cNvSpPr>
            <a:spLocks noGrp="1"/>
          </p:cNvSpPr>
          <p:nvPr>
            <p:ph idx="1"/>
          </p:nvPr>
        </p:nvSpPr>
        <p:spPr/>
        <p:txBody>
          <a:bodyPr/>
          <a:lstStyle/>
          <a:p>
            <a:r>
              <a:rPr lang="en-US" sz="1800">
                <a:effectLst/>
                <a:latin typeface="Calibri" panose="020F0502020204030204" pitchFamily="34" charset="0"/>
                <a:ea typeface="Calibri" panose="020F0502020204030204" pitchFamily="34" charset="0"/>
                <a:cs typeface="Times New Roman" panose="02020603050405020304" pitchFamily="18" charset="0"/>
              </a:rPr>
              <a:t>How long does it take a packet of length 1.45 </a:t>
            </a:r>
            <a:r>
              <a:rPr lang="en-US" sz="1800" err="1">
                <a:effectLst/>
                <a:latin typeface="Calibri" panose="020F0502020204030204" pitchFamily="34" charset="0"/>
                <a:ea typeface="Calibri" panose="020F0502020204030204" pitchFamily="34" charset="0"/>
                <a:cs typeface="Times New Roman" panose="02020603050405020304" pitchFamily="18" charset="0"/>
              </a:rPr>
              <a:t>kbytes</a:t>
            </a:r>
            <a:r>
              <a:rPr lang="en-US" sz="1800">
                <a:effectLst/>
                <a:latin typeface="Calibri" panose="020F0502020204030204" pitchFamily="34" charset="0"/>
                <a:ea typeface="Calibri" panose="020F0502020204030204" pitchFamily="34" charset="0"/>
                <a:cs typeface="Times New Roman" panose="02020603050405020304" pitchFamily="18" charset="0"/>
              </a:rPr>
              <a:t> to propagate down over a link of distance 500 m, propagation speed 2.5E8 m/s, and transmission rate 10 Mbps?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3344075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D9D4-C3AD-42FB-9859-FB0DC031ACED}"/>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DE767525-A43A-4A21-B967-9728B52FF925}"/>
              </a:ext>
            </a:extLst>
          </p:cNvPr>
          <p:cNvGraphicFramePr>
            <a:graphicFrameLocks noGrp="1"/>
          </p:cNvGraphicFramePr>
          <p:nvPr>
            <p:ph idx="1"/>
            <p:extLst>
              <p:ext uri="{D42A27DB-BD31-4B8C-83A1-F6EECF244321}">
                <p14:modId xmlns:p14="http://schemas.microsoft.com/office/powerpoint/2010/main" val="2732010227"/>
              </p:ext>
            </p:extLst>
          </p:nvPr>
        </p:nvGraphicFramePr>
        <p:xfrm>
          <a:off x="1276350" y="2957829"/>
          <a:ext cx="5762626" cy="1528445"/>
        </p:xfrm>
        <a:graphic>
          <a:graphicData uri="http://schemas.openxmlformats.org/drawingml/2006/table">
            <a:tbl>
              <a:tblPr firstRow="1" firstCol="1" bandRow="1">
                <a:tableStyleId>{5C22544A-7EE6-4342-B048-85BDC9FD1C3A}</a:tableStyleId>
              </a:tblPr>
              <a:tblGrid>
                <a:gridCol w="2881313">
                  <a:extLst>
                    <a:ext uri="{9D8B030D-6E8A-4147-A177-3AD203B41FA5}">
                      <a16:colId xmlns:a16="http://schemas.microsoft.com/office/drawing/2014/main" val="2919094532"/>
                    </a:ext>
                  </a:extLst>
                </a:gridCol>
                <a:gridCol w="2881313">
                  <a:extLst>
                    <a:ext uri="{9D8B030D-6E8A-4147-A177-3AD203B41FA5}">
                      <a16:colId xmlns:a16="http://schemas.microsoft.com/office/drawing/2014/main" val="3628931592"/>
                    </a:ext>
                  </a:extLst>
                </a:gridCol>
              </a:tblGrid>
              <a:tr h="305689">
                <a:tc>
                  <a:txBody>
                    <a:bodyPr/>
                    <a:lstStyle/>
                    <a:p>
                      <a:pPr>
                        <a:lnSpc>
                          <a:spcPct val="115000"/>
                        </a:lnSpc>
                        <a:spcAft>
                          <a:spcPts val="1000"/>
                        </a:spcAft>
                      </a:pPr>
                      <a:r>
                        <a:rPr lang="en-US" sz="1200">
                          <a:effectLst/>
                        </a:rPr>
                        <a:t>Packet length: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1000"/>
                        </a:spcAft>
                      </a:pPr>
                      <a:r>
                        <a:rPr lang="en-US" sz="1200">
                          <a:effectLst/>
                        </a:rPr>
                        <a:t>1.45 kbytes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09386822"/>
                  </a:ext>
                </a:extLst>
              </a:tr>
              <a:tr h="305689">
                <a:tc>
                  <a:txBody>
                    <a:bodyPr/>
                    <a:lstStyle/>
                    <a:p>
                      <a:pPr>
                        <a:lnSpc>
                          <a:spcPct val="115000"/>
                        </a:lnSpc>
                        <a:spcAft>
                          <a:spcPts val="1000"/>
                        </a:spcAft>
                      </a:pPr>
                      <a:r>
                        <a:rPr lang="en-US" sz="1200">
                          <a:effectLst/>
                        </a:rPr>
                        <a:t>Link distance: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1000"/>
                        </a:spcAft>
                      </a:pPr>
                      <a:r>
                        <a:rPr lang="en-US" sz="1200">
                          <a:effectLst/>
                        </a:rPr>
                        <a:t>500 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88124478"/>
                  </a:ext>
                </a:extLst>
              </a:tr>
              <a:tr h="305689">
                <a:tc>
                  <a:txBody>
                    <a:bodyPr/>
                    <a:lstStyle/>
                    <a:p>
                      <a:pPr>
                        <a:lnSpc>
                          <a:spcPct val="115000"/>
                        </a:lnSpc>
                        <a:spcAft>
                          <a:spcPts val="1000"/>
                        </a:spcAft>
                      </a:pPr>
                      <a:r>
                        <a:rPr lang="en-US" sz="1200">
                          <a:effectLst/>
                        </a:rPr>
                        <a:t>Propagation speed: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1000"/>
                        </a:spcAft>
                      </a:pPr>
                      <a:r>
                        <a:rPr lang="en-US" sz="1200">
                          <a:effectLst/>
                        </a:rPr>
                        <a:t>250,000,000 mps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33506567"/>
                  </a:ext>
                </a:extLst>
              </a:tr>
              <a:tr h="305689">
                <a:tc>
                  <a:txBody>
                    <a:bodyPr/>
                    <a:lstStyle/>
                    <a:p>
                      <a:pPr>
                        <a:lnSpc>
                          <a:spcPct val="115000"/>
                        </a:lnSpc>
                        <a:spcAft>
                          <a:spcPts val="1000"/>
                        </a:spcAft>
                      </a:pPr>
                      <a:r>
                        <a:rPr lang="en-US" sz="1200">
                          <a:effectLst/>
                        </a:rPr>
                        <a:t>Transmission rate: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1000"/>
                        </a:spcAft>
                      </a:pPr>
                      <a:r>
                        <a:rPr lang="en-US" sz="1200">
                          <a:effectLst/>
                        </a:rPr>
                        <a:t>10 Mbps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99992933"/>
                  </a:ext>
                </a:extLst>
              </a:tr>
              <a:tr h="305689">
                <a:tc>
                  <a:txBody>
                    <a:bodyPr/>
                    <a:lstStyle/>
                    <a:p>
                      <a:pPr>
                        <a:lnSpc>
                          <a:spcPct val="115000"/>
                        </a:lnSpc>
                        <a:spcAft>
                          <a:spcPts val="1000"/>
                        </a:spcAft>
                      </a:pPr>
                      <a:r>
                        <a:rPr lang="en-US" sz="1200">
                          <a:effectLst/>
                        </a:rPr>
                        <a:t>Propagation time: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1000"/>
                        </a:spcAft>
                      </a:pPr>
                      <a:r>
                        <a:rPr lang="en-US" sz="1200">
                          <a:effectLst/>
                        </a:rPr>
                        <a:t>____________</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65659078"/>
                  </a:ext>
                </a:extLst>
              </a:tr>
            </a:tbl>
          </a:graphicData>
        </a:graphic>
      </p:graphicFrame>
      <p:sp>
        <p:nvSpPr>
          <p:cNvPr id="6" name="TextBox 5">
            <a:extLst>
              <a:ext uri="{FF2B5EF4-FFF2-40B4-BE49-F238E27FC236}">
                <a16:creationId xmlns:a16="http://schemas.microsoft.com/office/drawing/2014/main" id="{FF226CAC-CACD-402D-9740-C88FEBAD5536}"/>
              </a:ext>
            </a:extLst>
          </p:cNvPr>
          <p:cNvSpPr txBox="1"/>
          <p:nvPr/>
        </p:nvSpPr>
        <p:spPr>
          <a:xfrm>
            <a:off x="1657350" y="1757660"/>
            <a:ext cx="9925050" cy="646331"/>
          </a:xfrm>
          <a:prstGeom prst="rect">
            <a:avLst/>
          </a:prstGeom>
          <a:noFill/>
        </p:spPr>
        <p:txBody>
          <a:bodyPr wrap="square">
            <a:spAutoFit/>
          </a:bodyPr>
          <a:lstStyle/>
          <a:p>
            <a:r>
              <a:rPr lang="en-US" sz="1800">
                <a:effectLst/>
                <a:latin typeface="Calibri" panose="020F0502020204030204" pitchFamily="34" charset="0"/>
                <a:ea typeface="Calibri" panose="020F0502020204030204" pitchFamily="34" charset="0"/>
                <a:cs typeface="Times New Roman" panose="02020603050405020304" pitchFamily="18" charset="0"/>
              </a:rPr>
              <a:t>How long does it take a packet of length 1.45 </a:t>
            </a:r>
            <a:r>
              <a:rPr lang="en-US" sz="1800" err="1">
                <a:effectLst/>
                <a:latin typeface="Calibri" panose="020F0502020204030204" pitchFamily="34" charset="0"/>
                <a:ea typeface="Calibri" panose="020F0502020204030204" pitchFamily="34" charset="0"/>
                <a:cs typeface="Times New Roman" panose="02020603050405020304" pitchFamily="18" charset="0"/>
              </a:rPr>
              <a:t>kbytes</a:t>
            </a:r>
            <a:r>
              <a:rPr lang="en-US" sz="1800">
                <a:effectLst/>
                <a:latin typeface="Calibri" panose="020F0502020204030204" pitchFamily="34" charset="0"/>
                <a:ea typeface="Calibri" panose="020F0502020204030204" pitchFamily="34" charset="0"/>
                <a:cs typeface="Times New Roman" panose="02020603050405020304" pitchFamily="18" charset="0"/>
              </a:rPr>
              <a:t> to propagate down over a link of distance 500 m, propagation speed 2.5E8 m/s, and transmission rate 10 Mbps?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748988BE-D376-4E4F-8761-D31EC6BCBB62}"/>
              </a:ext>
            </a:extLst>
          </p:cNvPr>
          <p:cNvSpPr txBox="1"/>
          <p:nvPr/>
        </p:nvSpPr>
        <p:spPr>
          <a:xfrm>
            <a:off x="1085850" y="4894987"/>
            <a:ext cx="6096000" cy="1477328"/>
          </a:xfrm>
          <a:prstGeom prst="rect">
            <a:avLst/>
          </a:prstGeom>
          <a:noFill/>
        </p:spPr>
        <p:txBody>
          <a:bodyPr wrap="square">
            <a:spAutoFit/>
          </a:bodyPr>
          <a:lstStyle/>
          <a:p>
            <a:r>
              <a:rPr lang="en-US" sz="1800">
                <a:effectLst/>
                <a:latin typeface="Times New Roman" panose="02020603050405020304" pitchFamily="18" charset="0"/>
                <a:ea typeface="Times New Roman" panose="02020603050405020304" pitchFamily="18" charset="0"/>
              </a:rPr>
              <a:t>Propagation delay = distance / propagation speed = 2 </a:t>
            </a:r>
            <a:r>
              <a:rPr lang="en-US">
                <a:latin typeface="Times New Roman" panose="02020603050405020304" pitchFamily="18" charset="0"/>
                <a:ea typeface="Times New Roman" panose="02020603050405020304" pitchFamily="18" charset="0"/>
              </a:rPr>
              <a:t>Micro</a:t>
            </a:r>
            <a:r>
              <a:rPr lang="en-US" sz="1800">
                <a:effectLst/>
                <a:latin typeface="Times New Roman" panose="02020603050405020304" pitchFamily="18" charset="0"/>
                <a:ea typeface="Times New Roman" panose="02020603050405020304" pitchFamily="18" charset="0"/>
              </a:rPr>
              <a:t>sec.</a:t>
            </a:r>
            <a:br>
              <a:rPr lang="en-US" sz="1800">
                <a:effectLst/>
                <a:latin typeface="Times New Roman" panose="02020603050405020304" pitchFamily="18" charset="0"/>
                <a:ea typeface="Times New Roman" panose="02020603050405020304" pitchFamily="18" charset="0"/>
              </a:rPr>
            </a:br>
            <a:r>
              <a:rPr lang="en-US" sz="1800">
                <a:effectLst/>
                <a:latin typeface="Times New Roman" panose="02020603050405020304" pitchFamily="18" charset="0"/>
                <a:ea typeface="Times New Roman" panose="02020603050405020304" pitchFamily="18" charset="0"/>
              </a:rPr>
              <a:t>Transmission delay = (packet size / transmission rate) = 1.16 msec.</a:t>
            </a:r>
            <a:br>
              <a:rPr lang="en-US" sz="1800">
                <a:effectLst/>
                <a:latin typeface="Times New Roman" panose="02020603050405020304" pitchFamily="18" charset="0"/>
                <a:ea typeface="Times New Roman" panose="02020603050405020304" pitchFamily="18" charset="0"/>
              </a:rPr>
            </a:br>
            <a:r>
              <a:rPr lang="en-US" sz="1800">
                <a:effectLst/>
                <a:latin typeface="Times New Roman" panose="02020603050405020304" pitchFamily="18" charset="0"/>
                <a:ea typeface="Times New Roman" panose="02020603050405020304" pitchFamily="18" charset="0"/>
              </a:rPr>
              <a:t>Total delay = (transmission delay + propagation delay) </a:t>
            </a:r>
            <a:br>
              <a:rPr lang="en-US" sz="1800">
                <a:effectLst/>
                <a:latin typeface="Times New Roman" panose="02020603050405020304" pitchFamily="18" charset="0"/>
                <a:ea typeface="Times New Roman" panose="02020603050405020304" pitchFamily="18" charset="0"/>
              </a:rPr>
            </a:br>
            <a:r>
              <a:rPr lang="en-US" sz="1800">
                <a:effectLst/>
                <a:latin typeface="Times New Roman" panose="02020603050405020304" pitchFamily="18" charset="0"/>
                <a:ea typeface="Times New Roman" panose="02020603050405020304" pitchFamily="18" charset="0"/>
              </a:rPr>
              <a:t>= 1.162 msec.</a:t>
            </a:r>
            <a:endParaRPr lang="en-IN"/>
          </a:p>
        </p:txBody>
      </p:sp>
    </p:spTree>
    <p:extLst>
      <p:ext uri="{BB962C8B-B14F-4D97-AF65-F5344CB8AC3E}">
        <p14:creationId xmlns:p14="http://schemas.microsoft.com/office/powerpoint/2010/main" val="1835922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A67A-C7C6-4331-A0FB-8AD126ACE7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DABA21-114E-42CF-B8D6-5BD92B7F54B7}"/>
              </a:ext>
            </a:extLst>
          </p:cNvPr>
          <p:cNvSpPr>
            <a:spLocks noGrp="1"/>
          </p:cNvSpPr>
          <p:nvPr>
            <p:ph idx="1"/>
          </p:nvPr>
        </p:nvSpPr>
        <p:spPr/>
        <p:txBody>
          <a:bodyPr/>
          <a:lstStyle/>
          <a:p>
            <a:r>
              <a:rPr lang="en-US" sz="1800">
                <a:effectLst/>
                <a:latin typeface="Calibri" panose="020F0502020204030204" pitchFamily="34" charset="0"/>
                <a:ea typeface="Calibri" panose="020F0502020204030204" pitchFamily="34" charset="0"/>
                <a:cs typeface="Times New Roman" panose="02020603050405020304" pitchFamily="18" charset="0"/>
              </a:rPr>
              <a:t>Suppose Host A want to send a large file to Host B. The path from Host A to Host B has three links, of rates R1 = 1 Gbps, R2 = 50 Mbps, and R3 = 10 Gbps.</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(A.) Assuming no other traffic in the network, what is the throughput for the file transfer? </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(B.) Suppose the file is 20 Mbytes. Dividing the file size by the throughput, roughly how long will it take to transfer the file to Host B?</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2076431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A67A-C7C6-4331-A0FB-8AD126ACE7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DABA21-114E-42CF-B8D6-5BD92B7F54B7}"/>
              </a:ext>
            </a:extLst>
          </p:cNvPr>
          <p:cNvSpPr>
            <a:spLocks noGrp="1"/>
          </p:cNvSpPr>
          <p:nvPr>
            <p:ph idx="1"/>
          </p:nvPr>
        </p:nvSpPr>
        <p:spPr/>
        <p:txBody>
          <a:bodyPr/>
          <a:lstStyle/>
          <a:p>
            <a:r>
              <a:rPr lang="en-US" sz="1800">
                <a:effectLst/>
                <a:latin typeface="Calibri" panose="020F0502020204030204" pitchFamily="34" charset="0"/>
                <a:ea typeface="Calibri" panose="020F0502020204030204" pitchFamily="34" charset="0"/>
                <a:cs typeface="Times New Roman" panose="02020603050405020304" pitchFamily="18" charset="0"/>
              </a:rPr>
              <a:t>Suppose Host A want to send a large file to Host B. The path from Host A to Host B has three links, of rates R1 = 1 Gbps, R2 = 50 Mbps, and R3 = 10 Gbps.</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(A.) Assuming no other traffic in the network, what is the throughput for the file transfer? </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(B.) Suppose the file is 20 Mbytes. Dividing the file size by the throughput, roughly how long will it take to transfer the file to Host B?</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graphicFrame>
        <p:nvGraphicFramePr>
          <p:cNvPr id="4" name="Table 3">
            <a:extLst>
              <a:ext uri="{FF2B5EF4-FFF2-40B4-BE49-F238E27FC236}">
                <a16:creationId xmlns:a16="http://schemas.microsoft.com/office/drawing/2014/main" id="{BA7F584C-27DA-4837-BCF6-1AD59C06831D}"/>
              </a:ext>
            </a:extLst>
          </p:cNvPr>
          <p:cNvGraphicFramePr>
            <a:graphicFrameLocks noGrp="1"/>
          </p:cNvGraphicFramePr>
          <p:nvPr>
            <p:extLst>
              <p:ext uri="{D42A27DB-BD31-4B8C-83A1-F6EECF244321}">
                <p14:modId xmlns:p14="http://schemas.microsoft.com/office/powerpoint/2010/main" val="2805957837"/>
              </p:ext>
            </p:extLst>
          </p:nvPr>
        </p:nvGraphicFramePr>
        <p:xfrm>
          <a:off x="838200" y="3353020"/>
          <a:ext cx="4438650" cy="2076228"/>
        </p:xfrm>
        <a:graphic>
          <a:graphicData uri="http://schemas.openxmlformats.org/drawingml/2006/table">
            <a:tbl>
              <a:tblPr firstRow="1" firstCol="1" bandRow="1">
                <a:tableStyleId>{5C22544A-7EE6-4342-B048-85BDC9FD1C3A}</a:tableStyleId>
              </a:tblPr>
              <a:tblGrid>
                <a:gridCol w="2219325">
                  <a:extLst>
                    <a:ext uri="{9D8B030D-6E8A-4147-A177-3AD203B41FA5}">
                      <a16:colId xmlns:a16="http://schemas.microsoft.com/office/drawing/2014/main" val="1801902801"/>
                    </a:ext>
                  </a:extLst>
                </a:gridCol>
                <a:gridCol w="2219325">
                  <a:extLst>
                    <a:ext uri="{9D8B030D-6E8A-4147-A177-3AD203B41FA5}">
                      <a16:colId xmlns:a16="http://schemas.microsoft.com/office/drawing/2014/main" val="3016084069"/>
                    </a:ext>
                  </a:extLst>
                </a:gridCol>
              </a:tblGrid>
              <a:tr h="346038">
                <a:tc>
                  <a:txBody>
                    <a:bodyPr/>
                    <a:lstStyle/>
                    <a:p>
                      <a:pPr>
                        <a:lnSpc>
                          <a:spcPct val="115000"/>
                        </a:lnSpc>
                        <a:spcAft>
                          <a:spcPts val="1000"/>
                        </a:spcAft>
                      </a:pPr>
                      <a:r>
                        <a:rPr lang="en-US" sz="1200">
                          <a:effectLst/>
                        </a:rPr>
                        <a:t>Link R1: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1000"/>
                        </a:spcAft>
                      </a:pPr>
                      <a:r>
                        <a:rPr lang="en-US" sz="1200">
                          <a:effectLst/>
                        </a:rPr>
                        <a:t>1 Gbps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8194466"/>
                  </a:ext>
                </a:extLst>
              </a:tr>
              <a:tr h="346038">
                <a:tc>
                  <a:txBody>
                    <a:bodyPr/>
                    <a:lstStyle/>
                    <a:p>
                      <a:pPr>
                        <a:lnSpc>
                          <a:spcPct val="115000"/>
                        </a:lnSpc>
                        <a:spcAft>
                          <a:spcPts val="1000"/>
                        </a:spcAft>
                      </a:pPr>
                      <a:r>
                        <a:rPr lang="en-US" sz="1200">
                          <a:effectLst/>
                        </a:rPr>
                        <a:t>Link R2: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1000"/>
                        </a:spcAft>
                      </a:pPr>
                      <a:r>
                        <a:rPr lang="en-US" sz="1200">
                          <a:effectLst/>
                        </a:rPr>
                        <a:t>50 Mbps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10332761"/>
                  </a:ext>
                </a:extLst>
              </a:tr>
              <a:tr h="346038">
                <a:tc>
                  <a:txBody>
                    <a:bodyPr/>
                    <a:lstStyle/>
                    <a:p>
                      <a:pPr>
                        <a:lnSpc>
                          <a:spcPct val="115000"/>
                        </a:lnSpc>
                        <a:spcAft>
                          <a:spcPts val="1000"/>
                        </a:spcAft>
                      </a:pPr>
                      <a:r>
                        <a:rPr lang="en-US" sz="1200">
                          <a:effectLst/>
                        </a:rPr>
                        <a:t>Link R3: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1000"/>
                        </a:spcAft>
                      </a:pPr>
                      <a:r>
                        <a:rPr lang="en-US" sz="1200">
                          <a:effectLst/>
                        </a:rPr>
                        <a:t>10 Gbps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31579618"/>
                  </a:ext>
                </a:extLst>
              </a:tr>
              <a:tr h="346038">
                <a:tc>
                  <a:txBody>
                    <a:bodyPr/>
                    <a:lstStyle/>
                    <a:p>
                      <a:pPr>
                        <a:lnSpc>
                          <a:spcPct val="115000"/>
                        </a:lnSpc>
                        <a:spcAft>
                          <a:spcPts val="1000"/>
                        </a:spcAft>
                      </a:pPr>
                      <a:r>
                        <a:rPr lang="en-US" sz="1200">
                          <a:effectLst/>
                        </a:rPr>
                        <a:t>File Size: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1000"/>
                        </a:spcAft>
                      </a:pPr>
                      <a:r>
                        <a:rPr lang="en-US" sz="1200">
                          <a:effectLst/>
                        </a:rPr>
                        <a:t>20 Mbytes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80428445"/>
                  </a:ext>
                </a:extLst>
              </a:tr>
              <a:tr h="346038">
                <a:tc>
                  <a:txBody>
                    <a:bodyPr/>
                    <a:lstStyle/>
                    <a:p>
                      <a:pPr>
                        <a:lnSpc>
                          <a:spcPct val="115000"/>
                        </a:lnSpc>
                        <a:spcAft>
                          <a:spcPts val="1000"/>
                        </a:spcAft>
                      </a:pPr>
                      <a:r>
                        <a:rPr lang="en-US" sz="1200">
                          <a:effectLst/>
                        </a:rPr>
                        <a:t>(A) Throughput: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1000"/>
                        </a:spcAft>
                      </a:pPr>
                      <a:r>
                        <a:rPr lang="en-US" sz="1200">
                          <a:effectLst/>
                        </a:rPr>
                        <a:t>____________</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02298249"/>
                  </a:ext>
                </a:extLst>
              </a:tr>
              <a:tr h="346038">
                <a:tc>
                  <a:txBody>
                    <a:bodyPr/>
                    <a:lstStyle/>
                    <a:p>
                      <a:pPr>
                        <a:lnSpc>
                          <a:spcPct val="115000"/>
                        </a:lnSpc>
                        <a:spcAft>
                          <a:spcPts val="1000"/>
                        </a:spcAft>
                      </a:pPr>
                      <a:r>
                        <a:rPr lang="en-US" sz="1200">
                          <a:effectLst/>
                        </a:rPr>
                        <a:t>(B) Transfer time: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1000"/>
                        </a:spcAft>
                      </a:pPr>
                      <a:r>
                        <a:rPr lang="en-US" sz="1200">
                          <a:effectLst/>
                        </a:rPr>
                        <a:t>____________</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16907191"/>
                  </a:ext>
                </a:extLst>
              </a:tr>
            </a:tbl>
          </a:graphicData>
        </a:graphic>
      </p:graphicFrame>
      <p:sp>
        <p:nvSpPr>
          <p:cNvPr id="6" name="TextBox 5">
            <a:extLst>
              <a:ext uri="{FF2B5EF4-FFF2-40B4-BE49-F238E27FC236}">
                <a16:creationId xmlns:a16="http://schemas.microsoft.com/office/drawing/2014/main" id="{378FAE4E-40C1-47DC-948D-01814E4B4B14}"/>
              </a:ext>
            </a:extLst>
          </p:cNvPr>
          <p:cNvSpPr txBox="1"/>
          <p:nvPr/>
        </p:nvSpPr>
        <p:spPr>
          <a:xfrm>
            <a:off x="1085850" y="5552986"/>
            <a:ext cx="6096000" cy="1200329"/>
          </a:xfrm>
          <a:prstGeom prst="rect">
            <a:avLst/>
          </a:prstGeom>
          <a:noFill/>
        </p:spPr>
        <p:txBody>
          <a:bodyPr wrap="square">
            <a:spAutoFit/>
          </a:bodyPr>
          <a:lstStyle/>
          <a:p>
            <a:r>
              <a:rPr lang="en-US" sz="1800">
                <a:effectLst/>
                <a:latin typeface="Times New Roman" panose="02020603050405020304" pitchFamily="18" charset="0"/>
                <a:ea typeface="Times New Roman" panose="02020603050405020304" pitchFamily="18" charset="0"/>
              </a:rPr>
              <a:t>(A)Throughput = min(R1, R2, R3) </a:t>
            </a:r>
            <a:br>
              <a:rPr lang="en-US" sz="1800">
                <a:effectLst/>
                <a:latin typeface="Times New Roman" panose="02020603050405020304" pitchFamily="18" charset="0"/>
                <a:ea typeface="Times New Roman" panose="02020603050405020304" pitchFamily="18" charset="0"/>
              </a:rPr>
            </a:br>
            <a:r>
              <a:rPr lang="en-US" sz="1800">
                <a:effectLst/>
                <a:latin typeface="Times New Roman" panose="02020603050405020304" pitchFamily="18" charset="0"/>
                <a:ea typeface="Times New Roman" panose="02020603050405020304" pitchFamily="18" charset="0"/>
              </a:rPr>
              <a:t>= 50 Mbps</a:t>
            </a:r>
            <a:br>
              <a:rPr lang="en-US" sz="1800">
                <a:effectLst/>
                <a:latin typeface="Times New Roman" panose="02020603050405020304" pitchFamily="18" charset="0"/>
                <a:ea typeface="Times New Roman" panose="02020603050405020304" pitchFamily="18" charset="0"/>
              </a:rPr>
            </a:br>
            <a:r>
              <a:rPr lang="en-US" sz="1800">
                <a:effectLst/>
                <a:latin typeface="Times New Roman" panose="02020603050405020304" pitchFamily="18" charset="0"/>
                <a:ea typeface="Times New Roman" panose="02020603050405020304" pitchFamily="18" charset="0"/>
              </a:rPr>
              <a:t>(B)Transfer time = </a:t>
            </a:r>
            <a:r>
              <a:rPr lang="en-US" sz="1800" err="1">
                <a:effectLst/>
                <a:latin typeface="Times New Roman" panose="02020603050405020304" pitchFamily="18" charset="0"/>
                <a:ea typeface="Times New Roman" panose="02020603050405020304" pitchFamily="18" charset="0"/>
              </a:rPr>
              <a:t>FileSize</a:t>
            </a:r>
            <a:r>
              <a:rPr lang="en-US" sz="1800">
                <a:effectLst/>
                <a:latin typeface="Times New Roman" panose="02020603050405020304" pitchFamily="18" charset="0"/>
                <a:ea typeface="Times New Roman" panose="02020603050405020304" pitchFamily="18" charset="0"/>
              </a:rPr>
              <a:t> / Throughput </a:t>
            </a:r>
            <a:br>
              <a:rPr lang="en-US" sz="1800">
                <a:effectLst/>
                <a:latin typeface="Times New Roman" panose="02020603050405020304" pitchFamily="18" charset="0"/>
                <a:ea typeface="Times New Roman" panose="02020603050405020304" pitchFamily="18" charset="0"/>
              </a:rPr>
            </a:br>
            <a:r>
              <a:rPr lang="en-US" sz="1800">
                <a:effectLst/>
                <a:latin typeface="Times New Roman" panose="02020603050405020304" pitchFamily="18" charset="0"/>
                <a:ea typeface="Times New Roman" panose="02020603050405020304" pitchFamily="18" charset="0"/>
              </a:rPr>
              <a:t>= 3.2 sec</a:t>
            </a:r>
            <a:endParaRPr lang="en-IN"/>
          </a:p>
        </p:txBody>
      </p:sp>
    </p:spTree>
    <p:extLst>
      <p:ext uri="{BB962C8B-B14F-4D97-AF65-F5344CB8AC3E}">
        <p14:creationId xmlns:p14="http://schemas.microsoft.com/office/powerpoint/2010/main" val="7845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ABB94-4816-4FDD-95F4-E88CDD7073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74942B-17CD-41CB-8DF6-3CE8278E4632}"/>
              </a:ext>
            </a:extLst>
          </p:cNvPr>
          <p:cNvSpPr>
            <a:spLocks noGrp="1"/>
          </p:cNvSpPr>
          <p:nvPr>
            <p:ph idx="1"/>
          </p:nvPr>
        </p:nvSpPr>
        <p:spPr/>
        <p:txBody>
          <a:bodyPr/>
          <a:lstStyle/>
          <a:p>
            <a:pPr marL="0" indent="0" algn="l">
              <a:buNone/>
            </a:pPr>
            <a:r>
              <a:rPr lang="en-US" sz="1800" b="0" i="0" u="none" strike="noStrike" baseline="0">
                <a:latin typeface="Times-Roman"/>
              </a:rPr>
              <a:t>1. Suppose there is exactly one packet switch between a sending host and a receiving host. The transmission rates between the sending host and the switch and between the switch and the receiving host are </a:t>
            </a:r>
            <a:r>
              <a:rPr lang="en-US" sz="1800" b="0" i="1" u="none" strike="noStrike" baseline="0">
                <a:latin typeface="Times-Italic"/>
              </a:rPr>
              <a:t>R</a:t>
            </a:r>
            <a:r>
              <a:rPr lang="en-US" sz="1800" b="0" i="0" u="none" strike="noStrike" baseline="0">
                <a:latin typeface="Times-Roman"/>
              </a:rPr>
              <a:t>1 and </a:t>
            </a:r>
            <a:r>
              <a:rPr lang="en-US" sz="1800" b="0" i="1" u="none" strike="noStrike" baseline="0">
                <a:latin typeface="Times-Italic"/>
              </a:rPr>
              <a:t>R</a:t>
            </a:r>
            <a:r>
              <a:rPr lang="en-US" sz="1800" b="0" i="0" u="none" strike="noStrike" baseline="0">
                <a:latin typeface="Times-Roman"/>
              </a:rPr>
              <a:t>2, respectively. Assuming that the switch uses store-and-forward packet switching, what is the total end-to-end delay to send a packet of length </a:t>
            </a:r>
            <a:r>
              <a:rPr lang="en-US" sz="1800" b="0" i="1" u="none" strike="noStrike" baseline="0">
                <a:latin typeface="Times-Italic"/>
              </a:rPr>
              <a:t>L</a:t>
            </a:r>
            <a:r>
              <a:rPr lang="en-US" sz="1800" b="0" i="0" u="none" strike="noStrike" baseline="0">
                <a:latin typeface="Times-Roman"/>
              </a:rPr>
              <a:t>? (Ignore queuing, propagation delay, and processing delay.)</a:t>
            </a:r>
            <a:endParaRPr lang="en-IN"/>
          </a:p>
        </p:txBody>
      </p:sp>
    </p:spTree>
    <p:extLst>
      <p:ext uri="{BB962C8B-B14F-4D97-AF65-F5344CB8AC3E}">
        <p14:creationId xmlns:p14="http://schemas.microsoft.com/office/powerpoint/2010/main" val="76533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EC47-62FC-4516-9411-C251D1DFD5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42B624-5841-499F-9306-8EB9991D7BDA}"/>
              </a:ext>
            </a:extLst>
          </p:cNvPr>
          <p:cNvSpPr>
            <a:spLocks noGrp="1"/>
          </p:cNvSpPr>
          <p:nvPr>
            <p:ph idx="1"/>
          </p:nvPr>
        </p:nvSpPr>
        <p:spPr/>
        <p:txBody>
          <a:bodyPr/>
          <a:lstStyle/>
          <a:p>
            <a:r>
              <a:rPr lang="en-US"/>
              <a:t>At time t0 the sending host begins to transmit. At time t1 = L/R1, the sending host completes transmission and the entire packet is received at the router (no propagation delay). Because the router has the entire packet at time t1, it can begin to transmit the packet to the receiving host at time t1. At time t2 = t1 + L/R2, the router completes transmission and the entire packet is received at the receiving host (again, no propagation delay). Thus, the end-to-end delay is L/R1 + L/R2.</a:t>
            </a:r>
            <a:endParaRPr lang="en-IN"/>
          </a:p>
        </p:txBody>
      </p:sp>
    </p:spTree>
    <p:extLst>
      <p:ext uri="{BB962C8B-B14F-4D97-AF65-F5344CB8AC3E}">
        <p14:creationId xmlns:p14="http://schemas.microsoft.com/office/powerpoint/2010/main" val="1513135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07BB-BD7F-4EAB-B105-9ABE1B2F06C8}"/>
              </a:ext>
            </a:extLst>
          </p:cNvPr>
          <p:cNvSpPr>
            <a:spLocks noGrp="1"/>
          </p:cNvSpPr>
          <p:nvPr>
            <p:ph type="title"/>
          </p:nvPr>
        </p:nvSpPr>
        <p:spPr/>
        <p:txBody>
          <a:bodyPr/>
          <a:lstStyle/>
          <a:p>
            <a:r>
              <a:rPr lang="en-US"/>
              <a:t>ANSWER</a:t>
            </a:r>
            <a:endParaRPr lang="en-IN"/>
          </a:p>
        </p:txBody>
      </p:sp>
      <p:sp>
        <p:nvSpPr>
          <p:cNvPr id="3" name="Content Placeholder 2">
            <a:extLst>
              <a:ext uri="{FF2B5EF4-FFF2-40B4-BE49-F238E27FC236}">
                <a16:creationId xmlns:a16="http://schemas.microsoft.com/office/drawing/2014/main" id="{5287C5CB-9054-4A38-BB9B-5FCDC7325716}"/>
              </a:ext>
            </a:extLst>
          </p:cNvPr>
          <p:cNvSpPr>
            <a:spLocks noGrp="1"/>
          </p:cNvSpPr>
          <p:nvPr>
            <p:ph idx="1"/>
          </p:nvPr>
        </p:nvSpPr>
        <p:spPr/>
        <p:txBody>
          <a:bodyPr/>
          <a:lstStyle/>
          <a:p>
            <a:r>
              <a:rPr lang="en-IN"/>
              <a:t>L/R1 + L/R2.</a:t>
            </a:r>
          </a:p>
        </p:txBody>
      </p:sp>
    </p:spTree>
    <p:extLst>
      <p:ext uri="{BB962C8B-B14F-4D97-AF65-F5344CB8AC3E}">
        <p14:creationId xmlns:p14="http://schemas.microsoft.com/office/powerpoint/2010/main" val="209974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E484-F801-44E6-89F5-E5F0F6FD76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7332D1-CFF5-4901-8967-0276A9422C3D}"/>
              </a:ext>
            </a:extLst>
          </p:cNvPr>
          <p:cNvSpPr>
            <a:spLocks noGrp="1"/>
          </p:cNvSpPr>
          <p:nvPr>
            <p:ph idx="1"/>
          </p:nvPr>
        </p:nvSpPr>
        <p:spPr/>
        <p:txBody>
          <a:bodyPr/>
          <a:lstStyle/>
          <a:p>
            <a:pPr algn="l"/>
            <a:r>
              <a:rPr lang="en-US" sz="1800" b="0" i="0" u="none" strike="noStrike" baseline="0">
                <a:latin typeface="Times-Roman"/>
              </a:rPr>
              <a:t>How long does it take a packet of length 1,000 bytes to propagate over a link of distance 2,500 km, propagation speed 2.5 · 10^8 m/s, and transmission rate 2 Mbps? More generally, how long does it take a packet of length </a:t>
            </a:r>
            <a:r>
              <a:rPr lang="en-US" sz="1800" b="0" i="1" u="none" strike="noStrike" baseline="0">
                <a:latin typeface="Times-Italic"/>
              </a:rPr>
              <a:t>L </a:t>
            </a:r>
            <a:r>
              <a:rPr lang="en-US" sz="1800" b="0" i="0" u="none" strike="noStrike" baseline="0">
                <a:latin typeface="Times-Roman"/>
              </a:rPr>
              <a:t>to propagate over a link of distance </a:t>
            </a:r>
            <a:r>
              <a:rPr lang="en-US" sz="1800" b="0" i="1" u="none" strike="noStrike" baseline="0">
                <a:latin typeface="Times-Italic"/>
              </a:rPr>
              <a:t>d</a:t>
            </a:r>
            <a:r>
              <a:rPr lang="en-US" sz="1800" b="0" i="0" u="none" strike="noStrike" baseline="0">
                <a:latin typeface="Times-Roman"/>
              </a:rPr>
              <a:t>, propagation speed </a:t>
            </a:r>
            <a:r>
              <a:rPr lang="en-US" sz="1800" b="0" i="1" u="none" strike="noStrike" baseline="0">
                <a:latin typeface="Times-Italic"/>
              </a:rPr>
              <a:t>s</a:t>
            </a:r>
            <a:r>
              <a:rPr lang="en-US" sz="1800" b="0" i="0" u="none" strike="noStrike" baseline="0">
                <a:latin typeface="Times-Roman"/>
              </a:rPr>
              <a:t>, and transmission rate </a:t>
            </a:r>
            <a:r>
              <a:rPr lang="en-US" sz="1800" b="0" i="1" u="none" strike="noStrike" baseline="0">
                <a:latin typeface="Times-Italic"/>
              </a:rPr>
              <a:t>R </a:t>
            </a:r>
            <a:r>
              <a:rPr lang="en-US" sz="1800" b="0" i="0" u="none" strike="noStrike" baseline="0">
                <a:latin typeface="Times-Roman"/>
              </a:rPr>
              <a:t>bps? Does this delay depend on packet length? Does this delay depend on </a:t>
            </a:r>
            <a:r>
              <a:rPr lang="en-IN" sz="1800" b="0" i="0" u="none" strike="noStrike" baseline="0">
                <a:latin typeface="Times-Roman"/>
              </a:rPr>
              <a:t>transmission rate?</a:t>
            </a:r>
            <a:endParaRPr lang="en-IN"/>
          </a:p>
        </p:txBody>
      </p:sp>
    </p:spTree>
    <p:extLst>
      <p:ext uri="{BB962C8B-B14F-4D97-AF65-F5344CB8AC3E}">
        <p14:creationId xmlns:p14="http://schemas.microsoft.com/office/powerpoint/2010/main" val="308049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4BBB-5839-4A9B-8F64-4DB2C09B55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063858-7BF9-47AA-B437-C3191A8AE5F2}"/>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8D4B50CF-FC45-45E2-B3F8-52661BBA542F}"/>
              </a:ext>
            </a:extLst>
          </p:cNvPr>
          <p:cNvSpPr txBox="1"/>
          <p:nvPr/>
        </p:nvSpPr>
        <p:spPr>
          <a:xfrm>
            <a:off x="2763434" y="2470560"/>
            <a:ext cx="6910431" cy="2862322"/>
          </a:xfrm>
          <a:prstGeom prst="rect">
            <a:avLst/>
          </a:prstGeom>
          <a:noFill/>
        </p:spPr>
        <p:txBody>
          <a:bodyPr wrap="square">
            <a:spAutoFit/>
          </a:bodyPr>
          <a:lstStyle/>
          <a:p>
            <a:pPr algn="just"/>
            <a:r>
              <a:rPr lang="en-US" b="0" i="0">
                <a:solidFill>
                  <a:srgbClr val="333333"/>
                </a:solidFill>
                <a:effectLst/>
                <a:latin typeface="Verdana" panose="020B0604030504040204" pitchFamily="34" charset="0"/>
              </a:rPr>
              <a:t>Transmission delay = L/R</a:t>
            </a:r>
          </a:p>
          <a:p>
            <a:pPr algn="just"/>
            <a:r>
              <a:rPr lang="en-US" b="0" i="0">
                <a:solidFill>
                  <a:srgbClr val="333333"/>
                </a:solidFill>
                <a:effectLst/>
                <a:latin typeface="Verdana" panose="020B0604030504040204" pitchFamily="34" charset="0"/>
              </a:rPr>
              <a:t>                               = 8 bits/byte * 1,000 bytes / 2,000,000 bps</a:t>
            </a:r>
          </a:p>
          <a:p>
            <a:pPr algn="just"/>
            <a:r>
              <a:rPr lang="en-US" b="0" i="0">
                <a:solidFill>
                  <a:srgbClr val="333333"/>
                </a:solidFill>
                <a:effectLst/>
                <a:latin typeface="Verdana" panose="020B0604030504040204" pitchFamily="34" charset="0"/>
              </a:rPr>
              <a:t>                              = 4 </a:t>
            </a:r>
            <a:r>
              <a:rPr lang="en-US" b="0" i="0" err="1">
                <a:solidFill>
                  <a:srgbClr val="333333"/>
                </a:solidFill>
                <a:effectLst/>
                <a:latin typeface="Verdana" panose="020B0604030504040204" pitchFamily="34" charset="0"/>
              </a:rPr>
              <a:t>ms</a:t>
            </a:r>
            <a:endParaRPr lang="en-US" b="0" i="0">
              <a:solidFill>
                <a:srgbClr val="333333"/>
              </a:solidFill>
              <a:effectLst/>
              <a:latin typeface="Verdana" panose="020B0604030504040204" pitchFamily="34" charset="0"/>
            </a:endParaRPr>
          </a:p>
          <a:p>
            <a:pPr algn="just"/>
            <a:r>
              <a:rPr lang="en-US" b="1" i="0">
                <a:solidFill>
                  <a:srgbClr val="333333"/>
                </a:solidFill>
                <a:effectLst/>
                <a:latin typeface="Verdana" panose="020B0604030504040204" pitchFamily="34" charset="0"/>
              </a:rPr>
              <a:t>Propagation delay = d/s</a:t>
            </a:r>
            <a:endParaRPr lang="en-US" b="0" i="0">
              <a:solidFill>
                <a:srgbClr val="333333"/>
              </a:solidFill>
              <a:effectLst/>
              <a:latin typeface="Verdana" panose="020B0604030504040204" pitchFamily="34" charset="0"/>
            </a:endParaRPr>
          </a:p>
          <a:p>
            <a:pPr algn="just"/>
            <a:r>
              <a:rPr lang="en-US" b="0" i="0">
                <a:solidFill>
                  <a:srgbClr val="333333"/>
                </a:solidFill>
                <a:effectLst/>
                <a:latin typeface="Verdana" panose="020B0604030504040204" pitchFamily="34" charset="0"/>
              </a:rPr>
              <a:t>                            = 2,500 / 2.5×105</a:t>
            </a:r>
          </a:p>
          <a:p>
            <a:pPr algn="just"/>
            <a:r>
              <a:rPr lang="en-US" b="0" i="0">
                <a:solidFill>
                  <a:srgbClr val="333333"/>
                </a:solidFill>
                <a:effectLst/>
                <a:latin typeface="Verdana" panose="020B0604030504040204" pitchFamily="34" charset="0"/>
              </a:rPr>
              <a:t>                            = 10 </a:t>
            </a:r>
            <a:r>
              <a:rPr lang="en-US" b="0" i="0" err="1">
                <a:solidFill>
                  <a:srgbClr val="333333"/>
                </a:solidFill>
                <a:effectLst/>
                <a:latin typeface="Verdana" panose="020B0604030504040204" pitchFamily="34" charset="0"/>
              </a:rPr>
              <a:t>ms</a:t>
            </a:r>
            <a:endParaRPr lang="en-US" b="0" i="0">
              <a:solidFill>
                <a:srgbClr val="333333"/>
              </a:solidFill>
              <a:effectLst/>
              <a:latin typeface="Verdana" panose="020B0604030504040204" pitchFamily="34" charset="0"/>
            </a:endParaRPr>
          </a:p>
          <a:p>
            <a:pPr algn="just"/>
            <a:r>
              <a:rPr lang="en-US" b="1" i="0">
                <a:solidFill>
                  <a:srgbClr val="333333"/>
                </a:solidFill>
                <a:effectLst/>
                <a:latin typeface="Verdana" panose="020B0604030504040204" pitchFamily="34" charset="0"/>
              </a:rPr>
              <a:t>Therefore, the total time = 4ms + 10 </a:t>
            </a:r>
            <a:r>
              <a:rPr lang="en-US" b="1" i="0" err="1">
                <a:solidFill>
                  <a:srgbClr val="333333"/>
                </a:solidFill>
                <a:effectLst/>
                <a:latin typeface="Verdana" panose="020B0604030504040204" pitchFamily="34" charset="0"/>
              </a:rPr>
              <a:t>ms</a:t>
            </a:r>
            <a:r>
              <a:rPr lang="en-US" b="1" i="0">
                <a:solidFill>
                  <a:srgbClr val="333333"/>
                </a:solidFill>
                <a:effectLst/>
                <a:latin typeface="Verdana" panose="020B0604030504040204" pitchFamily="34" charset="0"/>
              </a:rPr>
              <a:t> = 14 </a:t>
            </a:r>
            <a:r>
              <a:rPr lang="en-US" b="1" i="0" err="1">
                <a:solidFill>
                  <a:srgbClr val="333333"/>
                </a:solidFill>
                <a:effectLst/>
                <a:latin typeface="Verdana" panose="020B0604030504040204" pitchFamily="34" charset="0"/>
              </a:rPr>
              <a:t>ms</a:t>
            </a:r>
            <a:endParaRPr lang="en-US" b="0" i="0">
              <a:solidFill>
                <a:srgbClr val="333333"/>
              </a:solidFill>
              <a:effectLst/>
              <a:latin typeface="Verdana" panose="020B0604030504040204" pitchFamily="34" charset="0"/>
            </a:endParaRPr>
          </a:p>
          <a:p>
            <a:pPr algn="just"/>
            <a:r>
              <a:rPr lang="en-US" b="1" i="0">
                <a:solidFill>
                  <a:srgbClr val="333333"/>
                </a:solidFill>
                <a:effectLst/>
                <a:latin typeface="Verdana" panose="020B0604030504040204" pitchFamily="34" charset="0"/>
              </a:rPr>
              <a:t>No</a:t>
            </a:r>
            <a:r>
              <a:rPr lang="en-US" b="0" i="0">
                <a:solidFill>
                  <a:srgbClr val="333333"/>
                </a:solidFill>
                <a:effectLst/>
                <a:latin typeface="Verdana" panose="020B0604030504040204" pitchFamily="34" charset="0"/>
              </a:rPr>
              <a:t>, the delay depend on packet </a:t>
            </a:r>
            <a:r>
              <a:rPr lang="en-US" b="0" i="0" err="1">
                <a:solidFill>
                  <a:srgbClr val="333333"/>
                </a:solidFill>
                <a:effectLst/>
                <a:latin typeface="Verdana" panose="020B0604030504040204" pitchFamily="34" charset="0"/>
              </a:rPr>
              <a:t>lenght</a:t>
            </a:r>
            <a:r>
              <a:rPr lang="en-US" b="0" i="0">
                <a:solidFill>
                  <a:srgbClr val="333333"/>
                </a:solidFill>
                <a:effectLst/>
                <a:latin typeface="Verdana" panose="020B0604030504040204" pitchFamily="34" charset="0"/>
              </a:rPr>
              <a:t> is not true.</a:t>
            </a:r>
          </a:p>
          <a:p>
            <a:pPr algn="just"/>
            <a:r>
              <a:rPr lang="en-US" b="1" i="0">
                <a:solidFill>
                  <a:srgbClr val="333333"/>
                </a:solidFill>
                <a:effectLst/>
                <a:latin typeface="Verdana" panose="020B0604030504040204" pitchFamily="34" charset="0"/>
              </a:rPr>
              <a:t>No,</a:t>
            </a:r>
            <a:r>
              <a:rPr lang="en-US" b="0" i="0">
                <a:solidFill>
                  <a:srgbClr val="333333"/>
                </a:solidFill>
                <a:effectLst/>
                <a:latin typeface="Verdana" panose="020B0604030504040204" pitchFamily="34" charset="0"/>
              </a:rPr>
              <a:t>  the delay depend on transmission rate is not true.</a:t>
            </a:r>
          </a:p>
        </p:txBody>
      </p:sp>
    </p:spTree>
    <p:extLst>
      <p:ext uri="{BB962C8B-B14F-4D97-AF65-F5344CB8AC3E}">
        <p14:creationId xmlns:p14="http://schemas.microsoft.com/office/powerpoint/2010/main" val="209705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08DA-5852-4DA5-A34C-53636E14DE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762A09-55BD-40BC-A886-488F0FFFE6D1}"/>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E08E6FDD-94E8-4DA8-9501-480C5CC08736}"/>
              </a:ext>
            </a:extLst>
          </p:cNvPr>
          <p:cNvSpPr txBox="1"/>
          <p:nvPr/>
        </p:nvSpPr>
        <p:spPr>
          <a:xfrm>
            <a:off x="3047301" y="2105527"/>
            <a:ext cx="6094602" cy="2031325"/>
          </a:xfrm>
          <a:prstGeom prst="rect">
            <a:avLst/>
          </a:prstGeom>
          <a:noFill/>
        </p:spPr>
        <p:txBody>
          <a:bodyPr wrap="square">
            <a:spAutoFit/>
          </a:bodyPr>
          <a:lstStyle/>
          <a:p>
            <a:pPr algn="just"/>
            <a:r>
              <a:rPr lang="en-US" b="0" i="0">
                <a:solidFill>
                  <a:srgbClr val="333333"/>
                </a:solidFill>
                <a:effectLst/>
                <a:latin typeface="Verdana" panose="020B0604030504040204" pitchFamily="34" charset="0"/>
              </a:rPr>
              <a:t>Transmission delay = L/R</a:t>
            </a:r>
          </a:p>
          <a:p>
            <a:pPr algn="just"/>
            <a:r>
              <a:rPr lang="en-US">
                <a:solidFill>
                  <a:srgbClr val="333333"/>
                </a:solidFill>
                <a:latin typeface="Verdana" panose="020B0604030504040204" pitchFamily="34" charset="0"/>
              </a:rPr>
              <a:t>		     =</a:t>
            </a:r>
            <a:r>
              <a:rPr lang="en-US" b="0" i="0">
                <a:solidFill>
                  <a:srgbClr val="333333"/>
                </a:solidFill>
                <a:effectLst/>
                <a:latin typeface="Verdana" panose="020B0604030504040204" pitchFamily="34" charset="0"/>
              </a:rPr>
              <a:t>  4 </a:t>
            </a:r>
            <a:r>
              <a:rPr lang="en-US" b="0" i="0" err="1">
                <a:solidFill>
                  <a:srgbClr val="333333"/>
                </a:solidFill>
                <a:effectLst/>
                <a:latin typeface="Verdana" panose="020B0604030504040204" pitchFamily="34" charset="0"/>
              </a:rPr>
              <a:t>ms</a:t>
            </a:r>
            <a:endParaRPr lang="en-US" b="0" i="0">
              <a:solidFill>
                <a:srgbClr val="333333"/>
              </a:solidFill>
              <a:effectLst/>
              <a:latin typeface="Verdana" panose="020B0604030504040204" pitchFamily="34" charset="0"/>
            </a:endParaRPr>
          </a:p>
          <a:p>
            <a:pPr algn="just"/>
            <a:r>
              <a:rPr lang="en-IN" b="1" i="0">
                <a:solidFill>
                  <a:srgbClr val="333333"/>
                </a:solidFill>
                <a:effectLst/>
                <a:latin typeface="Verdana" panose="020B0604030504040204" pitchFamily="34" charset="0"/>
              </a:rPr>
              <a:t>Propagation delay = d/s</a:t>
            </a:r>
            <a:endParaRPr lang="en-US">
              <a:solidFill>
                <a:srgbClr val="333333"/>
              </a:solidFill>
              <a:latin typeface="Verdana" panose="020B0604030504040204" pitchFamily="34" charset="0"/>
            </a:endParaRPr>
          </a:p>
          <a:p>
            <a:pPr algn="just"/>
            <a:r>
              <a:rPr lang="en-US" b="0" i="0">
                <a:solidFill>
                  <a:srgbClr val="333333"/>
                </a:solidFill>
                <a:effectLst/>
                <a:latin typeface="Verdana" panose="020B0604030504040204" pitchFamily="34" charset="0"/>
              </a:rPr>
              <a:t>		 </a:t>
            </a:r>
            <a:r>
              <a:rPr lang="en-IN" b="0" i="0">
                <a:solidFill>
                  <a:srgbClr val="333333"/>
                </a:solidFill>
                <a:effectLst/>
                <a:latin typeface="Verdana" panose="020B0604030504040204" pitchFamily="34" charset="0"/>
              </a:rPr>
              <a:t>= 10 </a:t>
            </a:r>
            <a:r>
              <a:rPr lang="en-IN" b="0" i="0" err="1">
                <a:solidFill>
                  <a:srgbClr val="333333"/>
                </a:solidFill>
                <a:effectLst/>
                <a:latin typeface="Verdana" panose="020B0604030504040204" pitchFamily="34" charset="0"/>
              </a:rPr>
              <a:t>ms</a:t>
            </a:r>
            <a:endParaRPr lang="en-IN" b="0" i="0">
              <a:solidFill>
                <a:srgbClr val="333333"/>
              </a:solidFill>
              <a:effectLst/>
              <a:latin typeface="Verdana" panose="020B0604030504040204" pitchFamily="34" charset="0"/>
            </a:endParaRPr>
          </a:p>
          <a:p>
            <a:pPr algn="just"/>
            <a:r>
              <a:rPr lang="en-US" b="1" i="0">
                <a:solidFill>
                  <a:srgbClr val="333333"/>
                </a:solidFill>
                <a:effectLst/>
                <a:latin typeface="Verdana" panose="020B0604030504040204" pitchFamily="34" charset="0"/>
              </a:rPr>
              <a:t>the total  = 4ms + 10 </a:t>
            </a:r>
            <a:r>
              <a:rPr lang="en-US" b="1" i="0" err="1">
                <a:solidFill>
                  <a:srgbClr val="333333"/>
                </a:solidFill>
                <a:effectLst/>
                <a:latin typeface="Verdana" panose="020B0604030504040204" pitchFamily="34" charset="0"/>
              </a:rPr>
              <a:t>ms</a:t>
            </a:r>
            <a:r>
              <a:rPr lang="en-US" b="1" i="0">
                <a:solidFill>
                  <a:srgbClr val="333333"/>
                </a:solidFill>
                <a:effectLst/>
                <a:latin typeface="Verdana" panose="020B0604030504040204" pitchFamily="34" charset="0"/>
              </a:rPr>
              <a:t> = 14 </a:t>
            </a:r>
            <a:r>
              <a:rPr lang="en-US" b="1" i="0" err="1">
                <a:solidFill>
                  <a:srgbClr val="333333"/>
                </a:solidFill>
                <a:effectLst/>
                <a:latin typeface="Verdana" panose="020B0604030504040204" pitchFamily="34" charset="0"/>
              </a:rPr>
              <a:t>ms</a:t>
            </a:r>
            <a:endParaRPr lang="en-US" b="1" i="0">
              <a:solidFill>
                <a:srgbClr val="333333"/>
              </a:solidFill>
              <a:effectLst/>
              <a:latin typeface="Verdana" panose="020B0604030504040204" pitchFamily="34" charset="0"/>
            </a:endParaRPr>
          </a:p>
          <a:p>
            <a:pPr algn="just"/>
            <a:r>
              <a:rPr lang="en-US" b="1">
                <a:solidFill>
                  <a:srgbClr val="333333"/>
                </a:solidFill>
                <a:latin typeface="Verdana" panose="020B0604030504040204" pitchFamily="34" charset="0"/>
              </a:rPr>
              <a:t>No</a:t>
            </a:r>
          </a:p>
          <a:p>
            <a:pPr algn="just"/>
            <a:r>
              <a:rPr lang="en-US" b="1">
                <a:solidFill>
                  <a:srgbClr val="333333"/>
                </a:solidFill>
                <a:latin typeface="Verdana" panose="020B0604030504040204" pitchFamily="34" charset="0"/>
              </a:rPr>
              <a:t>No</a:t>
            </a:r>
            <a:endParaRPr lang="en-US" b="0" i="0">
              <a:solidFill>
                <a:srgbClr val="333333"/>
              </a:solidFill>
              <a:effectLst/>
              <a:latin typeface="Verdana" panose="020B0604030504040204" pitchFamily="34" charset="0"/>
            </a:endParaRPr>
          </a:p>
        </p:txBody>
      </p:sp>
    </p:spTree>
    <p:extLst>
      <p:ext uri="{BB962C8B-B14F-4D97-AF65-F5344CB8AC3E}">
        <p14:creationId xmlns:p14="http://schemas.microsoft.com/office/powerpoint/2010/main" val="395385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158CA-ECD5-438B-999D-437182FDDD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137CD8-CA90-4AEF-9100-5CD0848F0F51}"/>
              </a:ext>
            </a:extLst>
          </p:cNvPr>
          <p:cNvSpPr>
            <a:spLocks noGrp="1"/>
          </p:cNvSpPr>
          <p:nvPr>
            <p:ph idx="1"/>
          </p:nvPr>
        </p:nvSpPr>
        <p:spPr/>
        <p:txBody>
          <a:bodyPr>
            <a:normAutofit fontScale="85000" lnSpcReduction="10000"/>
          </a:bodyPr>
          <a:lstStyle/>
          <a:p>
            <a:pPr marL="0" indent="0" algn="l">
              <a:buNone/>
            </a:pPr>
            <a:r>
              <a:rPr lang="en-US" sz="1800" b="0" i="0" u="none" strike="noStrike" baseline="0">
                <a:latin typeface="Times-Roman"/>
              </a:rPr>
              <a:t>This elementary problem begins to explore propagation delay and transmission delay, two central concepts in data networking. Consider two hosts, A and B, connected by a single link of rate </a:t>
            </a:r>
            <a:r>
              <a:rPr lang="en-US" sz="1800" b="0" i="1" u="none" strike="noStrike" baseline="0">
                <a:latin typeface="Times-Italic"/>
              </a:rPr>
              <a:t>R </a:t>
            </a:r>
            <a:r>
              <a:rPr lang="en-US" sz="1800" b="0" i="0" u="none" strike="noStrike" baseline="0">
                <a:latin typeface="Times-Roman"/>
              </a:rPr>
              <a:t>bps. Suppose that the two hosts are separated by </a:t>
            </a:r>
            <a:r>
              <a:rPr lang="en-US" sz="1800" b="0" i="1" u="none" strike="noStrike" baseline="0">
                <a:latin typeface="Times-Italic"/>
              </a:rPr>
              <a:t>m </a:t>
            </a:r>
            <a:r>
              <a:rPr lang="en-US" sz="1800" b="0" i="0" u="none" strike="noStrike" baseline="0">
                <a:latin typeface="Times-Roman"/>
              </a:rPr>
              <a:t>meters, and suppose the propagation speed along the link is </a:t>
            </a:r>
            <a:r>
              <a:rPr lang="en-US" sz="1800" b="0" i="1" u="none" strike="noStrike" baseline="0">
                <a:latin typeface="Times-Italic"/>
              </a:rPr>
              <a:t>s </a:t>
            </a:r>
            <a:r>
              <a:rPr lang="en-US" sz="1800" b="0" i="0" u="none" strike="noStrike" baseline="0">
                <a:latin typeface="Times-Roman"/>
              </a:rPr>
              <a:t>meters/sec. Host A is to send a packet of size </a:t>
            </a:r>
            <a:r>
              <a:rPr lang="en-US" sz="1800" b="0" i="1" u="none" strike="noStrike" baseline="0">
                <a:latin typeface="Times-Italic"/>
              </a:rPr>
              <a:t>L </a:t>
            </a:r>
            <a:r>
              <a:rPr lang="en-US" sz="1800" b="0" i="0" u="none" strike="noStrike" baseline="0">
                <a:latin typeface="Times-Roman"/>
              </a:rPr>
              <a:t>bits to Host B.</a:t>
            </a:r>
          </a:p>
          <a:p>
            <a:pPr marL="0" indent="0" algn="l">
              <a:buNone/>
            </a:pPr>
            <a:r>
              <a:rPr lang="en-US" sz="1800" b="0" i="0" u="none" strike="noStrike" baseline="0">
                <a:latin typeface="Times-Roman"/>
              </a:rPr>
              <a:t> a. Express the propagation delay, </a:t>
            </a:r>
            <a:r>
              <a:rPr lang="en-US" sz="1800" b="0" i="1" u="none" strike="noStrike" baseline="0" err="1">
                <a:latin typeface="Times-Italic"/>
              </a:rPr>
              <a:t>d</a:t>
            </a:r>
            <a:r>
              <a:rPr lang="en-US" sz="1800" b="0" i="0" u="none" strike="noStrike" baseline="0" err="1">
                <a:latin typeface="Times-Roman"/>
              </a:rPr>
              <a:t>prop</a:t>
            </a:r>
            <a:r>
              <a:rPr lang="en-US" sz="1800" b="0" i="0" u="none" strike="noStrike" baseline="0">
                <a:latin typeface="Times-Roman"/>
              </a:rPr>
              <a:t>, in terms of </a:t>
            </a:r>
            <a:r>
              <a:rPr lang="en-US" sz="1800" b="0" i="1" u="none" strike="noStrike" baseline="0">
                <a:latin typeface="Times-Italic"/>
              </a:rPr>
              <a:t>m </a:t>
            </a:r>
            <a:r>
              <a:rPr lang="en-US" sz="1800" b="0" i="0" u="none" strike="noStrike" baseline="0">
                <a:latin typeface="Times-Roman"/>
              </a:rPr>
              <a:t>and </a:t>
            </a:r>
            <a:r>
              <a:rPr lang="en-US" sz="1800" b="0" i="1" u="none" strike="noStrike" baseline="0">
                <a:latin typeface="Times-Italic"/>
              </a:rPr>
              <a:t>s</a:t>
            </a:r>
            <a:r>
              <a:rPr lang="en-US" sz="1800" b="0" i="0" u="none" strike="noStrike" baseline="0">
                <a:latin typeface="Times-Roman"/>
              </a:rPr>
              <a:t>.</a:t>
            </a:r>
          </a:p>
          <a:p>
            <a:pPr marL="0" indent="0" algn="l">
              <a:buNone/>
            </a:pPr>
            <a:r>
              <a:rPr lang="en-US" sz="1800" b="0" i="0" u="none" strike="noStrike" baseline="0">
                <a:latin typeface="Times-Roman"/>
              </a:rPr>
              <a:t>b. Determine the transmission time of the packet, </a:t>
            </a:r>
            <a:r>
              <a:rPr lang="en-US" sz="1800" b="0" i="1" u="none" strike="noStrike" baseline="0" err="1">
                <a:latin typeface="Times-Italic"/>
              </a:rPr>
              <a:t>d</a:t>
            </a:r>
            <a:r>
              <a:rPr lang="en-US" sz="1800" b="0" i="0" u="none" strike="noStrike" baseline="0" err="1">
                <a:latin typeface="Times-Roman"/>
              </a:rPr>
              <a:t>trans</a:t>
            </a:r>
            <a:r>
              <a:rPr lang="en-US" sz="1800" b="0" i="0" u="none" strike="noStrike" baseline="0">
                <a:latin typeface="Times-Roman"/>
              </a:rPr>
              <a:t>, in terms of </a:t>
            </a:r>
            <a:r>
              <a:rPr lang="en-US" sz="1800" b="0" i="1" u="none" strike="noStrike" baseline="0">
                <a:latin typeface="Times-Italic"/>
              </a:rPr>
              <a:t>L </a:t>
            </a:r>
            <a:r>
              <a:rPr lang="en-IN" sz="1800" b="0" i="0" u="none" strike="noStrike" baseline="0">
                <a:latin typeface="Times-Roman"/>
              </a:rPr>
              <a:t>and </a:t>
            </a:r>
            <a:r>
              <a:rPr lang="en-IN" sz="1800" b="0" i="1" u="none" strike="noStrike" baseline="0">
                <a:latin typeface="Times-Italic"/>
              </a:rPr>
              <a:t>R</a:t>
            </a:r>
            <a:r>
              <a:rPr lang="en-IN" sz="1800" b="0" i="0" u="none" strike="noStrike" baseline="0">
                <a:latin typeface="Times-Roman"/>
              </a:rPr>
              <a:t>.</a:t>
            </a:r>
          </a:p>
          <a:p>
            <a:pPr marL="0" indent="0" algn="l">
              <a:buNone/>
            </a:pPr>
            <a:r>
              <a:rPr lang="en-US" sz="1800" b="0" i="0" u="none" strike="noStrike" baseline="0">
                <a:latin typeface="Times-Roman"/>
              </a:rPr>
              <a:t>c. Ignoring processing and queuing delays, obtain an expression for the end to-</a:t>
            </a:r>
            <a:r>
              <a:rPr lang="en-IN" sz="1800" b="0" i="0" u="none" strike="noStrike" baseline="0">
                <a:latin typeface="Times-Roman"/>
              </a:rPr>
              <a:t>end delay.</a:t>
            </a:r>
          </a:p>
          <a:p>
            <a:pPr marL="0" indent="0" algn="l">
              <a:buNone/>
            </a:pPr>
            <a:r>
              <a:rPr lang="en-US" sz="1800" b="0" i="0" u="none" strike="noStrike" baseline="0">
                <a:latin typeface="Times-Roman"/>
              </a:rPr>
              <a:t>d. Suppose Host A begins to transmit the packet at time </a:t>
            </a:r>
            <a:r>
              <a:rPr lang="en-US" sz="1800" b="0" i="1" u="none" strike="noStrike" baseline="0">
                <a:latin typeface="Times-Italic"/>
              </a:rPr>
              <a:t>t </a:t>
            </a:r>
            <a:r>
              <a:rPr lang="en-US" sz="1800" b="0" i="0" u="none" strike="noStrike" baseline="0">
                <a:latin typeface="Times-Roman"/>
              </a:rPr>
              <a:t>= 0. At time </a:t>
            </a:r>
            <a:r>
              <a:rPr lang="en-US" sz="1800" b="0" i="1" u="none" strike="noStrike" baseline="0">
                <a:latin typeface="Times-Italic"/>
              </a:rPr>
              <a:t>t </a:t>
            </a:r>
            <a:r>
              <a:rPr lang="en-US" sz="1800" b="0" i="0" u="none" strike="noStrike" baseline="0">
                <a:latin typeface="Times-Roman"/>
              </a:rPr>
              <a:t>= </a:t>
            </a:r>
            <a:r>
              <a:rPr lang="en-US" sz="1800" b="0" i="1" u="none" strike="noStrike" baseline="0" err="1">
                <a:latin typeface="Times-Italic"/>
              </a:rPr>
              <a:t>d</a:t>
            </a:r>
            <a:r>
              <a:rPr lang="en-US" sz="1800" b="0" i="0" u="none" strike="noStrike" baseline="0" err="1">
                <a:latin typeface="Times-Roman"/>
              </a:rPr>
              <a:t>trans</a:t>
            </a:r>
            <a:r>
              <a:rPr lang="en-US" sz="1800" b="0" i="0" u="none" strike="noStrike" baseline="0">
                <a:latin typeface="Times-Roman"/>
              </a:rPr>
              <a:t>, where is the last bit of the packet?</a:t>
            </a:r>
          </a:p>
          <a:p>
            <a:pPr marL="0" indent="0" algn="l">
              <a:buNone/>
            </a:pPr>
            <a:r>
              <a:rPr lang="en-US" sz="1800" b="0" i="0" u="none" strike="noStrike" baseline="0">
                <a:latin typeface="Times-Roman"/>
              </a:rPr>
              <a:t>e. Suppose </a:t>
            </a:r>
            <a:r>
              <a:rPr lang="en-US" sz="1800" b="0" i="1" u="none" strike="noStrike" baseline="0" err="1">
                <a:latin typeface="Times-Italic"/>
              </a:rPr>
              <a:t>d</a:t>
            </a:r>
            <a:r>
              <a:rPr lang="en-US" sz="1800" b="0" i="0" u="none" strike="noStrike" baseline="0" err="1">
                <a:latin typeface="Times-Roman"/>
              </a:rPr>
              <a:t>prop</a:t>
            </a:r>
            <a:r>
              <a:rPr lang="en-US" sz="1800" b="0" i="0" u="none" strike="noStrike" baseline="0">
                <a:latin typeface="Times-Roman"/>
              </a:rPr>
              <a:t> is greater than </a:t>
            </a:r>
            <a:r>
              <a:rPr lang="en-US" sz="1800" b="0" i="1" u="none" strike="noStrike" baseline="0" err="1">
                <a:latin typeface="Times-Italic"/>
              </a:rPr>
              <a:t>d</a:t>
            </a:r>
            <a:r>
              <a:rPr lang="en-US" sz="1800" b="0" i="0" u="none" strike="noStrike" baseline="0" err="1">
                <a:latin typeface="Times-Roman"/>
              </a:rPr>
              <a:t>trans</a:t>
            </a:r>
            <a:r>
              <a:rPr lang="en-US" sz="1800" b="0" i="0" u="none" strike="noStrike" baseline="0">
                <a:latin typeface="Times-Roman"/>
              </a:rPr>
              <a:t>. At time </a:t>
            </a:r>
            <a:r>
              <a:rPr lang="en-US" sz="1800" b="0" i="1" u="none" strike="noStrike" baseline="0">
                <a:latin typeface="Times-Italic"/>
              </a:rPr>
              <a:t>t </a:t>
            </a:r>
            <a:r>
              <a:rPr lang="en-US" sz="1800" b="0" i="0" u="none" strike="noStrike" baseline="0">
                <a:latin typeface="Times-Roman"/>
              </a:rPr>
              <a:t>= </a:t>
            </a:r>
            <a:r>
              <a:rPr lang="en-US" sz="1800" b="0" i="1" u="none" strike="noStrike" baseline="0" err="1">
                <a:latin typeface="Times-Italic"/>
              </a:rPr>
              <a:t>d</a:t>
            </a:r>
            <a:r>
              <a:rPr lang="en-US" sz="1800" b="0" i="0" u="none" strike="noStrike" baseline="0" err="1">
                <a:latin typeface="Times-Roman"/>
              </a:rPr>
              <a:t>trans</a:t>
            </a:r>
            <a:r>
              <a:rPr lang="en-US" sz="1800" b="0" i="0" u="none" strike="noStrike" baseline="0">
                <a:latin typeface="Times-Roman"/>
              </a:rPr>
              <a:t>, where is the first bit of </a:t>
            </a:r>
            <a:r>
              <a:rPr lang="en-IN" sz="1800" b="0" i="0" u="none" strike="noStrike" baseline="0">
                <a:latin typeface="Times-Roman"/>
              </a:rPr>
              <a:t>the packet?</a:t>
            </a:r>
          </a:p>
          <a:p>
            <a:pPr marL="0" indent="0" algn="l">
              <a:buNone/>
            </a:pPr>
            <a:r>
              <a:rPr lang="en-US" sz="1800" b="0" i="0" u="none" strike="noStrike" baseline="0">
                <a:latin typeface="Times-Roman"/>
              </a:rPr>
              <a:t>f. Suppose </a:t>
            </a:r>
            <a:r>
              <a:rPr lang="en-US" sz="1800" b="0" i="1" u="none" strike="noStrike" baseline="0" err="1">
                <a:latin typeface="Times-Italic"/>
              </a:rPr>
              <a:t>d</a:t>
            </a:r>
            <a:r>
              <a:rPr lang="en-US" sz="1800" b="0" i="0" u="none" strike="noStrike" baseline="0" err="1">
                <a:latin typeface="Times-Roman"/>
              </a:rPr>
              <a:t>prop</a:t>
            </a:r>
            <a:r>
              <a:rPr lang="en-US" sz="1800" b="0" i="0" u="none" strike="noStrike" baseline="0">
                <a:latin typeface="Times-Roman"/>
              </a:rPr>
              <a:t> is less than </a:t>
            </a:r>
            <a:r>
              <a:rPr lang="en-US" sz="1800" b="0" i="1" u="none" strike="noStrike" baseline="0" err="1">
                <a:latin typeface="Times-Italic"/>
              </a:rPr>
              <a:t>d</a:t>
            </a:r>
            <a:r>
              <a:rPr lang="en-US" sz="1800" b="0" i="0" u="none" strike="noStrike" baseline="0" err="1">
                <a:latin typeface="Times-Roman"/>
              </a:rPr>
              <a:t>trans</a:t>
            </a:r>
            <a:r>
              <a:rPr lang="en-US" sz="1800" b="0" i="0" u="none" strike="noStrike" baseline="0">
                <a:latin typeface="Times-Roman"/>
              </a:rPr>
              <a:t>. At time </a:t>
            </a:r>
            <a:r>
              <a:rPr lang="en-US" sz="1800" b="0" i="1" u="none" strike="noStrike" baseline="0">
                <a:latin typeface="Times-Italic"/>
              </a:rPr>
              <a:t>t </a:t>
            </a:r>
            <a:r>
              <a:rPr lang="en-US" sz="1800" b="0" i="0" u="none" strike="noStrike" baseline="0">
                <a:latin typeface="Times-Roman"/>
              </a:rPr>
              <a:t>= </a:t>
            </a:r>
            <a:r>
              <a:rPr lang="en-US" sz="1800" b="0" i="1" u="none" strike="noStrike" baseline="0" err="1">
                <a:latin typeface="Times-Italic"/>
              </a:rPr>
              <a:t>d</a:t>
            </a:r>
            <a:r>
              <a:rPr lang="en-US" sz="1800" b="0" i="0" u="none" strike="noStrike" baseline="0" err="1">
                <a:latin typeface="Times-Roman"/>
              </a:rPr>
              <a:t>trans</a:t>
            </a:r>
            <a:r>
              <a:rPr lang="en-US" sz="1800" b="0" i="0" u="none" strike="noStrike" baseline="0">
                <a:latin typeface="Times-Roman"/>
              </a:rPr>
              <a:t>, where is the first bit of </a:t>
            </a:r>
            <a:r>
              <a:rPr lang="en-IN" sz="1800" b="0" i="0" u="none" strike="noStrike" baseline="0">
                <a:latin typeface="Times-Roman"/>
              </a:rPr>
              <a:t>the packet?</a:t>
            </a:r>
          </a:p>
          <a:p>
            <a:pPr marL="0" indent="0" algn="l">
              <a:buNone/>
            </a:pPr>
            <a:r>
              <a:rPr lang="en-IN" sz="1800" b="0" i="0" u="none" strike="noStrike" baseline="0">
                <a:latin typeface="Times-Roman"/>
              </a:rPr>
              <a:t>Pro=6mins</a:t>
            </a:r>
          </a:p>
          <a:p>
            <a:pPr marL="0" indent="0" algn="l">
              <a:buNone/>
            </a:pPr>
            <a:r>
              <a:rPr lang="en-IN" sz="1800" b="0" i="0" u="none" strike="noStrike" baseline="0">
                <a:latin typeface="Times-Roman"/>
              </a:rPr>
              <a:t>Tran=10mins</a:t>
            </a:r>
          </a:p>
          <a:p>
            <a:pPr marL="0" indent="0" algn="l">
              <a:buNone/>
            </a:pPr>
            <a:r>
              <a:rPr lang="en-IN" sz="1800" b="0" i="0" u="none" strike="noStrike" baseline="0">
                <a:latin typeface="Times-Roman"/>
              </a:rPr>
              <a:t>After 6 mins -&gt;first car reached the next host</a:t>
            </a:r>
          </a:p>
          <a:p>
            <a:pPr marL="0" indent="0" algn="l">
              <a:buNone/>
            </a:pPr>
            <a:r>
              <a:rPr lang="en-US" sz="1800" b="0" i="0" u="none" strike="noStrike" baseline="0">
                <a:latin typeface="Times-Roman"/>
              </a:rPr>
              <a:t>g. Suppose </a:t>
            </a:r>
            <a:r>
              <a:rPr lang="en-US" sz="1800" b="0" i="1" u="none" strike="noStrike" baseline="0">
                <a:latin typeface="Times-Italic"/>
              </a:rPr>
              <a:t>s </a:t>
            </a:r>
            <a:r>
              <a:rPr lang="en-US" sz="1800" b="0" i="0" u="none" strike="noStrike" baseline="0">
                <a:latin typeface="Times-Roman"/>
              </a:rPr>
              <a:t>= 2.5 · 10^8, </a:t>
            </a:r>
            <a:r>
              <a:rPr lang="en-US" sz="1800" b="0" i="1" u="none" strike="noStrike" baseline="0">
                <a:latin typeface="Times-Italic"/>
              </a:rPr>
              <a:t>L </a:t>
            </a:r>
            <a:r>
              <a:rPr lang="en-US" sz="1800" b="0" i="0" u="none" strike="noStrike" baseline="0">
                <a:latin typeface="Times-Roman"/>
              </a:rPr>
              <a:t>= 120 bits, and </a:t>
            </a:r>
            <a:r>
              <a:rPr lang="en-US" sz="1800" b="0" i="1" u="none" strike="noStrike" baseline="0">
                <a:latin typeface="Times-Italic"/>
              </a:rPr>
              <a:t>R </a:t>
            </a:r>
            <a:r>
              <a:rPr lang="en-US" sz="1800" b="0" i="0" u="none" strike="noStrike" baseline="0">
                <a:latin typeface="Times-Roman"/>
              </a:rPr>
              <a:t>= 56 kbps. Find the distance </a:t>
            </a:r>
            <a:r>
              <a:rPr lang="en-US" sz="1800" b="0" i="1" u="none" strike="noStrike" baseline="0">
                <a:latin typeface="Times-Italic"/>
              </a:rPr>
              <a:t>m </a:t>
            </a:r>
            <a:r>
              <a:rPr lang="en-US" sz="1800" b="0" i="0" u="none" strike="noStrike" baseline="0">
                <a:latin typeface="Times-Roman"/>
              </a:rPr>
              <a:t>so that </a:t>
            </a:r>
            <a:r>
              <a:rPr lang="en-US" sz="1800" b="0" i="1" u="none" strike="noStrike" baseline="0" err="1">
                <a:latin typeface="Times-Italic"/>
              </a:rPr>
              <a:t>d</a:t>
            </a:r>
            <a:r>
              <a:rPr lang="en-US" sz="1800" b="0" i="0" u="none" strike="noStrike" baseline="0" err="1">
                <a:latin typeface="Times-Roman"/>
              </a:rPr>
              <a:t>prop</a:t>
            </a:r>
            <a:r>
              <a:rPr lang="en-US" sz="1800" b="0" i="0" u="none" strike="noStrike" baseline="0">
                <a:latin typeface="Times-Roman"/>
              </a:rPr>
              <a:t> equals </a:t>
            </a:r>
            <a:r>
              <a:rPr lang="en-US" sz="1800" b="0" i="1" u="none" strike="noStrike" baseline="0" err="1">
                <a:latin typeface="Times-Italic"/>
              </a:rPr>
              <a:t>d</a:t>
            </a:r>
            <a:r>
              <a:rPr lang="en-US" sz="1800" b="0" i="0" u="none" strike="noStrike" baseline="0" err="1">
                <a:latin typeface="Times-Roman"/>
              </a:rPr>
              <a:t>trans</a:t>
            </a:r>
            <a:r>
              <a:rPr lang="en-US" sz="1800" b="0" i="0" u="none" strike="noStrike" baseline="0">
                <a:latin typeface="Times-Roman"/>
              </a:rPr>
              <a:t>.</a:t>
            </a:r>
            <a:endParaRPr lang="en-IN"/>
          </a:p>
        </p:txBody>
      </p:sp>
    </p:spTree>
    <p:extLst>
      <p:ext uri="{BB962C8B-B14F-4D97-AF65-F5344CB8AC3E}">
        <p14:creationId xmlns:p14="http://schemas.microsoft.com/office/powerpoint/2010/main" val="2146329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C7AC-0F1F-4D6A-91B5-83581DE0C031}"/>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64A5DEB8-0759-493F-A1A2-CF707CB63808}"/>
              </a:ext>
            </a:extLst>
          </p:cNvPr>
          <p:cNvPicPr>
            <a:picLocks noGrp="1" noChangeAspect="1"/>
          </p:cNvPicPr>
          <p:nvPr>
            <p:ph idx="1"/>
          </p:nvPr>
        </p:nvPicPr>
        <p:blipFill>
          <a:blip r:embed="rId2"/>
          <a:stretch>
            <a:fillRect/>
          </a:stretch>
        </p:blipFill>
        <p:spPr>
          <a:xfrm>
            <a:off x="2667000" y="1935956"/>
            <a:ext cx="6858000" cy="3638550"/>
          </a:xfrm>
        </p:spPr>
      </p:pic>
    </p:spTree>
    <p:extLst>
      <p:ext uri="{BB962C8B-B14F-4D97-AF65-F5344CB8AC3E}">
        <p14:creationId xmlns:p14="http://schemas.microsoft.com/office/powerpoint/2010/main" val="1629569364"/>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41ACA638BE80B45AF7346DF37421883" ma:contentTypeVersion="4" ma:contentTypeDescription="Create a new document." ma:contentTypeScope="" ma:versionID="2c5bd3510d93f3e97bd75031451cc8ae">
  <xsd:schema xmlns:xsd="http://www.w3.org/2001/XMLSchema" xmlns:xs="http://www.w3.org/2001/XMLSchema" xmlns:p="http://schemas.microsoft.com/office/2006/metadata/properties" xmlns:ns2="f440105d-0aa2-49cb-b93e-4ae1e667f95f" targetNamespace="http://schemas.microsoft.com/office/2006/metadata/properties" ma:root="true" ma:fieldsID="56662d6c9c0358762a0c88379d993972" ns2:_="">
    <xsd:import namespace="f440105d-0aa2-49cb-b93e-4ae1e667f95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40105d-0aa2-49cb-b93e-4ae1e667f9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1A3918-8914-4E27-8238-3DEF3DABE1A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88538D7-0E16-4AFB-A686-8BC1922676CF}">
  <ds:schemaRefs>
    <ds:schemaRef ds:uri="http://schemas.microsoft.com/sharepoint/v3/contenttype/forms"/>
  </ds:schemaRefs>
</ds:datastoreItem>
</file>

<file path=customXml/itemProps3.xml><?xml version="1.0" encoding="utf-8"?>
<ds:datastoreItem xmlns:ds="http://schemas.openxmlformats.org/officeDocument/2006/customXml" ds:itemID="{F5C1CAEC-4824-495F-98FD-AEFEEFB9B1B7}">
  <ds:schemaRefs>
    <ds:schemaRef ds:uri="f440105d-0aa2-49cb-b93e-4ae1e667f9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2</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ShapesVTI</vt:lpstr>
      <vt:lpstr>Chapter 1 Problems</vt:lpstr>
      <vt:lpstr>PowerPoint Presentation</vt:lpstr>
      <vt:lpstr>PowerPoint Presentation</vt:lpstr>
      <vt:lpstr>ANSWER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Problems</dc:title>
  <dc:creator>Abirami K (CSE)</dc:creator>
  <cp:revision>1</cp:revision>
  <dcterms:created xsi:type="dcterms:W3CDTF">2021-01-17T17:34:27Z</dcterms:created>
  <dcterms:modified xsi:type="dcterms:W3CDTF">2021-09-15T06:32:21Z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0x010100441ACA638BE80B45AF7346DF37421883</vt:lpwstr>
  </property>
</Properties>
</file>