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62.xml" ContentType="application/vnd.openxmlformats-officedocument.presentationml.slide+xml"/>
  <Override PartName="/ppt/slides/slide67.xml" ContentType="application/vnd.openxmlformats-officedocument.presentationml.slide+xml"/>
  <Override PartName="/ppt/slides/slide60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61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5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4.bin" ContentType="application/vnd.openxmlformats-officedocument.oleObject"/>
  <Override PartName="/ppt/embeddings/oleObject6.bin" ContentType="application/vnd.openxmlformats-officedocument.oleObject"/>
  <Override PartName="/ppt/embeddings/oleObject5.bin" ContentType="application/vnd.openxmlformats-officedocument.oleObject"/>
  <Override PartName="/ppt/embeddings/oleObject12.bin" ContentType="application/vnd.openxmlformats-officedocument.oleObject"/>
  <Override PartName="/ppt/embeddings/oleObject11.bin" ContentType="application/vnd.openxmlformats-officedocument.oleObject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embeddings/oleObject13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21" Type="http://schemas.openxmlformats.org/officeDocument/2006/relationships/slide" Target="slides/slide20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74" Type="http://schemas.openxmlformats.org/officeDocument/2006/relationships/slide" Target="slides/slide73.xml"/><Relationship Id="rId79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77" Type="http://schemas.openxmlformats.org/officeDocument/2006/relationships/notesMaster" Target="notesMasters/notesMaster1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72" Type="http://schemas.openxmlformats.org/officeDocument/2006/relationships/slide" Target="slides/slide71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67" Type="http://schemas.openxmlformats.org/officeDocument/2006/relationships/slide" Target="slides/slide6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20" Type="http://schemas.openxmlformats.org/officeDocument/2006/relationships/slide" Target="slides/slide19.xml"/><Relationship Id="rId75" Type="http://schemas.openxmlformats.org/officeDocument/2006/relationships/slide" Target="slides/slide74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slide" Target="slides/slide64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81" Type="http://schemas.openxmlformats.org/officeDocument/2006/relationships/viewProps" Target="viewProps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10" Type="http://schemas.openxmlformats.org/officeDocument/2006/relationships/slide" Target="slides/slide9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66" Type="http://schemas.openxmlformats.org/officeDocument/2006/relationships/slide" Target="slides/slide65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24" Type="http://schemas.openxmlformats.org/officeDocument/2006/relationships/slide" Target="slides/slide23.xml"/><Relationship Id="rId82" Type="http://schemas.openxmlformats.org/officeDocument/2006/relationships/theme" Target="theme/theme1.xml"/><Relationship Id="rId61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46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48.w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8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27.png"/><Relationship Id="rId5" Type="http://schemas.openxmlformats.org/officeDocument/2006/relationships/image" Target="../media/image54.png"/><Relationship Id="rId6" Type="http://schemas.openxmlformats.org/officeDocument/2006/relationships/image" Target="../media/image5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6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27.png"/><Relationship Id="rId6" Type="http://schemas.openxmlformats.org/officeDocument/2006/relationships/image" Target="../media/image6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1.png"/><Relationship Id="rId27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3.wmf"/><Relationship Id="rId8" Type="http://schemas.openxmlformats.org/officeDocument/2006/relationships/image" Target="../media/image3.png"/><Relationship Id="rId9" Type="http://schemas.openxmlformats.org/officeDocument/2006/relationships/image" Target="../media/image7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75.w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76.wmf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76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6.wmf"/><Relationship Id="rId5" Type="http://schemas.openxmlformats.org/officeDocument/2006/relationships/image" Target="../media/image48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8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latin typeface="Gill Sans MT" charset="0"/>
                <a:cs typeface="+mn-cs"/>
              </a:rPr>
              <a:t>protocols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versus 4G LTE network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</a:t>
            </a:r>
            <a:r>
              <a:rPr lang="en-US" sz="4400" dirty="0" smtClean="0">
                <a:solidFill>
                  <a:srgbClr val="000090"/>
                </a:solidFill>
              </a:rPr>
              <a:t>G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4G-LTE</a:t>
            </a:r>
            <a:endParaRPr lang="en-US" sz="4400" dirty="0">
              <a:solidFill>
                <a:srgbClr val="000090"/>
              </a:solidFill>
            </a:endParaRP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  <a:endParaRPr lang="en-US" sz="40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 smtClean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 smtClean="0"/>
              <a:t>no separation between voice and data – all traffic carried over IP core to gateway</a:t>
            </a:r>
            <a:endParaRPr lang="en-US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(user element)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(base station)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data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Entity </a:t>
              </a:r>
              <a:r>
                <a:rPr lang="en-US" dirty="0">
                  <a:solidFill>
                    <a:srgbClr val="000090"/>
                  </a:solidFill>
                </a:rPr>
                <a:t>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control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Home </a:t>
              </a:r>
              <a:r>
                <a:rPr lang="en-US" dirty="0">
                  <a:solidFill>
                    <a:srgbClr val="000090"/>
                  </a:solidFill>
                </a:rPr>
                <a:t>Subscriber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 (like HLR+VLR)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QoS enforcement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sets up eNodeB-PGW tunnel (aka bearer) 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 –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PGW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</a:rPr>
              <a:t>tunnel</a:t>
            </a:r>
            <a:endParaRPr lang="en-US" sz="2800" i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0"/>
                </a:solidFill>
              </a:rPr>
              <a:t> link-layer radio net</a:t>
            </a:r>
            <a:endParaRPr lang="en-US" sz="2400" i="1" dirty="0">
              <a:solidFill>
                <a:srgbClr val="000090"/>
              </a:solidFill>
            </a:endParaRP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</a:t>
            </a:r>
            <a:endParaRPr lang="en-US" dirty="0"/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eNodeB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IP packet from UE encapsulated in GPRS Tunneling Protocol (GTP) message at ENodeB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 smtClean="0"/>
              <a:t>QoS from eNodeB to SGW: min and max guaranteed bit rate</a:t>
            </a:r>
          </a:p>
          <a:p>
            <a:r>
              <a:rPr lang="en-US" sz="2400" dirty="0" smtClean="0"/>
              <a:t>QoS in radio access network: one of 12 QCI values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7.6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7.7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7.8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</a:t>
            </a:r>
            <a:r>
              <a:rPr lang="en-US" dirty="0" smtClean="0">
                <a:latin typeface="Gill Sans MT" charset="0"/>
                <a:cs typeface="+mn-cs"/>
              </a:rPr>
              <a:t>we’ve </a:t>
            </a:r>
            <a:r>
              <a:rPr lang="en-US" dirty="0">
                <a:latin typeface="Gill Sans MT" charset="0"/>
                <a:cs typeface="+mn-cs"/>
              </a:rPr>
              <a:t>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3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4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3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 smtClean="0">
                  <a:latin typeface="Arial" charset="0"/>
                  <a:cs typeface="Arial" charset="0"/>
                </a:rPr>
                <a:t>nd</a:t>
              </a:r>
              <a:r>
                <a:rPr lang="en-US" dirty="0" smtClean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</a:t>
            </a:r>
            <a:r>
              <a:rPr lang="en-US" sz="2200" dirty="0" smtClean="0">
                <a:latin typeface="Gill Sans MT" charset="0"/>
              </a:rPr>
              <a:t>doesn't </a:t>
            </a:r>
            <a:r>
              <a:rPr lang="en-US" sz="2200" dirty="0">
                <a:latin typeface="Gill Sans MT" charset="0"/>
              </a:rPr>
              <a:t>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 smtClean="0"/>
              <a:t>Paging: idle UE may move from cell to cell: network does not know where the idle UE is resident</a:t>
            </a:r>
          </a:p>
          <a:p>
            <a:pPr lvl="1"/>
            <a:r>
              <a:rPr lang="en-US" dirty="0" smtClean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/>
          </a:p>
          <a:p>
            <a:pPr>
              <a:buSzPct val="100000"/>
              <a:buFont typeface="Wingdings" charset="2"/>
              <a:buChar char="§"/>
            </a:pPr>
            <a:r>
              <a:rPr lang="en-US" dirty="0" smtClean="0"/>
              <a:t>handoff: similar to 3G:</a:t>
            </a:r>
          </a:p>
          <a:p>
            <a:pPr lvl="1"/>
            <a:r>
              <a:rPr lang="en-US" sz="2000" dirty="0" smtClean="0"/>
              <a:t>preparation phase</a:t>
            </a:r>
          </a:p>
          <a:p>
            <a:pPr lvl="1"/>
            <a:r>
              <a:rPr lang="en-US" sz="2000" dirty="0" smtClean="0"/>
              <a:t>execution phase</a:t>
            </a:r>
          </a:p>
          <a:p>
            <a:pPr lvl="1"/>
            <a:r>
              <a:rPr lang="en-US" sz="2000" dirty="0" smtClean="0"/>
              <a:t>completion phase</a:t>
            </a:r>
            <a:endParaRPr lang="en-US" sz="2000" dirty="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</a:t>
            </a:r>
            <a:r>
              <a:rPr lang="en-US" dirty="0" smtClean="0">
                <a:latin typeface="Gill Sans MT" charset="0"/>
                <a:cs typeface="+mj-cs"/>
              </a:rPr>
              <a:t>cellular versus </a:t>
            </a: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/>
                <a:gridCol w="182563"/>
                <a:gridCol w="3871912"/>
                <a:gridCol w="349250"/>
                <a:gridCol w="1577975"/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</a:t>
            </a:r>
            <a:r>
              <a:rPr lang="en-US" sz="2000" dirty="0" smtClean="0">
                <a:latin typeface="Gill Sans MT" charset="0"/>
              </a:rPr>
              <a:t>GSM, LTE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A78914655914088475B1CD776E4A6" ma:contentTypeVersion="2" ma:contentTypeDescription="Create a new document." ma:contentTypeScope="" ma:versionID="98be3722e9f4808af21545b292efd103">
  <xsd:schema xmlns:xsd="http://www.w3.org/2001/XMLSchema" xmlns:xs="http://www.w3.org/2001/XMLSchema" xmlns:p="http://schemas.microsoft.com/office/2006/metadata/properties" xmlns:ns2="4238b604-1b8f-40dc-9a47-a6d2a774dee3" targetNamespace="http://schemas.microsoft.com/office/2006/metadata/properties" ma:root="true" ma:fieldsID="84bc3eef2e0350e6eaad5e4393121362" ns2:_="">
    <xsd:import namespace="4238b604-1b8f-40dc-9a47-a6d2a774d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8b604-1b8f-40dc-9a47-a6d2a774d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82BD09-2566-4B0E-BCEE-173F4976BCEA}"/>
</file>

<file path=customXml/itemProps2.xml><?xml version="1.0" encoding="utf-8"?>
<ds:datastoreItem xmlns:ds="http://schemas.openxmlformats.org/officeDocument/2006/customXml" ds:itemID="{5E00E891-7F3F-4879-B926-7F4796E582D3}"/>
</file>

<file path=customXml/itemProps3.xml><?xml version="1.0" encoding="utf-8"?>
<ds:datastoreItem xmlns:ds="http://schemas.openxmlformats.org/officeDocument/2006/customXml" ds:itemID="{754A4FD0-90B0-4FFD-B75F-212843F3D6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17548</TotalTime>
  <Words>5894</Words>
  <Application>Microsoft Macintosh PowerPoint</Application>
  <PresentationFormat>On-screen Show (4:3)</PresentationFormat>
  <Paragraphs>1471</Paragraphs>
  <Slides>75</Slides>
  <Notes>66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Default Design</vt:lpstr>
      <vt:lpstr>Clip</vt:lpstr>
      <vt:lpstr>Picture</vt:lpstr>
      <vt:lpstr>PowerPoint Presentation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Presentation</vt:lpstr>
      <vt:lpstr>Handling mobility in cellular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535</cp:revision>
  <dcterms:created xsi:type="dcterms:W3CDTF">1999-10-08T19:08:27Z</dcterms:created>
  <dcterms:modified xsi:type="dcterms:W3CDTF">2016-07-04T16:35:25Z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0x010100DC2A78914655914088475B1CD776E4A6</vt:lpwstr>
  </property>
</Properties>
</file>