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2.xml" ContentType="application/vnd.openxmlformats-officedocument.theme+xml"/>
  <Override PartName="/ppt/embeddings/oleObject7.bin" ContentType="application/vnd.openxmlformats-officedocument.oleObject"/>
  <Override PartName="/ppt/embeddings/oleObject6.bin" ContentType="application/vnd.openxmlformats-officedocument.oleObject"/>
  <Override PartName="/ppt/embeddings/oleObject5.bin" ContentType="application/vnd.openxmlformats-officedocument.oleObject"/>
  <Override PartName="/ppt/embeddings/oleObject3.bin" ContentType="application/vnd.openxmlformats-officedocument.oleObject"/>
  <Override PartName="/ppt/embeddings/oleObject8.bin" ContentType="application/vnd.openxmlformats-officedocument.oleObject"/>
  <Override PartName="/ppt/handoutMasters/handoutMaster1.xml" ContentType="application/vnd.openxmlformats-officedocument.presentationml.handoutMaster+xml"/>
  <Override PartName="/ppt/embeddings/oleObject12.bin" ContentType="application/vnd.openxmlformats-officedocument.oleObject"/>
  <Override PartName="/ppt/embeddings/oleObject11.bin" ContentType="application/vnd.openxmlformats-officedocument.oleObject"/>
  <Override PartName="/ppt/embeddings/oleObject10.bin" ContentType="application/vnd.openxmlformats-officedocument.oleObject"/>
  <Override PartName="/ppt/embeddings/oleObject9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oleObject2.bin" ContentType="application/vnd.openxmlformats-officedocument.oleObject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84" Type="http://schemas.openxmlformats.org/officeDocument/2006/relationships/theme" Target="theme/theme1.xml"/><Relationship Id="rId21" Type="http://schemas.openxmlformats.org/officeDocument/2006/relationships/slide" Target="slides/slide20.xml"/><Relationship Id="rId16" Type="http://schemas.openxmlformats.org/officeDocument/2006/relationships/slide" Target="slides/slide15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77" Type="http://schemas.openxmlformats.org/officeDocument/2006/relationships/slide" Target="slides/slide76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67" Type="http://schemas.openxmlformats.org/officeDocument/2006/relationships/slide" Target="slides/slide66.xml"/><Relationship Id="rId59" Type="http://schemas.openxmlformats.org/officeDocument/2006/relationships/slide" Target="slides/slide58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83" Type="http://schemas.openxmlformats.org/officeDocument/2006/relationships/viewProps" Target="viewProps.xml"/><Relationship Id="rId70" Type="http://schemas.openxmlformats.org/officeDocument/2006/relationships/slide" Target="slides/slide69.xml"/><Relationship Id="rId20" Type="http://schemas.openxmlformats.org/officeDocument/2006/relationships/slide" Target="slides/slide19.xml"/><Relationship Id="rId75" Type="http://schemas.openxmlformats.org/officeDocument/2006/relationships/slide" Target="slides/slide74.xml"/><Relationship Id="rId62" Type="http://schemas.openxmlformats.org/officeDocument/2006/relationships/slide" Target="slides/slide61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5" Type="http://schemas.openxmlformats.org/officeDocument/2006/relationships/slide" Target="slides/slide64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81" Type="http://schemas.openxmlformats.org/officeDocument/2006/relationships/printerSettings" Target="printerSettings/printerSettings1.bin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60" Type="http://schemas.openxmlformats.org/officeDocument/2006/relationships/slide" Target="slides/slide59.xml"/><Relationship Id="rId10" Type="http://schemas.openxmlformats.org/officeDocument/2006/relationships/slide" Target="slides/slide9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66" Type="http://schemas.openxmlformats.org/officeDocument/2006/relationships/slide" Target="slides/slide65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24" Type="http://schemas.openxmlformats.org/officeDocument/2006/relationships/slide" Target="slides/slide23.xml"/><Relationship Id="rId87" Type="http://schemas.openxmlformats.org/officeDocument/2006/relationships/customXml" Target="../customXml/item2.xml"/><Relationship Id="rId82" Type="http://schemas.openxmlformats.org/officeDocument/2006/relationships/presProps" Target="presProps.xml"/><Relationship Id="rId61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  <a:endParaRPr lang="en-US" sz="2800" i="0" dirty="0">
              <a:latin typeface="+mn-lt"/>
            </a:endParaRP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</a:t>
            </a:r>
            <a:r>
              <a:rPr lang="en-US" sz="2800" i="0" dirty="0">
                <a:latin typeface="+mn-lt"/>
              </a:rPr>
              <a:t>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</a:t>
            </a: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dirty="0"/>
              <a:t/>
            </a: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</a:t>
            </a:r>
            <a:r>
              <a:rPr lang="en-US" sz="2800" i="0" dirty="0">
                <a:latin typeface="+mn-lt"/>
              </a:rPr>
              <a:t>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</a:t>
            </a:r>
            <a:r>
              <a:rPr lang="en-US" dirty="0" smtClean="0"/>
              <a:t>time permitting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1400" dirty="0"/>
                  <a:t/>
                </a:r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sz="1400" dirty="0"/>
                <a:t/>
              </a:r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sz="1400" dirty="0"/>
                <a:t/>
              </a:r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</a:t>
            </a:r>
            <a:r>
              <a:rPr lang="en-US" dirty="0" smtClean="0"/>
              <a:t>, playout</a:t>
            </a:r>
            <a:r>
              <a:rPr lang="en-US" dirty="0" smtClean="0"/>
              <a:t>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2" name="VISIO" r:id="rId4" imgW="7670800" imgH="4864100" progId="Visio.Drawing.5">
                  <p:embed/>
                </p:oleObj>
              </mc:Choice>
              <mc:Fallback>
                <p:oleObj name="VISIO" r:id="rId4" imgW="7670800" imgH="48641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</a:t>
            </a:r>
            <a:r>
              <a:rPr lang="en-US" sz="1800" dirty="0">
                <a:latin typeface="Arial Narrow" charset="0"/>
                <a:cs typeface="Arial Narrow" charset="0"/>
              </a:rPr>
              <a:t>ith</a:t>
            </a:r>
            <a:r>
              <a:rPr lang="en-US" sz="1800" dirty="0">
                <a:latin typeface="Arial Narrow" charset="0"/>
                <a:cs typeface="Arial Narrow" charset="0"/>
              </a:rPr>
              <a:t>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</a:t>
            </a:r>
            <a:r>
              <a:rPr lang="en-US" sz="1800" dirty="0">
                <a:latin typeface="Arial Narrow" charset="0"/>
                <a:cs typeface="Arial Narrow" charset="0"/>
              </a:rPr>
              <a:t>ith</a:t>
            </a:r>
            <a:r>
              <a:rPr lang="en-US" sz="1800" dirty="0">
                <a:latin typeface="Arial Narrow" charset="0"/>
                <a:cs typeface="Arial Narrow" charset="0"/>
              </a:rPr>
              <a:t>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8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</a:t>
            </a:r>
            <a:r>
              <a:rPr lang="en-US" sz="2400" dirty="0" smtClean="0"/>
              <a:t>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</a:t>
              </a:r>
              <a:r>
                <a:rPr lang="en-US" sz="1800" i="0" dirty="0" smtClean="0"/>
                <a:t>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</a:t>
              </a:r>
              <a:r>
                <a:rPr lang="en-US" sz="1800" i="0" dirty="0">
                  <a:latin typeface="Arial" charset="0"/>
                </a:rPr>
                <a:t>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9.4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  <a:endParaRPr lang="en-US" sz="3200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ayload type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(7 bits): </a:t>
            </a:r>
            <a:r>
              <a:rPr lang="en-US" sz="2400" i="0" dirty="0">
                <a:latin typeface="+mn-lt"/>
              </a:rPr>
              <a:t>indicates </a:t>
            </a:r>
            <a:r>
              <a:rPr lang="en-US" sz="2400" i="0" dirty="0">
                <a:latin typeface="+mn-lt"/>
              </a:rPr>
              <a:t>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</a:t>
            </a:r>
            <a:r>
              <a:rPr lang="en-US" sz="2400" i="0" dirty="0">
                <a:latin typeface="+mn-lt"/>
              </a:rPr>
              <a:t> If </a:t>
            </a:r>
            <a:r>
              <a:rPr lang="en-US" sz="2400" i="0" dirty="0">
                <a:latin typeface="+mn-lt"/>
              </a:rPr>
              <a:t>sender changes encoding </a:t>
            </a:r>
            <a:r>
              <a:rPr lang="en-US" sz="2400" i="0" dirty="0">
                <a:latin typeface="+mn-lt"/>
              </a:rPr>
              <a:t>during call, </a:t>
            </a:r>
            <a:r>
              <a:rPr lang="en-US" sz="2400" i="0" dirty="0">
                <a:latin typeface="+mn-lt"/>
              </a:rPr>
              <a:t>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</a:t>
            </a:r>
            <a:r>
              <a:rPr lang="en-US" sz="2400" i="0" dirty="0">
                <a:latin typeface="+mn-lt"/>
              </a:rPr>
              <a:t>field</a:t>
            </a:r>
            <a:endParaRPr lang="en-US" sz="2400" i="0" dirty="0">
              <a:latin typeface="+mn-lt"/>
            </a:endParaRP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3: </a:t>
            </a:r>
            <a:r>
              <a:rPr lang="en-US" sz="2000" i="0" dirty="0">
                <a:latin typeface="+mn-lt"/>
              </a:rPr>
              <a:t>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7: </a:t>
            </a:r>
            <a:r>
              <a:rPr lang="en-US" sz="2000" i="0" dirty="0">
                <a:latin typeface="+mn-lt"/>
              </a:rPr>
              <a:t>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26: </a:t>
            </a:r>
            <a:r>
              <a:rPr lang="en-US" sz="2000" i="0" dirty="0">
                <a:latin typeface="+mn-lt"/>
              </a:rPr>
              <a:t>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31: </a:t>
            </a:r>
            <a:r>
              <a:rPr lang="en-US" sz="2000" i="0" dirty="0">
                <a:latin typeface="+mn-lt"/>
              </a:rPr>
              <a:t>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</a:t>
            </a:r>
            <a:r>
              <a:rPr lang="en-US" sz="2000" i="0" dirty="0">
                <a:latin typeface="+mn-lt"/>
              </a:rPr>
              <a:t>33: </a:t>
            </a:r>
            <a:r>
              <a:rPr lang="en-US" sz="2000" i="0" dirty="0">
                <a:latin typeface="+mn-lt"/>
              </a:rPr>
              <a:t>MPEG2 </a:t>
            </a:r>
            <a:r>
              <a:rPr lang="en-US" sz="2000" i="0" dirty="0">
                <a:latin typeface="+mn-lt"/>
              </a:rPr>
              <a:t>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#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+mn-lt"/>
              </a:rPr>
              <a:t>(16 bits): </a:t>
            </a:r>
            <a:r>
              <a:rPr lang="en-US" sz="2400" i="0" dirty="0">
                <a:latin typeface="+mn-lt"/>
              </a:rPr>
              <a:t>increment </a:t>
            </a:r>
            <a:r>
              <a:rPr lang="en-US" sz="2400" i="0" dirty="0">
                <a:latin typeface="+mn-lt"/>
              </a:rPr>
              <a:t>by one for each RTP packet </a:t>
            </a:r>
            <a:r>
              <a:rPr lang="en-US" sz="2400" i="0" dirty="0">
                <a:latin typeface="+mn-lt"/>
              </a:rPr>
              <a:t>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</a:t>
            </a:r>
            <a:r>
              <a:rPr lang="en-US" sz="2400" i="0" dirty="0">
                <a:latin typeface="+mn-lt"/>
              </a:rPr>
              <a:t>packet </a:t>
            </a:r>
            <a:r>
              <a:rPr lang="en-US" sz="2400" i="0" dirty="0">
                <a:latin typeface="+mn-lt"/>
              </a:rPr>
              <a:t>loss, restore </a:t>
            </a:r>
            <a:r>
              <a:rPr lang="en-US" sz="2400" i="0" dirty="0">
                <a:latin typeface="+mn-lt"/>
              </a:rPr>
              <a:t>packet </a:t>
            </a:r>
            <a:r>
              <a:rPr lang="en-US" sz="2400" i="0" dirty="0">
                <a:latin typeface="+mn-lt"/>
              </a:rPr>
              <a:t>sequence</a:t>
            </a:r>
            <a:endParaRPr lang="en-US" sz="2400" i="0" dirty="0">
              <a:latin typeface="+mn-lt"/>
            </a:endParaRP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</a:t>
            </a:r>
            <a:r>
              <a:rPr lang="en-US" dirty="0"/>
              <a:t>seq</a:t>
            </a:r>
            <a:r>
              <a:rPr lang="en-US" dirty="0"/>
              <a:t>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8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</a:t>
            </a:r>
            <a:r>
              <a:rPr lang="en-US" sz="2000" i="0" dirty="0">
                <a:latin typeface="+mn-lt"/>
              </a:rPr>
              <a:t>SIP port number is </a:t>
            </a:r>
            <a:r>
              <a:rPr lang="en-US" sz="2000" i="0" dirty="0">
                <a:latin typeface="+mn-lt"/>
              </a:rPr>
              <a:t>5060</a:t>
            </a:r>
            <a:endParaRPr lang="en-US" sz="2000" i="0" dirty="0">
              <a:latin typeface="+mn-lt"/>
            </a:endParaRP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2" name="VISIO" r:id="rId4" imgW="8255000" imgH="6553200" progId="Visio.Drawing.5">
                  <p:embed/>
                </p:oleObj>
              </mc:Choice>
              <mc:Fallback>
                <p:oleObj name="VISIO" r:id="rId4" imgW="8255000" imgH="6553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5138" y="1031875"/>
                        <a:ext cx="6767513" cy="555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</a:t>
            </a:r>
            <a:r>
              <a:rPr lang="en-US" i="0" dirty="0" smtClean="0">
                <a:latin typeface="+mn-lt"/>
              </a:rPr>
              <a:t>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</a:t>
            </a:r>
            <a:r>
              <a:rPr lang="en-US" sz="2000" dirty="0">
                <a:latin typeface="Courier New" charset="0"/>
              </a:rPr>
              <a:t>sip:domain.com</a:t>
            </a:r>
            <a:r>
              <a:rPr lang="en-US" sz="2000" dirty="0">
                <a:latin typeface="Courier New" charset="0"/>
              </a:rPr>
              <a:t>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</a:t>
            </a:r>
            <a:r>
              <a:rPr lang="en-US" sz="2000" dirty="0">
                <a:latin typeface="Courier New" charset="0"/>
              </a:rPr>
              <a:t>sip:bob@domain.com</a:t>
            </a: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</a:t>
            </a:r>
            <a:r>
              <a:rPr lang="en-US" sz="2000" dirty="0">
                <a:latin typeface="Courier New" charset="0"/>
              </a:rPr>
              <a:t>sip:bob@domain.com</a:t>
            </a: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</a:t>
            </a:r>
            <a:r>
              <a:rPr lang="en-US" sz="2800" i="0" dirty="0">
                <a:latin typeface="+mn-lt"/>
              </a:rPr>
              <a:t>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</a:t>
            </a:r>
            <a:r>
              <a:rPr lang="en-US" sz="2800" i="0" dirty="0">
                <a:latin typeface="+mn-lt"/>
              </a:rPr>
              <a:t>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</a:t>
            </a:r>
            <a:r>
              <a:rPr lang="en-US" sz="2800" i="0" dirty="0">
                <a:latin typeface="+mn-lt"/>
              </a:rPr>
              <a:t>server</a:t>
            </a:r>
            <a:endParaRPr lang="en-US" sz="2800" i="0" dirty="0">
              <a:latin typeface="+mn-lt"/>
            </a:endParaRP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egister message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keith@eurecom.fr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eurecom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registrar forwards INVITE to 197.87.54.21, which is running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Umass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Eurecom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</a:t>
            </a: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9.5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1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2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09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0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</a:t>
            </a:r>
            <a:r>
              <a:rPr lang="en-US" sz="2800" i="0" dirty="0">
                <a:solidFill>
                  <a:srgbClr val="000099"/>
                </a:solidFill>
                <a:latin typeface="+mn-lt"/>
              </a:rPr>
              <a:t>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5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</a:t>
              </a:r>
              <a:r>
                <a:rPr lang="en-US" sz="2000" i="0" dirty="0">
                  <a:latin typeface="Arial"/>
                  <a:cs typeface="Arial"/>
                </a:rPr>
                <a:t>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</a:t>
            </a:r>
            <a:r>
              <a:rPr lang="en-US" sz="4400" i="0" dirty="0">
                <a:solidFill>
                  <a:srgbClr val="000099"/>
                </a:solidFill>
                <a:latin typeface="+mn-lt"/>
              </a:rPr>
              <a:t>packet marking </a:t>
            </a:r>
            <a:endParaRPr lang="en-US" sz="4400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r,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bucket size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</a:t>
            </a: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all admission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7" name="Clip" r:id="rId5" imgW="682368" imgH="480541" progId="MS_ClipArt_Gallery.2">
                  <p:embed/>
                </p:oleObj>
              </mc:Choice>
              <mc:Fallback>
                <p:oleObj name="Clip" r:id="rId5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25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8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9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768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0" name="Clip" r:id="rId9" imgW="682368" imgH="480541" progId="MS_ClipArt_Gallery.2">
                  <p:embed/>
                </p:oleObj>
              </mc:Choice>
              <mc:Fallback>
                <p:oleObj name="Clip" r:id="rId9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6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.2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9.4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</a:t>
              </a:r>
              <a:r>
                <a:rPr lang="en-US" dirty="0">
                  <a:latin typeface="Arial"/>
                  <a:cs typeface="Arial"/>
                </a:rPr>
                <a:t>ideo</a:t>
              </a:r>
              <a:endParaRPr lang="en-US" dirty="0">
                <a:latin typeface="Arial"/>
                <a:cs typeface="Arial"/>
              </a:endParaRP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</a:t>
              </a:r>
              <a:r>
                <a:rPr lang="en-US" dirty="0">
                  <a:latin typeface="Arial"/>
                  <a:cs typeface="Arial"/>
                </a:rPr>
                <a:t>ecorded (e.g., 30 frames/sec)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</a:t>
              </a:r>
              <a:r>
                <a:rPr lang="en-US" dirty="0">
                  <a:latin typeface="Arial"/>
                  <a:cs typeface="Arial"/>
                </a:rPr>
                <a:t>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</a:t>
              </a: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A78914655914088475B1CD776E4A6" ma:contentTypeVersion="2" ma:contentTypeDescription="Create a new document." ma:contentTypeScope="" ma:versionID="98be3722e9f4808af21545b292efd103">
  <xsd:schema xmlns:xsd="http://www.w3.org/2001/XMLSchema" xmlns:xs="http://www.w3.org/2001/XMLSchema" xmlns:p="http://schemas.microsoft.com/office/2006/metadata/properties" xmlns:ns2="4238b604-1b8f-40dc-9a47-a6d2a774dee3" targetNamespace="http://schemas.microsoft.com/office/2006/metadata/properties" ma:root="true" ma:fieldsID="84bc3eef2e0350e6eaad5e4393121362" ns2:_="">
    <xsd:import namespace="4238b604-1b8f-40dc-9a47-a6d2a774de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8b604-1b8f-40dc-9a47-a6d2a774d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E5A77-56B8-40E2-8346-F1BDA3B40A0B}"/>
</file>

<file path=customXml/itemProps2.xml><?xml version="1.0" encoding="utf-8"?>
<ds:datastoreItem xmlns:ds="http://schemas.openxmlformats.org/officeDocument/2006/customXml" ds:itemID="{3A9077EF-E6E7-431B-B6D1-8DD4C9539B16}"/>
</file>

<file path=customXml/itemProps3.xml><?xml version="1.0" encoding="utf-8"?>
<ds:datastoreItem xmlns:ds="http://schemas.openxmlformats.org/officeDocument/2006/customXml" ds:itemID="{830BF066-8535-4533-8AEC-AEB9D50342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17721</TotalTime>
  <Words>5670</Words>
  <Application>Microsoft Macintosh PowerPoint</Application>
  <PresentationFormat>On-screen Show (4:3)</PresentationFormat>
  <Paragraphs>999</Paragraphs>
  <Slides>77</Slides>
  <Notes>72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Default Design</vt:lpstr>
      <vt:lpstr>VISIO 5 Drawing</vt:lpstr>
      <vt:lpstr>Microsoft Equation</vt:lpstr>
      <vt:lpstr>Microsoft Clip Gallery</vt:lpstr>
      <vt:lpstr>PowerPoint Presentation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Presentation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560</cp:revision>
  <dcterms:created xsi:type="dcterms:W3CDTF">1999-10-08T19:08:27Z</dcterms:created>
  <dcterms:modified xsi:type="dcterms:W3CDTF">2016-07-04T19:07:23Z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0x010100DC2A78914655914088475B1CD776E4A6</vt:lpwstr>
  </property>
</Properties>
</file>