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3" r:id="rId9"/>
    <p:sldId id="265" r:id="rId10"/>
    <p:sldId id="267" r:id="rId11"/>
    <p:sldId id="262" r:id="rId12"/>
    <p:sldId id="268" r:id="rId13"/>
    <p:sldId id="269" r:id="rId14"/>
    <p:sldId id="270" r:id="rId15"/>
    <p:sldId id="272" r:id="rId16"/>
    <p:sldId id="283" r:id="rId17"/>
    <p:sldId id="271" r:id="rId18"/>
    <p:sldId id="273" r:id="rId19"/>
    <p:sldId id="274" r:id="rId20"/>
    <p:sldId id="275" r:id="rId21"/>
    <p:sldId id="276" r:id="rId22"/>
    <p:sldId id="284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3239C-B085-4DB2-A04B-E79D65E92D0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12C4-CAF3-4099-B3F4-78589AF17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2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EE1CE-9091-4416-9431-BAF40C819143}" type="slidenum">
              <a:rPr lang="en-US"/>
              <a:pPr/>
              <a:t>8</a:t>
            </a:fld>
            <a:endParaRPr 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1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2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67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6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0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9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3ACE-00F2-4F64-8A29-BAF22092770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AFCD-F7B6-4F18-9AF6-6542F2A9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9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chicken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and Public IP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– A range of IP address reserved for local area network; it is free</a:t>
            </a:r>
          </a:p>
          <a:p>
            <a:r>
              <a:rPr lang="en-US" dirty="0" smtClean="0"/>
              <a:t>Public – </a:t>
            </a:r>
            <a:r>
              <a:rPr lang="en-IN" dirty="0" smtClean="0"/>
              <a:t>To connect or travel in internet we need public IP address; it is chargeable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sz="2000" dirty="0" smtClean="0"/>
              <a:t>*To find public </a:t>
            </a:r>
            <a:r>
              <a:rPr lang="en-IN" sz="2000" dirty="0" err="1" smtClean="0"/>
              <a:t>ip</a:t>
            </a:r>
            <a:r>
              <a:rPr lang="en-IN" sz="2000" dirty="0" smtClean="0"/>
              <a:t> address of your system or mobile type the following URL: </a:t>
            </a:r>
            <a:r>
              <a:rPr lang="en-IN" sz="2000" dirty="0" smtClean="0">
                <a:hlinkClick r:id="rId2"/>
              </a:rPr>
              <a:t>https://www.ipchicken.com/</a:t>
            </a:r>
            <a:endParaRPr lang="en-IN" sz="2000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52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IP Address</a:t>
            </a:r>
            <a:endParaRPr lang="en-IN" dirty="0"/>
          </a:p>
        </p:txBody>
      </p:sp>
      <p:graphicFrame>
        <p:nvGraphicFramePr>
          <p:cNvPr id="4" name="Group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901342"/>
              </p:ext>
            </p:extLst>
          </p:nvPr>
        </p:nvGraphicFramePr>
        <p:xfrm>
          <a:off x="2683828" y="1931988"/>
          <a:ext cx="7767637" cy="3106739"/>
        </p:xfrm>
        <a:graphic>
          <a:graphicData uri="http://schemas.openxmlformats.org/drawingml/2006/table">
            <a:tbl>
              <a:tblPr/>
              <a:tblGrid>
                <a:gridCol w="2152650"/>
                <a:gridCol w="5614987"/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anose="020B0502020202020204" pitchFamily="34" charset="0"/>
                        </a:rPr>
                        <a:t>Address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anose="020B0502020202020204" pitchFamily="34" charset="0"/>
                        </a:rPr>
                        <a:t>Reserved address space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863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10.0.0.0 through 10.255.255.255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172.16.0.0 through 172.31.255.255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192.168.0.0 through 192.168.255.255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7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Versions</a:t>
            </a:r>
            <a:endParaRPr lang="en-IN" dirty="0"/>
          </a:p>
        </p:txBody>
      </p:sp>
      <p:pic>
        <p:nvPicPr>
          <p:cNvPr id="3074" name="Picture 2" descr="Internet Protocol Version 6: IPv6 for Consumers | Federal Communications  Commiss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0"/>
            <a:ext cx="58102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6960"/>
            <a:ext cx="6491287" cy="31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7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of IP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Address (Assigning IP address manually)</a:t>
            </a:r>
          </a:p>
          <a:p>
            <a:r>
              <a:rPr lang="en-US" dirty="0" smtClean="0"/>
              <a:t>Dynamic Address (Server will assign IP address automatically to hosts using DHCP / BOOTP protocols)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14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Windows: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ipconfig</a:t>
            </a:r>
            <a:r>
              <a:rPr lang="en-US" dirty="0" smtClean="0"/>
              <a:t> or </a:t>
            </a:r>
            <a:r>
              <a:rPr lang="en-US" dirty="0" err="1" smtClean="0"/>
              <a:t>ipconfig</a:t>
            </a:r>
            <a:r>
              <a:rPr lang="en-US" dirty="0"/>
              <a:t> </a:t>
            </a:r>
            <a:r>
              <a:rPr lang="en-US" dirty="0" smtClean="0"/>
              <a:t>/all (to find the </a:t>
            </a:r>
            <a:r>
              <a:rPr lang="en-US" dirty="0" err="1" smtClean="0"/>
              <a:t>ip</a:t>
            </a:r>
            <a:r>
              <a:rPr lang="en-US" dirty="0" smtClean="0"/>
              <a:t> address assigned to your system)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Unix / Linux: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 smtClean="0"/>
              <a:t>Ifconfig</a:t>
            </a:r>
            <a:r>
              <a:rPr lang="en-US" dirty="0" smtClean="0"/>
              <a:t> (</a:t>
            </a:r>
            <a:r>
              <a:rPr lang="en-US" dirty="0" smtClean="0"/>
              <a:t>to find the </a:t>
            </a:r>
            <a:r>
              <a:rPr lang="en-US" dirty="0" err="1" smtClean="0"/>
              <a:t>ip</a:t>
            </a:r>
            <a:r>
              <a:rPr lang="en-US" dirty="0" smtClean="0"/>
              <a:t> address assigned to your system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3154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274638"/>
            <a:ext cx="968629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Network Masks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90880" y="1066800"/>
            <a:ext cx="976757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Distinguishes which portion of the address identifies the network and which portion of the address identifies the node. </a:t>
            </a:r>
          </a:p>
          <a:p>
            <a:pPr eaLnBrk="1" hangingPunct="1"/>
            <a:r>
              <a:rPr lang="en-US" dirty="0" smtClean="0"/>
              <a:t>Default masks: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Class A: 	255.0.0.0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Class B: 	255.255.0.0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Class C: 	255.255.255.0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5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65"/>
            <a:ext cx="10876280" cy="1506855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The process of dividing a single network into multiple sub networks is called as </a:t>
            </a:r>
            <a:r>
              <a:rPr lang="en-US" sz="2400" b="1" dirty="0" err="1"/>
              <a:t>subnetting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The sub networks so created are called as </a:t>
            </a:r>
            <a:r>
              <a:rPr lang="en-US" sz="2400" b="1" dirty="0"/>
              <a:t>subnets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1266" name="Picture 2" descr="https://www.gatevidyalay.com/wp-content/uploads/2018/09/Subne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815" y="3137852"/>
            <a:ext cx="63912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Creates multiple logical networks that exist within a single Class A, B, or C network.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If you do not subnet, you will only be able to use one network from your Class A, B, or C network, which is unrealistic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Each data link on a network must have a unique network ID, with every node on that link being a member of the same network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57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Benefits of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Subnetting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arenR"/>
              <a:defRPr/>
            </a:pPr>
            <a:r>
              <a:rPr lang="en-US" dirty="0"/>
              <a:t>Reduced network traffic</a:t>
            </a:r>
          </a:p>
          <a:p>
            <a:pPr marL="596646" indent="-514350">
              <a:buFont typeface="+mj-lt"/>
              <a:buAutoNum type="arabicParenR"/>
              <a:defRPr/>
            </a:pPr>
            <a:r>
              <a:rPr lang="en-US" dirty="0"/>
              <a:t>Optimized network performance</a:t>
            </a:r>
          </a:p>
          <a:p>
            <a:pPr marL="596646" indent="-514350">
              <a:buFont typeface="+mj-lt"/>
              <a:buAutoNum type="arabicParenR"/>
              <a:defRPr/>
            </a:pPr>
            <a:r>
              <a:rPr lang="en-US" dirty="0"/>
              <a:t>Simplified management</a:t>
            </a:r>
          </a:p>
          <a:p>
            <a:pPr marL="596646" indent="-514350">
              <a:buFont typeface="+mj-lt"/>
              <a:buAutoNum type="arabicParenR"/>
              <a:defRPr/>
            </a:pPr>
            <a:r>
              <a:rPr lang="en-US" dirty="0"/>
              <a:t>Facilitated spanning of large geographical distances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5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How to create subnets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Determine the number of required network IDs: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en-US" dirty="0"/>
              <a:t>One for each subnet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en-US" dirty="0"/>
              <a:t>One for each wide area network connection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Determine the number of required host IDs per subnet: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en-US" dirty="0"/>
              <a:t>One for each TCP/IP host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en-US" dirty="0"/>
              <a:t>One for each router interface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Based on the above requirements, create the following: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en-US" dirty="0"/>
              <a:t>One subnet mask for your entire network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en-US" dirty="0"/>
              <a:t>A unique subnet ID for each physical segment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en-US" dirty="0"/>
              <a:t>A range of host IDs for each subnet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5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IP address?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is a 32 bit sequence of 0s and 1s </a:t>
            </a:r>
          </a:p>
          <a:p>
            <a:r>
              <a:rPr lang="en-US" dirty="0" smtClean="0"/>
              <a:t>A way to identify machine on a network</a:t>
            </a:r>
          </a:p>
          <a:p>
            <a:r>
              <a:rPr lang="en-US" dirty="0" smtClean="0"/>
              <a:t>A unique identifier</a:t>
            </a:r>
          </a:p>
          <a:p>
            <a:r>
              <a:rPr lang="en-US" dirty="0" smtClean="0"/>
              <a:t>A numerical label </a:t>
            </a:r>
            <a:endParaRPr lang="en-IN" dirty="0"/>
          </a:p>
        </p:txBody>
      </p:sp>
      <p:pic>
        <p:nvPicPr>
          <p:cNvPr id="1026" name="Picture 2" descr="IP address | IN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22" y="4118176"/>
            <a:ext cx="5591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6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Subnetting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a Class A/B/C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subnets does the chosen subnet mask produce?</a:t>
            </a:r>
          </a:p>
          <a:p>
            <a:r>
              <a:rPr lang="en-US" dirty="0" smtClean="0"/>
              <a:t>How many valid hosts per subnet are available?</a:t>
            </a:r>
          </a:p>
          <a:p>
            <a:r>
              <a:rPr lang="en-US" dirty="0" smtClean="0"/>
              <a:t>What are the valid subnets?</a:t>
            </a:r>
          </a:p>
          <a:p>
            <a:r>
              <a:rPr lang="en-US" dirty="0" smtClean="0"/>
              <a:t>What’s the broadcast address of each subnet?</a:t>
            </a:r>
          </a:p>
          <a:p>
            <a:r>
              <a:rPr lang="en-US" dirty="0" smtClean="0"/>
              <a:t>What are the valid hosts in each subnet?</a:t>
            </a:r>
          </a:p>
        </p:txBody>
      </p:sp>
    </p:spTree>
    <p:extLst>
      <p:ext uri="{BB962C8B-B14F-4D97-AF65-F5344CB8AC3E}">
        <p14:creationId xmlns:p14="http://schemas.microsoft.com/office/powerpoint/2010/main" val="1548544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443230"/>
            <a:ext cx="10515600" cy="1325563"/>
          </a:xfrm>
        </p:spPr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Fixed </a:t>
            </a:r>
            <a:r>
              <a:rPr lang="en-IN" sz="2400" b="1" dirty="0" smtClean="0"/>
              <a:t>Length</a:t>
            </a:r>
          </a:p>
          <a:p>
            <a:pPr lvl="1"/>
            <a:r>
              <a:rPr lang="en-US" sz="1600" dirty="0" smtClean="0"/>
              <a:t>All the subnets are of same size.</a:t>
            </a:r>
          </a:p>
          <a:p>
            <a:pPr lvl="1"/>
            <a:r>
              <a:rPr lang="en-US" sz="1600" dirty="0" smtClean="0"/>
              <a:t>All the subnets have equal number of hosts.</a:t>
            </a:r>
          </a:p>
          <a:p>
            <a:pPr lvl="1"/>
            <a:r>
              <a:rPr lang="en-US" sz="1600" dirty="0" smtClean="0"/>
              <a:t>All the subnets have same subnet mask.</a:t>
            </a:r>
          </a:p>
          <a:p>
            <a:endParaRPr lang="en-IN" sz="2000" dirty="0" smtClean="0"/>
          </a:p>
          <a:p>
            <a:r>
              <a:rPr lang="en-IN" sz="2400" b="1" dirty="0"/>
              <a:t>Variable Length Subnet </a:t>
            </a:r>
            <a:r>
              <a:rPr lang="en-IN" sz="2400" b="1" dirty="0" smtClean="0"/>
              <a:t>Mask</a:t>
            </a:r>
          </a:p>
          <a:p>
            <a:pPr lvl="1"/>
            <a:r>
              <a:rPr lang="en-US" sz="1600" dirty="0" smtClean="0"/>
              <a:t>All the subnets are not of same size.</a:t>
            </a:r>
          </a:p>
          <a:p>
            <a:pPr lvl="1"/>
            <a:r>
              <a:rPr lang="en-US" sz="1600" dirty="0" smtClean="0"/>
              <a:t>All the subnets do not have equal number of hosts.</a:t>
            </a:r>
          </a:p>
          <a:p>
            <a:pPr lvl="1"/>
            <a:r>
              <a:rPr lang="en-US" sz="1600" dirty="0" smtClean="0"/>
              <a:t>All the subnets do not have same subnet mask.</a:t>
            </a:r>
            <a:endParaRPr lang="en-IN" sz="1600" dirty="0"/>
          </a:p>
        </p:txBody>
      </p:sp>
      <p:pic>
        <p:nvPicPr>
          <p:cNvPr id="16386" name="Picture 2" descr="https://www.gatevidyalay.com/wp-content/uploads/2018/09/Types-of-Subne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55" y="1277620"/>
            <a:ext cx="6681713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6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080" y="2427605"/>
            <a:ext cx="10515600" cy="1325563"/>
          </a:xfrm>
        </p:spPr>
        <p:txBody>
          <a:bodyPr/>
          <a:lstStyle/>
          <a:p>
            <a:r>
              <a:rPr lang="en-US" dirty="0" smtClean="0"/>
              <a:t>Problem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007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1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Fixed Length subnet masking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00584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Consider an address block 121.37.10.64 /26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Find the first and last addresses for each subnet, if the number of equal sized subnets required is as given in the input.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Number of subnets required = 4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300" b="1" u="sng" dirty="0" smtClean="0">
                <a:solidFill>
                  <a:srgbClr val="00B050"/>
                </a:solidFill>
              </a:rPr>
              <a:t>Result</a:t>
            </a:r>
            <a:r>
              <a:rPr lang="en-US" sz="2000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Subnet-1: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First Address: 121.37.10.64 /28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Last Address: 121.37.10.79 /28</a:t>
            </a:r>
          </a:p>
          <a:p>
            <a:pPr marL="0" indent="0">
              <a:buNone/>
            </a:pPr>
            <a:endParaRPr lang="en-US" sz="23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Subnet-2: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First Address: 121.37.10.80 /28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Last Address: 121.37.10.95 /28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2400" y="3058160"/>
            <a:ext cx="5425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Subnet-3: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First Address: 121.37.10.96 /28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Last Address: 121.37.10.111 /28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Subnet-4: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First Address: 121.37.10.112 /28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Last Address: 121.37.10.127 /28 </a:t>
            </a:r>
            <a:endParaRPr lang="en-I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3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00584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Since 4 subnets are required, we need 2 bits to identify each subnet. Thus the subnet mask now becomes (/28).. </a:t>
            </a:r>
          </a:p>
          <a:p>
            <a:r>
              <a:rPr lang="en-US" sz="2000" dirty="0" smtClean="0"/>
              <a:t>Number </a:t>
            </a:r>
            <a:r>
              <a:rPr lang="en-US" sz="2000" dirty="0"/>
              <a:t>of variable bits left = 32 -28 = 4 bits. Thus the total number of addresses in each subnet= 2</a:t>
            </a:r>
            <a:r>
              <a:rPr lang="en-US" sz="2000" baseline="30000" dirty="0"/>
              <a:t>4</a:t>
            </a:r>
            <a:r>
              <a:rPr lang="en-US" sz="2000" dirty="0"/>
              <a:t>= 16.</a:t>
            </a: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4321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Fixed Length subnet masking – continued…</a:t>
            </a:r>
            <a:endParaRPr lang="en-IN" sz="3200" dirty="0"/>
          </a:p>
        </p:txBody>
      </p:sp>
      <p:pic>
        <p:nvPicPr>
          <p:cNvPr id="10242" name="Picture 2" descr="https://media.geeksforgeeks.org/wp-content/uploads/20200523143043/subnet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95" y="2822257"/>
            <a:ext cx="23431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8549" y="5335074"/>
            <a:ext cx="4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space divided into 4 equal sized subnets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289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904241"/>
            <a:ext cx="9505950" cy="595375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10920" y="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Fixed Length subnet masking – continued…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15753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1005841"/>
            <a:ext cx="9467850" cy="44577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10920" y="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Fixed Length subnet masking – continued…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2233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10920" y="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Fixed Length subnet masking – continued…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818832"/>
            <a:ext cx="945832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97" y="2115185"/>
            <a:ext cx="9915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59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10920" y="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Fixed Length subnet masking – continued…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2" y="1070927"/>
            <a:ext cx="9591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6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0" y="2163445"/>
            <a:ext cx="9799320" cy="1325563"/>
          </a:xfrm>
        </p:spPr>
        <p:txBody>
          <a:bodyPr/>
          <a:lstStyle/>
          <a:p>
            <a:r>
              <a:rPr lang="en-US" dirty="0" smtClean="0"/>
              <a:t>Problem –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30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connect to another computer </a:t>
            </a:r>
          </a:p>
          <a:p>
            <a:r>
              <a:rPr lang="en-US" dirty="0" smtClean="0"/>
              <a:t>Allow transfer of files or exchange of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87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131445"/>
            <a:ext cx="10515600" cy="5695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Problem#2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701040"/>
            <a:ext cx="10515600" cy="582168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/>
              <a:t>We </a:t>
            </a:r>
            <a:r>
              <a:rPr lang="en-US" sz="2000" dirty="0"/>
              <a:t>have a big single network having IP Address 200.1.2.0.</a:t>
            </a:r>
          </a:p>
          <a:p>
            <a:pPr fontAlgn="base"/>
            <a:r>
              <a:rPr lang="en-US" sz="2000" dirty="0"/>
              <a:t>We want to do </a:t>
            </a:r>
            <a:r>
              <a:rPr lang="en-US" sz="2000" dirty="0" err="1"/>
              <a:t>subnetting</a:t>
            </a:r>
            <a:r>
              <a:rPr lang="en-US" sz="2000" dirty="0"/>
              <a:t> and divide this network into 2 subnets.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Clearly, the given network belongs to class C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fontAlgn="base"/>
            <a:r>
              <a:rPr lang="en-US" sz="2000" dirty="0">
                <a:solidFill>
                  <a:srgbClr val="0070C0"/>
                </a:solidFill>
              </a:rPr>
              <a:t>For creating two subnets and to represent their subnet IDs, we require 1 </a:t>
            </a:r>
            <a:r>
              <a:rPr lang="en-US" sz="2000" dirty="0" smtClean="0">
                <a:solidFill>
                  <a:srgbClr val="0070C0"/>
                </a:solidFill>
              </a:rPr>
              <a:t>bit. So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fontAlgn="base"/>
            <a:r>
              <a:rPr lang="en-US" sz="1600" dirty="0" smtClean="0">
                <a:solidFill>
                  <a:srgbClr val="0070C0"/>
                </a:solidFill>
              </a:rPr>
              <a:t>We </a:t>
            </a:r>
            <a:r>
              <a:rPr lang="en-US" sz="1600" dirty="0">
                <a:solidFill>
                  <a:srgbClr val="0070C0"/>
                </a:solidFill>
              </a:rPr>
              <a:t>borrow one bit from the Host ID part.</a:t>
            </a:r>
          </a:p>
          <a:p>
            <a:pPr lvl="1" fontAlgn="base"/>
            <a:r>
              <a:rPr lang="en-US" sz="1600" dirty="0">
                <a:solidFill>
                  <a:srgbClr val="0070C0"/>
                </a:solidFill>
              </a:rPr>
              <a:t>After borrowing one bit, Host ID part remains with only 7 bits</a:t>
            </a:r>
            <a:r>
              <a:rPr lang="en-US" sz="1600" dirty="0" smtClean="0">
                <a:solidFill>
                  <a:srgbClr val="0070C0"/>
                </a:solidFill>
              </a:rPr>
              <a:t>.</a:t>
            </a:r>
          </a:p>
          <a:p>
            <a:pPr lvl="1" fontAlgn="base"/>
            <a:endParaRPr lang="en-US" sz="1600" dirty="0">
              <a:solidFill>
                <a:srgbClr val="0070C0"/>
              </a:solidFill>
            </a:endParaRPr>
          </a:p>
          <a:p>
            <a:pPr lvl="1" fontAlgn="base"/>
            <a:endParaRPr lang="en-US" sz="1600" dirty="0" smtClean="0">
              <a:solidFill>
                <a:srgbClr val="0070C0"/>
              </a:solidFill>
            </a:endParaRPr>
          </a:p>
          <a:p>
            <a:pPr lvl="1" fontAlgn="base"/>
            <a:r>
              <a:rPr lang="en-US" sz="1600" dirty="0" smtClean="0">
                <a:solidFill>
                  <a:srgbClr val="0070C0"/>
                </a:solidFill>
              </a:rPr>
              <a:t>If borrowed bit = 0, then it represents the first subnet.</a:t>
            </a:r>
          </a:p>
          <a:p>
            <a:pPr lvl="1" fontAlgn="base"/>
            <a:r>
              <a:rPr lang="en-US" sz="1600" dirty="0" smtClean="0">
                <a:solidFill>
                  <a:srgbClr val="0070C0"/>
                </a:solidFill>
              </a:rPr>
              <a:t>If borrowed bit = 1, then it represents the second subnet</a:t>
            </a: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17410" name="Picture 2" descr="https://www.gatevidyalay.com/wp-content/uploads/2018/09/Subnetting-Single-Network-IP-Address-Example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15" y="2740977"/>
            <a:ext cx="32289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www.gatevidyalay.com/wp-content/uploads/2018/09/Subnetting-Subnet-ID-Exampl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555" y="4628197"/>
            <a:ext cx="366712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0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131445"/>
            <a:ext cx="10515600" cy="5695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Problem#2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5" y="937577"/>
            <a:ext cx="9629464" cy="54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131445"/>
            <a:ext cx="10515600" cy="5695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Problem#2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7080" y="853440"/>
            <a:ext cx="11109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>
                <a:solidFill>
                  <a:srgbClr val="0070C0"/>
                </a:solidFill>
              </a:rPr>
              <a:t>For 1st Subnet-</a:t>
            </a:r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IP Address of the subnet = 200.1.2.0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IP Addresses = 2</a:t>
            </a:r>
            <a:r>
              <a:rPr lang="en-US" baseline="30000" dirty="0">
                <a:solidFill>
                  <a:srgbClr val="0070C0"/>
                </a:solidFill>
              </a:rPr>
              <a:t>7</a:t>
            </a:r>
            <a:r>
              <a:rPr lang="en-US" dirty="0">
                <a:solidFill>
                  <a:srgbClr val="0070C0"/>
                </a:solidFill>
              </a:rPr>
              <a:t> = 128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hosts that can be configured = 128 – 2 = 126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Range of IP Addresses = [200.1.2.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0000000, 200.1.2.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1111111] = [200.1.2.0, 200.1.2.127]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Direct Broadcast Address = 200.1.2.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1111111 = 200.1.2.127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Limited Broadcast Address = 255.255.255.255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 fontAlgn="base"/>
            <a:r>
              <a:rPr lang="en-US" b="1" u="sng" dirty="0">
                <a:solidFill>
                  <a:srgbClr val="0070C0"/>
                </a:solidFill>
              </a:rPr>
              <a:t>For 2nd Subnet-</a:t>
            </a:r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IP Address of the subnet = 200.1.2.128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IP Addresses = 2</a:t>
            </a:r>
            <a:r>
              <a:rPr lang="en-US" baseline="30000" dirty="0">
                <a:solidFill>
                  <a:srgbClr val="0070C0"/>
                </a:solidFill>
              </a:rPr>
              <a:t>7</a:t>
            </a:r>
            <a:r>
              <a:rPr lang="en-US" dirty="0">
                <a:solidFill>
                  <a:srgbClr val="0070C0"/>
                </a:solidFill>
              </a:rPr>
              <a:t> = 128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hosts that can be configured = 128 – 2 = 126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Range of IP Addresses = [200.1.2.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0000000, 200.1.2.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1111111] = [200.1.2.128, 200.1.2.255]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Direct Broadcast Address = 200.1.2.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1111111 = 200.1.2.255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Limited Broadcast Address = 255.255.255.255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39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080" y="2427605"/>
            <a:ext cx="10515600" cy="1325563"/>
          </a:xfrm>
        </p:spPr>
        <p:txBody>
          <a:bodyPr/>
          <a:lstStyle/>
          <a:p>
            <a:r>
              <a:rPr lang="en-US" dirty="0" smtClean="0"/>
              <a:t>Problem - 3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051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95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 - 3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960" y="728344"/>
            <a:ext cx="10515600" cy="5804535"/>
          </a:xfrm>
        </p:spPr>
        <p:txBody>
          <a:bodyPr>
            <a:noAutofit/>
          </a:bodyPr>
          <a:lstStyle/>
          <a:p>
            <a:pPr fontAlgn="base"/>
            <a:r>
              <a:rPr lang="en-US" sz="1800" dirty="0"/>
              <a:t>We have a big single network having IP Address 200.1.2.0.</a:t>
            </a:r>
          </a:p>
          <a:p>
            <a:pPr fontAlgn="base"/>
            <a:r>
              <a:rPr lang="en-US" sz="1800" dirty="0"/>
              <a:t>We want to do </a:t>
            </a:r>
            <a:r>
              <a:rPr lang="en-US" sz="1800" dirty="0" err="1"/>
              <a:t>subnetting</a:t>
            </a:r>
            <a:r>
              <a:rPr lang="en-US" sz="1800" dirty="0"/>
              <a:t> and divide this network into 4 subnets.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Clearly, the given network belongs to class C.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fontAlgn="base"/>
            <a:r>
              <a:rPr lang="en-US" sz="1800" dirty="0" smtClean="0">
                <a:solidFill>
                  <a:srgbClr val="0070C0"/>
                </a:solidFill>
              </a:rPr>
              <a:t>For </a:t>
            </a:r>
            <a:r>
              <a:rPr lang="en-US" sz="1800" dirty="0">
                <a:solidFill>
                  <a:srgbClr val="0070C0"/>
                </a:solidFill>
              </a:rPr>
              <a:t>creating four subnets and to represent their subnet IDs, we require 2 bits. </a:t>
            </a:r>
            <a:r>
              <a:rPr lang="en-US" sz="1800" dirty="0">
                <a:solidFill>
                  <a:srgbClr val="0070C0"/>
                </a:solidFill>
              </a:rPr>
              <a:t>So,</a:t>
            </a:r>
          </a:p>
          <a:p>
            <a:pPr lvl="1" fontAlgn="base"/>
            <a:r>
              <a:rPr lang="en-US" sz="1800" dirty="0">
                <a:solidFill>
                  <a:srgbClr val="0070C0"/>
                </a:solidFill>
              </a:rPr>
              <a:t>We borrow two bits from the Host ID part.</a:t>
            </a:r>
          </a:p>
          <a:p>
            <a:pPr lvl="1" fontAlgn="base"/>
            <a:r>
              <a:rPr lang="en-US" sz="1800" dirty="0">
                <a:solidFill>
                  <a:srgbClr val="0070C0"/>
                </a:solidFill>
              </a:rPr>
              <a:t>After borrowing two bits, Host ID part remains with only 6 bits.</a:t>
            </a:r>
          </a:p>
          <a:p>
            <a:pPr lvl="1" fontAlgn="base"/>
            <a:endParaRPr lang="en-US" sz="900" dirty="0">
              <a:solidFill>
                <a:srgbClr val="0070C0"/>
              </a:solidFill>
            </a:endParaRPr>
          </a:p>
          <a:p>
            <a:pPr lvl="1" fontAlgn="base"/>
            <a:endParaRPr lang="en-US" sz="900" dirty="0" smtClean="0">
              <a:solidFill>
                <a:srgbClr val="0070C0"/>
              </a:solidFill>
            </a:endParaRPr>
          </a:p>
          <a:p>
            <a:pPr lvl="1" fontAlgn="base"/>
            <a:endParaRPr lang="en-US" sz="900" dirty="0">
              <a:solidFill>
                <a:srgbClr val="0070C0"/>
              </a:solidFill>
            </a:endParaRPr>
          </a:p>
          <a:p>
            <a:pPr lvl="2" fontAlgn="base"/>
            <a:endParaRPr lang="en-US" sz="1800" dirty="0">
              <a:solidFill>
                <a:srgbClr val="0070C0"/>
              </a:solidFill>
            </a:endParaRPr>
          </a:p>
          <a:p>
            <a:pPr lvl="1" fontAlgn="base"/>
            <a:r>
              <a:rPr lang="en-US" sz="1800" dirty="0">
                <a:solidFill>
                  <a:srgbClr val="0070C0"/>
                </a:solidFill>
              </a:rPr>
              <a:t>If borrowed bits = 00, then it represents the 1st subnet.</a:t>
            </a:r>
          </a:p>
          <a:p>
            <a:pPr lvl="1" fontAlgn="base"/>
            <a:r>
              <a:rPr lang="en-US" sz="1800" dirty="0">
                <a:solidFill>
                  <a:srgbClr val="0070C0"/>
                </a:solidFill>
              </a:rPr>
              <a:t>If borrowed bits = 01, then it represents the 2nd subnet.</a:t>
            </a:r>
          </a:p>
          <a:p>
            <a:pPr lvl="1" fontAlgn="base"/>
            <a:r>
              <a:rPr lang="en-US" sz="1800" dirty="0">
                <a:solidFill>
                  <a:srgbClr val="0070C0"/>
                </a:solidFill>
              </a:rPr>
              <a:t>If borrowed bits = 10, then it represents the 3rd subnet.</a:t>
            </a:r>
          </a:p>
          <a:p>
            <a:pPr lvl="1" fontAlgn="base"/>
            <a:r>
              <a:rPr lang="en-US" sz="1800" dirty="0">
                <a:solidFill>
                  <a:srgbClr val="0070C0"/>
                </a:solidFill>
              </a:rPr>
              <a:t>If borrowed bits = 11, then it represents the 4th subnet.</a:t>
            </a:r>
          </a:p>
        </p:txBody>
      </p:sp>
      <p:pic>
        <p:nvPicPr>
          <p:cNvPr id="18434" name="Picture 2" descr="https://www.gatevidyalay.com/wp-content/uploads/2018/09/Subnetting-Single-Network-IP-Address-Example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95" y="1462722"/>
            <a:ext cx="32289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www.gatevidyalay.com/wp-content/uploads/2018/09/Subnetting-Subnet-ID-Example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49" y="3762005"/>
            <a:ext cx="3251201" cy="14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68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88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Problem#3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42" y="650240"/>
            <a:ext cx="85248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9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0240"/>
            <a:ext cx="10515600" cy="5526723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b="1" u="sng" dirty="0">
                <a:solidFill>
                  <a:srgbClr val="0070C0"/>
                </a:solidFill>
              </a:rPr>
              <a:t>For 1st Subnet-</a:t>
            </a:r>
            <a:endParaRPr lang="en-US" b="1" dirty="0">
              <a:solidFill>
                <a:srgbClr val="0070C0"/>
              </a:solidFill>
            </a:endParaRPr>
          </a:p>
          <a:p>
            <a:pPr fontAlgn="base"/>
            <a:endParaRPr lang="en-US" dirty="0">
              <a:solidFill>
                <a:srgbClr val="0070C0"/>
              </a:solidFill>
            </a:endParaRP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IP Address of the subnet = 200.1.2.0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IP Addresses = 2</a:t>
            </a:r>
            <a:r>
              <a:rPr lang="en-US" baseline="30000" dirty="0">
                <a:solidFill>
                  <a:srgbClr val="0070C0"/>
                </a:solidFill>
              </a:rPr>
              <a:t>6</a:t>
            </a:r>
            <a:r>
              <a:rPr lang="en-US" dirty="0">
                <a:solidFill>
                  <a:srgbClr val="0070C0"/>
                </a:solidFill>
              </a:rPr>
              <a:t> = 64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hosts that can be configured = 64 – 2 = 62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Range of IP Addresses = [200.1.2.</a:t>
            </a:r>
            <a:r>
              <a:rPr lang="en-US" b="1" dirty="0">
                <a:solidFill>
                  <a:srgbClr val="0070C0"/>
                </a:solidFill>
              </a:rPr>
              <a:t>00</a:t>
            </a:r>
            <a:r>
              <a:rPr lang="en-US" dirty="0">
                <a:solidFill>
                  <a:srgbClr val="0070C0"/>
                </a:solidFill>
              </a:rPr>
              <a:t>000000, 200.1.2.</a:t>
            </a:r>
            <a:r>
              <a:rPr lang="en-US" b="1" dirty="0">
                <a:solidFill>
                  <a:srgbClr val="0070C0"/>
                </a:solidFill>
              </a:rPr>
              <a:t>00</a:t>
            </a:r>
            <a:r>
              <a:rPr lang="en-US" dirty="0">
                <a:solidFill>
                  <a:srgbClr val="0070C0"/>
                </a:solidFill>
              </a:rPr>
              <a:t>111111] = [200.1.2.0, 200.1.2.63]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Direct Broadcast Address = 200.1.2.</a:t>
            </a:r>
            <a:r>
              <a:rPr lang="en-US" b="1" dirty="0">
                <a:solidFill>
                  <a:srgbClr val="0070C0"/>
                </a:solidFill>
              </a:rPr>
              <a:t>00</a:t>
            </a:r>
            <a:r>
              <a:rPr lang="en-US" dirty="0">
                <a:solidFill>
                  <a:srgbClr val="0070C0"/>
                </a:solidFill>
              </a:rPr>
              <a:t>111111 = 200.1.2.63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Limited Broadcast Address = 255.255.255.255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b="1" u="sng" dirty="0">
                <a:solidFill>
                  <a:srgbClr val="0070C0"/>
                </a:solidFill>
              </a:rPr>
              <a:t>For 2nd Subnet-</a:t>
            </a:r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IP Address of the subnet = 200.1.2.64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IP Addresses = 2</a:t>
            </a:r>
            <a:r>
              <a:rPr lang="en-US" baseline="30000" dirty="0">
                <a:solidFill>
                  <a:srgbClr val="0070C0"/>
                </a:solidFill>
              </a:rPr>
              <a:t>6</a:t>
            </a:r>
            <a:r>
              <a:rPr lang="en-US" dirty="0">
                <a:solidFill>
                  <a:srgbClr val="0070C0"/>
                </a:solidFill>
              </a:rPr>
              <a:t> = 64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hosts that can be configured = 64 – 2 = 62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Range of IP Addresses = [200.1.2.</a:t>
            </a:r>
            <a:r>
              <a:rPr lang="en-US" b="1" dirty="0">
                <a:solidFill>
                  <a:srgbClr val="0070C0"/>
                </a:solidFill>
              </a:rPr>
              <a:t>01</a:t>
            </a:r>
            <a:r>
              <a:rPr lang="en-US" dirty="0">
                <a:solidFill>
                  <a:srgbClr val="0070C0"/>
                </a:solidFill>
              </a:rPr>
              <a:t>000000, 200.1.2.</a:t>
            </a:r>
            <a:r>
              <a:rPr lang="en-US" b="1" dirty="0">
                <a:solidFill>
                  <a:srgbClr val="0070C0"/>
                </a:solidFill>
              </a:rPr>
              <a:t>01</a:t>
            </a:r>
            <a:r>
              <a:rPr lang="en-US" dirty="0">
                <a:solidFill>
                  <a:srgbClr val="0070C0"/>
                </a:solidFill>
              </a:rPr>
              <a:t>111111] = [200.1.2.64, 200.1.2.127]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Direct Broadcast Address = 200.1.2.</a:t>
            </a:r>
            <a:r>
              <a:rPr lang="en-US" b="1" dirty="0">
                <a:solidFill>
                  <a:srgbClr val="0070C0"/>
                </a:solidFill>
              </a:rPr>
              <a:t>01</a:t>
            </a:r>
            <a:r>
              <a:rPr lang="en-US" dirty="0">
                <a:solidFill>
                  <a:srgbClr val="0070C0"/>
                </a:solidFill>
              </a:rPr>
              <a:t>111111 = 200.1.2.127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Limited Broadcast Address = 255.255.255.255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88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Problem#3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6708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0240"/>
            <a:ext cx="10515600" cy="5526723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b="1" u="sng" dirty="0">
                <a:solidFill>
                  <a:srgbClr val="0070C0"/>
                </a:solidFill>
              </a:rPr>
              <a:t>For 3rd Subnet-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 fontAlgn="base">
              <a:buNone/>
            </a:pPr>
            <a:endParaRPr lang="en-US" dirty="0">
              <a:solidFill>
                <a:srgbClr val="0070C0"/>
              </a:solidFill>
            </a:endParaRP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IP Address of the subnet = 200.1.2.128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IP Addresses = 2</a:t>
            </a:r>
            <a:r>
              <a:rPr lang="en-US" baseline="30000" dirty="0">
                <a:solidFill>
                  <a:srgbClr val="0070C0"/>
                </a:solidFill>
              </a:rPr>
              <a:t>6</a:t>
            </a:r>
            <a:r>
              <a:rPr lang="en-US" dirty="0">
                <a:solidFill>
                  <a:srgbClr val="0070C0"/>
                </a:solidFill>
              </a:rPr>
              <a:t> = 64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hosts that can be configured = 64 – 2 = 62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Range of IP Addresses = [200.1.2.</a:t>
            </a:r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>
                <a:solidFill>
                  <a:srgbClr val="0070C0"/>
                </a:solidFill>
              </a:rPr>
              <a:t>000000, 200.1.2.</a:t>
            </a:r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>
                <a:solidFill>
                  <a:srgbClr val="0070C0"/>
                </a:solidFill>
              </a:rPr>
              <a:t>111111] = [200.1.2.128, 200.1.2.191]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Direct Broadcast Address = 200.1.2.</a:t>
            </a:r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>
                <a:solidFill>
                  <a:srgbClr val="0070C0"/>
                </a:solidFill>
              </a:rPr>
              <a:t>111111 = 200.1.2.191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Limited Broadcast Address = 255.255.255.255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b="1" u="sng" dirty="0">
                <a:solidFill>
                  <a:srgbClr val="0070C0"/>
                </a:solidFill>
              </a:rPr>
              <a:t>For 4th Subnet-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IP Address of the subnet = 200.1.2.192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IP Addresses = 2</a:t>
            </a:r>
            <a:r>
              <a:rPr lang="en-US" baseline="30000" dirty="0">
                <a:solidFill>
                  <a:srgbClr val="0070C0"/>
                </a:solidFill>
              </a:rPr>
              <a:t>6</a:t>
            </a:r>
            <a:r>
              <a:rPr lang="en-US" dirty="0">
                <a:solidFill>
                  <a:srgbClr val="0070C0"/>
                </a:solidFill>
              </a:rPr>
              <a:t> = 64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Total number of hosts that can be configured = 64 – 2 = 62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Range of IP Addresses = [200.1.2.</a:t>
            </a:r>
            <a:r>
              <a:rPr lang="en-US" b="1" dirty="0">
                <a:solidFill>
                  <a:srgbClr val="0070C0"/>
                </a:solidFill>
              </a:rPr>
              <a:t>11</a:t>
            </a:r>
            <a:r>
              <a:rPr lang="en-US" dirty="0">
                <a:solidFill>
                  <a:srgbClr val="0070C0"/>
                </a:solidFill>
              </a:rPr>
              <a:t>000000, 200.1.2.</a:t>
            </a:r>
            <a:r>
              <a:rPr lang="en-US" b="1" dirty="0">
                <a:solidFill>
                  <a:srgbClr val="0070C0"/>
                </a:solidFill>
              </a:rPr>
              <a:t>11</a:t>
            </a:r>
            <a:r>
              <a:rPr lang="en-US" dirty="0">
                <a:solidFill>
                  <a:srgbClr val="0070C0"/>
                </a:solidFill>
              </a:rPr>
              <a:t>111111] = [200.1.2.192, 200.1.2.255]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Direct Broadcast Address = 200.1.2.</a:t>
            </a:r>
            <a:r>
              <a:rPr lang="en-US" b="1" dirty="0">
                <a:solidFill>
                  <a:srgbClr val="0070C0"/>
                </a:solidFill>
              </a:rPr>
              <a:t>11</a:t>
            </a:r>
            <a:r>
              <a:rPr lang="en-US" dirty="0">
                <a:solidFill>
                  <a:srgbClr val="0070C0"/>
                </a:solidFill>
              </a:rPr>
              <a:t>111111 = 200.1.2.255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Limited Broadcast Address = 255.255.255.255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88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Problem#3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963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 by 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Addressing </a:t>
            </a:r>
          </a:p>
          <a:p>
            <a:r>
              <a:rPr lang="en-US" dirty="0" smtClean="0"/>
              <a:t>Fragmentation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47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IP Terminology</a:t>
            </a:r>
            <a:endParaRPr lang="en-I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4565" y="1929448"/>
            <a:ext cx="575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Several Important terms to understand IP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56640" y="3108960"/>
            <a:ext cx="78644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0000"/>
                </a:solidFill>
              </a:rPr>
              <a:t>BIT      :-</a:t>
            </a:r>
            <a:r>
              <a:rPr lang="en-US" dirty="0"/>
              <a:t>    </a:t>
            </a:r>
            <a:r>
              <a:rPr lang="en-US" sz="2400" dirty="0"/>
              <a:t>A bit is one digit; either a 1 or a 0</a:t>
            </a:r>
          </a:p>
          <a:p>
            <a:pPr eaLnBrk="0" hangingPunct="0"/>
            <a:endParaRPr lang="en-US" sz="2400" dirty="0"/>
          </a:p>
          <a:p>
            <a:pPr eaLnBrk="0" hangingPunct="0"/>
            <a:r>
              <a:rPr lang="en-US" sz="2800" b="1" dirty="0">
                <a:solidFill>
                  <a:srgbClr val="FF0000"/>
                </a:solidFill>
              </a:rPr>
              <a:t>BYTE   :-  </a:t>
            </a:r>
            <a:r>
              <a:rPr lang="en-US" sz="2400" dirty="0"/>
              <a:t>A byte is 7 or 8 bits, depending on whether 	         parity, always assume a byte is 8 bits</a:t>
            </a:r>
          </a:p>
          <a:p>
            <a:pPr eaLnBrk="0" hangingPunct="0"/>
            <a:endParaRPr lang="en-US" sz="2400" dirty="0"/>
          </a:p>
          <a:p>
            <a:pPr eaLnBrk="0" hangingPunct="0"/>
            <a:r>
              <a:rPr lang="en-US" sz="2800" b="1" dirty="0">
                <a:solidFill>
                  <a:srgbClr val="FF0000"/>
                </a:solidFill>
              </a:rPr>
              <a:t>OCTET:-</a:t>
            </a:r>
            <a:r>
              <a:rPr lang="en-US" dirty="0"/>
              <a:t>	</a:t>
            </a:r>
            <a:r>
              <a:rPr lang="en-US" sz="2400" dirty="0"/>
              <a:t>An octet, made up of 8 bits</a:t>
            </a:r>
          </a:p>
        </p:txBody>
      </p:sp>
    </p:spTree>
    <p:extLst>
      <p:ext uri="{BB962C8B-B14F-4D97-AF65-F5344CB8AC3E}">
        <p14:creationId xmlns:p14="http://schemas.microsoft.com/office/powerpoint/2010/main" val="119983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consist of four sections</a:t>
            </a:r>
          </a:p>
          <a:p>
            <a:r>
              <a:rPr lang="en-US" dirty="0" smtClean="0"/>
              <a:t>Each section is 8bits long</a:t>
            </a:r>
          </a:p>
          <a:p>
            <a:r>
              <a:rPr lang="en-US" dirty="0" smtClean="0"/>
              <a:t>Each section can range from 0 to 255</a:t>
            </a:r>
          </a:p>
          <a:p>
            <a:r>
              <a:rPr lang="en-US" dirty="0" smtClean="0"/>
              <a:t>Example 192.168.1.18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IP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part </a:t>
            </a:r>
          </a:p>
          <a:p>
            <a:r>
              <a:rPr lang="en-US" dirty="0" smtClean="0"/>
              <a:t>Host part</a:t>
            </a:r>
            <a:endParaRPr lang="en-IN" dirty="0"/>
          </a:p>
        </p:txBody>
      </p:sp>
      <p:pic>
        <p:nvPicPr>
          <p:cNvPr id="2050" name="Picture 2" descr="What information does the network and host components of an IP address  indicate? - Network Engineering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71" y="2372841"/>
            <a:ext cx="7530451" cy="358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2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2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79137"/>
              </p:ext>
            </p:extLst>
          </p:nvPr>
        </p:nvGraphicFramePr>
        <p:xfrm>
          <a:off x="3581400" y="2773680"/>
          <a:ext cx="6096000" cy="457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447800"/>
                <a:gridCol w="1600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</a:rPr>
                        <a:t>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</a:rPr>
                        <a:t>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</a:rPr>
                        <a:t>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2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42064"/>
              </p:ext>
            </p:extLst>
          </p:nvPr>
        </p:nvGraphicFramePr>
        <p:xfrm>
          <a:off x="3581400" y="3688080"/>
          <a:ext cx="6096000" cy="457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447800"/>
                <a:gridCol w="1600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</a:rPr>
                        <a:t>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</a:rPr>
                        <a:t>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37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58526"/>
              </p:ext>
            </p:extLst>
          </p:nvPr>
        </p:nvGraphicFramePr>
        <p:xfrm>
          <a:off x="3581400" y="4602480"/>
          <a:ext cx="6096000" cy="457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447800"/>
                <a:gridCol w="1600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</a:rPr>
                        <a:t>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61" name="Text Box 149"/>
          <p:cNvSpPr txBox="1">
            <a:spLocks noChangeArrowheads="1"/>
          </p:cNvSpPr>
          <p:nvPr/>
        </p:nvSpPr>
        <p:spPr bwMode="auto">
          <a:xfrm>
            <a:off x="2286001" y="4602480"/>
            <a:ext cx="942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Class C :</a:t>
            </a:r>
          </a:p>
        </p:txBody>
      </p:sp>
      <p:sp>
        <p:nvSpPr>
          <p:cNvPr id="13462" name="Text Box 150"/>
          <p:cNvSpPr txBox="1">
            <a:spLocks noChangeArrowheads="1"/>
          </p:cNvSpPr>
          <p:nvPr/>
        </p:nvSpPr>
        <p:spPr bwMode="auto">
          <a:xfrm>
            <a:off x="2286001" y="3764280"/>
            <a:ext cx="9444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Class B :</a:t>
            </a:r>
          </a:p>
        </p:txBody>
      </p:sp>
      <p:sp>
        <p:nvSpPr>
          <p:cNvPr id="13463" name="Text Box 151"/>
          <p:cNvSpPr txBox="1">
            <a:spLocks noChangeArrowheads="1"/>
          </p:cNvSpPr>
          <p:nvPr/>
        </p:nvSpPr>
        <p:spPr bwMode="auto">
          <a:xfrm>
            <a:off x="2330451" y="2849880"/>
            <a:ext cx="952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Class A :</a:t>
            </a:r>
          </a:p>
        </p:txBody>
      </p:sp>
      <p:sp>
        <p:nvSpPr>
          <p:cNvPr id="13464" name="Text Box 152"/>
          <p:cNvSpPr txBox="1">
            <a:spLocks noChangeArrowheads="1"/>
          </p:cNvSpPr>
          <p:nvPr/>
        </p:nvSpPr>
        <p:spPr bwMode="auto">
          <a:xfrm>
            <a:off x="2286001" y="5516880"/>
            <a:ext cx="9621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Class D :</a:t>
            </a:r>
          </a:p>
        </p:txBody>
      </p:sp>
      <p:sp>
        <p:nvSpPr>
          <p:cNvPr id="13465" name="Text Box 153"/>
          <p:cNvSpPr txBox="1">
            <a:spLocks noChangeArrowheads="1"/>
          </p:cNvSpPr>
          <p:nvPr/>
        </p:nvSpPr>
        <p:spPr bwMode="auto">
          <a:xfrm>
            <a:off x="2286001" y="6126480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Class E :</a:t>
            </a:r>
          </a:p>
        </p:txBody>
      </p:sp>
      <p:sp>
        <p:nvSpPr>
          <p:cNvPr id="13466" name="Text Box 154"/>
          <p:cNvSpPr txBox="1">
            <a:spLocks noChangeArrowheads="1"/>
          </p:cNvSpPr>
          <p:nvPr/>
        </p:nvSpPr>
        <p:spPr bwMode="auto">
          <a:xfrm>
            <a:off x="3489326" y="5526406"/>
            <a:ext cx="1281113" cy="396875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Century Gothic" panose="020B0502020202020204" pitchFamily="34" charset="0"/>
              </a:rPr>
              <a:t>Multicast</a:t>
            </a:r>
          </a:p>
        </p:txBody>
      </p:sp>
      <p:sp>
        <p:nvSpPr>
          <p:cNvPr id="13467" name="Text Box 155"/>
          <p:cNvSpPr txBox="1">
            <a:spLocks noChangeArrowheads="1"/>
          </p:cNvSpPr>
          <p:nvPr/>
        </p:nvSpPr>
        <p:spPr bwMode="auto">
          <a:xfrm>
            <a:off x="3505201" y="6099494"/>
            <a:ext cx="1336675" cy="396875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Century Gothic" panose="020B0502020202020204" pitchFamily="34" charset="0"/>
              </a:rPr>
              <a:t>Research</a:t>
            </a:r>
          </a:p>
        </p:txBody>
      </p:sp>
      <p:graphicFrame>
        <p:nvGraphicFramePr>
          <p:cNvPr id="13500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95306"/>
              </p:ext>
            </p:extLst>
          </p:nvPr>
        </p:nvGraphicFramePr>
        <p:xfrm>
          <a:off x="3581400" y="1935480"/>
          <a:ext cx="6096000" cy="457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447800"/>
                <a:gridCol w="1600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 bits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Parts of IP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6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IP Classes</a:t>
            </a:r>
            <a:endParaRPr lang="en-I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35760" y="1972310"/>
            <a:ext cx="2105025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00FFFF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Century Gothic" panose="020B0502020202020204" pitchFamily="34" charset="0"/>
              </a:rPr>
              <a:t> Class A</a:t>
            </a:r>
          </a:p>
          <a:p>
            <a:pPr eaLnBrk="0" hangingPunct="0">
              <a:buClr>
                <a:srgbClr val="00FFFF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Century Gothic" panose="020B0502020202020204" pitchFamily="34" charset="0"/>
              </a:rPr>
              <a:t> Class B</a:t>
            </a:r>
          </a:p>
          <a:p>
            <a:pPr eaLnBrk="0" hangingPunct="0">
              <a:buClr>
                <a:srgbClr val="00FFFF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Century Gothic" panose="020B0502020202020204" pitchFamily="34" charset="0"/>
              </a:rPr>
              <a:t> Class C</a:t>
            </a:r>
          </a:p>
          <a:p>
            <a:pPr eaLnBrk="0" hangingPunct="0">
              <a:buClr>
                <a:srgbClr val="00FFFF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Century Gothic" panose="020B0502020202020204" pitchFamily="34" charset="0"/>
              </a:rPr>
              <a:t> Class D</a:t>
            </a:r>
          </a:p>
          <a:p>
            <a:pPr eaLnBrk="0" hangingPunct="0">
              <a:buClr>
                <a:srgbClr val="00FFFF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Century Gothic" panose="020B0502020202020204" pitchFamily="34" charset="0"/>
              </a:rPr>
              <a:t> Class E</a:t>
            </a:r>
          </a:p>
        </p:txBody>
      </p:sp>
      <p:pic>
        <p:nvPicPr>
          <p:cNvPr id="6" name="Picture 4" descr="Classes of Ip Address | Internet protocol address, Ip address, Ip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52" y="1432559"/>
            <a:ext cx="6371748" cy="394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42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A78914655914088475B1CD776E4A6" ma:contentTypeVersion="2" ma:contentTypeDescription="Create a new document." ma:contentTypeScope="" ma:versionID="98be3722e9f4808af21545b292efd103">
  <xsd:schema xmlns:xsd="http://www.w3.org/2001/XMLSchema" xmlns:xs="http://www.w3.org/2001/XMLSchema" xmlns:p="http://schemas.microsoft.com/office/2006/metadata/properties" xmlns:ns2="4238b604-1b8f-40dc-9a47-a6d2a774dee3" targetNamespace="http://schemas.microsoft.com/office/2006/metadata/properties" ma:root="true" ma:fieldsID="84bc3eef2e0350e6eaad5e4393121362" ns2:_="">
    <xsd:import namespace="4238b604-1b8f-40dc-9a47-a6d2a774de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8b604-1b8f-40dc-9a47-a6d2a774d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73B47B-2F6C-4553-94E8-AED2DF08DC0C}"/>
</file>

<file path=customXml/itemProps2.xml><?xml version="1.0" encoding="utf-8"?>
<ds:datastoreItem xmlns:ds="http://schemas.openxmlformats.org/officeDocument/2006/customXml" ds:itemID="{850FD1A1-3C38-4B7B-A9EB-653B9E488031}"/>
</file>

<file path=customXml/itemProps3.xml><?xml version="1.0" encoding="utf-8"?>
<ds:datastoreItem xmlns:ds="http://schemas.openxmlformats.org/officeDocument/2006/customXml" ds:itemID="{F457CE62-5220-423F-92B0-51CC77EAE510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1001</Words>
  <Application>Microsoft Office PowerPoint</Application>
  <PresentationFormat>Widescreen</PresentationFormat>
  <Paragraphs>254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Wingdings</vt:lpstr>
      <vt:lpstr>Wingdings 2</vt:lpstr>
      <vt:lpstr>Office Theme</vt:lpstr>
      <vt:lpstr>IP Addressing</vt:lpstr>
      <vt:lpstr>What is IP address?</vt:lpstr>
      <vt:lpstr>IP Usage</vt:lpstr>
      <vt:lpstr>Services provided by IP</vt:lpstr>
      <vt:lpstr>IP Terminology</vt:lpstr>
      <vt:lpstr>IP Structure</vt:lpstr>
      <vt:lpstr>Parts of IP Address</vt:lpstr>
      <vt:lpstr>PowerPoint Presentation</vt:lpstr>
      <vt:lpstr>IP Classes</vt:lpstr>
      <vt:lpstr>Private and Public IP address</vt:lpstr>
      <vt:lpstr>Private IP Address</vt:lpstr>
      <vt:lpstr>IP Versions</vt:lpstr>
      <vt:lpstr>Allocation of IP address</vt:lpstr>
      <vt:lpstr>IP Commands</vt:lpstr>
      <vt:lpstr> Network Masks </vt:lpstr>
      <vt:lpstr>Subnetting</vt:lpstr>
      <vt:lpstr>Subnetting </vt:lpstr>
      <vt:lpstr>Benefits of Subnetting</vt:lpstr>
      <vt:lpstr>How to create subnets</vt:lpstr>
      <vt:lpstr> Subnetting a Class A/B/C Address</vt:lpstr>
      <vt:lpstr>Subnetting types</vt:lpstr>
      <vt:lpstr>Problem - 1</vt:lpstr>
      <vt:lpstr>Fixed Length subnet masking</vt:lpstr>
      <vt:lpstr>Fixed Length subnet masking – continued…</vt:lpstr>
      <vt:lpstr>PowerPoint Presentation</vt:lpstr>
      <vt:lpstr>PowerPoint Presentation</vt:lpstr>
      <vt:lpstr>PowerPoint Presentation</vt:lpstr>
      <vt:lpstr>PowerPoint Presentation</vt:lpstr>
      <vt:lpstr>Problem – 2</vt:lpstr>
      <vt:lpstr>Problem#2</vt:lpstr>
      <vt:lpstr>Problem#2</vt:lpstr>
      <vt:lpstr>Problem#2</vt:lpstr>
      <vt:lpstr>Problem - 3</vt:lpstr>
      <vt:lpstr>Problem - 3</vt:lpstr>
      <vt:lpstr>Problem#3</vt:lpstr>
      <vt:lpstr>Problem#3</vt:lpstr>
      <vt:lpstr>Problem#3</vt:lpstr>
    </vt:vector>
  </TitlesOfParts>
  <Company>Deloitte Touche Tohmatsu Services,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Addressing</dc:title>
  <dc:creator>Prabhu</dc:creator>
  <cp:lastModifiedBy>Prabhu</cp:lastModifiedBy>
  <cp:revision>17</cp:revision>
  <dcterms:created xsi:type="dcterms:W3CDTF">2021-03-07T21:02:29Z</dcterms:created>
  <dcterms:modified xsi:type="dcterms:W3CDTF">2021-03-07T22:32:13Z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0x010100DC2A78914655914088475B1CD776E4A6</vt:lpwstr>
  </property>
</Properties>
</file>