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306" r:id="rId5"/>
    <p:sldId id="311" r:id="rId6"/>
    <p:sldId id="310" r:id="rId7"/>
    <p:sldId id="299" r:id="rId8"/>
    <p:sldId id="301" r:id="rId9"/>
    <p:sldId id="304" r:id="rId10"/>
    <p:sldId id="300" r:id="rId11"/>
    <p:sldId id="302" r:id="rId12"/>
    <p:sldId id="309" r:id="rId13"/>
    <p:sldId id="305" r:id="rId14"/>
    <p:sldId id="312" r:id="rId15"/>
    <p:sldId id="307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kha O K" initials="SOK" lastIdx="1" clrIdx="0">
    <p:extLst>
      <p:ext uri="{19B8F6BF-5375-455C-9EA6-DF929625EA0E}">
        <p15:presenceInfo xmlns:p15="http://schemas.microsoft.com/office/powerpoint/2012/main" userId="1b02227b53bda3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B5EF1-9F07-4325-A16E-929E37E308F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E8D28-4D8D-44D0-B131-3F06AC69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97CB4-76B4-49A5-88EB-A38EEABD356E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9948C-50D1-441D-A918-3FFE7637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6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EC4C-7450-46B5-BFBF-F43B1E0A4F4E}" type="datetime1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02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04A-839F-4E63-850E-BF646D3C3CE9}" type="datetime1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0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7FC7-7CFA-4FE2-AFC6-9580495EC76B}" type="datetime1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8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C3DC-5836-4958-BEE2-F98422019B8C}" type="datetime1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05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DA8C-9E36-4F6F-9E07-5BD91189CBE4}" type="datetime1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46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ACEB-C0DA-4E8E-B55A-BE62C5F65D0A}" type="datetime1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81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69B9-C12F-46CC-BDDD-DACE25EBB78B}" type="datetime1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3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BCF1-C3F0-44A9-A67C-882434567AFC}" type="datetime1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8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EAF6-4628-4AEA-A889-A87F115A4244}" type="datetime1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94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9B66-1832-448C-AF23-15966628F7FD}" type="datetime1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Amrita Vishwa VidhyaPeetham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35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877A2346-66C9-41E8-941A-B6B50EC625DD}" type="datetime1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696464"/>
                </a:solidFill>
              </a:rPr>
              <a:t>Amrita Vishwa VidhyaPeetham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7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2576-7FC9-4D4C-B962-31C18E82F78C}" type="datetime1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81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376D-104E-491F-AFC4-030D76438189}" type="datetime1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01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EA3B-6AF9-4905-BDFA-28CC886651B2}" type="datetime1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95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9456-2C78-4BA2-99EA-6FF2A6C7F252}" type="datetime1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D023-6A55-4496-9473-33EF37B9B22D}" type="datetime1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1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E8B5-DEC5-4480-B8EB-CC6BDD1EC840}" type="datetime1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0169-FFB7-45BB-97DA-581C12830027}" type="datetime1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3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52CA-1C23-4894-9089-F1F4AFB54499}" type="datetime1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372E-53DD-49B0-982D-09024ED3B99E}" type="datetime1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Amrita Vishwa VidhyaPeetham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5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3D17E7-A6EC-4FC8-AB5E-6BD27628A1BD}" type="datetime1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Amrita Vishwa VidhyaPeetham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1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11C7-56B0-43BF-8358-5923A3336490}" type="datetime1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1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453ABF-B69E-4962-8D00-70E34786F32E}" type="datetime1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0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49F014-8488-4540-8EDB-CF6BCEC15367}" type="datetime1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8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33126492/Pattern_Classification_by_Richard_O_Duda_David_G_Stork_Peter_E_Hart" TargetMode="External"/><Relationship Id="rId2" Type="http://schemas.openxmlformats.org/officeDocument/2006/relationships/hyperlink" Target="https://www.deeplearningbook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s.calvin.edu/courses/cs/344/kvlinden/resources/AIMA-3rd-edition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1028045" cy="356616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19CSE456- </a:t>
            </a:r>
            <a:r>
              <a:rPr lang="en-IN" sz="6600" b="1" dirty="0">
                <a:solidFill>
                  <a:schemeClr val="bg1"/>
                </a:solidFill>
                <a:cs typeface="Calibri" pitchFamily="34" charset="0"/>
              </a:rPr>
              <a:t>NEURAL NETWORKS &amp; DEEP LEARNING</a:t>
            </a:r>
            <a:br>
              <a:rPr lang="en-IN" sz="6600" b="1" dirty="0">
                <a:solidFill>
                  <a:schemeClr val="bg1"/>
                </a:solidFill>
                <a:cs typeface="Calibri" pitchFamily="34" charset="0"/>
              </a:rPr>
            </a:b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85776" y="3388821"/>
            <a:ext cx="10058400" cy="11430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C000"/>
                </a:solidFill>
                <a:cs typeface="Calibri" pitchFamily="34" charset="0"/>
              </a:rPr>
              <a:t>2  0  3  3</a:t>
            </a:r>
            <a:br>
              <a:rPr lang="en-IN" sz="3600" b="1" dirty="0">
                <a:solidFill>
                  <a:srgbClr val="FFC000"/>
                </a:solidFill>
                <a:cs typeface="Calibri" pitchFamily="34" charset="0"/>
              </a:rPr>
            </a:br>
            <a:r>
              <a:rPr lang="en-IN" b="1" dirty="0">
                <a:solidFill>
                  <a:srgbClr val="FFC000"/>
                </a:solidFill>
                <a:cs typeface="Calibri" pitchFamily="34" charset="0"/>
              </a:rPr>
              <a:t>Course Overview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64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10707" y="6399113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https://kirkpatrickprice.com/blog/classifying-data/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24731" y="124568"/>
            <a:ext cx="13554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82614"/>
              </p:ext>
            </p:extLst>
          </p:nvPr>
        </p:nvGraphicFramePr>
        <p:xfrm>
          <a:off x="114299" y="561972"/>
          <a:ext cx="11944351" cy="6262937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1198956">
                  <a:extLst>
                    <a:ext uri="{9D8B030D-6E8A-4147-A177-3AD203B41FA5}">
                      <a16:colId xmlns:a16="http://schemas.microsoft.com/office/drawing/2014/main" val="434597735"/>
                    </a:ext>
                  </a:extLst>
                </a:gridCol>
                <a:gridCol w="3249952">
                  <a:extLst>
                    <a:ext uri="{9D8B030D-6E8A-4147-A177-3AD203B41FA5}">
                      <a16:colId xmlns:a16="http://schemas.microsoft.com/office/drawing/2014/main" val="1200127120"/>
                    </a:ext>
                  </a:extLst>
                </a:gridCol>
                <a:gridCol w="2214782">
                  <a:extLst>
                    <a:ext uri="{9D8B030D-6E8A-4147-A177-3AD203B41FA5}">
                      <a16:colId xmlns:a16="http://schemas.microsoft.com/office/drawing/2014/main" val="3046163604"/>
                    </a:ext>
                  </a:extLst>
                </a:gridCol>
                <a:gridCol w="1895621">
                  <a:extLst>
                    <a:ext uri="{9D8B030D-6E8A-4147-A177-3AD203B41FA5}">
                      <a16:colId xmlns:a16="http://schemas.microsoft.com/office/drawing/2014/main" val="695474188"/>
                    </a:ext>
                  </a:extLst>
                </a:gridCol>
                <a:gridCol w="737090">
                  <a:extLst>
                    <a:ext uri="{9D8B030D-6E8A-4147-A177-3AD203B41FA5}">
                      <a16:colId xmlns:a16="http://schemas.microsoft.com/office/drawing/2014/main" val="1179788467"/>
                    </a:ext>
                  </a:extLst>
                </a:gridCol>
                <a:gridCol w="1139189">
                  <a:extLst>
                    <a:ext uri="{9D8B030D-6E8A-4147-A177-3AD203B41FA5}">
                      <a16:colId xmlns:a16="http://schemas.microsoft.com/office/drawing/2014/main" val="1301515477"/>
                    </a:ext>
                  </a:extLst>
                </a:gridCol>
                <a:gridCol w="1508761">
                  <a:extLst>
                    <a:ext uri="{9D8B030D-6E8A-4147-A177-3AD203B41FA5}">
                      <a16:colId xmlns:a16="http://schemas.microsoft.com/office/drawing/2014/main" val="3129528298"/>
                    </a:ext>
                  </a:extLst>
                </a:gridCol>
              </a:tblGrid>
              <a:tr h="4584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 SESSIONS 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TOPICS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KEYWORDS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OBJECTIVE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REMARKS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Roughly 14-15 labs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2882642469"/>
                  </a:ext>
                </a:extLst>
              </a:tr>
              <a:tr h="10851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LAB1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Perceptron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Python, Numpy, Scipy, Pandas, and Matplotlib library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To implement the libraries necessary for ML in python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PRACTICE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3875893719"/>
                  </a:ext>
                </a:extLst>
              </a:tr>
              <a:tr h="9168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Python for Machine Learning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Python, Numpy, Scipy, Pandas, and Matplotlib library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To implement the libraries necessary for ML in python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PRACTICE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2431315969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LAB3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Data Preprocessing and Data Visualization in Python – Practice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4103178785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LAB4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Eval 1 [August First/Second week]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 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10 Marks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530858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LAB5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Regression models – Practice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456295018"/>
                  </a:ext>
                </a:extLst>
              </a:tr>
              <a:tr h="688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LAB6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PROJECT REVIEW 1</a:t>
                      </a:r>
                      <a:br>
                        <a:rPr lang="en-US" sz="1200" b="1">
                          <a:effectLst/>
                          <a:latin typeface="+mn-lt"/>
                        </a:rPr>
                      </a:br>
                      <a:r>
                        <a:rPr lang="en-US" sz="1200" b="1">
                          <a:effectLst/>
                          <a:latin typeface="+mn-lt"/>
                        </a:rPr>
                        <a:t>Problem Definition, Dataset selection, Exploratory Data analysis and feature engineering [August Last week/ September first week]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 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10 Marks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30558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LAB7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Decision Tree,  Random forest, interpreting results – Practice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3309755642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LAB8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KNN, Naive Bayes – Practice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3009944815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LAB9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>
                        <a:alpha val="4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Eval 2  [September Third/last week]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10 Marks 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697483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LAB10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SVM  – Practice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3199573105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 11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5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Perceptron  – Practice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5 Marks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3330371476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 12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PCA  – Practice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2694230469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 13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Clustering  – Practice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2113208941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LAB14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Eval 3 [October Last week]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10 Marks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267515"/>
                  </a:ext>
                </a:extLst>
              </a:tr>
              <a:tr h="688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 15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PROJECT REVIEW 2</a:t>
                      </a:r>
                      <a:br>
                        <a:rPr lang="en-US" sz="1200" b="1">
                          <a:effectLst/>
                          <a:latin typeface="+mn-lt"/>
                        </a:rPr>
                      </a:br>
                      <a:r>
                        <a:rPr lang="en-US" sz="1200" b="1">
                          <a:effectLst/>
                          <a:latin typeface="+mn-lt"/>
                        </a:rPr>
                        <a:t>Model selection, implementation and comparison [ November first/second week]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20 Marks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1229547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90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10707" y="6399113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https://kirkpatrickprice.com/blog/classifying-data/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Identified 4 project domains aligned to the subject handling faculty research interest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C000"/>
                </a:solidFill>
              </a:rPr>
              <a:t>Dr. </a:t>
            </a:r>
            <a:r>
              <a:rPr lang="en-US" b="1" dirty="0" err="1">
                <a:solidFill>
                  <a:srgbClr val="FFC000"/>
                </a:solidFill>
              </a:rPr>
              <a:t>C.Selvi</a:t>
            </a:r>
            <a:r>
              <a:rPr lang="en-US" b="1" dirty="0">
                <a:solidFill>
                  <a:srgbClr val="FFC000"/>
                </a:solidFill>
              </a:rPr>
              <a:t>- Recommender Systems and IR</a:t>
            </a:r>
            <a:r>
              <a:rPr lang="en-US" dirty="0">
                <a:solidFill>
                  <a:srgbClr val="FFC000"/>
                </a:solidFill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C000"/>
                </a:solidFill>
              </a:rPr>
              <a:t>Dr. Manu </a:t>
            </a:r>
            <a:r>
              <a:rPr lang="en-US" b="1" dirty="0" err="1">
                <a:solidFill>
                  <a:srgbClr val="FFC000"/>
                </a:solidFill>
              </a:rPr>
              <a:t>Madhavan</a:t>
            </a:r>
            <a:r>
              <a:rPr lang="en-US" b="1" dirty="0">
                <a:solidFill>
                  <a:srgbClr val="FFC000"/>
                </a:solidFill>
              </a:rPr>
              <a:t>- NLP, Bio informatics</a:t>
            </a:r>
            <a:r>
              <a:rPr lang="en-US" dirty="0">
                <a:solidFill>
                  <a:srgbClr val="FFC000"/>
                </a:solidFill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C000"/>
                </a:solidFill>
              </a:rPr>
              <a:t>Dr. M. </a:t>
            </a:r>
            <a:r>
              <a:rPr lang="en-US" b="1" dirty="0" err="1">
                <a:solidFill>
                  <a:srgbClr val="FFC000"/>
                </a:solidFill>
              </a:rPr>
              <a:t>Anbazhagan</a:t>
            </a:r>
            <a:r>
              <a:rPr lang="en-US" b="1" dirty="0">
                <a:solidFill>
                  <a:srgbClr val="FFC000"/>
                </a:solidFill>
              </a:rPr>
              <a:t> - Recommender Systems and NLP</a:t>
            </a:r>
            <a:r>
              <a:rPr lang="en-US" dirty="0">
                <a:solidFill>
                  <a:srgbClr val="FFC000"/>
                </a:solidFill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FFC000"/>
                </a:solidFill>
              </a:rPr>
              <a:t>Dr.Sikha</a:t>
            </a:r>
            <a:r>
              <a:rPr lang="en-US" b="1" dirty="0">
                <a:solidFill>
                  <a:srgbClr val="FFC000"/>
                </a:solidFill>
              </a:rPr>
              <a:t> O K- Computer vision and Image processing</a:t>
            </a:r>
            <a:r>
              <a:rPr lang="en-US" dirty="0"/>
              <a:t> 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81906" y="953243"/>
            <a:ext cx="13554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41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409780"/>
            <a:ext cx="7467600" cy="11430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819275"/>
            <a:ext cx="10609742" cy="4267200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Ian Goodfellow, </a:t>
            </a:r>
            <a:r>
              <a:rPr lang="en-US" dirty="0" err="1">
                <a:solidFill>
                  <a:schemeClr val="bg1"/>
                </a:solidFill>
              </a:rPr>
              <a:t>Yoshua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Bengio</a:t>
            </a:r>
            <a:r>
              <a:rPr lang="en-US" dirty="0">
                <a:solidFill>
                  <a:schemeClr val="bg1"/>
                </a:solidFill>
              </a:rPr>
              <a:t> and Aaron Courville. Deep Learning, MIT Press, Second Edition; 2016: 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https://www.deeplearningbook.org/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100" dirty="0" err="1">
                <a:solidFill>
                  <a:schemeClr val="bg1"/>
                </a:solidFill>
              </a:rPr>
              <a:t>Duda</a:t>
            </a:r>
            <a:r>
              <a:rPr lang="en-US" sz="2100" dirty="0">
                <a:solidFill>
                  <a:schemeClr val="bg1"/>
                </a:solidFill>
              </a:rPr>
              <a:t>, R.O., Hart, P.E., and Stork, D.G. Pattern Classification. Wiley-</a:t>
            </a:r>
            <a:r>
              <a:rPr lang="en-US" sz="2100" dirty="0" err="1">
                <a:solidFill>
                  <a:schemeClr val="bg1"/>
                </a:solidFill>
              </a:rPr>
              <a:t>Interscience</a:t>
            </a:r>
            <a:r>
              <a:rPr lang="en-US" sz="2100" dirty="0">
                <a:solidFill>
                  <a:schemeClr val="bg1"/>
                </a:solidFill>
              </a:rPr>
              <a:t>. Second Edition;2001. </a:t>
            </a:r>
            <a:r>
              <a:rPr lang="en-US" sz="2100" dirty="0">
                <a:solidFill>
                  <a:schemeClr val="bg1"/>
                </a:solidFill>
                <a:hlinkClick r:id="rId3"/>
              </a:rPr>
              <a:t>https://www.academia.edu/33126492/Pattern_Classification_by_Richard_O_Duda_David_G_Stork_Peter_E_Hart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bg1"/>
                </a:solidFill>
              </a:rPr>
              <a:t>Theodoridis, S. and </a:t>
            </a:r>
            <a:r>
              <a:rPr lang="en-US" sz="2100" dirty="0" err="1">
                <a:solidFill>
                  <a:schemeClr val="bg1"/>
                </a:solidFill>
              </a:rPr>
              <a:t>Koutroumbas</a:t>
            </a:r>
            <a:r>
              <a:rPr lang="en-US" sz="2100" dirty="0">
                <a:solidFill>
                  <a:schemeClr val="bg1"/>
                </a:solidFill>
              </a:rPr>
              <a:t>, K. Pattern Recognition. Fourth Edition. Academic Press;2008.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bg1"/>
                </a:solidFill>
              </a:rPr>
              <a:t>Russell, S. and </a:t>
            </a:r>
            <a:r>
              <a:rPr lang="en-US" sz="2100" dirty="0" err="1">
                <a:solidFill>
                  <a:schemeClr val="bg1"/>
                </a:solidFill>
              </a:rPr>
              <a:t>Norvig</a:t>
            </a:r>
            <a:r>
              <a:rPr lang="en-US" sz="2100" dirty="0">
                <a:solidFill>
                  <a:schemeClr val="bg1"/>
                </a:solidFill>
              </a:rPr>
              <a:t>, N. Artificial Intelligence: A Modern Approach. Prentice Hall Series in Artificial Intelligence;2003. </a:t>
            </a:r>
            <a:r>
              <a:rPr lang="en-US" sz="2100" dirty="0">
                <a:solidFill>
                  <a:schemeClr val="bg1"/>
                </a:solidFill>
                <a:hlinkClick r:id="rId4"/>
              </a:rPr>
              <a:t>https://cs.calvin.edu/courses/cs/344/kvlinden/resources/AIMA-3rd-edition.pdf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bg1"/>
                </a:solidFill>
              </a:rPr>
              <a:t>Bishop, C. M. Neural Networks for Pattern Recognition. Oxford University Press;1995.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bg1"/>
                </a:solidFill>
              </a:rPr>
              <a:t>Hastie, T., </a:t>
            </a:r>
            <a:r>
              <a:rPr lang="en-US" sz="2100" dirty="0" err="1">
                <a:solidFill>
                  <a:schemeClr val="bg1"/>
                </a:solidFill>
              </a:rPr>
              <a:t>Tibshirani</a:t>
            </a:r>
            <a:r>
              <a:rPr lang="en-US" sz="2100" dirty="0">
                <a:solidFill>
                  <a:schemeClr val="bg1"/>
                </a:solidFill>
              </a:rPr>
              <a:t>, R. and Friedman, J. The Elements of Statistical Learning. Springer;2001.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bg1"/>
                </a:solidFill>
              </a:rPr>
              <a:t>Koller, D. and Friedman, N. Probabilistic Graphical Models. MIT Press;2009.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en-US" sz="23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C713C-79D5-48A0-B3F3-424ED9B5FBCD}"/>
              </a:ext>
            </a:extLst>
          </p:cNvPr>
          <p:cNvSpPr txBox="1"/>
          <p:nvPr/>
        </p:nvSpPr>
        <p:spPr>
          <a:xfrm>
            <a:off x="637300" y="2733971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FFC000"/>
                </a:solidFill>
                <a:latin typeface="Times New Roman" panose="02020603050405020304" pitchFamily="18" charset="0"/>
              </a:rPr>
              <a:t>Reference(s) </a:t>
            </a:r>
            <a:endParaRPr lang="en-IN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48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918265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Google </a:t>
            </a:r>
            <a:r>
              <a:rPr lang="en-US" sz="2400" b="1" dirty="0" err="1">
                <a:solidFill>
                  <a:schemeClr val="bg1"/>
                </a:solidFill>
              </a:rPr>
              <a:t>Colab</a:t>
            </a:r>
            <a:r>
              <a:rPr lang="en-US" sz="2400" b="1" dirty="0">
                <a:solidFill>
                  <a:schemeClr val="bg1"/>
                </a:solidFill>
              </a:rPr>
              <a:t>/ Anaconda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 Kaggle Contest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25" y="0"/>
            <a:ext cx="2124075" cy="2152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505" y="2670810"/>
            <a:ext cx="3571875" cy="190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To Do Next??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918265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</a:t>
            </a: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Brush up </a:t>
            </a:r>
            <a:r>
              <a:rPr lang="en-US" b="1" dirty="0">
                <a:solidFill>
                  <a:srgbClr val="FF0000"/>
                </a:solidFill>
              </a:rPr>
              <a:t>BASIC PYTHON </a:t>
            </a: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Explore </a:t>
            </a:r>
            <a:r>
              <a:rPr lang="en-US" b="1" dirty="0">
                <a:solidFill>
                  <a:srgbClr val="FF0000"/>
                </a:solidFill>
              </a:rPr>
              <a:t>Google </a:t>
            </a:r>
            <a:r>
              <a:rPr lang="en-US" b="1" dirty="0" err="1">
                <a:solidFill>
                  <a:srgbClr val="FF0000"/>
                </a:solidFill>
              </a:rPr>
              <a:t>Colab</a:t>
            </a:r>
            <a:r>
              <a:rPr lang="en-US" b="1" dirty="0">
                <a:solidFill>
                  <a:srgbClr val="FF0000"/>
                </a:solidFill>
              </a:rPr>
              <a:t>/ Kaggle/ Anaconda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25" y="0"/>
            <a:ext cx="2124075" cy="2152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4039718"/>
            <a:ext cx="3571875" cy="1901907"/>
          </a:xfrm>
          <a:prstGeom prst="rect">
            <a:avLst/>
          </a:prstGeom>
        </p:spPr>
      </p:pic>
      <p:pic>
        <p:nvPicPr>
          <p:cNvPr id="1026" name="Picture 2" descr="Python Practice: Free Ways To Improve Your Python Skills – Dataqu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2363053"/>
            <a:ext cx="5184775" cy="316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9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8387" y="821641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C000"/>
                </a:solidFill>
              </a:rPr>
              <a:t>Happy learning</a:t>
            </a:r>
            <a:br>
              <a:rPr lang="en-US" sz="7200" dirty="0">
                <a:solidFill>
                  <a:srgbClr val="FFC000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pic>
        <p:nvPicPr>
          <p:cNvPr id="2050" name="Picture 2" descr="Fun Learning GIFs - Get the best GIF on GIPH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4286250" cy="217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75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The Course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8145" y="1918265"/>
            <a:ext cx="11092217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  Course code: 19CSE456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FFC000"/>
                </a:solidFill>
              </a:rPr>
              <a:t>Pre-Requisite(s): </a:t>
            </a:r>
            <a:r>
              <a:rPr lang="en-US" dirty="0">
                <a:solidFill>
                  <a:schemeClr val="bg1"/>
                </a:solidFill>
              </a:rPr>
              <a:t>19MAT111 Multivariable Calculus, 19MAT112 Linear Algebra, 19MAT205 Probability and Random Processes, 19CSE305 Machine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   Title: Neural Networks and Deep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   Semester: 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   Batch: </a:t>
            </a:r>
            <a:r>
              <a:rPr lang="en-US" dirty="0" err="1">
                <a:solidFill>
                  <a:schemeClr val="bg1"/>
                </a:solidFill>
              </a:rPr>
              <a:t>B.Tech</a:t>
            </a:r>
            <a:r>
              <a:rPr lang="en-US" dirty="0">
                <a:solidFill>
                  <a:schemeClr val="bg1"/>
                </a:solidFill>
              </a:rPr>
              <a:t> CSE(2019-2023 batch)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    Slots: </a:t>
            </a:r>
          </a:p>
          <a:p>
            <a:pPr marL="342900" indent="0">
              <a:buNone/>
            </a:pPr>
            <a:r>
              <a:rPr lang="en-IN" dirty="0">
                <a:solidFill>
                  <a:schemeClr val="bg1"/>
                </a:solidFill>
              </a:rPr>
              <a:t>        Monday:  Slot 5 (12.20-1.10 )</a:t>
            </a:r>
          </a:p>
          <a:p>
            <a:pPr marL="342900" indent="0">
              <a:buNone/>
            </a:pPr>
            <a:r>
              <a:rPr lang="en-IN" dirty="0">
                <a:solidFill>
                  <a:schemeClr val="bg1"/>
                </a:solidFill>
              </a:rPr>
              <a:t>        Tuesday  : Lab Session (8.40-10.25)</a:t>
            </a:r>
            <a:endParaRPr lang="en-IN" dirty="0">
              <a:solidFill>
                <a:srgbClr val="FFC000"/>
              </a:solidFill>
            </a:endParaRPr>
          </a:p>
          <a:p>
            <a:pPr marL="342900" indent="0">
              <a:buNone/>
            </a:pPr>
            <a:r>
              <a:rPr lang="en-IN" dirty="0">
                <a:solidFill>
                  <a:schemeClr val="bg1"/>
                </a:solidFill>
              </a:rPr>
              <a:t>        Friday    :  Slot 5 (12.20-1.10 )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166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Delivery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918265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</a:t>
            </a: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Online classes (MS Teams)---- Theory</a:t>
            </a: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Lab  </a:t>
            </a:r>
            <a:r>
              <a:rPr lang="en-US" dirty="0">
                <a:solidFill>
                  <a:schemeClr val="bg1"/>
                </a:solidFill>
              </a:rPr>
              <a:t>(MS Teams+ Google Colab) --- 2hrs Per Week</a:t>
            </a: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Assignments ( Problems and programming)</a:t>
            </a: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Case Study(Group)</a:t>
            </a: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Course Repository – AUMS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549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771A75-3641-4A5F-9DBE-8CEA95BF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4FEB04-15E5-4D88-8E6D-0BFC3C092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83" y="314325"/>
            <a:ext cx="6847367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8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Objective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918265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</a:t>
            </a: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This course provides an introduction to deep neural network models, and surveys some of the applications of these models in areas where they have been particularly successful.</a:t>
            </a: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course covers feedforward networks, convolutional networks, recurrent and recursive networks, as well as general topics such as input encoding and training techniques.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187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2953" y="33090"/>
            <a:ext cx="10058400" cy="1450757"/>
          </a:xfrm>
        </p:spPr>
        <p:txBody>
          <a:bodyPr/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5479" y="1976653"/>
            <a:ext cx="10849555" cy="4277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 19CSE456                   Neural Networks and Deep Learning                L-T-P-C: 2-0-3-3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10707" y="6399113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https://kirkpatrickprice.com/blog/classifying-data/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Rectangle 5"/>
          <p:cNvSpPr/>
          <p:nvPr/>
        </p:nvSpPr>
        <p:spPr>
          <a:xfrm>
            <a:off x="-155944" y="1575603"/>
            <a:ext cx="1269527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62100" marR="1026795" algn="just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562100" marR="1026795" algn="just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 marR="1026795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Unit 1 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0" marR="1026795"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Perceptrons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–classification -limitations of linear nets and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perceptrons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-multi-Layer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Perceptrons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(MLP)-activation functions -linear,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softmax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tanh,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ReLU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; error functions -feed-forward networks -Backpropagation -recursive chain rule  (backpropagation) -Learning  weights  of  a  logistic  output -Loss  functions -learning  via  gradient  descent -optimization –momentum method; Adaptive learning rates –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RmsProp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-mini-batch gradient descent -bias-variance trade off, regularization -overfitting -inductive bias –regularization -drop out -generalization.</a:t>
            </a:r>
          </a:p>
          <a:p>
            <a:pPr marL="914400" marR="1026795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Unit 2 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0" marR="1026795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Probabilistic  Neural  Network-Hopfield  Net,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Boltzman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machine,  RBMs,  Sigmoid  net,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Autoencoders;Conditional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Random  Fields-Linear  chain,  partition  function,  Markov  network,  Belief  propagation,  Training  CRFs,  Hidden Markov Model, Entropy.</a:t>
            </a:r>
          </a:p>
          <a:p>
            <a:pPr marL="914400" marR="1026795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Unit 3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0" marR="1026795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Introduction to deep learning -Deep neural networks -convolutional nets –case studies using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Keras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Tensorflow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-neural nets for sequences -Recurrent Nets –Long-Short-Term-memory; Introduction to Deep unsupervised learning –PCA to autoencoders.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49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0707" y="6399113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https://kirkpatrickprice.com/blog/classifying-data/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53226"/>
              </p:ext>
            </p:extLst>
          </p:nvPr>
        </p:nvGraphicFramePr>
        <p:xfrm>
          <a:off x="1333501" y="1995452"/>
          <a:ext cx="9544050" cy="4062967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1256191">
                  <a:extLst>
                    <a:ext uri="{9D8B030D-6E8A-4147-A177-3AD203B41FA5}">
                      <a16:colId xmlns:a16="http://schemas.microsoft.com/office/drawing/2014/main" val="1738789952"/>
                    </a:ext>
                  </a:extLst>
                </a:gridCol>
                <a:gridCol w="6274950">
                  <a:extLst>
                    <a:ext uri="{9D8B030D-6E8A-4147-A177-3AD203B41FA5}">
                      <a16:colId xmlns:a16="http://schemas.microsoft.com/office/drawing/2014/main" val="3954107612"/>
                    </a:ext>
                  </a:extLst>
                </a:gridCol>
                <a:gridCol w="2012909">
                  <a:extLst>
                    <a:ext uri="{9D8B030D-6E8A-4147-A177-3AD203B41FA5}">
                      <a16:colId xmlns:a16="http://schemas.microsoft.com/office/drawing/2014/main" val="2633926797"/>
                    </a:ext>
                  </a:extLst>
                </a:gridCol>
              </a:tblGrid>
              <a:tr h="99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COs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Course Outcome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Bloom’s Taxonomy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Level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4916470"/>
                  </a:ext>
                </a:extLst>
              </a:tr>
              <a:tr h="582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CO 1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Understand the learning components of neural networks and apply standard neural network models to learning problems.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600" b="1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highlight>
                            <a:srgbClr val="FFFF00"/>
                          </a:highlight>
                        </a:rPr>
                        <a:t>L3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065418"/>
                  </a:ext>
                </a:extLst>
              </a:tr>
              <a:tr h="582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CO 2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Analyze the learning strategies of deep learning –regularization, generalization, optimization, bias and variance.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highlight>
                            <a:srgbClr val="FFFF00"/>
                          </a:highlight>
                        </a:rPr>
                        <a:t>L4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475832"/>
                  </a:ext>
                </a:extLst>
              </a:tr>
              <a:tr h="582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CO 3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Analyze regular deep learning models for training, testing and validation in standard datasets.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highlight>
                            <a:srgbClr val="FFFF00"/>
                          </a:highlight>
                        </a:rPr>
                        <a:t>L4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0332656"/>
                  </a:ext>
                </a:extLst>
              </a:tr>
              <a:tr h="582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CO 4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Apply neural networks for deep learning using standard tools.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highlight>
                            <a:srgbClr val="FFFF00"/>
                          </a:highlight>
                        </a:rPr>
                        <a:t>L3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5554724"/>
                  </a:ext>
                </a:extLst>
              </a:tr>
              <a:tr h="582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CO 5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Understand the mathematics for Deep learning. 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highlight>
                            <a:srgbClr val="FFFF00"/>
                          </a:highlight>
                        </a:rPr>
                        <a:t>L2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485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55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CO-PO Mapping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0707" y="6399113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https://kirkpatrickprice.com/blog/classifying-data/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02251"/>
              </p:ext>
            </p:extLst>
          </p:nvPr>
        </p:nvGraphicFramePr>
        <p:xfrm>
          <a:off x="1492250" y="2221167"/>
          <a:ext cx="9404355" cy="2330196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626957">
                  <a:extLst>
                    <a:ext uri="{9D8B030D-6E8A-4147-A177-3AD203B41FA5}">
                      <a16:colId xmlns:a16="http://schemas.microsoft.com/office/drawing/2014/main" val="1977000960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3656146830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170484457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3894758700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3878238069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2216334943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2771859155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4173796581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1532491959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3783131530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181764952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1728463452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609740532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415679986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3553988701"/>
                    </a:ext>
                  </a:extLst>
                </a:gridCol>
              </a:tblGrid>
              <a:tr h="2393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PO1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PO2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PO3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PO4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PO5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PO6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PO7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PO8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PO9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PO10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PO11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PO12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PSO1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PSO2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136555"/>
                  </a:ext>
                </a:extLst>
              </a:tr>
              <a:tr h="831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88762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CO1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225429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CO2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6834641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CO3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3568155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CO4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43524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CO5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Kartika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502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43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Pattern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0707" y="6399113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https://kirkpatrickprice.com/blog/classifying-data/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055966"/>
              </p:ext>
            </p:extLst>
          </p:nvPr>
        </p:nvGraphicFramePr>
        <p:xfrm>
          <a:off x="1297841" y="2312773"/>
          <a:ext cx="10525564" cy="3790971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3607789">
                  <a:extLst>
                    <a:ext uri="{9D8B030D-6E8A-4147-A177-3AD203B41FA5}">
                      <a16:colId xmlns:a16="http://schemas.microsoft.com/office/drawing/2014/main" val="2823859245"/>
                    </a:ext>
                  </a:extLst>
                </a:gridCol>
                <a:gridCol w="2150841">
                  <a:extLst>
                    <a:ext uri="{9D8B030D-6E8A-4147-A177-3AD203B41FA5}">
                      <a16:colId xmlns:a16="http://schemas.microsoft.com/office/drawing/2014/main" val="219179911"/>
                    </a:ext>
                  </a:extLst>
                </a:gridCol>
                <a:gridCol w="2523464">
                  <a:extLst>
                    <a:ext uri="{9D8B030D-6E8A-4147-A177-3AD203B41FA5}">
                      <a16:colId xmlns:a16="http://schemas.microsoft.com/office/drawing/2014/main" val="3461194391"/>
                    </a:ext>
                  </a:extLst>
                </a:gridCol>
                <a:gridCol w="2243470">
                  <a:extLst>
                    <a:ext uri="{9D8B030D-6E8A-4147-A177-3AD203B41FA5}">
                      <a16:colId xmlns:a16="http://schemas.microsoft.com/office/drawing/2014/main" val="277488015"/>
                    </a:ext>
                  </a:extLst>
                </a:gridCol>
              </a:tblGrid>
              <a:tr h="602703">
                <a:tc>
                  <a:txBody>
                    <a:bodyPr/>
                    <a:lstStyle/>
                    <a:p>
                      <a:pPr marL="0" marR="10267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Component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10267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Assessments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33528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Marks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54346"/>
                  </a:ext>
                </a:extLst>
              </a:tr>
              <a:tr h="529473">
                <a:tc rowSpan="6">
                  <a:txBody>
                    <a:bodyPr/>
                    <a:lstStyle/>
                    <a:p>
                      <a:pPr marL="0" marR="10267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</a:endParaRPr>
                    </a:p>
                    <a:p>
                      <a:pPr marL="0" marR="10267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</a:endParaRPr>
                    </a:p>
                    <a:p>
                      <a:pPr marL="0" marR="10267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Internal  [70]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102679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Midterm          ( Periodical 1 + </a:t>
                      </a: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cs typeface="Kartika"/>
                        </a:rPr>
                        <a:t>Periodical 2)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102679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20  (Online: 10 + Viva10)            </a:t>
                      </a:r>
                    </a:p>
                    <a:p>
                      <a:pPr marL="0" marR="102679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2657414"/>
                  </a:ext>
                </a:extLst>
              </a:tr>
              <a:tr h="2978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445770" algn="just" defTabSz="12541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 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CA(Theory)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1026795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Quiz(4Quiz*2.5)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7813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 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6332951"/>
                  </a:ext>
                </a:extLst>
              </a:tr>
              <a:tr h="180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22098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  <a:p>
                      <a:pPr marL="0" marR="445770" lvl="0" indent="0" algn="just" defTabSz="1254125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CA(Lab)</a:t>
                      </a:r>
                    </a:p>
                    <a:p>
                      <a:pPr marL="0" marR="22098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1026795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Eval1 -10</a:t>
                      </a: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b="1" dirty="0"/>
                        <a:t>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3973831"/>
                  </a:ext>
                </a:extLst>
              </a:tr>
              <a:tr h="1804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1026795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Case Study R1-10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2963"/>
                  </a:ext>
                </a:extLst>
              </a:tr>
              <a:tr h="1804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1026795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Eval2 -10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89381"/>
                  </a:ext>
                </a:extLst>
              </a:tr>
              <a:tr h="1804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1026795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Case Study R2-10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81782"/>
                  </a:ext>
                </a:extLst>
              </a:tr>
              <a:tr h="482162">
                <a:tc>
                  <a:txBody>
                    <a:bodyPr/>
                    <a:lstStyle/>
                    <a:p>
                      <a:pPr marL="0" marR="10267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External  [30]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67437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End semester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102679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 30 (10 +20)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602147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96042" y="1903473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70-30</a:t>
            </a:r>
          </a:p>
        </p:txBody>
      </p:sp>
    </p:spTree>
    <p:extLst>
      <p:ext uri="{BB962C8B-B14F-4D97-AF65-F5344CB8AC3E}">
        <p14:creationId xmlns:p14="http://schemas.microsoft.com/office/powerpoint/2010/main" val="37965552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E0A0FED95EC48A2FCD91A571F834C" ma:contentTypeVersion="0" ma:contentTypeDescription="Create a new document." ma:contentTypeScope="" ma:versionID="68c030eec465d38d7bef3a4e149e723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7C2C77-BF7C-411A-99C8-4A91ED4218F9}"/>
</file>

<file path=customXml/itemProps2.xml><?xml version="1.0" encoding="utf-8"?>
<ds:datastoreItem xmlns:ds="http://schemas.openxmlformats.org/officeDocument/2006/customXml" ds:itemID="{39D13120-B56C-40BF-964C-477813730021}"/>
</file>

<file path=customXml/itemProps3.xml><?xml version="1.0" encoding="utf-8"?>
<ds:datastoreItem xmlns:ds="http://schemas.openxmlformats.org/officeDocument/2006/customXml" ds:itemID="{AE8E0114-2C35-4345-9A88-2F1CE0439526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8644</TotalTime>
  <Words>1224</Words>
  <Application>Microsoft Office PowerPoint</Application>
  <PresentationFormat>Widescreen</PresentationFormat>
  <Paragraphs>254</Paragraphs>
  <Slides>15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Retrospect</vt:lpstr>
      <vt:lpstr>1_Retrospect</vt:lpstr>
      <vt:lpstr>19CSE456- NEURAL NETWORKS &amp; DEEP LEARNING </vt:lpstr>
      <vt:lpstr>Welcome To The Course</vt:lpstr>
      <vt:lpstr>Course Delivery</vt:lpstr>
      <vt:lpstr>PowerPoint Presentation</vt:lpstr>
      <vt:lpstr>Course Objective</vt:lpstr>
      <vt:lpstr>Syllabus</vt:lpstr>
      <vt:lpstr>Course Outcome</vt:lpstr>
      <vt:lpstr>CO-PO Mapping</vt:lpstr>
      <vt:lpstr>Evaluation Pattern</vt:lpstr>
      <vt:lpstr>PowerPoint Presentation</vt:lpstr>
      <vt:lpstr>PowerPoint Presentation</vt:lpstr>
      <vt:lpstr>Text Books</vt:lpstr>
      <vt:lpstr>Tools </vt:lpstr>
      <vt:lpstr>What To Do Next??</vt:lpstr>
      <vt:lpstr>Happy learning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Sikha O K</cp:lastModifiedBy>
  <cp:revision>239</cp:revision>
  <dcterms:created xsi:type="dcterms:W3CDTF">2021-06-06T16:18:59Z</dcterms:created>
  <dcterms:modified xsi:type="dcterms:W3CDTF">2021-12-31T05:02:07Z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0x010100B73E0A0FED95EC48A2FCD91A571F834C</vt:lpwstr>
  </property>
</Properties>
</file>