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351" r:id="rId3"/>
    <p:sldId id="353" r:id="rId4"/>
    <p:sldId id="383" r:id="rId5"/>
    <p:sldId id="354" r:id="rId6"/>
    <p:sldId id="379" r:id="rId7"/>
    <p:sldId id="380" r:id="rId8"/>
    <p:sldId id="381" r:id="rId9"/>
    <p:sldId id="382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5EF1-9F07-4325-A16E-929E37E308F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E8D28-4D8D-44D0-B131-3F06AC69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97CB4-76B4-49A5-88EB-A38EEABD356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9948C-50D1-441D-A918-3FFE7637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73FE-C909-421C-B8D9-FFD3E0085471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Dr.Sikha, 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4A51-2F0D-478D-A007-AFC3CD8DE1EF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Dr.Sikha, 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290-95F1-4C6C-AA7D-4FBF389F8C7B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Dr.Sikha, 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BB2D-D1E0-46A4-AB2A-666CBB2E0B91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Dr.Sikha, 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4039-F576-4713-8194-CCAB5E4FC11E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Dr.Sikha, 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FD12-A4CD-4356-BE9C-1E490921581A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Dr.Sikha, 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B34F-8121-4216-88DC-0A27EB62C62D}" type="datetime1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Dr.Sikha, Amrita Vishwa VidhyaPeetham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2673-5CEA-4573-89B4-95B3CB2E11F5}" type="datetime1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Dr.Sikha, Amrita Vishwa VidhyaPeetham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6A60-33AE-4DE8-AB15-D36171F704EF}" type="datetime1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Dr.Sikha, Amrita Vishwa VidhyaPeetham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C2C519-9A45-4996-9200-82E61F21CDB2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Dr.Sikha, 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F57F-7FD2-45E6-AA3B-818AB88C58B9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Dr.Sikha, Amrita Vishwa VidhyaPeetham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D08446-9B23-42B2-B0F3-7F6E8C84FE87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Dr.Sikha, Amrita Vishwa VidhyaPeetham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0D8242-1D38-4A4F-BC9E-C9BD5EDCC0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TSBV7OpGWSizu136k65Szclc7VMEzQ73?authuser=3#scrollTo=7T_XsmSOaJR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ctivation-functions-neural-networks-1cbd9f8d91d6" TargetMode="External"/><Relationship Id="rId2" Type="http://schemas.openxmlformats.org/officeDocument/2006/relationships/hyperlink" Target="https://machinelearningmastery.com/choose-an-activation-function-for-deep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activation-functions-neural-net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575" y="-833751"/>
            <a:ext cx="10732770" cy="356616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19CSE456- NEURAL NETWORKS &amp; DEEP LEARNING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Dr.Sikha, Amrita Vishwa VidhyaPeetham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71575" y="393242"/>
            <a:ext cx="1073277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F4DEAAA-50F8-445C-9800-04F12E68A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Activation functions</a:t>
            </a:r>
            <a:endParaRPr lang="en-IN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4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Dr.Sikha, Amrita Vishwa VidhyaPeetham</a:t>
            </a:r>
          </a:p>
        </p:txBody>
      </p:sp>
    </p:spTree>
    <p:extLst>
      <p:ext uri="{BB962C8B-B14F-4D97-AF65-F5344CB8AC3E}">
        <p14:creationId xmlns:p14="http://schemas.microsoft.com/office/powerpoint/2010/main" val="42187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Activation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983" y="2093537"/>
            <a:ext cx="10674625" cy="4023360"/>
          </a:xfrm>
        </p:spPr>
        <p:txBody>
          <a:bodyPr>
            <a:normAutofit/>
          </a:bodyPr>
          <a:lstStyle/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Used to determine the output of neural network like yes or no</a:t>
            </a:r>
          </a:p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It maps the resulting values in between 0 to 1 or -1 to 1 etc. (depending upon the function).</a:t>
            </a:r>
          </a:p>
          <a:p>
            <a:pPr marL="515938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An activation function in a neural network defines how the weighted sum of the input is transformed into an output from a node or nodes in a layer of the network.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Dr.Sikha, Amrita Vishwa VidhyaPeetham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7D732A-6100-4723-987B-E6BA20427E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69573"/>
            <a:ext cx="6096000" cy="180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922BDC-38D8-43BD-B500-60BEC24AD71E}"/>
              </a:ext>
            </a:extLst>
          </p:cNvPr>
          <p:cNvSpPr txBox="1"/>
          <p:nvPr/>
        </p:nvSpPr>
        <p:spPr>
          <a:xfrm>
            <a:off x="2432602" y="4447038"/>
            <a:ext cx="530998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Activation Function</a:t>
            </a:r>
          </a:p>
          <a:p>
            <a:pPr algn="l">
              <a:buFont typeface="+mj-lt"/>
              <a:buAutoNum type="arabicPeriod"/>
            </a:pPr>
            <a:r>
              <a:rPr lang="en-IN" sz="2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Non-linear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32074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Linear or Identity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6881-2A6A-41CE-AC69-983E4C34F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496" y="1845734"/>
            <a:ext cx="4705184" cy="4023360"/>
          </a:xfrm>
        </p:spPr>
        <p:txBody>
          <a:bodyPr/>
          <a:lstStyle/>
          <a:p>
            <a:pPr algn="l"/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Equation : 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f(x) = x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Range :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(-infinity to infinity)</a:t>
            </a:r>
          </a:p>
          <a:p>
            <a:pPr algn="l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doesn’t help with the complexity or various parameters of usual data that is fed to the neural networks.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3B37E8-3558-48CA-A6CF-5E862F31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19" y="2087217"/>
            <a:ext cx="5702800" cy="370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57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Step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6881-2A6A-41CE-AC69-983E4C34F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496" y="1845734"/>
            <a:ext cx="4705184" cy="4023360"/>
          </a:xfrm>
        </p:spPr>
        <p:txBody>
          <a:bodyPr/>
          <a:lstStyle/>
          <a:p>
            <a:pPr algn="l"/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8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Threshold Function</a:t>
            </a:r>
            <a:endParaRPr lang="en-US" sz="28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Activation Functions. Activation Functions are decision… | by Jorge Leonel  | Medium">
            <a:extLst>
              <a:ext uri="{FF2B5EF4-FFF2-40B4-BE49-F238E27FC236}">
                <a16:creationId xmlns:a16="http://schemas.microsoft.com/office/drawing/2014/main" id="{51C09639-E7AC-4239-900E-3E94151E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21" y="1737360"/>
            <a:ext cx="3762375" cy="44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06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Sigmoid or Logistic Activation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901514"/>
            <a:ext cx="11121886" cy="4023360"/>
          </a:xfrm>
        </p:spPr>
        <p:txBody>
          <a:bodyPr>
            <a:normAutofit/>
          </a:bodyPr>
          <a:lstStyle/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  Sigmoid function is also called the logistic function</a:t>
            </a:r>
          </a:p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The Sigmoid Function curve looks like a S-shape.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Dr.Sikha, Amrita Vishwa VidhyaPeetham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30EB0E-C82E-4928-B8CE-B9565FAC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67" y="2848299"/>
            <a:ext cx="4619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FDB762-FCEC-4857-A90C-19FBC7621D2B}"/>
              </a:ext>
            </a:extLst>
          </p:cNvPr>
          <p:cNvSpPr txBox="1"/>
          <p:nvPr/>
        </p:nvSpPr>
        <p:spPr>
          <a:xfrm>
            <a:off x="6380492" y="3349487"/>
            <a:ext cx="5538795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The function takes any real value as input and outputs values in the range 0 to 1. The larger the input (more positive), the closer the output value will be to 1.0, whereas the smaller the input (more negative), the closer the output will be to 0.0.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B28250-1AB8-4947-B61A-3604F30F5E20}"/>
              </a:ext>
            </a:extLst>
          </p:cNvPr>
          <p:cNvSpPr txBox="1"/>
          <p:nvPr/>
        </p:nvSpPr>
        <p:spPr>
          <a:xfrm>
            <a:off x="6096001" y="5278543"/>
            <a:ext cx="5970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hlinkClick r:id="rId3"/>
              </a:rPr>
              <a:t>https://colab.research.google.com/drive/1TSBV7OpGWSizu136k65Szclc7VMEzQ73?authuser=3#scrollTo=7T_XsmSOaJR7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48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Sigmoid or Logistic Activation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901514"/>
            <a:ext cx="11121886" cy="4023360"/>
          </a:xfrm>
        </p:spPr>
        <p:txBody>
          <a:bodyPr>
            <a:normAutofit/>
          </a:bodyPr>
          <a:lstStyle/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  Normally used in the output layer (Binary classification)</a:t>
            </a:r>
          </a:p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The function is differentiable. That means, we can find the slope of the sigmoid curve at any two points.</a:t>
            </a:r>
          </a:p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When using the Sigmoid function for hidden layers, it is a good practice to use a “</a:t>
            </a:r>
            <a:r>
              <a:rPr lang="en-US" b="1" dirty="0">
                <a:solidFill>
                  <a:srgbClr val="FFC000"/>
                </a:solidFill>
                <a:effectLst/>
              </a:rPr>
              <a:t>Xavier Normal</a:t>
            </a:r>
            <a:r>
              <a:rPr lang="en-US" dirty="0">
                <a:solidFill>
                  <a:schemeClr val="bg1"/>
                </a:solidFill>
                <a:effectLst/>
              </a:rPr>
              <a:t>” or “</a:t>
            </a:r>
            <a:r>
              <a:rPr lang="en-US" dirty="0">
                <a:solidFill>
                  <a:srgbClr val="FFC000"/>
                </a:solidFill>
                <a:effectLst/>
              </a:rPr>
              <a:t>Xavier Uniform</a:t>
            </a:r>
            <a:r>
              <a:rPr lang="en-US" dirty="0">
                <a:solidFill>
                  <a:schemeClr val="bg1"/>
                </a:solidFill>
                <a:effectLst/>
              </a:rPr>
              <a:t>” weight initialization and scale input data to the range 0-1 (e.g. the range of the activation function) prior to training.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Dr.Sikha, Amrita Vishwa VidhyaPeetham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30EB0E-C82E-4928-B8CE-B9565FAC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31" y="4075523"/>
            <a:ext cx="4619625" cy="249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4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Tanh or hyperbolic tangent Activation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901514"/>
            <a:ext cx="11121886" cy="4023360"/>
          </a:xfrm>
        </p:spPr>
        <p:txBody>
          <a:bodyPr>
            <a:normAutofit/>
          </a:bodyPr>
          <a:lstStyle/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  The range of the tanh function is from (-1 to 1).</a:t>
            </a:r>
          </a:p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The advantage is that the negative inputs will be mapped strongly negative and the zero inputs will be mapped near zero in the tanh graph</a:t>
            </a:r>
          </a:p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The larger the input (more positive), the closer the output value will be to 1.0, whereas the smaller the input (more negative), the closer the output will be to -1.0.</a:t>
            </a:r>
          </a:p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The function is differentiable.</a:t>
            </a:r>
          </a:p>
          <a:p>
            <a:pPr marL="515938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Dr.Sikha, Amrita Vishwa VidhyaPeetham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26F891-2F27-4A6B-9411-59CC9418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3673452"/>
            <a:ext cx="5667375" cy="2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5511A3-81EB-45D7-99FD-41EA55BCA508}"/>
              </a:ext>
            </a:extLst>
          </p:cNvPr>
          <p:cNvSpPr txBox="1"/>
          <p:nvPr/>
        </p:nvSpPr>
        <p:spPr>
          <a:xfrm>
            <a:off x="457201" y="4496768"/>
            <a:ext cx="553609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Both tanh and logistic sigmoid activation functions are used in feed-forward nets.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8EB5B-742E-44A2-BE18-187E8F1557C2}"/>
              </a:ext>
            </a:extLst>
          </p:cNvPr>
          <p:cNvSpPr txBox="1"/>
          <p:nvPr/>
        </p:nvSpPr>
        <p:spPr>
          <a:xfrm>
            <a:off x="1096048" y="5558309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400" b="1" i="0" dirty="0">
                <a:solidFill>
                  <a:srgbClr val="FFC000"/>
                </a:solidFill>
                <a:effectLst/>
                <a:latin typeface="Helvetica Neue"/>
              </a:rPr>
              <a:t>(</a:t>
            </a:r>
            <a:r>
              <a:rPr lang="en-IN" sz="2400" b="1" i="0" dirty="0" err="1">
                <a:solidFill>
                  <a:srgbClr val="FFC000"/>
                </a:solidFill>
                <a:effectLst/>
                <a:latin typeface="Helvetica Neue"/>
              </a:rPr>
              <a:t>e^x</a:t>
            </a:r>
            <a:r>
              <a:rPr lang="en-IN" sz="2400" b="1" i="0" dirty="0">
                <a:solidFill>
                  <a:srgbClr val="FFC000"/>
                </a:solidFill>
                <a:effectLst/>
                <a:latin typeface="Helvetica Neue"/>
              </a:rPr>
              <a:t> – e^-x) / (</a:t>
            </a:r>
            <a:r>
              <a:rPr lang="en-IN" sz="2400" b="1" i="0" dirty="0" err="1">
                <a:solidFill>
                  <a:srgbClr val="FFC000"/>
                </a:solidFill>
                <a:effectLst/>
                <a:latin typeface="Helvetica Neue"/>
              </a:rPr>
              <a:t>e^x</a:t>
            </a:r>
            <a:r>
              <a:rPr lang="en-IN" sz="2400" b="1" i="0" dirty="0">
                <a:solidFill>
                  <a:srgbClr val="FFC000"/>
                </a:solidFill>
                <a:effectLst/>
                <a:latin typeface="Helvetica Neue"/>
              </a:rPr>
              <a:t> + e^-x)</a:t>
            </a:r>
          </a:p>
        </p:txBody>
      </p:sp>
    </p:spTree>
    <p:extLst>
      <p:ext uri="{BB962C8B-B14F-4D97-AF65-F5344CB8AC3E}">
        <p14:creationId xmlns:p14="http://schemas.microsoft.com/office/powerpoint/2010/main" val="248506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ReLU</a:t>
            </a:r>
            <a:r>
              <a:rPr lang="en-US" b="1" dirty="0">
                <a:solidFill>
                  <a:schemeClr val="bg1"/>
                </a:solidFill>
              </a:rPr>
              <a:t> (Rectified Linear Unit) Activation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901514"/>
            <a:ext cx="11121886" cy="4023360"/>
          </a:xfrm>
        </p:spPr>
        <p:txBody>
          <a:bodyPr>
            <a:normAutofit/>
          </a:bodyPr>
          <a:lstStyle/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  Most used activation function.</a:t>
            </a:r>
          </a:p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effectLst/>
              </a:rPr>
              <a:t>it is used in almost all the convolutional neural networks or deep learning</a:t>
            </a:r>
          </a:p>
          <a:p>
            <a:pPr marL="515938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Range: [ 0 to infinity)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Dr.Sikha, Amrita Vishwa VidhyaPeetham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511A3-81EB-45D7-99FD-41EA55BCA508}"/>
              </a:ext>
            </a:extLst>
          </p:cNvPr>
          <p:cNvSpPr txBox="1"/>
          <p:nvPr/>
        </p:nvSpPr>
        <p:spPr>
          <a:xfrm>
            <a:off x="482049" y="3564980"/>
            <a:ext cx="566074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ea typeface="+mn-ea"/>
                <a:cs typeface="+mn-cs"/>
              </a:rPr>
              <a:t>Problem: 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uLnTx/>
              <a:uFillTx/>
              <a:latin typeface="charte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All the negative values become zero immediately which decreases the ability of the model to fit or train from the data properly. That means any negative input given to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ReLU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activation function turns the value into zero immediately in the graph</a:t>
            </a: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ea typeface="+mn-ea"/>
                <a:cs typeface="+mn-cs"/>
              </a:rPr>
              <a:t> </a:t>
            </a:r>
            <a:endParaRPr kumimoji="0" lang="en-IN" sz="18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3ACDB2F-E8E3-4C63-8878-8FAAE53CA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843" y="2912994"/>
            <a:ext cx="5660748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98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3A00-A2AA-4E36-9C05-933422BF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1EFD5-4183-43AD-806F-921648D3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https://machinelearningmastery.com/choose-an-activation-function-for-deep-learning/</a:t>
            </a:r>
            <a:r>
              <a:rPr lang="en-IN" dirty="0"/>
              <a:t> </a:t>
            </a:r>
          </a:p>
          <a:p>
            <a:r>
              <a:rPr lang="en-IN" dirty="0">
                <a:hlinkClick r:id="rId3"/>
              </a:rPr>
              <a:t>https://towardsdatascience.com/activation-functions-neural-networks-1cbd9f8d91d6</a:t>
            </a:r>
            <a:r>
              <a:rPr lang="en-IN" dirty="0"/>
              <a:t> </a:t>
            </a:r>
          </a:p>
          <a:p>
            <a:r>
              <a:rPr lang="en-IN" dirty="0">
                <a:hlinkClick r:id="rId4"/>
              </a:rPr>
              <a:t>https://www.geeksforgeeks.org/activation-functions-neural-networks/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6A8E5-463B-4091-9ABE-D3E052DB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Dr.Sikha, Amrita Vishwa VidhyaPeetham</a:t>
            </a:r>
          </a:p>
        </p:txBody>
      </p:sp>
    </p:spTree>
    <p:extLst>
      <p:ext uri="{BB962C8B-B14F-4D97-AF65-F5344CB8AC3E}">
        <p14:creationId xmlns:p14="http://schemas.microsoft.com/office/powerpoint/2010/main" val="3328167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E0A0FED95EC48A2FCD91A571F834C" ma:contentTypeVersion="0" ma:contentTypeDescription="Create a new document." ma:contentTypeScope="" ma:versionID="68c030eec465d38d7bef3a4e149e72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3EE3BD-4DAD-4A31-8245-90A40F728EE1}"/>
</file>

<file path=customXml/itemProps2.xml><?xml version="1.0" encoding="utf-8"?>
<ds:datastoreItem xmlns:ds="http://schemas.openxmlformats.org/officeDocument/2006/customXml" ds:itemID="{577B96FB-5DC8-4548-9E59-20F8198E3140}"/>
</file>

<file path=customXml/itemProps3.xml><?xml version="1.0" encoding="utf-8"?>
<ds:datastoreItem xmlns:ds="http://schemas.openxmlformats.org/officeDocument/2006/customXml" ds:itemID="{96DCA3BD-B583-46C6-94AE-A03A41F06CED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16669</TotalTime>
  <Words>601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charter</vt:lpstr>
      <vt:lpstr>Helvetica Neue</vt:lpstr>
      <vt:lpstr>Wingdings</vt:lpstr>
      <vt:lpstr>Retrospect</vt:lpstr>
      <vt:lpstr>19CSE456- NEURAL NETWORKS &amp; DEEP LEARNING</vt:lpstr>
      <vt:lpstr>Activation Function</vt:lpstr>
      <vt:lpstr>Linear or Identity Activation Function</vt:lpstr>
      <vt:lpstr>Step Activation Function</vt:lpstr>
      <vt:lpstr>Sigmoid or Logistic Activation Function</vt:lpstr>
      <vt:lpstr>Sigmoid or Logistic Activation Function</vt:lpstr>
      <vt:lpstr>Tanh or hyperbolic tangent Activation Function</vt:lpstr>
      <vt:lpstr>ReLU (Rectified Linear Unit) Activation Function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Sikha O K</cp:lastModifiedBy>
  <cp:revision>386</cp:revision>
  <dcterms:created xsi:type="dcterms:W3CDTF">2021-06-06T16:18:59Z</dcterms:created>
  <dcterms:modified xsi:type="dcterms:W3CDTF">2022-01-10T13:20:09Z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0x010100B73E0A0FED95EC48A2FCD91A571F834C</vt:lpwstr>
  </property>
</Properties>
</file>