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541"/>
  </p:normalViewPr>
  <p:slideViewPr>
    <p:cSldViewPr>
      <p:cViewPr varScale="1">
        <p:scale>
          <a:sx n="33" d="100"/>
          <a:sy n="33" d="100"/>
        </p:scale>
        <p:origin x="65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6383" y="1474165"/>
            <a:ext cx="18391333" cy="541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378" y="594611"/>
            <a:ext cx="18747343" cy="90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1167" y="2699259"/>
            <a:ext cx="18141764" cy="6974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12" y="1474165"/>
            <a:ext cx="3897629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1" spc="-10" dirty="0">
                <a:solidFill>
                  <a:srgbClr val="2A1845"/>
                </a:solidFill>
                <a:latin typeface="Arial"/>
                <a:cs typeface="Arial"/>
              </a:rPr>
              <a:t>GETTING</a:t>
            </a:r>
            <a:r>
              <a:rPr sz="3350" b="1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3350" b="1" spc="-170" dirty="0">
                <a:solidFill>
                  <a:srgbClr val="2A1845"/>
                </a:solidFill>
                <a:latin typeface="Arial"/>
                <a:cs typeface="Arial"/>
              </a:rPr>
              <a:t>STARTED</a:t>
            </a:r>
            <a:endParaRPr sz="3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1373" y="2227429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441" y="0"/>
                </a:lnTo>
              </a:path>
            </a:pathLst>
          </a:custGeom>
          <a:ln w="41883">
            <a:solidFill>
              <a:srgbClr val="0DDD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4029" y="4422767"/>
            <a:ext cx="7614920" cy="297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8500" b="1" spc="-70" dirty="0">
                <a:solidFill>
                  <a:srgbClr val="2A1845"/>
                </a:solidFill>
                <a:latin typeface="Arial"/>
                <a:cs typeface="Arial"/>
              </a:rPr>
              <a:t>Introduction </a:t>
            </a:r>
            <a:r>
              <a:rPr sz="8500" b="1" spc="229" dirty="0">
                <a:solidFill>
                  <a:srgbClr val="2A1845"/>
                </a:solidFill>
                <a:latin typeface="Arial"/>
                <a:cs typeface="Arial"/>
              </a:rPr>
              <a:t>to  </a:t>
            </a:r>
            <a:r>
              <a:rPr sz="8500" b="1" spc="-110" dirty="0">
                <a:solidFill>
                  <a:srgbClr val="2A1845"/>
                </a:solidFill>
                <a:latin typeface="Arial"/>
                <a:cs typeface="Arial"/>
              </a:rPr>
              <a:t>Sprint</a:t>
            </a:r>
            <a:r>
              <a:rPr sz="8500" b="1" spc="100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8500" b="1" spc="-254" dirty="0">
                <a:solidFill>
                  <a:srgbClr val="2A1845"/>
                </a:solidFill>
                <a:latin typeface="Arial"/>
                <a:cs typeface="Arial"/>
              </a:rPr>
              <a:t>Reviews</a:t>
            </a:r>
            <a:endParaRPr sz="8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7269" y="2525564"/>
            <a:ext cx="15309850" cy="7974965"/>
            <a:chOff x="1987269" y="2525564"/>
            <a:chExt cx="15309850" cy="7974965"/>
          </a:xfrm>
        </p:grpSpPr>
        <p:sp>
          <p:nvSpPr>
            <p:cNvPr id="3" name="object 3"/>
            <p:cNvSpPr/>
            <p:nvPr/>
          </p:nvSpPr>
          <p:spPr>
            <a:xfrm>
              <a:off x="1987269" y="2525564"/>
              <a:ext cx="15309272" cy="79746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1822" y="2554896"/>
              <a:ext cx="15203725" cy="78741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0178" y="2554445"/>
              <a:ext cx="15203805" cy="7874000"/>
            </a:xfrm>
            <a:custGeom>
              <a:avLst/>
              <a:gdLst/>
              <a:ahLst/>
              <a:cxnLst/>
              <a:rect l="l" t="t" r="r" b="b"/>
              <a:pathLst>
                <a:path w="15203805" h="7874000">
                  <a:moveTo>
                    <a:pt x="15203691" y="0"/>
                  </a:moveTo>
                  <a:lnTo>
                    <a:pt x="0" y="0"/>
                  </a:lnTo>
                  <a:lnTo>
                    <a:pt x="0" y="283210"/>
                  </a:lnTo>
                  <a:lnTo>
                    <a:pt x="0" y="1908810"/>
                  </a:lnTo>
                  <a:lnTo>
                    <a:pt x="0" y="7874000"/>
                  </a:lnTo>
                  <a:lnTo>
                    <a:pt x="15203691" y="7874000"/>
                  </a:lnTo>
                  <a:lnTo>
                    <a:pt x="15203691" y="1908810"/>
                  </a:lnTo>
                  <a:lnTo>
                    <a:pt x="3295383" y="1908810"/>
                  </a:lnTo>
                  <a:lnTo>
                    <a:pt x="3295383" y="283210"/>
                  </a:lnTo>
                  <a:lnTo>
                    <a:pt x="7103186" y="283210"/>
                  </a:lnTo>
                  <a:lnTo>
                    <a:pt x="7103186" y="1908454"/>
                  </a:lnTo>
                  <a:lnTo>
                    <a:pt x="15203691" y="1908454"/>
                  </a:lnTo>
                  <a:lnTo>
                    <a:pt x="15203691" y="283210"/>
                  </a:lnTo>
                  <a:lnTo>
                    <a:pt x="15203691" y="0"/>
                  </a:lnTo>
                  <a:close/>
                </a:path>
              </a:pathLst>
            </a:custGeom>
            <a:solidFill>
              <a:srgbClr val="25316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11837" y="4565306"/>
              <a:ext cx="3245974" cy="21988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17438" y="3989721"/>
              <a:ext cx="694055" cy="351790"/>
            </a:xfrm>
            <a:custGeom>
              <a:avLst/>
              <a:gdLst/>
              <a:ahLst/>
              <a:cxnLst/>
              <a:rect l="l" t="t" r="r" b="b"/>
              <a:pathLst>
                <a:path w="694054" h="351789">
                  <a:moveTo>
                    <a:pt x="517936" y="0"/>
                  </a:moveTo>
                  <a:lnTo>
                    <a:pt x="175696" y="0"/>
                  </a:lnTo>
                  <a:lnTo>
                    <a:pt x="145994" y="120"/>
                  </a:lnTo>
                  <a:lnTo>
                    <a:pt x="99445" y="3255"/>
                  </a:lnTo>
                  <a:lnTo>
                    <a:pt x="55559" y="18903"/>
                  </a:lnTo>
                  <a:lnTo>
                    <a:pt x="18783" y="55679"/>
                  </a:lnTo>
                  <a:lnTo>
                    <a:pt x="3135" y="99566"/>
                  </a:lnTo>
                  <a:lnTo>
                    <a:pt x="0" y="146114"/>
                  </a:lnTo>
                  <a:lnTo>
                    <a:pt x="0" y="205518"/>
                  </a:lnTo>
                  <a:lnTo>
                    <a:pt x="844" y="230438"/>
                  </a:lnTo>
                  <a:lnTo>
                    <a:pt x="7596" y="271897"/>
                  </a:lnTo>
                  <a:lnTo>
                    <a:pt x="35026" y="316478"/>
                  </a:lnTo>
                  <a:lnTo>
                    <a:pt x="79615" y="343916"/>
                  </a:lnTo>
                  <a:lnTo>
                    <a:pt x="121074" y="350659"/>
                  </a:lnTo>
                  <a:lnTo>
                    <a:pt x="175696" y="351622"/>
                  </a:lnTo>
                  <a:lnTo>
                    <a:pt x="517936" y="351622"/>
                  </a:lnTo>
                  <a:lnTo>
                    <a:pt x="572558" y="350659"/>
                  </a:lnTo>
                  <a:lnTo>
                    <a:pt x="614017" y="343916"/>
                  </a:lnTo>
                  <a:lnTo>
                    <a:pt x="658606" y="316478"/>
                  </a:lnTo>
                  <a:lnTo>
                    <a:pt x="686036" y="271897"/>
                  </a:lnTo>
                  <a:lnTo>
                    <a:pt x="692788" y="230438"/>
                  </a:lnTo>
                  <a:lnTo>
                    <a:pt x="693633" y="205518"/>
                  </a:lnTo>
                  <a:lnTo>
                    <a:pt x="693633" y="146114"/>
                  </a:lnTo>
                  <a:lnTo>
                    <a:pt x="690497" y="99566"/>
                  </a:lnTo>
                  <a:lnTo>
                    <a:pt x="674849" y="55679"/>
                  </a:lnTo>
                  <a:lnTo>
                    <a:pt x="638073" y="18903"/>
                  </a:lnTo>
                  <a:lnTo>
                    <a:pt x="594187" y="3255"/>
                  </a:lnTo>
                  <a:lnTo>
                    <a:pt x="547638" y="120"/>
                  </a:lnTo>
                  <a:lnTo>
                    <a:pt x="51793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5268" y="4964487"/>
              <a:ext cx="4337050" cy="0"/>
            </a:xfrm>
            <a:custGeom>
              <a:avLst/>
              <a:gdLst/>
              <a:ahLst/>
              <a:cxnLst/>
              <a:rect l="l" t="t" r="r" b="b"/>
              <a:pathLst>
                <a:path w="4337050">
                  <a:moveTo>
                    <a:pt x="4336852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5268" y="5037794"/>
              <a:ext cx="0" cy="2490470"/>
            </a:xfrm>
            <a:custGeom>
              <a:avLst/>
              <a:gdLst/>
              <a:ahLst/>
              <a:cxnLst/>
              <a:rect l="l" t="t" r="r" b="b"/>
              <a:pathLst>
                <a:path h="2490470">
                  <a:moveTo>
                    <a:pt x="0" y="2489987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501" y="7538734"/>
              <a:ext cx="375285" cy="0"/>
            </a:xfrm>
            <a:custGeom>
              <a:avLst/>
              <a:gdLst/>
              <a:ahLst/>
              <a:cxnLst/>
              <a:rect l="l" t="t" r="r" b="b"/>
              <a:pathLst>
                <a:path w="375285">
                  <a:moveTo>
                    <a:pt x="0" y="0"/>
                  </a:moveTo>
                  <a:lnTo>
                    <a:pt x="375187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40189" y="2554446"/>
            <a:ext cx="15203805" cy="787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 marL="786765">
              <a:lnSpc>
                <a:spcPct val="100000"/>
              </a:lnSpc>
              <a:spcBef>
                <a:spcPts val="2995"/>
              </a:spcBef>
            </a:pP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r>
              <a:rPr sz="3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  <a:p>
            <a:pPr marL="838835" marR="8377555">
              <a:lnSpc>
                <a:spcPct val="114999"/>
              </a:lnSpc>
              <a:spcBef>
                <a:spcPts val="509"/>
              </a:spcBef>
            </a:pP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reviewing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teams 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forecasted </a:t>
            </a:r>
            <a:r>
              <a:rPr sz="2450" b="1" spc="-30" dirty="0">
                <a:solidFill>
                  <a:srgbClr val="FFFFFF"/>
                </a:solidFill>
                <a:latin typeface="Arial"/>
                <a:cs typeface="Arial"/>
              </a:rPr>
              <a:t>sprint  </a:t>
            </a:r>
            <a:r>
              <a:rPr sz="2450" b="1" spc="-6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450" b="1" spc="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actual  </a:t>
            </a:r>
            <a:r>
              <a:rPr sz="2450" b="1" spc="-3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teams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track </a:t>
            </a:r>
            <a:r>
              <a:rPr sz="2450" b="1" spc="10" dirty="0">
                <a:solidFill>
                  <a:srgbClr val="FFFFFF"/>
                </a:solidFill>
                <a:latin typeface="Arial"/>
                <a:cs typeface="Arial"/>
              </a:rPr>
              <a:t>work 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commitment,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50" b="1" spc="-60" dirty="0">
                <a:solidFill>
                  <a:srgbClr val="FFFFFF"/>
                </a:solidFill>
                <a:latin typeface="Arial"/>
                <a:cs typeface="Arial"/>
              </a:rPr>
              <a:t>ensure </a:t>
            </a:r>
            <a:r>
              <a:rPr sz="2450" b="1" spc="1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continues  </a:t>
            </a:r>
            <a:r>
              <a:rPr sz="2450" b="1" spc="5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sz="245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pace</a:t>
            </a:r>
            <a:endParaRPr sz="24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62293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inspect </a:t>
            </a:r>
            <a:r>
              <a:rPr spc="-60" dirty="0"/>
              <a:t>and</a:t>
            </a:r>
            <a:r>
              <a:rPr spc="250" dirty="0"/>
              <a:t> </a:t>
            </a:r>
            <a:r>
              <a:rPr spc="95" dirty="0"/>
              <a:t>adapt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378" y="594611"/>
            <a:ext cx="1180655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backlog </a:t>
            </a:r>
            <a:r>
              <a:rPr spc="-15" dirty="0"/>
              <a:t>grooming </a:t>
            </a:r>
            <a:r>
              <a:rPr spc="-60" dirty="0"/>
              <a:t>and</a:t>
            </a:r>
            <a:r>
              <a:rPr spc="325" dirty="0"/>
              <a:t> </a:t>
            </a:r>
            <a:r>
              <a:rPr spc="40" dirty="0"/>
              <a:t>refinement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87269" y="2525564"/>
            <a:ext cx="15309850" cy="7974965"/>
            <a:chOff x="1987269" y="2525564"/>
            <a:chExt cx="15309850" cy="7974965"/>
          </a:xfrm>
        </p:grpSpPr>
        <p:sp>
          <p:nvSpPr>
            <p:cNvPr id="4" name="object 4"/>
            <p:cNvSpPr/>
            <p:nvPr/>
          </p:nvSpPr>
          <p:spPr>
            <a:xfrm>
              <a:off x="1987269" y="2525564"/>
              <a:ext cx="15309272" cy="79746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1822" y="2554896"/>
              <a:ext cx="15203725" cy="78741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9680" y="7256323"/>
              <a:ext cx="3853285" cy="25234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0178" y="2556985"/>
              <a:ext cx="15203805" cy="7874000"/>
            </a:xfrm>
            <a:custGeom>
              <a:avLst/>
              <a:gdLst/>
              <a:ahLst/>
              <a:cxnLst/>
              <a:rect l="l" t="t" r="r" b="b"/>
              <a:pathLst>
                <a:path w="15203805" h="7874000">
                  <a:moveTo>
                    <a:pt x="15203691" y="4728464"/>
                  </a:moveTo>
                  <a:lnTo>
                    <a:pt x="7101548" y="4728464"/>
                  </a:lnTo>
                  <a:lnTo>
                    <a:pt x="7101548" y="7194359"/>
                  </a:lnTo>
                  <a:lnTo>
                    <a:pt x="15203691" y="7194359"/>
                  </a:lnTo>
                  <a:lnTo>
                    <a:pt x="15203691" y="4728464"/>
                  </a:lnTo>
                  <a:close/>
                </a:path>
                <a:path w="15203805" h="7874000">
                  <a:moveTo>
                    <a:pt x="15203691" y="0"/>
                  </a:moveTo>
                  <a:lnTo>
                    <a:pt x="0" y="0"/>
                  </a:lnTo>
                  <a:lnTo>
                    <a:pt x="0" y="4728210"/>
                  </a:lnTo>
                  <a:lnTo>
                    <a:pt x="0" y="7194550"/>
                  </a:lnTo>
                  <a:lnTo>
                    <a:pt x="0" y="7874000"/>
                  </a:lnTo>
                  <a:lnTo>
                    <a:pt x="15203691" y="7874000"/>
                  </a:lnTo>
                  <a:lnTo>
                    <a:pt x="15203691" y="7194550"/>
                  </a:lnTo>
                  <a:lnTo>
                    <a:pt x="3339554" y="7194550"/>
                  </a:lnTo>
                  <a:lnTo>
                    <a:pt x="3339554" y="4728210"/>
                  </a:lnTo>
                  <a:lnTo>
                    <a:pt x="15203691" y="4728210"/>
                  </a:lnTo>
                  <a:lnTo>
                    <a:pt x="15203691" y="0"/>
                  </a:lnTo>
                  <a:close/>
                </a:path>
              </a:pathLst>
            </a:custGeom>
            <a:solidFill>
              <a:srgbClr val="25316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3552" y="3416817"/>
              <a:ext cx="0" cy="4168140"/>
            </a:xfrm>
            <a:custGeom>
              <a:avLst/>
              <a:gdLst/>
              <a:ahLst/>
              <a:cxnLst/>
              <a:rect l="l" t="t" r="r" b="b"/>
              <a:pathLst>
                <a:path h="4168140">
                  <a:moveTo>
                    <a:pt x="0" y="0"/>
                  </a:moveTo>
                  <a:lnTo>
                    <a:pt x="0" y="4168019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4912" y="3425990"/>
              <a:ext cx="393065" cy="0"/>
            </a:xfrm>
            <a:custGeom>
              <a:avLst/>
              <a:gdLst/>
              <a:ahLst/>
              <a:cxnLst/>
              <a:rect l="l" t="t" r="r" b="b"/>
              <a:pathLst>
                <a:path w="393064">
                  <a:moveTo>
                    <a:pt x="393025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5395" y="7653589"/>
              <a:ext cx="3203575" cy="0"/>
            </a:xfrm>
            <a:custGeom>
              <a:avLst/>
              <a:gdLst/>
              <a:ahLst/>
              <a:cxnLst/>
              <a:rect l="l" t="t" r="r" b="b"/>
              <a:pathLst>
                <a:path w="3203575">
                  <a:moveTo>
                    <a:pt x="3203085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40189" y="2556986"/>
            <a:ext cx="15203805" cy="78740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/>
              <a:cs typeface="Times New Roman"/>
            </a:endParaRPr>
          </a:p>
          <a:p>
            <a:pPr marL="744855">
              <a:lnSpc>
                <a:spcPct val="100000"/>
              </a:lnSpc>
            </a:pP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Inline </a:t>
            </a: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Edit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Story 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36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Estimates</a:t>
            </a:r>
            <a:endParaRPr sz="3600">
              <a:latin typeface="Arial"/>
              <a:cs typeface="Arial"/>
            </a:endParaRPr>
          </a:p>
          <a:p>
            <a:pPr marL="765810" marR="7559040">
              <a:lnSpc>
                <a:spcPct val="114999"/>
              </a:lnSpc>
              <a:spcBef>
                <a:spcPts val="595"/>
              </a:spcBef>
            </a:pPr>
            <a:r>
              <a:rPr sz="2450" b="1" spc="4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reviewing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forecasted </a:t>
            </a:r>
            <a:r>
              <a:rPr sz="2450" b="1" spc="-3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50" b="1" spc="-65" dirty="0">
                <a:solidFill>
                  <a:srgbClr val="FFFFFF"/>
                </a:solidFill>
                <a:latin typeface="Arial"/>
                <a:cs typeface="Arial"/>
              </a:rPr>
              <a:t>statistics 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actuals,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teams </a:t>
            </a:r>
            <a:r>
              <a:rPr sz="2450" b="1" spc="-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inline </a:t>
            </a:r>
            <a:r>
              <a:rPr sz="2450" b="1" spc="55" dirty="0">
                <a:solidFill>
                  <a:srgbClr val="FFFFFF"/>
                </a:solidFill>
                <a:latin typeface="Arial"/>
                <a:cs typeface="Arial"/>
              </a:rPr>
              <a:t>edit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50" b="1" spc="35" dirty="0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story </a:t>
            </a:r>
            <a:r>
              <a:rPr sz="2450" b="1" spc="20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2450" b="1" spc="-70" dirty="0">
                <a:solidFill>
                  <a:srgbClr val="FFFFFF"/>
                </a:solidFill>
                <a:latin typeface="Arial"/>
                <a:cs typeface="Arial"/>
              </a:rPr>
              <a:t>discrepancies </a:t>
            </a:r>
            <a:r>
              <a:rPr sz="2450" b="1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upcoming  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stories, </a:t>
            </a:r>
            <a:r>
              <a:rPr sz="2450" b="1" spc="10" dirty="0">
                <a:solidFill>
                  <a:srgbClr val="FFFFFF"/>
                </a:solidFill>
                <a:latin typeface="Arial"/>
                <a:cs typeface="Arial"/>
              </a:rPr>
              <a:t>keeping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backlog 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healthy 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5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35" dirty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2506" y="7298207"/>
            <a:ext cx="3727635" cy="2450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A1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548" y="0"/>
            <a:ext cx="687959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spc="-130" dirty="0">
                <a:solidFill>
                  <a:srgbClr val="FFFFFF"/>
                </a:solidFill>
              </a:rPr>
              <a:t>contents</a:t>
            </a:r>
            <a:endParaRPr sz="13200"/>
          </a:p>
        </p:txBody>
      </p:sp>
      <p:grpSp>
        <p:nvGrpSpPr>
          <p:cNvPr id="4" name="object 4"/>
          <p:cNvGrpSpPr/>
          <p:nvPr/>
        </p:nvGrpSpPr>
        <p:grpSpPr>
          <a:xfrm>
            <a:off x="717228" y="3172228"/>
            <a:ext cx="18299430" cy="4660265"/>
            <a:chOff x="717228" y="3172228"/>
            <a:chExt cx="18299430" cy="4660265"/>
          </a:xfrm>
        </p:grpSpPr>
        <p:sp>
          <p:nvSpPr>
            <p:cNvPr id="5" name="object 5"/>
            <p:cNvSpPr/>
            <p:nvPr/>
          </p:nvSpPr>
          <p:spPr>
            <a:xfrm>
              <a:off x="764347" y="3220697"/>
              <a:ext cx="9065895" cy="4564380"/>
            </a:xfrm>
            <a:custGeom>
              <a:avLst/>
              <a:gdLst/>
              <a:ahLst/>
              <a:cxnLst/>
              <a:rect l="l" t="t" r="r" b="b"/>
              <a:pathLst>
                <a:path w="9065895" h="4564380">
                  <a:moveTo>
                    <a:pt x="0" y="0"/>
                  </a:moveTo>
                  <a:lnTo>
                    <a:pt x="9065420" y="0"/>
                  </a:lnTo>
                  <a:lnTo>
                    <a:pt x="9065420" y="4564363"/>
                  </a:lnTo>
                  <a:lnTo>
                    <a:pt x="0" y="4564363"/>
                  </a:lnTo>
                  <a:lnTo>
                    <a:pt x="0" y="0"/>
                  </a:lnTo>
                  <a:close/>
                </a:path>
              </a:pathLst>
            </a:custGeom>
            <a:ln w="94237">
              <a:solidFill>
                <a:srgbClr val="F84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14074" y="3219347"/>
              <a:ext cx="9055100" cy="3608704"/>
            </a:xfrm>
            <a:custGeom>
              <a:avLst/>
              <a:gdLst/>
              <a:ahLst/>
              <a:cxnLst/>
              <a:rect l="l" t="t" r="r" b="b"/>
              <a:pathLst>
                <a:path w="9055100" h="3608704">
                  <a:moveTo>
                    <a:pt x="0" y="0"/>
                  </a:moveTo>
                  <a:lnTo>
                    <a:pt x="9055064" y="0"/>
                  </a:lnTo>
                  <a:lnTo>
                    <a:pt x="9055064" y="3608696"/>
                  </a:lnTo>
                  <a:lnTo>
                    <a:pt x="0" y="3608696"/>
                  </a:lnTo>
                  <a:lnTo>
                    <a:pt x="0" y="0"/>
                  </a:lnTo>
                  <a:close/>
                </a:path>
              </a:pathLst>
            </a:custGeom>
            <a:ln w="94237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9097" y="3505517"/>
            <a:ext cx="9258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35" dirty="0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9370" y="3254216"/>
            <a:ext cx="53276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1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4100" b="1" spc="1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1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-15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4416" y="3547401"/>
            <a:ext cx="286639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100" b="1" spc="412" baseline="-1989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100" b="1" spc="622" baseline="-198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-5" dirty="0">
                <a:solidFill>
                  <a:srgbClr val="FFFFFF"/>
                </a:solidFill>
                <a:latin typeface="Arial"/>
                <a:cs typeface="Arial"/>
              </a:rPr>
              <a:t>reviews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69709" y="3641638"/>
            <a:ext cx="9258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35" dirty="0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51866" y="3432221"/>
            <a:ext cx="70072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60" dirty="0">
                <a:solidFill>
                  <a:srgbClr val="FFFFFF"/>
                </a:solidFill>
                <a:latin typeface="Arial"/>
                <a:cs typeface="Arial"/>
              </a:rPr>
              <a:t>conducting </a:t>
            </a:r>
            <a:r>
              <a:rPr sz="4100" b="1" spc="-15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4100" b="1" spc="-5" dirty="0">
                <a:solidFill>
                  <a:srgbClr val="FFFFFF"/>
                </a:solidFill>
                <a:latin typeface="Arial"/>
                <a:cs typeface="Arial"/>
              </a:rPr>
              <a:t>reviews</a:t>
            </a:r>
            <a:r>
              <a:rPr sz="4100" b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-10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05028" y="3725405"/>
            <a:ext cx="788162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100" b="1" spc="412" baseline="-17267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4100" b="1" spc="-145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4100" b="1" spc="25" dirty="0">
                <a:solidFill>
                  <a:srgbClr val="FFFFFF"/>
                </a:solidFill>
                <a:latin typeface="Arial"/>
                <a:cs typeface="Arial"/>
              </a:rPr>
              <a:t>Agile </a:t>
            </a:r>
            <a:r>
              <a:rPr sz="4100" b="1" spc="-3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4100" b="1" spc="5" dirty="0">
                <a:solidFill>
                  <a:srgbClr val="FFFFFF"/>
                </a:solidFill>
                <a:latin typeface="Arial"/>
                <a:cs typeface="Arial"/>
              </a:rPr>
              <a:t>Story</a:t>
            </a:r>
            <a:r>
              <a:rPr sz="4100" b="1" spc="9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30" dirty="0">
                <a:solidFill>
                  <a:srgbClr val="FFFFFF"/>
                </a:solidFill>
                <a:latin typeface="Arial"/>
                <a:cs typeface="Arial"/>
              </a:rPr>
              <a:t>Maps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9841" y="4730611"/>
            <a:ext cx="32086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45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5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review?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89355" y="5191330"/>
            <a:ext cx="1562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62336" y="5065679"/>
            <a:ext cx="4819015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2200910" indent="-10795">
              <a:lnSpc>
                <a:spcPct val="123400"/>
              </a:lnSpc>
              <a:spcBef>
                <a:spcPts val="95"/>
              </a:spcBef>
            </a:pP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sz="2450" spc="75" dirty="0">
                <a:solidFill>
                  <a:srgbClr val="FFFFFF"/>
                </a:solidFill>
                <a:latin typeface="Arial"/>
                <a:cs typeface="Arial"/>
              </a:rPr>
              <a:t>‘done’</a:t>
            </a:r>
            <a:r>
              <a:rPr sz="245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Arial"/>
                <a:cs typeface="Arial"/>
              </a:rPr>
              <a:t>issues  </a:t>
            </a:r>
            <a:r>
              <a:rPr sz="2450" spc="20" dirty="0">
                <a:solidFill>
                  <a:srgbClr val="FFFFFF"/>
                </a:solidFill>
                <a:latin typeface="Arial"/>
                <a:cs typeface="Arial"/>
              </a:rPr>
              <a:t>inspect </a:t>
            </a:r>
            <a:r>
              <a:rPr sz="2450" spc="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5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Arial"/>
                <a:cs typeface="Arial"/>
              </a:rPr>
              <a:t>adapt</a:t>
            </a:r>
            <a:endParaRPr sz="245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605"/>
              </a:spcBef>
            </a:pPr>
            <a:r>
              <a:rPr sz="2450" spc="40" dirty="0">
                <a:solidFill>
                  <a:srgbClr val="FFFFFF"/>
                </a:solidFill>
                <a:latin typeface="Arial"/>
                <a:cs typeface="Arial"/>
              </a:rPr>
              <a:t>backlog </a:t>
            </a:r>
            <a:r>
              <a:rPr sz="2450" spc="75" dirty="0">
                <a:solidFill>
                  <a:srgbClr val="FFFFFF"/>
                </a:solidFill>
                <a:latin typeface="Arial"/>
                <a:cs typeface="Arial"/>
              </a:rPr>
              <a:t>grooming </a:t>
            </a:r>
            <a:r>
              <a:rPr sz="2450" spc="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5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refinement</a:t>
            </a:r>
            <a:endParaRPr sz="2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84645" y="5503362"/>
            <a:ext cx="307975" cy="9264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95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1205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9841" y="5128504"/>
            <a:ext cx="34823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benefits </a:t>
            </a:r>
            <a:r>
              <a:rPr sz="245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r>
              <a:rPr sz="245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reviews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63451" y="4697103"/>
            <a:ext cx="177165" cy="12299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805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9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710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8899" y="5474044"/>
            <a:ext cx="4074160" cy="13766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2860" marR="5080" indent="-10795">
              <a:lnSpc>
                <a:spcPct val="119200"/>
              </a:lnSpc>
              <a:spcBef>
                <a:spcPts val="215"/>
              </a:spcBef>
            </a:pPr>
            <a:r>
              <a:rPr sz="2450" spc="1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245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guidelines </a:t>
            </a:r>
            <a:r>
              <a:rPr sz="2450" spc="5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50" spc="15" dirty="0">
                <a:solidFill>
                  <a:srgbClr val="FFFFFF"/>
                </a:solidFill>
                <a:latin typeface="Arial"/>
                <a:cs typeface="Arial"/>
              </a:rPr>
              <a:t>effective</a:t>
            </a:r>
            <a:r>
              <a:rPr sz="245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sprint 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meetings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63451" y="6489719"/>
            <a:ext cx="1562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029" y="4422767"/>
            <a:ext cx="9513570" cy="297878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8500" b="1" spc="-70" dirty="0">
                <a:solidFill>
                  <a:srgbClr val="2A1845"/>
                </a:solidFill>
                <a:latin typeface="Arial"/>
                <a:cs typeface="Arial"/>
              </a:rPr>
              <a:t>Introduction</a:t>
            </a:r>
            <a:endParaRPr sz="8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8500" b="1" spc="-640" dirty="0">
                <a:solidFill>
                  <a:srgbClr val="2A1845"/>
                </a:solidFill>
                <a:latin typeface="Arial"/>
                <a:cs typeface="Arial"/>
              </a:rPr>
              <a:t>To </a:t>
            </a:r>
            <a:r>
              <a:rPr sz="8500" b="1" spc="-110" dirty="0">
                <a:solidFill>
                  <a:srgbClr val="2A1845"/>
                </a:solidFill>
                <a:latin typeface="Arial"/>
                <a:cs typeface="Arial"/>
              </a:rPr>
              <a:t>Sprint</a:t>
            </a:r>
            <a:r>
              <a:rPr sz="8500" b="1" spc="-819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8500" b="1" spc="-325" dirty="0">
                <a:solidFill>
                  <a:srgbClr val="2A1845"/>
                </a:solidFill>
                <a:latin typeface="Arial"/>
                <a:cs typeface="Arial"/>
              </a:rPr>
              <a:t>Reviews?</a:t>
            </a:r>
            <a:endParaRPr sz="8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373" y="2227429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441" y="0"/>
                </a:lnTo>
              </a:path>
            </a:pathLst>
          </a:custGeom>
          <a:ln w="41883">
            <a:solidFill>
              <a:srgbClr val="0DDD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A432B-967A-5C45-BA2D-358D7113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829183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what </a:t>
            </a:r>
            <a:r>
              <a:rPr spc="-315" dirty="0"/>
              <a:t>is </a:t>
            </a:r>
            <a:r>
              <a:rPr spc="-100" dirty="0"/>
              <a:t>a </a:t>
            </a:r>
            <a:r>
              <a:rPr spc="-30" dirty="0"/>
              <a:t>sprint</a:t>
            </a:r>
            <a:r>
              <a:rPr spc="690" dirty="0"/>
              <a:t> </a:t>
            </a:r>
            <a:r>
              <a:rPr spc="25" dirty="0"/>
              <a:t>review?</a:t>
            </a:r>
          </a:p>
        </p:txBody>
      </p:sp>
      <p:sp>
        <p:nvSpPr>
          <p:cNvPr id="3" name="object 3"/>
          <p:cNvSpPr/>
          <p:nvPr/>
        </p:nvSpPr>
        <p:spPr>
          <a:xfrm>
            <a:off x="753903" y="2345478"/>
            <a:ext cx="0" cy="1602105"/>
          </a:xfrm>
          <a:custGeom>
            <a:avLst/>
            <a:gdLst/>
            <a:ahLst/>
            <a:cxnLst/>
            <a:rect l="l" t="t" r="r" b="b"/>
            <a:pathLst>
              <a:path h="1602104">
                <a:moveTo>
                  <a:pt x="0" y="1601898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7102" y="2161055"/>
            <a:ext cx="18197195" cy="883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0200">
              <a:lnSpc>
                <a:spcPct val="115199"/>
              </a:lnSpc>
              <a:spcBef>
                <a:spcPts val="95"/>
              </a:spcBef>
            </a:pPr>
            <a:r>
              <a:rPr sz="3100" i="1" spc="75" dirty="0">
                <a:latin typeface="Arial"/>
                <a:cs typeface="Arial"/>
              </a:rPr>
              <a:t>A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40" dirty="0">
                <a:latin typeface="Arial"/>
                <a:cs typeface="Arial"/>
              </a:rPr>
              <a:t>sprint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15" dirty="0">
                <a:latin typeface="Arial"/>
                <a:cs typeface="Arial"/>
              </a:rPr>
              <a:t>review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80" dirty="0">
                <a:latin typeface="Arial"/>
                <a:cs typeface="Arial"/>
              </a:rPr>
              <a:t>meeting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35" dirty="0">
                <a:latin typeface="Arial"/>
                <a:cs typeface="Arial"/>
              </a:rPr>
              <a:t>takes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25" dirty="0">
                <a:latin typeface="Arial"/>
                <a:cs typeface="Arial"/>
              </a:rPr>
              <a:t>place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40" dirty="0">
                <a:latin typeface="Arial"/>
                <a:cs typeface="Arial"/>
              </a:rPr>
              <a:t>at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15" dirty="0">
                <a:latin typeface="Arial"/>
                <a:cs typeface="Arial"/>
              </a:rPr>
              <a:t>conclusion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100" dirty="0">
                <a:latin typeface="Arial"/>
                <a:cs typeface="Arial"/>
              </a:rPr>
              <a:t>of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100" dirty="0">
                <a:latin typeface="Arial"/>
                <a:cs typeface="Arial"/>
              </a:rPr>
              <a:t>a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25" dirty="0">
                <a:latin typeface="Arial"/>
                <a:cs typeface="Arial"/>
              </a:rPr>
              <a:t>sprint,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35" dirty="0">
                <a:latin typeface="Arial"/>
                <a:cs typeface="Arial"/>
              </a:rPr>
              <a:t>and</a:t>
            </a:r>
            <a:r>
              <a:rPr sz="3100" i="1" spc="-45" dirty="0">
                <a:latin typeface="Arial"/>
                <a:cs typeface="Arial"/>
              </a:rPr>
              <a:t> reviews </a:t>
            </a:r>
            <a:r>
              <a:rPr sz="3100" i="1" spc="5" dirty="0">
                <a:latin typeface="Arial"/>
                <a:cs typeface="Arial"/>
              </a:rPr>
              <a:t>all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100" dirty="0">
                <a:latin typeface="Arial"/>
                <a:cs typeface="Arial"/>
              </a:rPr>
              <a:t>of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80" dirty="0">
                <a:latin typeface="Arial"/>
                <a:cs typeface="Arial"/>
              </a:rPr>
              <a:t>‘Done’  </a:t>
            </a:r>
            <a:r>
              <a:rPr sz="3100" i="1" spc="-95" dirty="0">
                <a:latin typeface="Arial"/>
                <a:cs typeface="Arial"/>
              </a:rPr>
              <a:t>issues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for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that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80" dirty="0">
                <a:latin typeface="Arial"/>
                <a:cs typeface="Arial"/>
              </a:rPr>
              <a:t>period.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20" dirty="0">
                <a:latin typeface="Arial"/>
                <a:cs typeface="Arial"/>
              </a:rPr>
              <a:t>The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15" dirty="0">
                <a:latin typeface="Arial"/>
                <a:cs typeface="Arial"/>
              </a:rPr>
              <a:t>aim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100" dirty="0">
                <a:latin typeface="Arial"/>
                <a:cs typeface="Arial"/>
              </a:rPr>
              <a:t>of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40" dirty="0">
                <a:latin typeface="Arial"/>
                <a:cs typeface="Arial"/>
              </a:rPr>
              <a:t>sprint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-15" dirty="0">
                <a:latin typeface="Arial"/>
                <a:cs typeface="Arial"/>
              </a:rPr>
              <a:t>review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80" dirty="0">
                <a:latin typeface="Arial"/>
                <a:cs typeface="Arial"/>
              </a:rPr>
              <a:t>is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155" dirty="0">
                <a:latin typeface="Arial"/>
                <a:cs typeface="Arial"/>
              </a:rPr>
              <a:t>to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-60" dirty="0">
                <a:latin typeface="Arial"/>
                <a:cs typeface="Arial"/>
              </a:rPr>
              <a:t>see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30" dirty="0">
                <a:latin typeface="Arial"/>
                <a:cs typeface="Arial"/>
              </a:rPr>
              <a:t>whether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goal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for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40" dirty="0">
                <a:latin typeface="Arial"/>
                <a:cs typeface="Arial"/>
              </a:rPr>
              <a:t>sprint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120" dirty="0">
                <a:latin typeface="Arial"/>
                <a:cs typeface="Arial"/>
              </a:rPr>
              <a:t>was  </a:t>
            </a:r>
            <a:r>
              <a:rPr sz="3100" i="1" spc="5" dirty="0">
                <a:latin typeface="Arial"/>
                <a:cs typeface="Arial"/>
              </a:rPr>
              <a:t>achieved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35" dirty="0">
                <a:latin typeface="Arial"/>
                <a:cs typeface="Arial"/>
              </a:rPr>
              <a:t>and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155" dirty="0">
                <a:latin typeface="Arial"/>
                <a:cs typeface="Arial"/>
              </a:rPr>
              <a:t>to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45" dirty="0">
                <a:latin typeface="Arial"/>
                <a:cs typeface="Arial"/>
              </a:rPr>
              <a:t>demonstrate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80" dirty="0">
                <a:latin typeface="Arial"/>
                <a:cs typeface="Arial"/>
              </a:rPr>
              <a:t>potential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45" dirty="0">
                <a:latin typeface="Arial"/>
                <a:cs typeface="Arial"/>
              </a:rPr>
              <a:t>shippable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45" dirty="0">
                <a:latin typeface="Arial"/>
                <a:cs typeface="Arial"/>
              </a:rPr>
              <a:t>working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85" dirty="0">
                <a:latin typeface="Arial"/>
                <a:cs typeface="Arial"/>
              </a:rPr>
              <a:t>product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5" dirty="0">
                <a:latin typeface="Arial"/>
                <a:cs typeface="Arial"/>
              </a:rPr>
              <a:t>increments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155" dirty="0">
                <a:latin typeface="Arial"/>
                <a:cs typeface="Arial"/>
              </a:rPr>
              <a:t>to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25" dirty="0">
                <a:latin typeface="Arial"/>
                <a:cs typeface="Arial"/>
              </a:rPr>
              <a:t>team.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100" b="1" spc="-55" dirty="0">
                <a:solidFill>
                  <a:srgbClr val="2A1845"/>
                </a:solidFill>
                <a:latin typeface="Arial"/>
                <a:cs typeface="Arial"/>
              </a:rPr>
              <a:t>Some </a:t>
            </a:r>
            <a:r>
              <a:rPr sz="3100" b="1" spc="40" dirty="0">
                <a:solidFill>
                  <a:srgbClr val="2A1845"/>
                </a:solidFill>
                <a:latin typeface="Arial"/>
                <a:cs typeface="Arial"/>
              </a:rPr>
              <a:t>of </a:t>
            </a:r>
            <a:r>
              <a:rPr sz="3100" b="1" spc="55" dirty="0">
                <a:solidFill>
                  <a:srgbClr val="2A1845"/>
                </a:solidFill>
                <a:latin typeface="Arial"/>
                <a:cs typeface="Arial"/>
              </a:rPr>
              <a:t>the </a:t>
            </a:r>
            <a:r>
              <a:rPr sz="3100" b="1" spc="-40" dirty="0">
                <a:solidFill>
                  <a:srgbClr val="2A1845"/>
                </a:solidFill>
                <a:latin typeface="Arial"/>
                <a:cs typeface="Arial"/>
              </a:rPr>
              <a:t>activities </a:t>
            </a:r>
            <a:r>
              <a:rPr sz="3100" b="1" spc="55" dirty="0">
                <a:solidFill>
                  <a:srgbClr val="2A1845"/>
                </a:solidFill>
                <a:latin typeface="Arial"/>
                <a:cs typeface="Arial"/>
              </a:rPr>
              <a:t>that </a:t>
            </a:r>
            <a:r>
              <a:rPr sz="3100" b="1" spc="-100" dirty="0">
                <a:solidFill>
                  <a:srgbClr val="2A1845"/>
                </a:solidFill>
                <a:latin typeface="Arial"/>
                <a:cs typeface="Arial"/>
              </a:rPr>
              <a:t>occur </a:t>
            </a:r>
            <a:r>
              <a:rPr sz="3100" b="1" spc="-15" dirty="0">
                <a:solidFill>
                  <a:srgbClr val="2A1845"/>
                </a:solidFill>
                <a:latin typeface="Arial"/>
                <a:cs typeface="Arial"/>
              </a:rPr>
              <a:t>during </a:t>
            </a:r>
            <a:r>
              <a:rPr sz="3100" b="1" spc="55" dirty="0">
                <a:solidFill>
                  <a:srgbClr val="2A1845"/>
                </a:solidFill>
                <a:latin typeface="Arial"/>
                <a:cs typeface="Arial"/>
              </a:rPr>
              <a:t>the </a:t>
            </a:r>
            <a:r>
              <a:rPr sz="3100" b="1" spc="-35" dirty="0">
                <a:solidFill>
                  <a:srgbClr val="2A1845"/>
                </a:solidFill>
                <a:latin typeface="Arial"/>
                <a:cs typeface="Arial"/>
              </a:rPr>
              <a:t>sprint </a:t>
            </a:r>
            <a:r>
              <a:rPr sz="3100" b="1" spc="5" dirty="0">
                <a:solidFill>
                  <a:srgbClr val="2A1845"/>
                </a:solidFill>
                <a:latin typeface="Arial"/>
                <a:cs typeface="Arial"/>
              </a:rPr>
              <a:t>review</a:t>
            </a:r>
            <a:r>
              <a:rPr sz="3100" b="1" spc="695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3100" b="1" spc="-60" dirty="0">
                <a:solidFill>
                  <a:srgbClr val="2A1845"/>
                </a:solidFill>
                <a:latin typeface="Arial"/>
                <a:cs typeface="Arial"/>
              </a:rPr>
              <a:t>include: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"/>
              <a:cs typeface="Arial"/>
            </a:endParaRPr>
          </a:p>
          <a:p>
            <a:pPr marL="421005" indent="-408940">
              <a:lnSpc>
                <a:spcPts val="4485"/>
              </a:lnSpc>
              <a:buSzPct val="125806"/>
              <a:buChar char="-"/>
              <a:tabLst>
                <a:tab pos="421005" algn="l"/>
                <a:tab pos="421640" algn="l"/>
              </a:tabLst>
            </a:pPr>
            <a:r>
              <a:rPr sz="3100" spc="-20" dirty="0">
                <a:latin typeface="Arial"/>
                <a:cs typeface="Arial"/>
              </a:rPr>
              <a:t>The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Product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55" dirty="0">
                <a:latin typeface="Arial"/>
                <a:cs typeface="Arial"/>
              </a:rPr>
              <a:t>Manager/Owner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walks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through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80" dirty="0">
                <a:latin typeface="Arial"/>
                <a:cs typeface="Arial"/>
              </a:rPr>
              <a:t>‘Done’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items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from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Product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Backlog</a:t>
            </a:r>
            <a:endParaRPr sz="3100">
              <a:latin typeface="Arial"/>
              <a:cs typeface="Arial"/>
            </a:endParaRPr>
          </a:p>
          <a:p>
            <a:pPr marL="421005" marR="1061085" indent="-408940">
              <a:lnSpc>
                <a:spcPts val="4290"/>
              </a:lnSpc>
              <a:spcBef>
                <a:spcPts val="270"/>
              </a:spcBef>
              <a:buSzPct val="125806"/>
              <a:buChar char="-"/>
              <a:tabLst>
                <a:tab pos="421005" algn="l"/>
                <a:tab pos="421640" algn="l"/>
              </a:tabLst>
            </a:pPr>
            <a:r>
              <a:rPr sz="3100" spc="-2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Development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45" dirty="0">
                <a:latin typeface="Arial"/>
                <a:cs typeface="Arial"/>
              </a:rPr>
              <a:t>team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discusses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what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45" dirty="0">
                <a:latin typeface="Arial"/>
                <a:cs typeface="Arial"/>
              </a:rPr>
              <a:t>went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well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80" dirty="0">
                <a:latin typeface="Arial"/>
                <a:cs typeface="Arial"/>
              </a:rPr>
              <a:t>during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Sprint,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50" dirty="0">
                <a:latin typeface="Arial"/>
                <a:cs typeface="Arial"/>
              </a:rPr>
              <a:t>problems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they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ran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into,  </a:t>
            </a:r>
            <a:r>
              <a:rPr sz="3100" spc="35" dirty="0">
                <a:latin typeface="Arial"/>
                <a:cs typeface="Arial"/>
              </a:rPr>
              <a:t>and </a:t>
            </a:r>
            <a:r>
              <a:rPr sz="3100" spc="40" dirty="0">
                <a:latin typeface="Arial"/>
                <a:cs typeface="Arial"/>
              </a:rPr>
              <a:t>how </a:t>
            </a:r>
            <a:r>
              <a:rPr sz="3100" spc="25" dirty="0">
                <a:latin typeface="Arial"/>
                <a:cs typeface="Arial"/>
              </a:rPr>
              <a:t>they </a:t>
            </a:r>
            <a:r>
              <a:rPr sz="3100" spc="-15" dirty="0">
                <a:latin typeface="Arial"/>
                <a:cs typeface="Arial"/>
              </a:rPr>
              <a:t>were </a:t>
            </a:r>
            <a:r>
              <a:rPr sz="3100" spc="60" dirty="0">
                <a:latin typeface="Arial"/>
                <a:cs typeface="Arial"/>
              </a:rPr>
              <a:t>solved/could </a:t>
            </a:r>
            <a:r>
              <a:rPr sz="3100" spc="100" dirty="0">
                <a:latin typeface="Arial"/>
                <a:cs typeface="Arial"/>
              </a:rPr>
              <a:t>be</a:t>
            </a:r>
            <a:r>
              <a:rPr sz="3100" spc="-45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solved</a:t>
            </a:r>
            <a:endParaRPr sz="3100">
              <a:latin typeface="Arial"/>
              <a:cs typeface="Arial"/>
            </a:endParaRPr>
          </a:p>
          <a:p>
            <a:pPr marL="421005" indent="-408940">
              <a:lnSpc>
                <a:spcPts val="4205"/>
              </a:lnSpc>
              <a:buSzPct val="125806"/>
              <a:buChar char="-"/>
              <a:tabLst>
                <a:tab pos="421005" algn="l"/>
                <a:tab pos="421640" algn="l"/>
              </a:tabLst>
            </a:pPr>
            <a:r>
              <a:rPr sz="3100" spc="-20" dirty="0">
                <a:latin typeface="Arial"/>
                <a:cs typeface="Arial"/>
              </a:rPr>
              <a:t>The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Development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45" dirty="0">
                <a:latin typeface="Arial"/>
                <a:cs typeface="Arial"/>
              </a:rPr>
              <a:t>team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demonstrates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work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that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they</a:t>
            </a:r>
            <a:r>
              <a:rPr sz="3100" spc="-45" dirty="0">
                <a:latin typeface="Arial"/>
                <a:cs typeface="Arial"/>
              </a:rPr>
              <a:t> have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240" dirty="0">
                <a:latin typeface="Arial"/>
                <a:cs typeface="Arial"/>
              </a:rPr>
              <a:t>“Done”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35" dirty="0">
                <a:latin typeface="Arial"/>
                <a:cs typeface="Arial"/>
              </a:rPr>
              <a:t>and</a:t>
            </a:r>
            <a:r>
              <a:rPr sz="3100" spc="-50" dirty="0">
                <a:latin typeface="Arial"/>
                <a:cs typeface="Arial"/>
              </a:rPr>
              <a:t> answer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teams</a:t>
            </a:r>
            <a:endParaRPr sz="3100">
              <a:latin typeface="Arial"/>
              <a:cs typeface="Arial"/>
            </a:endParaRPr>
          </a:p>
          <a:p>
            <a:pPr marL="421005">
              <a:lnSpc>
                <a:spcPts val="3604"/>
              </a:lnSpc>
              <a:spcBef>
                <a:spcPts val="409"/>
              </a:spcBef>
            </a:pPr>
            <a:r>
              <a:rPr sz="3100" spc="20" dirty="0">
                <a:latin typeface="Arial"/>
                <a:cs typeface="Arial"/>
              </a:rPr>
              <a:t>questions </a:t>
            </a:r>
            <a:r>
              <a:rPr sz="3100" spc="85" dirty="0">
                <a:latin typeface="Arial"/>
                <a:cs typeface="Arial"/>
              </a:rPr>
              <a:t>about </a:t>
            </a:r>
            <a:r>
              <a:rPr sz="3100" spc="70" dirty="0">
                <a:latin typeface="Arial"/>
                <a:cs typeface="Arial"/>
              </a:rPr>
              <a:t>the </a:t>
            </a:r>
            <a:r>
              <a:rPr sz="3100" spc="45" dirty="0">
                <a:latin typeface="Arial"/>
                <a:cs typeface="Arial"/>
              </a:rPr>
              <a:t>working</a:t>
            </a:r>
            <a:r>
              <a:rPr sz="3100" spc="-380" dirty="0">
                <a:latin typeface="Arial"/>
                <a:cs typeface="Arial"/>
              </a:rPr>
              <a:t> </a:t>
            </a:r>
            <a:r>
              <a:rPr sz="3100" spc="30" dirty="0">
                <a:latin typeface="Arial"/>
                <a:cs typeface="Arial"/>
              </a:rPr>
              <a:t>increment</a:t>
            </a:r>
            <a:endParaRPr sz="3100">
              <a:latin typeface="Arial"/>
              <a:cs typeface="Arial"/>
            </a:endParaRPr>
          </a:p>
          <a:p>
            <a:pPr marL="421005" marR="808990" indent="-408940">
              <a:lnSpc>
                <a:spcPts val="4290"/>
              </a:lnSpc>
              <a:spcBef>
                <a:spcPts val="350"/>
              </a:spcBef>
              <a:buSzPct val="125806"/>
              <a:buChar char="-"/>
              <a:tabLst>
                <a:tab pos="421005" algn="l"/>
                <a:tab pos="421640" algn="l"/>
              </a:tabLst>
            </a:pPr>
            <a:r>
              <a:rPr sz="3100" spc="-2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45" dirty="0">
                <a:latin typeface="Arial"/>
                <a:cs typeface="Arial"/>
              </a:rPr>
              <a:t>team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collaborates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5" dirty="0">
                <a:latin typeface="Arial"/>
                <a:cs typeface="Arial"/>
              </a:rPr>
              <a:t>on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what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155" dirty="0">
                <a:latin typeface="Arial"/>
                <a:cs typeface="Arial"/>
              </a:rPr>
              <a:t>to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60" dirty="0">
                <a:latin typeface="Arial"/>
                <a:cs typeface="Arial"/>
              </a:rPr>
              <a:t>do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next,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40" dirty="0">
                <a:latin typeface="Arial"/>
                <a:cs typeface="Arial"/>
              </a:rPr>
              <a:t>so </a:t>
            </a:r>
            <a:r>
              <a:rPr sz="3100" spc="70" dirty="0">
                <a:latin typeface="Arial"/>
                <a:cs typeface="Arial"/>
              </a:rPr>
              <a:t>that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Sprint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Review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provides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5" dirty="0">
                <a:latin typeface="Arial"/>
                <a:cs typeface="Arial"/>
              </a:rPr>
              <a:t>valuable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90" dirty="0">
                <a:latin typeface="Arial"/>
                <a:cs typeface="Arial"/>
              </a:rPr>
              <a:t>input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00" dirty="0">
                <a:latin typeface="Arial"/>
                <a:cs typeface="Arial"/>
              </a:rPr>
              <a:t>into  </a:t>
            </a:r>
            <a:r>
              <a:rPr sz="3100" spc="70" dirty="0">
                <a:latin typeface="Arial"/>
                <a:cs typeface="Arial"/>
              </a:rPr>
              <a:t>the </a:t>
            </a:r>
            <a:r>
              <a:rPr sz="3100" spc="20" dirty="0">
                <a:latin typeface="Arial"/>
                <a:cs typeface="Arial"/>
              </a:rPr>
              <a:t>subsequent </a:t>
            </a:r>
            <a:r>
              <a:rPr sz="3100" spc="15" dirty="0">
                <a:latin typeface="Arial"/>
                <a:cs typeface="Arial"/>
              </a:rPr>
              <a:t>Backlog </a:t>
            </a:r>
            <a:r>
              <a:rPr sz="3100" spc="75" dirty="0">
                <a:latin typeface="Arial"/>
                <a:cs typeface="Arial"/>
              </a:rPr>
              <a:t>Grooming </a:t>
            </a:r>
            <a:r>
              <a:rPr sz="3100" spc="35" dirty="0">
                <a:latin typeface="Arial"/>
                <a:cs typeface="Arial"/>
              </a:rPr>
              <a:t>and </a:t>
            </a:r>
            <a:r>
              <a:rPr sz="3100" spc="20" dirty="0">
                <a:latin typeface="Arial"/>
                <a:cs typeface="Arial"/>
              </a:rPr>
              <a:t>Sprint </a:t>
            </a:r>
            <a:r>
              <a:rPr sz="3100" dirty="0">
                <a:latin typeface="Arial"/>
                <a:cs typeface="Arial"/>
              </a:rPr>
              <a:t>Planning</a:t>
            </a:r>
            <a:r>
              <a:rPr sz="3100" spc="-590" dirty="0">
                <a:latin typeface="Arial"/>
                <a:cs typeface="Arial"/>
              </a:rPr>
              <a:t> </a:t>
            </a:r>
            <a:r>
              <a:rPr sz="3100" spc="-80" dirty="0">
                <a:latin typeface="Arial"/>
                <a:cs typeface="Arial"/>
              </a:rPr>
              <a:t>sessions</a:t>
            </a:r>
            <a:endParaRPr sz="3100">
              <a:latin typeface="Arial"/>
              <a:cs typeface="Arial"/>
            </a:endParaRPr>
          </a:p>
          <a:p>
            <a:pPr marL="421005" indent="-408940">
              <a:lnSpc>
                <a:spcPts val="4205"/>
              </a:lnSpc>
              <a:buSzPct val="125806"/>
              <a:buChar char="-"/>
              <a:tabLst>
                <a:tab pos="421005" algn="l"/>
                <a:tab pos="421640" algn="l"/>
              </a:tabLst>
            </a:pPr>
            <a:r>
              <a:rPr sz="3100" spc="-70" dirty="0">
                <a:latin typeface="Arial"/>
                <a:cs typeface="Arial"/>
              </a:rPr>
              <a:t>Review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100" dirty="0">
                <a:latin typeface="Arial"/>
                <a:cs typeface="Arial"/>
              </a:rPr>
              <a:t>of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50" dirty="0">
                <a:latin typeface="Arial"/>
                <a:cs typeface="Arial"/>
              </a:rPr>
              <a:t>timeline,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105" dirty="0">
                <a:latin typeface="Arial"/>
                <a:cs typeface="Arial"/>
              </a:rPr>
              <a:t>budget,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80" dirty="0">
                <a:latin typeface="Arial"/>
                <a:cs typeface="Arial"/>
              </a:rPr>
              <a:t>potential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30" dirty="0">
                <a:latin typeface="Arial"/>
                <a:cs typeface="Arial"/>
              </a:rPr>
              <a:t>capabilities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for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40" dirty="0">
                <a:latin typeface="Arial"/>
                <a:cs typeface="Arial"/>
              </a:rPr>
              <a:t>next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anticipated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40" dirty="0">
                <a:latin typeface="Arial"/>
                <a:cs typeface="Arial"/>
              </a:rPr>
              <a:t>release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100" dirty="0">
                <a:latin typeface="Arial"/>
                <a:cs typeface="Arial"/>
              </a:rPr>
              <a:t>of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endParaRPr sz="3100"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  <a:spcBef>
                <a:spcPts val="405"/>
              </a:spcBef>
            </a:pPr>
            <a:r>
              <a:rPr sz="3100" spc="85" dirty="0">
                <a:latin typeface="Arial"/>
                <a:cs typeface="Arial"/>
              </a:rPr>
              <a:t>product</a:t>
            </a:r>
            <a:endParaRPr sz="3100">
              <a:latin typeface="Arial"/>
              <a:cs typeface="Arial"/>
            </a:endParaRPr>
          </a:p>
          <a:p>
            <a:pPr marL="14933294">
              <a:lnSpc>
                <a:spcPct val="100000"/>
              </a:lnSpc>
              <a:spcBef>
                <a:spcPts val="1230"/>
              </a:spcBef>
            </a:pPr>
            <a:r>
              <a:rPr sz="3100" b="1" spc="-95" dirty="0">
                <a:solidFill>
                  <a:srgbClr val="2A1845"/>
                </a:solidFill>
                <a:latin typeface="Arial"/>
                <a:cs typeface="Arial"/>
              </a:rPr>
              <a:t>Source:</a:t>
            </a:r>
            <a:r>
              <a:rPr sz="3100" b="1" spc="-80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3100" spc="5" dirty="0">
                <a:latin typeface="Arial"/>
                <a:cs typeface="Arial"/>
              </a:rPr>
              <a:t>scrum.org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890206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0" dirty="0"/>
              <a:t>benefits </a:t>
            </a:r>
            <a:r>
              <a:rPr spc="110" dirty="0"/>
              <a:t>of </a:t>
            </a:r>
            <a:r>
              <a:rPr spc="-30" dirty="0"/>
              <a:t>sprint</a:t>
            </a:r>
            <a:r>
              <a:rPr spc="190" dirty="0"/>
              <a:t> </a:t>
            </a:r>
            <a:r>
              <a:rPr spc="-10" dirty="0"/>
              <a:t>reviews</a:t>
            </a:r>
          </a:p>
        </p:txBody>
      </p:sp>
      <p:sp>
        <p:nvSpPr>
          <p:cNvPr id="3" name="object 3"/>
          <p:cNvSpPr/>
          <p:nvPr/>
        </p:nvSpPr>
        <p:spPr>
          <a:xfrm>
            <a:off x="481660" y="2691017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1699" y="2720201"/>
            <a:ext cx="11474450" cy="6199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70" dirty="0">
                <a:latin typeface="Arial"/>
                <a:cs typeface="Arial"/>
              </a:rPr>
              <a:t>Increases </a:t>
            </a:r>
            <a:r>
              <a:rPr sz="3100" spc="25" dirty="0">
                <a:latin typeface="Arial"/>
                <a:cs typeface="Arial"/>
              </a:rPr>
              <a:t>stakeholder </a:t>
            </a:r>
            <a:r>
              <a:rPr sz="3100" spc="60" dirty="0">
                <a:latin typeface="Arial"/>
                <a:cs typeface="Arial"/>
              </a:rPr>
              <a:t>engagement </a:t>
            </a:r>
            <a:r>
              <a:rPr sz="3100" spc="-55" dirty="0">
                <a:latin typeface="Arial"/>
                <a:cs typeface="Arial"/>
              </a:rPr>
              <a:t>(early </a:t>
            </a:r>
            <a:r>
              <a:rPr sz="3100" spc="35" dirty="0">
                <a:latin typeface="Arial"/>
                <a:cs typeface="Arial"/>
              </a:rPr>
              <a:t>and </a:t>
            </a:r>
            <a:r>
              <a:rPr sz="3100" spc="55" dirty="0">
                <a:latin typeface="Arial"/>
                <a:cs typeface="Arial"/>
              </a:rPr>
              <a:t>frequent</a:t>
            </a:r>
            <a:r>
              <a:rPr sz="3100" spc="-265" dirty="0">
                <a:latin typeface="Arial"/>
                <a:cs typeface="Arial"/>
              </a:rPr>
              <a:t> </a:t>
            </a:r>
            <a:r>
              <a:rPr sz="3100" spc="5" dirty="0">
                <a:latin typeface="Arial"/>
                <a:cs typeface="Arial"/>
              </a:rPr>
              <a:t>feedback)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4"/>
              </a:spcBef>
            </a:pPr>
            <a:r>
              <a:rPr sz="3100" spc="-20" dirty="0">
                <a:latin typeface="Arial"/>
                <a:cs typeface="Arial"/>
              </a:rPr>
              <a:t>Maximises </a:t>
            </a:r>
            <a:r>
              <a:rPr sz="3100" spc="-40" dirty="0">
                <a:latin typeface="Arial"/>
                <a:cs typeface="Arial"/>
              </a:rPr>
              <a:t>responsiveness </a:t>
            </a:r>
            <a:r>
              <a:rPr sz="3100" spc="155" dirty="0">
                <a:latin typeface="Arial"/>
                <a:cs typeface="Arial"/>
              </a:rPr>
              <a:t>to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customers</a:t>
            </a:r>
            <a:endParaRPr sz="3100">
              <a:latin typeface="Arial"/>
              <a:cs typeface="Arial"/>
            </a:endParaRPr>
          </a:p>
          <a:p>
            <a:pPr marL="12700" marR="5732780">
              <a:lnSpc>
                <a:spcPct val="201700"/>
              </a:lnSpc>
              <a:spcBef>
                <a:spcPts val="80"/>
              </a:spcBef>
            </a:pPr>
            <a:r>
              <a:rPr sz="3100" spc="-110" dirty="0">
                <a:latin typeface="Arial"/>
                <a:cs typeface="Arial"/>
              </a:rPr>
              <a:t>Team </a:t>
            </a:r>
            <a:r>
              <a:rPr sz="3100" spc="95" dirty="0">
                <a:latin typeface="Arial"/>
                <a:cs typeface="Arial"/>
              </a:rPr>
              <a:t>building </a:t>
            </a:r>
            <a:r>
              <a:rPr sz="3100" spc="35" dirty="0">
                <a:latin typeface="Arial"/>
                <a:cs typeface="Arial"/>
              </a:rPr>
              <a:t>and</a:t>
            </a:r>
            <a:r>
              <a:rPr sz="3100" spc="-145" dirty="0">
                <a:latin typeface="Arial"/>
                <a:cs typeface="Arial"/>
              </a:rPr>
              <a:t> </a:t>
            </a:r>
            <a:r>
              <a:rPr sz="3100" spc="55" dirty="0">
                <a:latin typeface="Arial"/>
                <a:cs typeface="Arial"/>
              </a:rPr>
              <a:t>collaboration  </a:t>
            </a:r>
            <a:r>
              <a:rPr sz="3100" spc="80" dirty="0">
                <a:latin typeface="Arial"/>
                <a:cs typeface="Arial"/>
              </a:rPr>
              <a:t>Updated </a:t>
            </a:r>
            <a:r>
              <a:rPr sz="3100" spc="35" dirty="0">
                <a:latin typeface="Arial"/>
                <a:cs typeface="Arial"/>
              </a:rPr>
              <a:t>and </a:t>
            </a:r>
            <a:r>
              <a:rPr sz="3100" spc="100" dirty="0">
                <a:latin typeface="Arial"/>
                <a:cs typeface="Arial"/>
              </a:rPr>
              <a:t>groomed </a:t>
            </a:r>
            <a:r>
              <a:rPr sz="3100" spc="55" dirty="0">
                <a:latin typeface="Arial"/>
                <a:cs typeface="Arial"/>
              </a:rPr>
              <a:t>backlog  </a:t>
            </a:r>
            <a:r>
              <a:rPr sz="3100" spc="80" dirty="0">
                <a:latin typeface="Arial"/>
                <a:cs typeface="Arial"/>
              </a:rPr>
              <a:t>Updated </a:t>
            </a:r>
            <a:r>
              <a:rPr sz="3100" spc="-40" dirty="0">
                <a:latin typeface="Arial"/>
                <a:cs typeface="Arial"/>
              </a:rPr>
              <a:t>release</a:t>
            </a:r>
            <a:r>
              <a:rPr sz="3100" spc="-185" dirty="0">
                <a:latin typeface="Arial"/>
                <a:cs typeface="Arial"/>
              </a:rPr>
              <a:t> </a:t>
            </a:r>
            <a:r>
              <a:rPr sz="3100" spc="40" dirty="0">
                <a:latin typeface="Arial"/>
                <a:cs typeface="Arial"/>
              </a:rPr>
              <a:t>plan</a:t>
            </a:r>
            <a:endParaRPr sz="3100">
              <a:latin typeface="Arial"/>
              <a:cs typeface="Arial"/>
            </a:endParaRPr>
          </a:p>
          <a:p>
            <a:pPr marL="12700" marR="3122930">
              <a:lnSpc>
                <a:spcPct val="201700"/>
              </a:lnSpc>
              <a:spcBef>
                <a:spcPts val="85"/>
              </a:spcBef>
            </a:pPr>
            <a:r>
              <a:rPr sz="3100" spc="-25" dirty="0">
                <a:latin typeface="Arial"/>
                <a:cs typeface="Arial"/>
              </a:rPr>
              <a:t>Increased </a:t>
            </a:r>
            <a:r>
              <a:rPr sz="3100" spc="-20" dirty="0">
                <a:latin typeface="Arial"/>
                <a:cs typeface="Arial"/>
              </a:rPr>
              <a:t>cross-team </a:t>
            </a:r>
            <a:r>
              <a:rPr sz="3100" spc="85" dirty="0">
                <a:latin typeface="Arial"/>
                <a:cs typeface="Arial"/>
              </a:rPr>
              <a:t>product </a:t>
            </a:r>
            <a:r>
              <a:rPr sz="3100" spc="45" dirty="0">
                <a:latin typeface="Arial"/>
                <a:cs typeface="Arial"/>
              </a:rPr>
              <a:t>understanding  </a:t>
            </a:r>
            <a:r>
              <a:rPr sz="3100" spc="-70" dirty="0">
                <a:latin typeface="Arial"/>
                <a:cs typeface="Arial"/>
              </a:rPr>
              <a:t>Increases </a:t>
            </a:r>
            <a:r>
              <a:rPr sz="3100" spc="70" dirty="0">
                <a:latin typeface="Arial"/>
                <a:cs typeface="Arial"/>
              </a:rPr>
              <a:t>the </a:t>
            </a:r>
            <a:r>
              <a:rPr sz="3100" spc="-20" dirty="0">
                <a:latin typeface="Arial"/>
                <a:cs typeface="Arial"/>
              </a:rPr>
              <a:t>value </a:t>
            </a:r>
            <a:r>
              <a:rPr sz="3100" spc="100" dirty="0">
                <a:latin typeface="Arial"/>
                <a:cs typeface="Arial"/>
              </a:rPr>
              <a:t>of </a:t>
            </a:r>
            <a:r>
              <a:rPr sz="3100" spc="20" dirty="0">
                <a:latin typeface="Arial"/>
                <a:cs typeface="Arial"/>
              </a:rPr>
              <a:t>Sprint </a:t>
            </a:r>
            <a:r>
              <a:rPr sz="3100" dirty="0">
                <a:latin typeface="Arial"/>
                <a:cs typeface="Arial"/>
              </a:rPr>
              <a:t>Planning</a:t>
            </a:r>
            <a:r>
              <a:rPr sz="3100" spc="-450" dirty="0">
                <a:latin typeface="Arial"/>
                <a:cs typeface="Arial"/>
              </a:rPr>
              <a:t> </a:t>
            </a:r>
            <a:r>
              <a:rPr sz="3100" spc="45" dirty="0">
                <a:latin typeface="Arial"/>
                <a:cs typeface="Arial"/>
              </a:rPr>
              <a:t>meetings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660" y="3601984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660" y="4554835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660" y="5518156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660" y="6471007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660" y="7434328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660" y="8387179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5534" y="1828729"/>
            <a:ext cx="16650335" cy="8847455"/>
            <a:chOff x="2235534" y="1828729"/>
            <a:chExt cx="16650335" cy="8847455"/>
          </a:xfrm>
        </p:grpSpPr>
        <p:sp>
          <p:nvSpPr>
            <p:cNvPr id="3" name="object 3"/>
            <p:cNvSpPr/>
            <p:nvPr/>
          </p:nvSpPr>
          <p:spPr>
            <a:xfrm>
              <a:off x="2235530" y="1828729"/>
              <a:ext cx="16650335" cy="8847455"/>
            </a:xfrm>
            <a:custGeom>
              <a:avLst/>
              <a:gdLst/>
              <a:ahLst/>
              <a:cxnLst/>
              <a:rect l="l" t="t" r="r" b="b"/>
              <a:pathLst>
                <a:path w="16650335" h="8847455">
                  <a:moveTo>
                    <a:pt x="16650069" y="0"/>
                  </a:moveTo>
                  <a:lnTo>
                    <a:pt x="0" y="0"/>
                  </a:lnTo>
                  <a:lnTo>
                    <a:pt x="0" y="3218180"/>
                  </a:lnTo>
                  <a:lnTo>
                    <a:pt x="0" y="3220123"/>
                  </a:lnTo>
                  <a:lnTo>
                    <a:pt x="0" y="8846960"/>
                  </a:lnTo>
                  <a:lnTo>
                    <a:pt x="5583440" y="8846960"/>
                  </a:lnTo>
                  <a:lnTo>
                    <a:pt x="5593346" y="8846960"/>
                  </a:lnTo>
                  <a:lnTo>
                    <a:pt x="11176826" y="8846960"/>
                  </a:lnTo>
                  <a:lnTo>
                    <a:pt x="11176826" y="3220123"/>
                  </a:lnTo>
                  <a:lnTo>
                    <a:pt x="11177359" y="3220123"/>
                  </a:lnTo>
                  <a:lnTo>
                    <a:pt x="11177359" y="8846960"/>
                  </a:lnTo>
                  <a:lnTo>
                    <a:pt x="16645039" y="8846960"/>
                  </a:lnTo>
                  <a:lnTo>
                    <a:pt x="16645039" y="3220123"/>
                  </a:lnTo>
                  <a:lnTo>
                    <a:pt x="16650069" y="3220123"/>
                  </a:lnTo>
                  <a:lnTo>
                    <a:pt x="1665006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6693" y="2046063"/>
              <a:ext cx="952850" cy="11474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1650" y="2408303"/>
              <a:ext cx="952458" cy="1015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48476" y="2046067"/>
              <a:ext cx="976069" cy="1021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83462" y="2345478"/>
              <a:ext cx="971766" cy="10366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60788" y="2046060"/>
              <a:ext cx="969626" cy="10323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53752" y="2348459"/>
              <a:ext cx="970359" cy="10336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934847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anatomy </a:t>
            </a:r>
            <a:r>
              <a:rPr spc="110" dirty="0"/>
              <a:t>of </a:t>
            </a:r>
            <a:r>
              <a:rPr spc="-100" dirty="0"/>
              <a:t>a </a:t>
            </a:r>
            <a:r>
              <a:rPr spc="-30" dirty="0"/>
              <a:t>sprint</a:t>
            </a:r>
            <a:r>
              <a:rPr spc="375" dirty="0"/>
              <a:t> </a:t>
            </a:r>
            <a:r>
              <a:rPr spc="80" dirty="0"/>
              <a:t>review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944929" y="10824666"/>
            <a:ext cx="380555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0" dirty="0">
                <a:solidFill>
                  <a:srgbClr val="2A1845"/>
                </a:solidFill>
                <a:latin typeface="Arial"/>
                <a:cs typeface="Arial"/>
              </a:rPr>
              <a:t>Source: </a:t>
            </a:r>
            <a:r>
              <a:rPr sz="1650" spc="-5" dirty="0">
                <a:latin typeface="Arial"/>
                <a:cs typeface="Arial"/>
              </a:rPr>
              <a:t>Kenneth </a:t>
            </a:r>
            <a:r>
              <a:rPr sz="1650" spc="-110" dirty="0">
                <a:latin typeface="Arial"/>
                <a:cs typeface="Arial"/>
              </a:rPr>
              <a:t>S. </a:t>
            </a:r>
            <a:r>
              <a:rPr sz="1650" spc="-20" dirty="0">
                <a:latin typeface="Arial"/>
                <a:cs typeface="Arial"/>
              </a:rPr>
              <a:t>Rubin </a:t>
            </a:r>
            <a:r>
              <a:rPr sz="1650" spc="5" dirty="0">
                <a:latin typeface="Arial"/>
                <a:cs typeface="Arial"/>
              </a:rPr>
              <a:t>and</a:t>
            </a:r>
            <a:r>
              <a:rPr sz="1650" spc="50" dirty="0">
                <a:latin typeface="Arial"/>
                <a:cs typeface="Arial"/>
              </a:rPr>
              <a:t> </a:t>
            </a:r>
            <a:r>
              <a:rPr sz="1650" spc="20" dirty="0">
                <a:latin typeface="Arial"/>
                <a:cs typeface="Arial"/>
              </a:rPr>
              <a:t>Innolution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3274" y="3536929"/>
            <a:ext cx="30619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" dirty="0">
                <a:solidFill>
                  <a:srgbClr val="2A1845"/>
                </a:solidFill>
                <a:latin typeface="Trebuchet MS"/>
                <a:cs typeface="Trebuchet MS"/>
              </a:rPr>
              <a:t>External</a:t>
            </a:r>
            <a:r>
              <a:rPr sz="2450" spc="-95" dirty="0">
                <a:solidFill>
                  <a:srgbClr val="2A1845"/>
                </a:solidFill>
                <a:latin typeface="Trebuchet MS"/>
                <a:cs typeface="Trebuchet MS"/>
              </a:rPr>
              <a:t> </a:t>
            </a:r>
            <a:r>
              <a:rPr sz="2450" spc="15" dirty="0">
                <a:solidFill>
                  <a:srgbClr val="2A1845"/>
                </a:solidFill>
                <a:latin typeface="Trebuchet MS"/>
                <a:cs typeface="Trebuchet MS"/>
              </a:rPr>
              <a:t>Stakeholders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27146" y="3568342"/>
            <a:ext cx="17367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30" dirty="0">
                <a:solidFill>
                  <a:srgbClr val="2A1845"/>
                </a:solidFill>
                <a:latin typeface="Trebuchet MS"/>
                <a:cs typeface="Trebuchet MS"/>
              </a:rPr>
              <a:t>Scrum</a:t>
            </a:r>
            <a:r>
              <a:rPr sz="2450" spc="-130" dirty="0">
                <a:solidFill>
                  <a:srgbClr val="2A1845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2A1845"/>
                </a:solidFill>
                <a:latin typeface="Trebuchet MS"/>
                <a:cs typeface="Trebuchet MS"/>
              </a:rPr>
              <a:t>Team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04946" y="4257028"/>
            <a:ext cx="511809" cy="511809"/>
          </a:xfrm>
          <a:custGeom>
            <a:avLst/>
            <a:gdLst/>
            <a:ahLst/>
            <a:cxnLst/>
            <a:rect l="l" t="t" r="r" b="b"/>
            <a:pathLst>
              <a:path w="511809" h="511810">
                <a:moveTo>
                  <a:pt x="277484" y="0"/>
                </a:moveTo>
                <a:lnTo>
                  <a:pt x="233757" y="0"/>
                </a:lnTo>
                <a:lnTo>
                  <a:pt x="190542" y="7421"/>
                </a:lnTo>
                <a:lnTo>
                  <a:pt x="148862" y="22263"/>
                </a:lnTo>
                <a:lnTo>
                  <a:pt x="109741" y="44526"/>
                </a:lnTo>
                <a:lnTo>
                  <a:pt x="74203" y="74211"/>
                </a:lnTo>
                <a:lnTo>
                  <a:pt x="44522" y="109738"/>
                </a:lnTo>
                <a:lnTo>
                  <a:pt x="22261" y="148852"/>
                </a:lnTo>
                <a:lnTo>
                  <a:pt x="7420" y="190528"/>
                </a:lnTo>
                <a:lnTo>
                  <a:pt x="0" y="233741"/>
                </a:lnTo>
                <a:lnTo>
                  <a:pt x="0" y="277468"/>
                </a:lnTo>
                <a:lnTo>
                  <a:pt x="7420" y="320682"/>
                </a:lnTo>
                <a:lnTo>
                  <a:pt x="22261" y="362360"/>
                </a:lnTo>
                <a:lnTo>
                  <a:pt x="44522" y="401476"/>
                </a:lnTo>
                <a:lnTo>
                  <a:pt x="74203" y="437006"/>
                </a:lnTo>
                <a:lnTo>
                  <a:pt x="109741" y="466691"/>
                </a:lnTo>
                <a:lnTo>
                  <a:pt x="148862" y="488954"/>
                </a:lnTo>
                <a:lnTo>
                  <a:pt x="190542" y="503796"/>
                </a:lnTo>
                <a:lnTo>
                  <a:pt x="233757" y="511218"/>
                </a:lnTo>
                <a:lnTo>
                  <a:pt x="277484" y="511218"/>
                </a:lnTo>
                <a:lnTo>
                  <a:pt x="320698" y="503796"/>
                </a:lnTo>
                <a:lnTo>
                  <a:pt x="362376" y="488954"/>
                </a:lnTo>
                <a:lnTo>
                  <a:pt x="401495" y="466691"/>
                </a:lnTo>
                <a:lnTo>
                  <a:pt x="437030" y="437006"/>
                </a:lnTo>
                <a:lnTo>
                  <a:pt x="466721" y="401476"/>
                </a:lnTo>
                <a:lnTo>
                  <a:pt x="488989" y="362360"/>
                </a:lnTo>
                <a:lnTo>
                  <a:pt x="503834" y="320682"/>
                </a:lnTo>
                <a:lnTo>
                  <a:pt x="511257" y="277468"/>
                </a:lnTo>
                <a:lnTo>
                  <a:pt x="511257" y="233741"/>
                </a:lnTo>
                <a:lnTo>
                  <a:pt x="503834" y="190528"/>
                </a:lnTo>
                <a:lnTo>
                  <a:pt x="488989" y="148852"/>
                </a:lnTo>
                <a:lnTo>
                  <a:pt x="466721" y="109738"/>
                </a:lnTo>
                <a:lnTo>
                  <a:pt x="437030" y="74211"/>
                </a:lnTo>
                <a:lnTo>
                  <a:pt x="401495" y="44526"/>
                </a:lnTo>
                <a:lnTo>
                  <a:pt x="362376" y="22263"/>
                </a:lnTo>
                <a:lnTo>
                  <a:pt x="320698" y="7421"/>
                </a:lnTo>
                <a:lnTo>
                  <a:pt x="27748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65557" y="3568342"/>
            <a:ext cx="2981325" cy="1146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2450" spc="-40" dirty="0">
                <a:solidFill>
                  <a:srgbClr val="2A1845"/>
                </a:solidFill>
                <a:latin typeface="Trebuchet MS"/>
                <a:cs typeface="Trebuchet MS"/>
              </a:rPr>
              <a:t>Internal</a:t>
            </a:r>
            <a:r>
              <a:rPr sz="2450" spc="-90" dirty="0">
                <a:solidFill>
                  <a:srgbClr val="2A1845"/>
                </a:solidFill>
                <a:latin typeface="Trebuchet MS"/>
                <a:cs typeface="Trebuchet MS"/>
              </a:rPr>
              <a:t> </a:t>
            </a:r>
            <a:r>
              <a:rPr sz="2450" spc="15" dirty="0">
                <a:solidFill>
                  <a:srgbClr val="2A1845"/>
                </a:solidFill>
                <a:latin typeface="Trebuchet MS"/>
                <a:cs typeface="Trebuchet MS"/>
              </a:rPr>
              <a:t>Stakeholders</a:t>
            </a:r>
            <a:endParaRPr sz="2450">
              <a:latin typeface="Trebuchet MS"/>
              <a:cs typeface="Trebuchet MS"/>
            </a:endParaRPr>
          </a:p>
          <a:p>
            <a:pPr marL="5715" algn="ctr">
              <a:lnSpc>
                <a:spcPct val="100000"/>
              </a:lnSpc>
              <a:spcBef>
                <a:spcPts val="2915"/>
              </a:spcBef>
            </a:pPr>
            <a:r>
              <a:rPr sz="2450" b="1" spc="-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29339" y="4394996"/>
            <a:ext cx="16663035" cy="6310630"/>
            <a:chOff x="2229339" y="4394996"/>
            <a:chExt cx="16663035" cy="6310630"/>
          </a:xfrm>
        </p:grpSpPr>
        <p:sp>
          <p:nvSpPr>
            <p:cNvPr id="17" name="object 17"/>
            <p:cNvSpPr/>
            <p:nvPr/>
          </p:nvSpPr>
          <p:spPr>
            <a:xfrm>
              <a:off x="2239816" y="4405478"/>
              <a:ext cx="16642080" cy="0"/>
            </a:xfrm>
            <a:custGeom>
              <a:avLst/>
              <a:gdLst/>
              <a:ahLst/>
              <a:cxnLst/>
              <a:rect l="l" t="t" r="r" b="b"/>
              <a:pathLst>
                <a:path w="16642080">
                  <a:moveTo>
                    <a:pt x="0" y="0"/>
                  </a:moveTo>
                  <a:lnTo>
                    <a:pt x="16641482" y="0"/>
                  </a:lnTo>
                </a:path>
              </a:pathLst>
            </a:custGeom>
            <a:ln w="20941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7744" y="4415945"/>
              <a:ext cx="0" cy="6268720"/>
            </a:xfrm>
            <a:custGeom>
              <a:avLst/>
              <a:gdLst/>
              <a:ahLst/>
              <a:cxnLst/>
              <a:rect l="l" t="t" r="r" b="b"/>
              <a:pathLst>
                <a:path h="6268720">
                  <a:moveTo>
                    <a:pt x="0" y="6268667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23361" y="4405474"/>
              <a:ext cx="0" cy="6289675"/>
            </a:xfrm>
            <a:custGeom>
              <a:avLst/>
              <a:gdLst/>
              <a:ahLst/>
              <a:cxnLst/>
              <a:rect l="l" t="t" r="r" b="b"/>
              <a:pathLst>
                <a:path h="6289675">
                  <a:moveTo>
                    <a:pt x="0" y="6289609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0237" y="9099199"/>
              <a:ext cx="1602045" cy="16020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348089" y="4604960"/>
            <a:ext cx="16313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5" dirty="0">
                <a:solidFill>
                  <a:srgbClr val="2A1845"/>
                </a:solidFill>
                <a:latin typeface="Arial"/>
                <a:cs typeface="Arial"/>
              </a:rPr>
              <a:t>Outputs</a:t>
            </a:r>
            <a:endParaRPr sz="3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97711" y="7046905"/>
            <a:ext cx="146592" cy="1570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18652" y="7748454"/>
            <a:ext cx="146592" cy="1465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147809" y="7002362"/>
            <a:ext cx="3769360" cy="1172845"/>
            <a:chOff x="3147809" y="7002362"/>
            <a:chExt cx="3769360" cy="1172845"/>
          </a:xfrm>
        </p:grpSpPr>
        <p:sp>
          <p:nvSpPr>
            <p:cNvPr id="25" name="object 25"/>
            <p:cNvSpPr/>
            <p:nvPr/>
          </p:nvSpPr>
          <p:spPr>
            <a:xfrm>
              <a:off x="3147809" y="7002362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806" y="0"/>
                  </a:lnTo>
                  <a:lnTo>
                    <a:pt x="3768806" y="234579"/>
                  </a:lnTo>
                  <a:lnTo>
                    <a:pt x="0" y="234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25032" y="7036434"/>
              <a:ext cx="157063" cy="1675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47809" y="7236564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806" y="0"/>
                  </a:lnTo>
                  <a:lnTo>
                    <a:pt x="3768806" y="234579"/>
                  </a:lnTo>
                  <a:lnTo>
                    <a:pt x="0" y="234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5032" y="7277265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7809" y="7471322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806" y="0"/>
                  </a:lnTo>
                  <a:lnTo>
                    <a:pt x="3768806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25032" y="7507624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18652" y="7507624"/>
              <a:ext cx="146592" cy="1570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7809" y="7704194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806" y="0"/>
                  </a:lnTo>
                  <a:lnTo>
                    <a:pt x="3768806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25032" y="7737984"/>
              <a:ext cx="157063" cy="1675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47809" y="7940281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806" y="0"/>
                  </a:lnTo>
                  <a:lnTo>
                    <a:pt x="3768806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25032" y="7978814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418652" y="7277265"/>
            <a:ext cx="146685" cy="859155"/>
            <a:chOff x="6418652" y="7277265"/>
            <a:chExt cx="146685" cy="859155"/>
          </a:xfrm>
        </p:grpSpPr>
        <p:sp>
          <p:nvSpPr>
            <p:cNvPr id="37" name="object 37"/>
            <p:cNvSpPr/>
            <p:nvPr/>
          </p:nvSpPr>
          <p:spPr>
            <a:xfrm>
              <a:off x="6418652" y="7978814"/>
              <a:ext cx="146592" cy="157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8652" y="7277265"/>
              <a:ext cx="146592" cy="1570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137339" y="6991891"/>
          <a:ext cx="3757930" cy="1172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an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iTunes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redeem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gift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card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claim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credit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-121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easily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browsing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lists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-111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forward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I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scary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parts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film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favourite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movies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watch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later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 Paypal </a:t>
                      </a:r>
                      <a:r>
                        <a:rPr sz="400" spc="-2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preferred payment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method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feel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safe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about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transactions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3903410" y="6489719"/>
            <a:ext cx="17386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Sprint</a:t>
            </a: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1950" b="1" spc="-40" dirty="0">
                <a:solidFill>
                  <a:srgbClr val="2A1845"/>
                </a:solidFill>
                <a:latin typeface="Arial"/>
                <a:cs typeface="Arial"/>
              </a:rPr>
              <a:t>Backlog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57375" y="8667663"/>
            <a:ext cx="47415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Potentially </a:t>
            </a: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shippable </a:t>
            </a: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product</a:t>
            </a:r>
            <a:r>
              <a:rPr sz="1950" b="1" spc="85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2A1845"/>
                </a:solidFill>
                <a:latin typeface="Arial"/>
                <a:cs typeface="Arial"/>
              </a:rPr>
              <a:t>increment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91887" y="4594489"/>
            <a:ext cx="1356995" cy="131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3300" b="1" spc="-65" dirty="0">
                <a:solidFill>
                  <a:srgbClr val="2A1845"/>
                </a:solidFill>
                <a:latin typeface="Arial"/>
                <a:cs typeface="Arial"/>
              </a:rPr>
              <a:t>Inputs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20"/>
              </a:spcBef>
            </a:pP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Sprint</a:t>
            </a:r>
            <a:r>
              <a:rPr sz="1950" b="1" spc="-25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1950" b="1" spc="-5" dirty="0">
                <a:solidFill>
                  <a:srgbClr val="2A1845"/>
                </a:solidFill>
                <a:latin typeface="Arial"/>
                <a:cs typeface="Arial"/>
              </a:rPr>
              <a:t>Goal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09253" y="5486477"/>
            <a:ext cx="7809230" cy="4806950"/>
            <a:chOff x="3709253" y="5486477"/>
            <a:chExt cx="7809230" cy="4806950"/>
          </a:xfrm>
        </p:grpSpPr>
        <p:sp>
          <p:nvSpPr>
            <p:cNvPr id="44" name="object 44"/>
            <p:cNvSpPr/>
            <p:nvPr/>
          </p:nvSpPr>
          <p:spPr>
            <a:xfrm>
              <a:off x="3709253" y="5486477"/>
              <a:ext cx="2119886" cy="5562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15928" y="8690834"/>
              <a:ext cx="1602045" cy="16020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426833" y="9620514"/>
            <a:ext cx="86804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30" dirty="0">
                <a:solidFill>
                  <a:srgbClr val="2A1845"/>
                </a:solidFill>
                <a:latin typeface="Arial"/>
                <a:cs typeface="Arial"/>
              </a:rPr>
              <a:t>inspect</a:t>
            </a:r>
            <a:endParaRPr sz="19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018347" y="9002732"/>
            <a:ext cx="7099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35" dirty="0">
                <a:solidFill>
                  <a:srgbClr val="2A1845"/>
                </a:solidFill>
                <a:latin typeface="Arial"/>
                <a:cs typeface="Arial"/>
              </a:rPr>
              <a:t>adapt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731252" y="6474609"/>
            <a:ext cx="3769360" cy="1172845"/>
            <a:chOff x="8731252" y="6474609"/>
            <a:chExt cx="3769360" cy="1172845"/>
          </a:xfrm>
        </p:grpSpPr>
        <p:sp>
          <p:nvSpPr>
            <p:cNvPr id="49" name="object 49"/>
            <p:cNvSpPr/>
            <p:nvPr/>
          </p:nvSpPr>
          <p:spPr>
            <a:xfrm>
              <a:off x="8731252" y="6474609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06014" y="6512890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31252" y="6708811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06014" y="6743250"/>
              <a:ext cx="157063" cy="16753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31252" y="6943579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79"/>
                  </a:lnTo>
                  <a:lnTo>
                    <a:pt x="0" y="234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06014" y="6984080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978692" y="6523361"/>
              <a:ext cx="146592" cy="1465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999634" y="6984080"/>
              <a:ext cx="146592" cy="1570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31252" y="7176451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06014" y="7214439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999634" y="7214439"/>
              <a:ext cx="146592" cy="1570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31252" y="7412538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806014" y="7444799"/>
              <a:ext cx="157063" cy="16753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1999634" y="6753721"/>
            <a:ext cx="146685" cy="859155"/>
            <a:chOff x="11999634" y="6753721"/>
            <a:chExt cx="146685" cy="859155"/>
          </a:xfrm>
        </p:grpSpPr>
        <p:sp>
          <p:nvSpPr>
            <p:cNvPr id="63" name="object 63"/>
            <p:cNvSpPr/>
            <p:nvPr/>
          </p:nvSpPr>
          <p:spPr>
            <a:xfrm>
              <a:off x="11999634" y="7455270"/>
              <a:ext cx="146592" cy="157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999634" y="6753721"/>
              <a:ext cx="146592" cy="1570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8781261" y="8753660"/>
            <a:ext cx="9940925" cy="1823085"/>
            <a:chOff x="8781261" y="8753660"/>
            <a:chExt cx="9940925" cy="1823085"/>
          </a:xfrm>
        </p:grpSpPr>
        <p:sp>
          <p:nvSpPr>
            <p:cNvPr id="66" name="object 66"/>
            <p:cNvSpPr/>
            <p:nvPr/>
          </p:nvSpPr>
          <p:spPr>
            <a:xfrm>
              <a:off x="8830453" y="9219782"/>
              <a:ext cx="1076960" cy="0"/>
            </a:xfrm>
            <a:custGeom>
              <a:avLst/>
              <a:gdLst/>
              <a:ahLst/>
              <a:cxnLst/>
              <a:rect l="l" t="t" r="r" b="b"/>
              <a:pathLst>
                <a:path w="1076959">
                  <a:moveTo>
                    <a:pt x="0" y="0"/>
                  </a:moveTo>
                  <a:lnTo>
                    <a:pt x="1076637" y="0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831521" y="9209321"/>
              <a:ext cx="0" cy="372110"/>
            </a:xfrm>
            <a:custGeom>
              <a:avLst/>
              <a:gdLst/>
              <a:ahLst/>
              <a:cxnLst/>
              <a:rect l="l" t="t" r="r" b="b"/>
              <a:pathLst>
                <a:path h="372109">
                  <a:moveTo>
                    <a:pt x="0" y="0"/>
                  </a:moveTo>
                  <a:lnTo>
                    <a:pt x="0" y="372028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781261" y="957087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E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831521" y="9989046"/>
              <a:ext cx="0" cy="567690"/>
            </a:xfrm>
            <a:custGeom>
              <a:avLst/>
              <a:gdLst/>
              <a:ahLst/>
              <a:cxnLst/>
              <a:rect l="l" t="t" r="r" b="b"/>
              <a:pathLst>
                <a:path h="567690">
                  <a:moveTo>
                    <a:pt x="0" y="0"/>
                  </a:moveTo>
                  <a:lnTo>
                    <a:pt x="0" y="567279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819145" y="10565893"/>
              <a:ext cx="3593465" cy="0"/>
            </a:xfrm>
            <a:custGeom>
              <a:avLst/>
              <a:gdLst/>
              <a:ahLst/>
              <a:cxnLst/>
              <a:rect l="l" t="t" r="r" b="b"/>
              <a:pathLst>
                <a:path w="3593465">
                  <a:moveTo>
                    <a:pt x="359293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400879" y="9535008"/>
              <a:ext cx="0" cy="1033144"/>
            </a:xfrm>
            <a:custGeom>
              <a:avLst/>
              <a:gdLst/>
              <a:ahLst/>
              <a:cxnLst/>
              <a:rect l="l" t="t" r="r" b="b"/>
              <a:pathLst>
                <a:path h="1033145">
                  <a:moveTo>
                    <a:pt x="0" y="0"/>
                  </a:moveTo>
                  <a:lnTo>
                    <a:pt x="0" y="1032952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350619" y="944495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00E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153901" y="9219782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0"/>
                  </a:moveTo>
                  <a:lnTo>
                    <a:pt x="778531" y="0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601680" y="8753660"/>
              <a:ext cx="952850" cy="952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983837" y="8753660"/>
              <a:ext cx="963321" cy="952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376464" y="8753660"/>
              <a:ext cx="963321" cy="952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769092" y="8753660"/>
              <a:ext cx="952850" cy="952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8720781" y="6464138"/>
          <a:ext cx="3757929" cy="117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an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iTunes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redeem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gift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card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claim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credit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-121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easily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browsing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lists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-111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forward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I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scary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parts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film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favourite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movies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watch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later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 Paypal </a:t>
                      </a:r>
                      <a:r>
                        <a:rPr sz="400" spc="-2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preferred payment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method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feel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safe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about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transactions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object 79"/>
          <p:cNvSpPr txBox="1"/>
          <p:nvPr/>
        </p:nvSpPr>
        <p:spPr>
          <a:xfrm>
            <a:off x="8458246" y="7911665"/>
            <a:ext cx="4643120" cy="716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7615" marR="5080" indent="-1225550">
              <a:lnSpc>
                <a:spcPct val="116300"/>
              </a:lnSpc>
              <a:spcBef>
                <a:spcPts val="90"/>
              </a:spcBef>
            </a:pP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Demonstration </a:t>
            </a:r>
            <a:r>
              <a:rPr sz="1950" b="1" spc="30" dirty="0">
                <a:solidFill>
                  <a:srgbClr val="2A1845"/>
                </a:solidFill>
                <a:latin typeface="Arial"/>
                <a:cs typeface="Arial"/>
              </a:rPr>
              <a:t>of </a:t>
            </a:r>
            <a:r>
              <a:rPr sz="1950" b="1" spc="10" dirty="0">
                <a:solidFill>
                  <a:srgbClr val="2A1845"/>
                </a:solidFill>
                <a:latin typeface="Arial"/>
                <a:cs typeface="Arial"/>
              </a:rPr>
              <a:t>potentially </a:t>
            </a: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shippable  </a:t>
            </a: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product</a:t>
            </a:r>
            <a:r>
              <a:rPr sz="1950" b="1" spc="35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2A1845"/>
                </a:solidFill>
                <a:latin typeface="Arial"/>
                <a:cs typeface="Arial"/>
              </a:rPr>
              <a:t>increment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322124" y="4814378"/>
            <a:ext cx="4594860" cy="149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3300" b="1" spc="-45" dirty="0">
                <a:solidFill>
                  <a:srgbClr val="2A1845"/>
                </a:solidFill>
                <a:latin typeface="Arial"/>
                <a:cs typeface="Arial"/>
              </a:rPr>
              <a:t>Sprint</a:t>
            </a:r>
            <a:r>
              <a:rPr sz="3300" b="1" spc="45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3300" b="1" spc="-55" dirty="0">
                <a:solidFill>
                  <a:srgbClr val="2A1845"/>
                </a:solidFill>
                <a:latin typeface="Arial"/>
                <a:cs typeface="Arial"/>
              </a:rPr>
              <a:t>Review</a:t>
            </a:r>
            <a:endParaRPr sz="3300">
              <a:latin typeface="Arial"/>
              <a:cs typeface="Arial"/>
            </a:endParaRPr>
          </a:p>
          <a:p>
            <a:pPr marL="12700" marR="5080" algn="ctr">
              <a:lnSpc>
                <a:spcPct val="116300"/>
              </a:lnSpc>
              <a:spcBef>
                <a:spcPts val="2205"/>
              </a:spcBef>
            </a:pPr>
            <a:r>
              <a:rPr sz="1950" b="1" spc="20" dirty="0">
                <a:solidFill>
                  <a:srgbClr val="2A1845"/>
                </a:solidFill>
                <a:latin typeface="Arial"/>
                <a:cs typeface="Arial"/>
              </a:rPr>
              <a:t>Overview </a:t>
            </a:r>
            <a:r>
              <a:rPr sz="1950" b="1" spc="30" dirty="0">
                <a:solidFill>
                  <a:srgbClr val="2A1845"/>
                </a:solidFill>
                <a:latin typeface="Arial"/>
                <a:cs typeface="Arial"/>
              </a:rPr>
              <a:t>of ‘Done’ </a:t>
            </a:r>
            <a:r>
              <a:rPr sz="1950" b="1" spc="-110" dirty="0">
                <a:solidFill>
                  <a:srgbClr val="2A1845"/>
                </a:solidFill>
                <a:latin typeface="Arial"/>
                <a:cs typeface="Arial"/>
              </a:rPr>
              <a:t>issues </a:t>
            </a:r>
            <a:r>
              <a:rPr sz="1950" b="1" spc="-10" dirty="0">
                <a:solidFill>
                  <a:srgbClr val="2A1845"/>
                </a:solidFill>
                <a:latin typeface="Arial"/>
                <a:cs typeface="Arial"/>
              </a:rPr>
              <a:t>and </a:t>
            </a: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backlog  </a:t>
            </a:r>
            <a:r>
              <a:rPr sz="1950" b="1" spc="-85" dirty="0">
                <a:solidFill>
                  <a:srgbClr val="2A1845"/>
                </a:solidFill>
                <a:latin typeface="Arial"/>
                <a:cs typeface="Arial"/>
              </a:rPr>
              <a:t>discussion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7591087" y="6450065"/>
            <a:ext cx="146592" cy="146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14346683" y="6402297"/>
            <a:ext cx="3769360" cy="1172845"/>
            <a:chOff x="14346683" y="6402297"/>
            <a:chExt cx="3769360" cy="1172845"/>
          </a:xfrm>
        </p:grpSpPr>
        <p:sp>
          <p:nvSpPr>
            <p:cNvPr id="83" name="object 83"/>
            <p:cNvSpPr/>
            <p:nvPr/>
          </p:nvSpPr>
          <p:spPr>
            <a:xfrm>
              <a:off x="14346683" y="6402297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4418409" y="6439594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346683" y="6636499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418409" y="6669953"/>
              <a:ext cx="157063" cy="1675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346683" y="6871256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418409" y="6910784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622500" y="6910784"/>
              <a:ext cx="146592" cy="1570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346683" y="7104139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4418409" y="7141143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622500" y="7141143"/>
              <a:ext cx="146592" cy="1570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346683" y="7340226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79"/>
                  </a:lnTo>
                  <a:lnTo>
                    <a:pt x="0" y="234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418409" y="7371503"/>
              <a:ext cx="157063" cy="16753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7622499" y="6680424"/>
            <a:ext cx="146685" cy="859155"/>
            <a:chOff x="17622499" y="6680424"/>
            <a:chExt cx="146685" cy="859155"/>
          </a:xfrm>
        </p:grpSpPr>
        <p:sp>
          <p:nvSpPr>
            <p:cNvPr id="96" name="object 96"/>
            <p:cNvSpPr/>
            <p:nvPr/>
          </p:nvSpPr>
          <p:spPr>
            <a:xfrm>
              <a:off x="17622499" y="7381974"/>
              <a:ext cx="146592" cy="157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622499" y="6680424"/>
              <a:ext cx="146592" cy="1570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14336213" y="6391826"/>
          <a:ext cx="3758564" cy="117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an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iTunes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redeem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gift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card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claim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credit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-121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easily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browsing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lists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-111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forward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I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scary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parts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film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favourite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movies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watch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later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 Paypal </a:t>
                      </a:r>
                      <a:r>
                        <a:rPr sz="400" spc="-2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preferred payment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method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feel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safe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about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transactions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" name="object 99"/>
          <p:cNvSpPr txBox="1"/>
          <p:nvPr/>
        </p:nvSpPr>
        <p:spPr>
          <a:xfrm>
            <a:off x="14625597" y="5693932"/>
            <a:ext cx="31438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5" dirty="0">
                <a:solidFill>
                  <a:srgbClr val="2A1845"/>
                </a:solidFill>
                <a:latin typeface="Arial"/>
                <a:cs typeface="Arial"/>
              </a:rPr>
              <a:t>Groomed </a:t>
            </a: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product</a:t>
            </a:r>
            <a:r>
              <a:rPr sz="1950" b="1" spc="40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backlog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4971137" y="8259299"/>
            <a:ext cx="25482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45" dirty="0">
                <a:solidFill>
                  <a:srgbClr val="2A1845"/>
                </a:solidFill>
                <a:latin typeface="Arial"/>
                <a:cs typeface="Arial"/>
              </a:rPr>
              <a:t>Updated </a:t>
            </a:r>
            <a:r>
              <a:rPr sz="1950" b="1" spc="-20" dirty="0">
                <a:solidFill>
                  <a:srgbClr val="2A1845"/>
                </a:solidFill>
                <a:latin typeface="Arial"/>
                <a:cs typeface="Arial"/>
              </a:rPr>
              <a:t>release </a:t>
            </a: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plan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1621980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guidelines </a:t>
            </a:r>
            <a:r>
              <a:rPr spc="110" dirty="0"/>
              <a:t>for </a:t>
            </a:r>
            <a:r>
              <a:rPr spc="65" dirty="0"/>
              <a:t>effective </a:t>
            </a:r>
            <a:r>
              <a:rPr spc="-30" dirty="0"/>
              <a:t>sprint </a:t>
            </a:r>
            <a:r>
              <a:rPr spc="80" dirty="0"/>
              <a:t>review</a:t>
            </a:r>
            <a:r>
              <a:rPr spc="490" dirty="0"/>
              <a:t> </a:t>
            </a:r>
            <a:r>
              <a:rPr spc="-20" dirty="0"/>
              <a:t>meetings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7311" y="4052232"/>
            <a:ext cx="1277620" cy="1277620"/>
            <a:chOff x="607311" y="4052232"/>
            <a:chExt cx="1277620" cy="1277620"/>
          </a:xfrm>
        </p:grpSpPr>
        <p:sp>
          <p:nvSpPr>
            <p:cNvPr id="4" name="object 4"/>
            <p:cNvSpPr/>
            <p:nvPr/>
          </p:nvSpPr>
          <p:spPr>
            <a:xfrm>
              <a:off x="680607" y="4135999"/>
              <a:ext cx="1130855" cy="1120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7311" y="4052232"/>
              <a:ext cx="1277448" cy="127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75385">
              <a:lnSpc>
                <a:spcPct val="100000"/>
              </a:lnSpc>
              <a:spcBef>
                <a:spcPts val="130"/>
              </a:spcBef>
            </a:pPr>
            <a:r>
              <a:rPr b="1" spc="-145" dirty="0">
                <a:solidFill>
                  <a:srgbClr val="2A1845"/>
                </a:solidFill>
                <a:latin typeface="Arial"/>
                <a:cs typeface="Arial"/>
              </a:rPr>
              <a:t>Focus </a:t>
            </a:r>
            <a:r>
              <a:rPr b="1" spc="-40" dirty="0">
                <a:solidFill>
                  <a:srgbClr val="2A1845"/>
                </a:solidFill>
                <a:latin typeface="Arial"/>
                <a:cs typeface="Arial"/>
              </a:rPr>
              <a:t>on </a:t>
            </a:r>
            <a:r>
              <a:rPr b="1" spc="40" dirty="0">
                <a:solidFill>
                  <a:srgbClr val="2A1845"/>
                </a:solidFill>
                <a:latin typeface="Arial"/>
                <a:cs typeface="Arial"/>
              </a:rPr>
              <a:t>‘Done’ </a:t>
            </a:r>
            <a:r>
              <a:rPr b="1" spc="-160" dirty="0">
                <a:solidFill>
                  <a:srgbClr val="2A1845"/>
                </a:solidFill>
                <a:latin typeface="Arial"/>
                <a:cs typeface="Arial"/>
              </a:rPr>
              <a:t>Issues: </a:t>
            </a:r>
            <a:r>
              <a:rPr spc="-10" dirty="0"/>
              <a:t>focus </a:t>
            </a:r>
            <a:r>
              <a:rPr spc="75" dirty="0"/>
              <a:t>on </a:t>
            </a:r>
            <a:r>
              <a:rPr spc="10" dirty="0"/>
              <a:t>acceptance </a:t>
            </a:r>
            <a:r>
              <a:rPr spc="25" dirty="0"/>
              <a:t>criteria </a:t>
            </a:r>
            <a:r>
              <a:rPr spc="70" dirty="0"/>
              <a:t>that </a:t>
            </a:r>
            <a:r>
              <a:rPr spc="35" dirty="0"/>
              <a:t>had </a:t>
            </a:r>
            <a:r>
              <a:rPr spc="95" dirty="0"/>
              <a:t>met </a:t>
            </a:r>
            <a:r>
              <a:rPr spc="70" dirty="0"/>
              <a:t>the Definition </a:t>
            </a:r>
            <a:r>
              <a:rPr spc="100" dirty="0"/>
              <a:t>of </a:t>
            </a:r>
            <a:r>
              <a:rPr spc="60" dirty="0"/>
              <a:t>Done</a:t>
            </a:r>
            <a:r>
              <a:rPr spc="-495" dirty="0"/>
              <a:t> </a:t>
            </a:r>
            <a:r>
              <a:rPr spc="-30" dirty="0"/>
              <a:t>(DoD)</a:t>
            </a:r>
          </a:p>
          <a:p>
            <a:pPr marL="1162685">
              <a:lnSpc>
                <a:spcPct val="100000"/>
              </a:lnSpc>
            </a:pPr>
            <a:endParaRPr sz="5450"/>
          </a:p>
          <a:p>
            <a:pPr marL="1206500" marR="467995">
              <a:lnSpc>
                <a:spcPct val="115199"/>
              </a:lnSpc>
            </a:pPr>
            <a:r>
              <a:rPr b="1" spc="80" dirty="0">
                <a:solidFill>
                  <a:srgbClr val="2A1845"/>
                </a:solidFill>
                <a:latin typeface="Arial"/>
                <a:cs typeface="Arial"/>
              </a:rPr>
              <a:t>Meeting </a:t>
            </a:r>
            <a:r>
              <a:rPr b="1" spc="20" dirty="0">
                <a:solidFill>
                  <a:srgbClr val="2A1845"/>
                </a:solidFill>
                <a:latin typeface="Arial"/>
                <a:cs typeface="Arial"/>
              </a:rPr>
              <a:t>format: </a:t>
            </a:r>
            <a:r>
              <a:rPr spc="70" dirty="0"/>
              <a:t>the </a:t>
            </a:r>
            <a:r>
              <a:rPr spc="45" dirty="0"/>
              <a:t>meetings </a:t>
            </a:r>
            <a:r>
              <a:rPr spc="35" dirty="0"/>
              <a:t>should </a:t>
            </a:r>
            <a:r>
              <a:rPr spc="100" dirty="0"/>
              <a:t>be </a:t>
            </a:r>
            <a:r>
              <a:rPr spc="30" dirty="0"/>
              <a:t>informal; </a:t>
            </a:r>
            <a:r>
              <a:rPr spc="110" dirty="0"/>
              <a:t>not </a:t>
            </a:r>
            <a:r>
              <a:rPr spc="-100" dirty="0"/>
              <a:t>a </a:t>
            </a:r>
            <a:r>
              <a:rPr spc="80" dirty="0"/>
              <a:t>reporting </a:t>
            </a:r>
            <a:r>
              <a:rPr spc="-35" dirty="0"/>
              <a:t>exercise, </a:t>
            </a:r>
            <a:r>
              <a:rPr spc="20" dirty="0"/>
              <a:t>rather </a:t>
            </a:r>
            <a:r>
              <a:rPr spc="-45" dirty="0"/>
              <a:t>an  </a:t>
            </a:r>
            <a:r>
              <a:rPr spc="90" dirty="0"/>
              <a:t>opportunity</a:t>
            </a:r>
            <a:r>
              <a:rPr spc="-45" dirty="0"/>
              <a:t> </a:t>
            </a:r>
            <a:r>
              <a:rPr spc="155" dirty="0"/>
              <a:t>to</a:t>
            </a:r>
            <a:r>
              <a:rPr spc="-40" dirty="0"/>
              <a:t> </a:t>
            </a:r>
            <a:r>
              <a:rPr spc="130" dirty="0"/>
              <a:t>get</a:t>
            </a:r>
            <a:r>
              <a:rPr spc="-40" dirty="0"/>
              <a:t> </a:t>
            </a:r>
            <a:r>
              <a:rPr spc="90" dirty="0"/>
              <a:t>together</a:t>
            </a:r>
            <a:r>
              <a:rPr spc="-40" dirty="0"/>
              <a:t> </a:t>
            </a:r>
            <a:r>
              <a:rPr spc="35" dirty="0"/>
              <a:t>and</a:t>
            </a:r>
            <a:r>
              <a:rPr spc="-40" dirty="0"/>
              <a:t> </a:t>
            </a:r>
            <a:r>
              <a:rPr spc="40" dirty="0"/>
              <a:t>give</a:t>
            </a:r>
            <a:r>
              <a:rPr spc="-40" dirty="0"/>
              <a:t> </a:t>
            </a:r>
            <a:r>
              <a:rPr spc="25" dirty="0"/>
              <a:t>feedback.</a:t>
            </a:r>
            <a:r>
              <a:rPr spc="-45" dirty="0"/>
              <a:t> </a:t>
            </a:r>
            <a:r>
              <a:rPr spc="35" dirty="0"/>
              <a:t>Time</a:t>
            </a:r>
            <a:r>
              <a:rPr spc="-40" dirty="0"/>
              <a:t> </a:t>
            </a:r>
            <a:r>
              <a:rPr spc="90" dirty="0"/>
              <a:t>box</a:t>
            </a:r>
            <a:r>
              <a:rPr spc="-40" dirty="0"/>
              <a:t> </a:t>
            </a:r>
            <a:r>
              <a:rPr spc="70" dirty="0"/>
              <a:t>the</a:t>
            </a:r>
            <a:r>
              <a:rPr spc="-40" dirty="0"/>
              <a:t> </a:t>
            </a:r>
            <a:r>
              <a:rPr spc="80" dirty="0"/>
              <a:t>meeting</a:t>
            </a:r>
            <a:r>
              <a:rPr spc="-40" dirty="0"/>
              <a:t> </a:t>
            </a:r>
            <a:r>
              <a:rPr spc="40" dirty="0"/>
              <a:t>in</a:t>
            </a:r>
            <a:r>
              <a:rPr spc="-40" dirty="0"/>
              <a:t> </a:t>
            </a:r>
            <a:r>
              <a:rPr spc="-5" dirty="0"/>
              <a:t>accordance</a:t>
            </a:r>
            <a:r>
              <a:rPr spc="-40" dirty="0"/>
              <a:t> </a:t>
            </a:r>
            <a:r>
              <a:rPr spc="55" dirty="0"/>
              <a:t>with</a:t>
            </a:r>
            <a:r>
              <a:rPr spc="-45" dirty="0"/>
              <a:t> </a:t>
            </a:r>
            <a:r>
              <a:rPr spc="70" dirty="0"/>
              <a:t>the  </a:t>
            </a:r>
            <a:r>
              <a:rPr spc="65" dirty="0"/>
              <a:t>following:</a:t>
            </a:r>
          </a:p>
          <a:p>
            <a:pPr marL="1162685">
              <a:lnSpc>
                <a:spcPct val="100000"/>
              </a:lnSpc>
              <a:spcBef>
                <a:spcPts val="25"/>
              </a:spcBef>
            </a:pPr>
            <a:endParaRPr sz="4200"/>
          </a:p>
          <a:p>
            <a:pPr marL="1517015" indent="-311150">
              <a:lnSpc>
                <a:spcPct val="100000"/>
              </a:lnSpc>
              <a:buAutoNum type="arabicPlain"/>
              <a:tabLst>
                <a:tab pos="1518285" algn="l"/>
              </a:tabLst>
            </a:pPr>
            <a:r>
              <a:rPr spc="-15" dirty="0"/>
              <a:t>week </a:t>
            </a:r>
            <a:r>
              <a:rPr spc="40" dirty="0"/>
              <a:t>sprint </a:t>
            </a:r>
            <a:r>
              <a:rPr spc="275" dirty="0"/>
              <a:t>= </a:t>
            </a:r>
            <a:r>
              <a:rPr spc="-95" dirty="0"/>
              <a:t>1</a:t>
            </a:r>
            <a:r>
              <a:rPr spc="-505" dirty="0"/>
              <a:t> </a:t>
            </a:r>
            <a:r>
              <a:rPr spc="45" dirty="0"/>
              <a:t>hour</a:t>
            </a:r>
          </a:p>
          <a:p>
            <a:pPr marL="1517015" indent="-311150">
              <a:lnSpc>
                <a:spcPct val="100000"/>
              </a:lnSpc>
              <a:spcBef>
                <a:spcPts val="570"/>
              </a:spcBef>
              <a:buAutoNum type="arabicPlain"/>
              <a:tabLst>
                <a:tab pos="1518285" algn="l"/>
              </a:tabLst>
            </a:pPr>
            <a:r>
              <a:rPr spc="-15" dirty="0"/>
              <a:t>week </a:t>
            </a:r>
            <a:r>
              <a:rPr spc="40" dirty="0"/>
              <a:t>sprint </a:t>
            </a:r>
            <a:r>
              <a:rPr spc="275" dirty="0"/>
              <a:t>= </a:t>
            </a:r>
            <a:r>
              <a:rPr spc="-95" dirty="0"/>
              <a:t>2</a:t>
            </a:r>
            <a:r>
              <a:rPr spc="-505" dirty="0"/>
              <a:t> </a:t>
            </a:r>
            <a:r>
              <a:rPr spc="-10" dirty="0"/>
              <a:t>hours</a:t>
            </a:r>
          </a:p>
          <a:p>
            <a:pPr marL="1206500">
              <a:lnSpc>
                <a:spcPct val="100000"/>
              </a:lnSpc>
              <a:spcBef>
                <a:spcPts val="565"/>
              </a:spcBef>
            </a:pPr>
            <a:r>
              <a:rPr spc="-95" dirty="0"/>
              <a:t>4 </a:t>
            </a:r>
            <a:r>
              <a:rPr spc="-15" dirty="0"/>
              <a:t>week </a:t>
            </a:r>
            <a:r>
              <a:rPr spc="40" dirty="0"/>
              <a:t>sprint </a:t>
            </a:r>
            <a:r>
              <a:rPr spc="275" dirty="0"/>
              <a:t>= </a:t>
            </a:r>
            <a:r>
              <a:rPr spc="-95" dirty="0"/>
              <a:t>4</a:t>
            </a:r>
            <a:r>
              <a:rPr spc="-459" dirty="0"/>
              <a:t> </a:t>
            </a:r>
            <a:r>
              <a:rPr spc="-10" dirty="0"/>
              <a:t>hours</a:t>
            </a:r>
          </a:p>
          <a:p>
            <a:pPr marL="1162685">
              <a:lnSpc>
                <a:spcPct val="100000"/>
              </a:lnSpc>
              <a:spcBef>
                <a:spcPts val="10"/>
              </a:spcBef>
            </a:pPr>
            <a:endParaRPr sz="5300"/>
          </a:p>
          <a:p>
            <a:pPr marL="1175385" marR="335915">
              <a:lnSpc>
                <a:spcPct val="115199"/>
              </a:lnSpc>
            </a:pPr>
            <a:r>
              <a:rPr b="1" spc="-145" dirty="0">
                <a:solidFill>
                  <a:srgbClr val="2A1845"/>
                </a:solidFill>
                <a:latin typeface="Arial"/>
                <a:cs typeface="Arial"/>
              </a:rPr>
              <a:t>Focus </a:t>
            </a:r>
            <a:r>
              <a:rPr b="1" spc="-40" dirty="0">
                <a:solidFill>
                  <a:srgbClr val="2A1845"/>
                </a:solidFill>
                <a:latin typeface="Arial"/>
                <a:cs typeface="Arial"/>
              </a:rPr>
              <a:t>on </a:t>
            </a:r>
            <a:r>
              <a:rPr b="1" spc="55" dirty="0">
                <a:solidFill>
                  <a:srgbClr val="2A1845"/>
                </a:solidFill>
                <a:latin typeface="Arial"/>
                <a:cs typeface="Arial"/>
              </a:rPr>
              <a:t>the </a:t>
            </a:r>
            <a:r>
              <a:rPr b="1" spc="-90" dirty="0">
                <a:solidFill>
                  <a:srgbClr val="2A1845"/>
                </a:solidFill>
                <a:latin typeface="Arial"/>
                <a:cs typeface="Arial"/>
              </a:rPr>
              <a:t>user: </a:t>
            </a:r>
            <a:r>
              <a:rPr spc="20" dirty="0"/>
              <a:t>centre </a:t>
            </a:r>
            <a:r>
              <a:rPr spc="-60" dirty="0"/>
              <a:t>any </a:t>
            </a:r>
            <a:r>
              <a:rPr spc="35" dirty="0"/>
              <a:t>demonstrations around </a:t>
            </a:r>
            <a:r>
              <a:rPr spc="-100" dirty="0"/>
              <a:t>a </a:t>
            </a:r>
            <a:r>
              <a:rPr spc="-5" dirty="0"/>
              <a:t>realistic </a:t>
            </a:r>
            <a:r>
              <a:rPr spc="-45" dirty="0"/>
              <a:t>user </a:t>
            </a:r>
            <a:r>
              <a:rPr spc="25" dirty="0"/>
              <a:t>experience </a:t>
            </a:r>
            <a:r>
              <a:rPr spc="35" dirty="0"/>
              <a:t>and </a:t>
            </a:r>
            <a:r>
              <a:rPr spc="-45" dirty="0"/>
              <a:t>business  </a:t>
            </a:r>
            <a:r>
              <a:rPr spc="-20" dirty="0"/>
              <a:t>value </a:t>
            </a:r>
            <a:r>
              <a:rPr spc="25" dirty="0"/>
              <a:t>(not </a:t>
            </a:r>
            <a:r>
              <a:rPr spc="10" dirty="0"/>
              <a:t>just </a:t>
            </a:r>
            <a:r>
              <a:rPr spc="60" dirty="0"/>
              <a:t>proving</a:t>
            </a:r>
            <a:r>
              <a:rPr spc="-220" dirty="0"/>
              <a:t> </a:t>
            </a:r>
            <a:r>
              <a:rPr spc="25" dirty="0"/>
              <a:t>functionality)</a:t>
            </a:r>
          </a:p>
        </p:txBody>
      </p:sp>
      <p:sp>
        <p:nvSpPr>
          <p:cNvPr id="7" name="object 7"/>
          <p:cNvSpPr/>
          <p:nvPr/>
        </p:nvSpPr>
        <p:spPr>
          <a:xfrm>
            <a:off x="596840" y="2240769"/>
            <a:ext cx="1277448" cy="127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422" y="7968343"/>
            <a:ext cx="1696283" cy="1696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029" y="4108640"/>
            <a:ext cx="14848840" cy="297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8500" b="1" spc="-130" dirty="0">
                <a:solidFill>
                  <a:srgbClr val="2A1845"/>
                </a:solidFill>
                <a:latin typeface="Arial"/>
                <a:cs typeface="Arial"/>
              </a:rPr>
              <a:t>Conducting </a:t>
            </a:r>
            <a:r>
              <a:rPr sz="8500" b="1" spc="-110" dirty="0">
                <a:solidFill>
                  <a:srgbClr val="2A1845"/>
                </a:solidFill>
                <a:latin typeface="Arial"/>
                <a:cs typeface="Arial"/>
              </a:rPr>
              <a:t>Sprint </a:t>
            </a:r>
            <a:r>
              <a:rPr sz="8500" b="1" spc="-254" dirty="0">
                <a:solidFill>
                  <a:srgbClr val="2A1845"/>
                </a:solidFill>
                <a:latin typeface="Arial"/>
                <a:cs typeface="Arial"/>
              </a:rPr>
              <a:t>Reviews </a:t>
            </a:r>
            <a:r>
              <a:rPr sz="8500" b="1" spc="-240" dirty="0">
                <a:solidFill>
                  <a:srgbClr val="2A1845"/>
                </a:solidFill>
                <a:latin typeface="Arial"/>
                <a:cs typeface="Arial"/>
              </a:rPr>
              <a:t>in  </a:t>
            </a:r>
            <a:r>
              <a:rPr sz="8500" b="1" spc="-484" dirty="0">
                <a:solidFill>
                  <a:srgbClr val="2A1845"/>
                </a:solidFill>
                <a:latin typeface="Arial"/>
                <a:cs typeface="Arial"/>
              </a:rPr>
              <a:t>Easy </a:t>
            </a:r>
            <a:r>
              <a:rPr sz="8500" b="1" spc="-5" dirty="0">
                <a:solidFill>
                  <a:srgbClr val="2A1845"/>
                </a:solidFill>
                <a:latin typeface="Arial"/>
                <a:cs typeface="Arial"/>
              </a:rPr>
              <a:t>Agile </a:t>
            </a:r>
            <a:r>
              <a:rPr sz="8500" b="1" spc="-210" dirty="0">
                <a:solidFill>
                  <a:srgbClr val="2A1845"/>
                </a:solidFill>
                <a:latin typeface="Arial"/>
                <a:cs typeface="Arial"/>
              </a:rPr>
              <a:t>User </a:t>
            </a:r>
            <a:r>
              <a:rPr sz="8500" b="1" spc="-135" dirty="0">
                <a:solidFill>
                  <a:srgbClr val="2A1845"/>
                </a:solidFill>
                <a:latin typeface="Arial"/>
                <a:cs typeface="Arial"/>
              </a:rPr>
              <a:t>Story</a:t>
            </a:r>
            <a:r>
              <a:rPr sz="8500" b="1" spc="1290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8500" b="1" spc="-50" dirty="0">
                <a:solidFill>
                  <a:srgbClr val="2A1845"/>
                </a:solidFill>
                <a:latin typeface="Arial"/>
                <a:cs typeface="Arial"/>
              </a:rPr>
              <a:t>Maps</a:t>
            </a:r>
            <a:endParaRPr sz="8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373" y="2227429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441" y="0"/>
                </a:lnTo>
              </a:path>
            </a:pathLst>
          </a:custGeom>
          <a:ln w="41883">
            <a:solidFill>
              <a:srgbClr val="0DDD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660654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show </a:t>
            </a:r>
            <a:r>
              <a:rPr spc="60" dirty="0"/>
              <a:t>‘Done’</a:t>
            </a:r>
            <a:r>
              <a:rPr spc="260" dirty="0"/>
              <a:t> </a:t>
            </a:r>
            <a:r>
              <a:rPr spc="-295" dirty="0"/>
              <a:t>issues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7782" y="2920206"/>
            <a:ext cx="18900775" cy="6230620"/>
            <a:chOff x="617782" y="2920206"/>
            <a:chExt cx="18900775" cy="6230620"/>
          </a:xfrm>
        </p:grpSpPr>
        <p:sp>
          <p:nvSpPr>
            <p:cNvPr id="4" name="object 4"/>
            <p:cNvSpPr/>
            <p:nvPr/>
          </p:nvSpPr>
          <p:spPr>
            <a:xfrm>
              <a:off x="617782" y="2988794"/>
              <a:ext cx="18868535" cy="6120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9980" y="2920205"/>
              <a:ext cx="18858230" cy="6230620"/>
            </a:xfrm>
            <a:custGeom>
              <a:avLst/>
              <a:gdLst/>
              <a:ahLst/>
              <a:cxnLst/>
              <a:rect l="l" t="t" r="r" b="b"/>
              <a:pathLst>
                <a:path w="18858230" h="6230620">
                  <a:moveTo>
                    <a:pt x="18858053" y="0"/>
                  </a:moveTo>
                  <a:lnTo>
                    <a:pt x="18033162" y="0"/>
                  </a:lnTo>
                  <a:lnTo>
                    <a:pt x="18033162" y="167640"/>
                  </a:lnTo>
                  <a:lnTo>
                    <a:pt x="18033162" y="617220"/>
                  </a:lnTo>
                  <a:lnTo>
                    <a:pt x="18023637" y="617220"/>
                  </a:lnTo>
                  <a:lnTo>
                    <a:pt x="18023637" y="4535170"/>
                  </a:lnTo>
                  <a:lnTo>
                    <a:pt x="15515222" y="4535170"/>
                  </a:lnTo>
                  <a:lnTo>
                    <a:pt x="15515222" y="4236720"/>
                  </a:lnTo>
                  <a:lnTo>
                    <a:pt x="15515222" y="4194810"/>
                  </a:lnTo>
                  <a:lnTo>
                    <a:pt x="9243835" y="4194810"/>
                  </a:lnTo>
                  <a:lnTo>
                    <a:pt x="9243835" y="4236720"/>
                  </a:lnTo>
                  <a:lnTo>
                    <a:pt x="9243835" y="4535170"/>
                  </a:lnTo>
                  <a:lnTo>
                    <a:pt x="9243835" y="5786120"/>
                  </a:lnTo>
                  <a:lnTo>
                    <a:pt x="6901307" y="5786120"/>
                  </a:lnTo>
                  <a:lnTo>
                    <a:pt x="6901307" y="4236720"/>
                  </a:lnTo>
                  <a:lnTo>
                    <a:pt x="9243835" y="4236720"/>
                  </a:lnTo>
                  <a:lnTo>
                    <a:pt x="9243835" y="4194810"/>
                  </a:lnTo>
                  <a:lnTo>
                    <a:pt x="6901307" y="4194810"/>
                  </a:lnTo>
                  <a:lnTo>
                    <a:pt x="6901307" y="2646680"/>
                  </a:lnTo>
                  <a:lnTo>
                    <a:pt x="9243835" y="2646680"/>
                  </a:lnTo>
                  <a:lnTo>
                    <a:pt x="9243835" y="4194441"/>
                  </a:lnTo>
                  <a:lnTo>
                    <a:pt x="15515222" y="4194441"/>
                  </a:lnTo>
                  <a:lnTo>
                    <a:pt x="15515222" y="2646680"/>
                  </a:lnTo>
                  <a:lnTo>
                    <a:pt x="15515222" y="2646057"/>
                  </a:lnTo>
                  <a:lnTo>
                    <a:pt x="15515222" y="579120"/>
                  </a:lnTo>
                  <a:lnTo>
                    <a:pt x="17501451" y="579120"/>
                  </a:lnTo>
                  <a:lnTo>
                    <a:pt x="17501451" y="167640"/>
                  </a:lnTo>
                  <a:lnTo>
                    <a:pt x="18033162" y="167640"/>
                  </a:lnTo>
                  <a:lnTo>
                    <a:pt x="18033162" y="0"/>
                  </a:lnTo>
                  <a:lnTo>
                    <a:pt x="0" y="0"/>
                  </a:lnTo>
                  <a:lnTo>
                    <a:pt x="0" y="167640"/>
                  </a:lnTo>
                  <a:lnTo>
                    <a:pt x="0" y="579120"/>
                  </a:lnTo>
                  <a:lnTo>
                    <a:pt x="0" y="6230620"/>
                  </a:lnTo>
                  <a:lnTo>
                    <a:pt x="18858053" y="6230620"/>
                  </a:lnTo>
                  <a:lnTo>
                    <a:pt x="18858053" y="5786120"/>
                  </a:lnTo>
                  <a:lnTo>
                    <a:pt x="18858053" y="4535170"/>
                  </a:lnTo>
                  <a:lnTo>
                    <a:pt x="18858053" y="617220"/>
                  </a:lnTo>
                  <a:lnTo>
                    <a:pt x="18858053" y="167640"/>
                  </a:lnTo>
                  <a:lnTo>
                    <a:pt x="18858053" y="0"/>
                  </a:lnTo>
                  <a:close/>
                </a:path>
              </a:pathLst>
            </a:custGeom>
            <a:solidFill>
              <a:srgbClr val="25316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7102" y="3198789"/>
            <a:ext cx="5003165" cy="3494404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600" b="1" spc="-65" dirty="0">
                <a:solidFill>
                  <a:srgbClr val="FFFFFF"/>
                </a:solidFill>
                <a:latin typeface="Arial"/>
                <a:cs typeface="Arial"/>
              </a:rPr>
              <a:t>Showing </a:t>
            </a:r>
            <a:r>
              <a:rPr sz="3600" b="1" spc="45" dirty="0">
                <a:solidFill>
                  <a:srgbClr val="FFFFFF"/>
                </a:solidFill>
                <a:latin typeface="Arial"/>
                <a:cs typeface="Arial"/>
              </a:rPr>
              <a:t>‘Done’</a:t>
            </a:r>
            <a:r>
              <a:rPr sz="360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04" dirty="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endParaRPr sz="3600">
              <a:latin typeface="Arial"/>
              <a:cs typeface="Arial"/>
            </a:endParaRPr>
          </a:p>
          <a:p>
            <a:pPr marL="43815" marR="5080">
              <a:lnSpc>
                <a:spcPct val="114999"/>
              </a:lnSpc>
              <a:spcBef>
                <a:spcPts val="840"/>
              </a:spcBef>
            </a:pP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Filtering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story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50" b="1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50" b="1" spc="-50" dirty="0">
                <a:solidFill>
                  <a:srgbClr val="FFFFFF"/>
                </a:solidFill>
                <a:latin typeface="Arial"/>
                <a:cs typeface="Arial"/>
              </a:rPr>
              <a:t>only  </a:t>
            </a:r>
            <a:r>
              <a:rPr sz="2450" b="1" spc="-70" dirty="0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sz="2450" b="1" spc="30" dirty="0">
                <a:solidFill>
                  <a:srgbClr val="FFFFFF"/>
                </a:solidFill>
                <a:latin typeface="Arial"/>
                <a:cs typeface="Arial"/>
              </a:rPr>
              <a:t>‘Done’ </a:t>
            </a:r>
            <a:r>
              <a:rPr sz="2450" b="1" spc="-145" dirty="0">
                <a:solidFill>
                  <a:srgbClr val="FFFFFF"/>
                </a:solidFill>
                <a:latin typeface="Arial"/>
                <a:cs typeface="Arial"/>
              </a:rPr>
              <a:t>issues </a:t>
            </a:r>
            <a:r>
              <a:rPr sz="2450" b="1" spc="-50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teams  </a:t>
            </a:r>
            <a:r>
              <a:rPr sz="2450" b="1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conduct </a:t>
            </a:r>
            <a:r>
              <a:rPr sz="2450" b="1" spc="1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2450" b="1" spc="20" dirty="0">
                <a:solidFill>
                  <a:srgbClr val="FFFFFF"/>
                </a:solidFill>
                <a:latin typeface="Arial"/>
                <a:cs typeface="Arial"/>
              </a:rPr>
              <a:t>Meetings 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quickly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and  collaboratively </a:t>
            </a:r>
            <a:r>
              <a:rPr sz="2450" b="1" spc="-50" dirty="0">
                <a:solidFill>
                  <a:srgbClr val="FFFFFF"/>
                </a:solidFill>
                <a:latin typeface="Arial"/>
                <a:cs typeface="Arial"/>
              </a:rPr>
              <a:t>inside </a:t>
            </a:r>
            <a:r>
              <a:rPr sz="2450" b="1" spc="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30" dirty="0">
                <a:solidFill>
                  <a:srgbClr val="FFFFFF"/>
                </a:solidFill>
                <a:latin typeface="Arial"/>
                <a:cs typeface="Arial"/>
              </a:rPr>
              <a:t>Story  </a:t>
            </a:r>
            <a:r>
              <a:rPr sz="2450" b="1" spc="9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3185" y="3205138"/>
            <a:ext cx="17119600" cy="3302635"/>
            <a:chOff x="973185" y="3205138"/>
            <a:chExt cx="17119600" cy="3302635"/>
          </a:xfrm>
        </p:grpSpPr>
        <p:sp>
          <p:nvSpPr>
            <p:cNvPr id="8" name="object 8"/>
            <p:cNvSpPr/>
            <p:nvPr/>
          </p:nvSpPr>
          <p:spPr>
            <a:xfrm>
              <a:off x="988891" y="3288905"/>
              <a:ext cx="17103725" cy="0"/>
            </a:xfrm>
            <a:custGeom>
              <a:avLst/>
              <a:gdLst/>
              <a:ahLst/>
              <a:cxnLst/>
              <a:rect l="l" t="t" r="r" b="b"/>
              <a:pathLst>
                <a:path w="17103725">
                  <a:moveTo>
                    <a:pt x="0" y="0"/>
                  </a:moveTo>
                  <a:lnTo>
                    <a:pt x="17103353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8891" y="3205138"/>
              <a:ext cx="0" cy="586105"/>
            </a:xfrm>
            <a:custGeom>
              <a:avLst/>
              <a:gdLst/>
              <a:ahLst/>
              <a:cxnLst/>
              <a:rect l="l" t="t" r="r" b="b"/>
              <a:pathLst>
                <a:path h="586104">
                  <a:moveTo>
                    <a:pt x="0" y="0"/>
                  </a:moveTo>
                  <a:lnTo>
                    <a:pt x="0" y="586101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5773" y="3764073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1109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1555" y="6491949"/>
              <a:ext cx="5073650" cy="0"/>
            </a:xfrm>
            <a:custGeom>
              <a:avLst/>
              <a:gdLst/>
              <a:ahLst/>
              <a:cxnLst/>
              <a:rect l="l" t="t" r="r" b="b"/>
              <a:pathLst>
                <a:path w="5073650">
                  <a:moveTo>
                    <a:pt x="0" y="0"/>
                  </a:moveTo>
                  <a:lnTo>
                    <a:pt x="5073196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878</Words>
  <Application>Microsoft Office PowerPoint</Application>
  <PresentationFormat>Custom</PresentationFormat>
  <Paragraphs>160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contents</vt:lpstr>
      <vt:lpstr>PowerPoint Presentation</vt:lpstr>
      <vt:lpstr>what is a sprint review?</vt:lpstr>
      <vt:lpstr>benefits of sprint reviews</vt:lpstr>
      <vt:lpstr>anatomy of a sprint review</vt:lpstr>
      <vt:lpstr>guidelines for effective sprint review meetings</vt:lpstr>
      <vt:lpstr>PowerPoint Presentation</vt:lpstr>
      <vt:lpstr>show ‘Done’ issues</vt:lpstr>
      <vt:lpstr>inspect and adapt</vt:lpstr>
      <vt:lpstr>backlog grooming and refinement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Arun Kumar C (CSE)</cp:lastModifiedBy>
  <cp:revision>2</cp:revision>
  <dcterms:created xsi:type="dcterms:W3CDTF">2021-04-19T15:32:21Z</dcterms:created>
  <dcterms:modified xsi:type="dcterms:W3CDTF">2022-02-16T04:55:16Z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2021-04-19T00:00:00Z</vt:filetime>
  </property>
</Properties>
</file>