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41"/>
  </p:normalViewPr>
  <p:slideViewPr>
    <p:cSldViewPr>
      <p:cViewPr varScale="1">
        <p:scale>
          <a:sx n="54" d="100"/>
          <a:sy n="54" d="100"/>
        </p:scale>
        <p:origin x="6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230" y="1859279"/>
            <a:ext cx="9019539" cy="877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3389"/>
            <a:ext cx="10358120" cy="227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080259"/>
            <a:ext cx="6798945" cy="1397819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0"/>
              </a:spcBef>
            </a:pPr>
            <a:r>
              <a:rPr sz="6000" dirty="0">
                <a:latin typeface="Liberation Sans"/>
                <a:cs typeface="Liberation Sans"/>
              </a:rPr>
              <a:t>Scrum</a:t>
            </a:r>
            <a:r>
              <a:rPr sz="6000" spc="-75" dirty="0">
                <a:latin typeface="Liberation Sans"/>
                <a:cs typeface="Liberation Sans"/>
              </a:rPr>
              <a:t> </a:t>
            </a:r>
            <a:r>
              <a:rPr sz="6000" spc="-5" dirty="0">
                <a:latin typeface="Liberation Sans"/>
                <a:cs typeface="Liberation Sans"/>
              </a:rPr>
              <a:t>retrospective</a:t>
            </a:r>
            <a:endParaRPr sz="60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383" y="0"/>
            <a:ext cx="11708765" cy="6858000"/>
            <a:chOff x="483383" y="0"/>
            <a:chExt cx="11708765" cy="6858000"/>
          </a:xfrm>
        </p:grpSpPr>
        <p:sp>
          <p:nvSpPr>
            <p:cNvPr id="3" name="object 3"/>
            <p:cNvSpPr/>
            <p:nvPr/>
          </p:nvSpPr>
          <p:spPr>
            <a:xfrm>
              <a:off x="483383" y="1052830"/>
              <a:ext cx="11708616" cy="58051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8660" y="0"/>
              <a:ext cx="4638040" cy="3022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93020" y="4509770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102869"/>
                  </a:moveTo>
                  <a:lnTo>
                    <a:pt x="1640839" y="102869"/>
                  </a:lnTo>
                  <a:lnTo>
                    <a:pt x="1640839" y="311149"/>
                  </a:lnTo>
                  <a:lnTo>
                    <a:pt x="1653539" y="311149"/>
                  </a:lnTo>
                  <a:lnTo>
                    <a:pt x="1653539" y="102869"/>
                  </a:lnTo>
                  <a:close/>
                </a:path>
                <a:path w="1653540" h="414020">
                  <a:moveTo>
                    <a:pt x="1628139" y="102869"/>
                  </a:moveTo>
                  <a:lnTo>
                    <a:pt x="1601470" y="102869"/>
                  </a:lnTo>
                  <a:lnTo>
                    <a:pt x="1601470" y="311149"/>
                  </a:lnTo>
                  <a:lnTo>
                    <a:pt x="1628139" y="311149"/>
                  </a:lnTo>
                  <a:lnTo>
                    <a:pt x="1628139" y="102869"/>
                  </a:lnTo>
                  <a:close/>
                </a:path>
                <a:path w="1653540" h="414020">
                  <a:moveTo>
                    <a:pt x="208279" y="0"/>
                  </a:moveTo>
                  <a:lnTo>
                    <a:pt x="0" y="207009"/>
                  </a:lnTo>
                  <a:lnTo>
                    <a:pt x="208279" y="414019"/>
                  </a:lnTo>
                  <a:lnTo>
                    <a:pt x="208279" y="311149"/>
                  </a:lnTo>
                  <a:lnTo>
                    <a:pt x="1588770" y="311149"/>
                  </a:lnTo>
                  <a:lnTo>
                    <a:pt x="1588770" y="102869"/>
                  </a:lnTo>
                  <a:lnTo>
                    <a:pt x="208279" y="102869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93020" y="4509770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311149"/>
                  </a:moveTo>
                  <a:lnTo>
                    <a:pt x="1640839" y="311149"/>
                  </a:lnTo>
                  <a:lnTo>
                    <a:pt x="1640839" y="102869"/>
                  </a:lnTo>
                  <a:lnTo>
                    <a:pt x="1653539" y="102869"/>
                  </a:lnTo>
                  <a:lnTo>
                    <a:pt x="1653539" y="311149"/>
                  </a:lnTo>
                  <a:close/>
                </a:path>
                <a:path w="1653540" h="414020">
                  <a:moveTo>
                    <a:pt x="1628139" y="311149"/>
                  </a:moveTo>
                  <a:lnTo>
                    <a:pt x="1601470" y="311149"/>
                  </a:lnTo>
                  <a:lnTo>
                    <a:pt x="1601470" y="102869"/>
                  </a:lnTo>
                  <a:lnTo>
                    <a:pt x="1628139" y="102869"/>
                  </a:lnTo>
                  <a:lnTo>
                    <a:pt x="1628139" y="311149"/>
                  </a:lnTo>
                  <a:close/>
                </a:path>
                <a:path w="1653540" h="414020">
                  <a:moveTo>
                    <a:pt x="1588770" y="311149"/>
                  </a:moveTo>
                  <a:lnTo>
                    <a:pt x="208279" y="311149"/>
                  </a:lnTo>
                  <a:lnTo>
                    <a:pt x="208279" y="414019"/>
                  </a:lnTo>
                  <a:lnTo>
                    <a:pt x="0" y="207009"/>
                  </a:lnTo>
                  <a:lnTo>
                    <a:pt x="208279" y="0"/>
                  </a:lnTo>
                  <a:lnTo>
                    <a:pt x="208279" y="102869"/>
                  </a:lnTo>
                  <a:lnTo>
                    <a:pt x="1588770" y="102869"/>
                  </a:lnTo>
                  <a:lnTo>
                    <a:pt x="1588770" y="311149"/>
                  </a:lnTo>
                  <a:close/>
                </a:path>
                <a:path w="1653540" h="414020">
                  <a:moveTo>
                    <a:pt x="1653539" y="414019"/>
                  </a:moveTo>
                  <a:lnTo>
                    <a:pt x="1653539" y="414019"/>
                  </a:lnTo>
                </a:path>
                <a:path w="1653540" h="4140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93020" y="5339079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104140"/>
                  </a:moveTo>
                  <a:lnTo>
                    <a:pt x="1640839" y="104140"/>
                  </a:lnTo>
                  <a:lnTo>
                    <a:pt x="1640839" y="311150"/>
                  </a:lnTo>
                  <a:lnTo>
                    <a:pt x="1653539" y="311150"/>
                  </a:lnTo>
                  <a:lnTo>
                    <a:pt x="1653539" y="104140"/>
                  </a:lnTo>
                  <a:close/>
                </a:path>
                <a:path w="1653540" h="414020">
                  <a:moveTo>
                    <a:pt x="1628139" y="104140"/>
                  </a:moveTo>
                  <a:lnTo>
                    <a:pt x="1601470" y="104140"/>
                  </a:lnTo>
                  <a:lnTo>
                    <a:pt x="1601470" y="311150"/>
                  </a:lnTo>
                  <a:lnTo>
                    <a:pt x="1628139" y="311150"/>
                  </a:lnTo>
                  <a:lnTo>
                    <a:pt x="1628139" y="104140"/>
                  </a:lnTo>
                  <a:close/>
                </a:path>
                <a:path w="1653540" h="414020">
                  <a:moveTo>
                    <a:pt x="208279" y="0"/>
                  </a:moveTo>
                  <a:lnTo>
                    <a:pt x="0" y="207010"/>
                  </a:lnTo>
                  <a:lnTo>
                    <a:pt x="208279" y="414020"/>
                  </a:lnTo>
                  <a:lnTo>
                    <a:pt x="208279" y="311150"/>
                  </a:lnTo>
                  <a:lnTo>
                    <a:pt x="1588770" y="311150"/>
                  </a:lnTo>
                  <a:lnTo>
                    <a:pt x="1588770" y="104140"/>
                  </a:lnTo>
                  <a:lnTo>
                    <a:pt x="208279" y="104140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93020" y="5339079"/>
              <a:ext cx="1653539" cy="414020"/>
            </a:xfrm>
            <a:custGeom>
              <a:avLst/>
              <a:gdLst/>
              <a:ahLst/>
              <a:cxnLst/>
              <a:rect l="l" t="t" r="r" b="b"/>
              <a:pathLst>
                <a:path w="1653540" h="414020">
                  <a:moveTo>
                    <a:pt x="1653539" y="311150"/>
                  </a:moveTo>
                  <a:lnTo>
                    <a:pt x="1640839" y="311150"/>
                  </a:lnTo>
                  <a:lnTo>
                    <a:pt x="1640839" y="104140"/>
                  </a:lnTo>
                  <a:lnTo>
                    <a:pt x="1653539" y="104140"/>
                  </a:lnTo>
                  <a:lnTo>
                    <a:pt x="1653539" y="311150"/>
                  </a:lnTo>
                  <a:close/>
                </a:path>
                <a:path w="1653540" h="414020">
                  <a:moveTo>
                    <a:pt x="1628139" y="311150"/>
                  </a:moveTo>
                  <a:lnTo>
                    <a:pt x="1601470" y="311150"/>
                  </a:lnTo>
                  <a:lnTo>
                    <a:pt x="1601470" y="104140"/>
                  </a:lnTo>
                  <a:lnTo>
                    <a:pt x="1628139" y="104140"/>
                  </a:lnTo>
                  <a:lnTo>
                    <a:pt x="1628139" y="311150"/>
                  </a:lnTo>
                  <a:close/>
                </a:path>
                <a:path w="1653540" h="414020">
                  <a:moveTo>
                    <a:pt x="1588770" y="311150"/>
                  </a:moveTo>
                  <a:lnTo>
                    <a:pt x="208279" y="311150"/>
                  </a:lnTo>
                  <a:lnTo>
                    <a:pt x="208279" y="414020"/>
                  </a:lnTo>
                  <a:lnTo>
                    <a:pt x="0" y="207010"/>
                  </a:lnTo>
                  <a:lnTo>
                    <a:pt x="208279" y="0"/>
                  </a:lnTo>
                  <a:lnTo>
                    <a:pt x="208279" y="104140"/>
                  </a:lnTo>
                  <a:lnTo>
                    <a:pt x="1588770" y="104140"/>
                  </a:lnTo>
                  <a:lnTo>
                    <a:pt x="1588770" y="311150"/>
                  </a:lnTo>
                  <a:close/>
                </a:path>
                <a:path w="1653540" h="414020">
                  <a:moveTo>
                    <a:pt x="1653539" y="414020"/>
                  </a:moveTo>
                  <a:lnTo>
                    <a:pt x="1653539" y="414020"/>
                  </a:lnTo>
                </a:path>
                <a:path w="1653540" h="41402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93020" y="6205220"/>
              <a:ext cx="1653539" cy="415290"/>
            </a:xfrm>
            <a:custGeom>
              <a:avLst/>
              <a:gdLst/>
              <a:ahLst/>
              <a:cxnLst/>
              <a:rect l="l" t="t" r="r" b="b"/>
              <a:pathLst>
                <a:path w="1653540" h="415290">
                  <a:moveTo>
                    <a:pt x="1653539" y="104139"/>
                  </a:moveTo>
                  <a:lnTo>
                    <a:pt x="1640839" y="104139"/>
                  </a:lnTo>
                  <a:lnTo>
                    <a:pt x="1640839" y="311149"/>
                  </a:lnTo>
                  <a:lnTo>
                    <a:pt x="1653539" y="311149"/>
                  </a:lnTo>
                  <a:lnTo>
                    <a:pt x="1653539" y="104139"/>
                  </a:lnTo>
                  <a:close/>
                </a:path>
                <a:path w="1653540" h="415290">
                  <a:moveTo>
                    <a:pt x="1628139" y="104139"/>
                  </a:moveTo>
                  <a:lnTo>
                    <a:pt x="1601470" y="104139"/>
                  </a:lnTo>
                  <a:lnTo>
                    <a:pt x="1601470" y="311149"/>
                  </a:lnTo>
                  <a:lnTo>
                    <a:pt x="1628139" y="311149"/>
                  </a:lnTo>
                  <a:lnTo>
                    <a:pt x="1628139" y="104139"/>
                  </a:lnTo>
                  <a:close/>
                </a:path>
                <a:path w="1653540" h="415290">
                  <a:moveTo>
                    <a:pt x="208279" y="0"/>
                  </a:moveTo>
                  <a:lnTo>
                    <a:pt x="0" y="208279"/>
                  </a:lnTo>
                  <a:lnTo>
                    <a:pt x="208279" y="415289"/>
                  </a:lnTo>
                  <a:lnTo>
                    <a:pt x="208279" y="311149"/>
                  </a:lnTo>
                  <a:lnTo>
                    <a:pt x="1588770" y="311149"/>
                  </a:lnTo>
                  <a:lnTo>
                    <a:pt x="1588770" y="104139"/>
                  </a:lnTo>
                  <a:lnTo>
                    <a:pt x="208279" y="104139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3020" y="6205220"/>
              <a:ext cx="1653539" cy="415290"/>
            </a:xfrm>
            <a:custGeom>
              <a:avLst/>
              <a:gdLst/>
              <a:ahLst/>
              <a:cxnLst/>
              <a:rect l="l" t="t" r="r" b="b"/>
              <a:pathLst>
                <a:path w="1653540" h="415290">
                  <a:moveTo>
                    <a:pt x="1653539" y="311149"/>
                  </a:moveTo>
                  <a:lnTo>
                    <a:pt x="1640839" y="311149"/>
                  </a:lnTo>
                  <a:lnTo>
                    <a:pt x="1640839" y="104139"/>
                  </a:lnTo>
                  <a:lnTo>
                    <a:pt x="1653539" y="104139"/>
                  </a:lnTo>
                  <a:lnTo>
                    <a:pt x="1653539" y="311149"/>
                  </a:lnTo>
                  <a:close/>
                </a:path>
                <a:path w="1653540" h="415290">
                  <a:moveTo>
                    <a:pt x="1628139" y="311149"/>
                  </a:moveTo>
                  <a:lnTo>
                    <a:pt x="1601470" y="311149"/>
                  </a:lnTo>
                  <a:lnTo>
                    <a:pt x="1601470" y="104139"/>
                  </a:lnTo>
                  <a:lnTo>
                    <a:pt x="1628139" y="104139"/>
                  </a:lnTo>
                  <a:lnTo>
                    <a:pt x="1628139" y="311149"/>
                  </a:lnTo>
                  <a:close/>
                </a:path>
                <a:path w="1653540" h="415290">
                  <a:moveTo>
                    <a:pt x="1588770" y="311149"/>
                  </a:moveTo>
                  <a:lnTo>
                    <a:pt x="208279" y="311149"/>
                  </a:lnTo>
                  <a:lnTo>
                    <a:pt x="208279" y="415289"/>
                  </a:lnTo>
                  <a:lnTo>
                    <a:pt x="0" y="208279"/>
                  </a:lnTo>
                  <a:lnTo>
                    <a:pt x="208279" y="0"/>
                  </a:lnTo>
                  <a:lnTo>
                    <a:pt x="208279" y="104139"/>
                  </a:lnTo>
                  <a:lnTo>
                    <a:pt x="1588770" y="104139"/>
                  </a:lnTo>
                  <a:lnTo>
                    <a:pt x="1588770" y="311149"/>
                  </a:lnTo>
                  <a:close/>
                </a:path>
                <a:path w="1653540" h="415290">
                  <a:moveTo>
                    <a:pt x="1653539" y="415289"/>
                  </a:moveTo>
                  <a:lnTo>
                    <a:pt x="1653539" y="415289"/>
                  </a:lnTo>
                </a:path>
                <a:path w="1653540" h="41529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42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1270"/>
            <a:ext cx="10674693" cy="685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349171"/>
            <a:ext cx="10674693" cy="650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6429"/>
            <a:ext cx="3749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Focus on </a:t>
            </a:r>
            <a:r>
              <a:rPr sz="4400" dirty="0">
                <a:latin typeface="Liberation Sans"/>
                <a:cs typeface="Liberation Sans"/>
              </a:rPr>
              <a:t>3</a:t>
            </a:r>
            <a:r>
              <a:rPr sz="4400" spc="-9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Ws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79600"/>
            <a:ext cx="10440035" cy="9347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90"/>
              </a:spcBef>
            </a:pPr>
            <a:r>
              <a:rPr sz="2050" spc="-130" dirty="0">
                <a:solidFill>
                  <a:srgbClr val="FF0000"/>
                </a:solidFill>
                <a:latin typeface="Arial"/>
                <a:cs typeface="Arial"/>
              </a:rPr>
              <a:t>WWW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FF0000"/>
                </a:solidFill>
                <a:latin typeface="Arial"/>
                <a:cs typeface="Arial"/>
              </a:rPr>
              <a:t>means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FF0000"/>
                </a:solidFill>
                <a:latin typeface="Arial"/>
                <a:cs typeface="Arial"/>
              </a:rPr>
              <a:t>worked,</a:t>
            </a:r>
            <a:r>
              <a:rPr sz="205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FF0000"/>
                </a:solidFill>
                <a:latin typeface="Arial"/>
                <a:cs typeface="Arial"/>
              </a:rPr>
              <a:t>kind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FF0000"/>
                </a:solidFill>
                <a:latin typeface="Arial"/>
                <a:cs typeface="Arial"/>
              </a:rPr>
              <a:t>worked,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05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FF0000"/>
                </a:solidFill>
                <a:latin typeface="Arial"/>
                <a:cs typeface="Arial"/>
              </a:rPr>
              <a:t>didn't</a:t>
            </a:r>
            <a:r>
              <a:rPr sz="205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0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5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FF0000"/>
                </a:solidFill>
                <a:latin typeface="Arial"/>
                <a:cs typeface="Arial"/>
              </a:rPr>
              <a:t>all.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50" spc="-210" dirty="0">
                <a:latin typeface="Arial"/>
                <a:cs typeface="Arial"/>
              </a:rPr>
              <a:t>As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5" dirty="0">
                <a:latin typeface="Arial"/>
                <a:cs typeface="Arial"/>
              </a:rPr>
              <a:t>words</a:t>
            </a:r>
            <a:r>
              <a:rPr sz="2050" spc="-125" dirty="0">
                <a:latin typeface="Arial"/>
                <a:cs typeface="Arial"/>
              </a:rPr>
              <a:t> suggest,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team</a:t>
            </a:r>
            <a:r>
              <a:rPr sz="2050" spc="-110" dirty="0">
                <a:latin typeface="Arial"/>
                <a:cs typeface="Arial"/>
              </a:rPr>
              <a:t> is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100" dirty="0">
                <a:latin typeface="Arial"/>
                <a:cs typeface="Arial"/>
              </a:rPr>
              <a:t>focused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on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that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worked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well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5" dirty="0">
                <a:latin typeface="Arial"/>
                <a:cs typeface="Arial"/>
              </a:rPr>
              <a:t>for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them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5" dirty="0">
                <a:latin typeface="Arial"/>
                <a:cs typeface="Arial"/>
              </a:rPr>
              <a:t>last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sprint.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559" y="3674109"/>
            <a:ext cx="10373360" cy="200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90"/>
              </a:spcBef>
            </a:pPr>
            <a:r>
              <a:rPr sz="2050" spc="-155" dirty="0">
                <a:latin typeface="Arial"/>
                <a:cs typeface="Arial"/>
              </a:rPr>
              <a:t>On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that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worked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but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still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100" dirty="0">
                <a:latin typeface="Arial"/>
                <a:cs typeface="Arial"/>
              </a:rPr>
              <a:t>need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165" dirty="0">
                <a:latin typeface="Arial"/>
                <a:cs typeface="Arial"/>
              </a:rPr>
              <a:t>a</a:t>
            </a:r>
            <a:r>
              <a:rPr sz="2050" spc="-130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few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90" dirty="0">
                <a:latin typeface="Arial"/>
                <a:cs typeface="Arial"/>
              </a:rPr>
              <a:t>tweaks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25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the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next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49200"/>
              </a:lnSpc>
              <a:spcBef>
                <a:spcPts val="1160"/>
              </a:spcBef>
            </a:pPr>
            <a:r>
              <a:rPr sz="2050" spc="-110" dirty="0">
                <a:latin typeface="Arial"/>
                <a:cs typeface="Arial"/>
              </a:rPr>
              <a:t>Also,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the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team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25" dirty="0">
                <a:latin typeface="Arial"/>
                <a:cs typeface="Arial"/>
              </a:rPr>
              <a:t>focuses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70" dirty="0">
                <a:latin typeface="Arial"/>
                <a:cs typeface="Arial"/>
              </a:rPr>
              <a:t>on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65" dirty="0">
                <a:latin typeface="Arial"/>
                <a:cs typeface="Arial"/>
              </a:rPr>
              <a:t>items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that</a:t>
            </a:r>
            <a:r>
              <a:rPr sz="2050" spc="-105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</a:rPr>
              <a:t>didn't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work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30" dirty="0">
                <a:latin typeface="Arial"/>
                <a:cs typeface="Arial"/>
              </a:rPr>
              <a:t>well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or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couldn't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05" dirty="0">
                <a:latin typeface="Arial"/>
                <a:cs typeface="Arial"/>
              </a:rPr>
              <a:t>be </a:t>
            </a:r>
            <a:r>
              <a:rPr sz="2050" spc="-60" dirty="0">
                <a:latin typeface="Arial"/>
                <a:cs typeface="Arial"/>
              </a:rPr>
              <a:t>implemented</a:t>
            </a:r>
            <a:r>
              <a:rPr sz="2050" spc="-1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in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50" dirty="0">
                <a:latin typeface="Arial"/>
                <a:cs typeface="Arial"/>
              </a:rPr>
              <a:t>this</a:t>
            </a:r>
            <a:r>
              <a:rPr sz="2050" spc="-114" dirty="0">
                <a:latin typeface="Arial"/>
                <a:cs typeface="Arial"/>
              </a:rPr>
              <a:t> </a:t>
            </a:r>
            <a:r>
              <a:rPr sz="2050" spc="-45" dirty="0">
                <a:latin typeface="Arial"/>
                <a:cs typeface="Arial"/>
              </a:rPr>
              <a:t>sprint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-15" dirty="0">
                <a:latin typeface="Arial"/>
                <a:cs typeface="Arial"/>
              </a:rPr>
              <a:t>but  </a:t>
            </a:r>
            <a:r>
              <a:rPr sz="2050" spc="-75" dirty="0">
                <a:latin typeface="Arial"/>
                <a:cs typeface="Arial"/>
              </a:rPr>
              <a:t>could </a:t>
            </a:r>
            <a:r>
              <a:rPr sz="2050" spc="-100" dirty="0">
                <a:latin typeface="Arial"/>
                <a:cs typeface="Arial"/>
              </a:rPr>
              <a:t>be </a:t>
            </a:r>
            <a:r>
              <a:rPr sz="2050" spc="-65" dirty="0">
                <a:latin typeface="Arial"/>
                <a:cs typeface="Arial"/>
              </a:rPr>
              <a:t>improved </a:t>
            </a:r>
            <a:r>
              <a:rPr sz="2050" spc="-20" dirty="0">
                <a:latin typeface="Arial"/>
                <a:cs typeface="Arial"/>
              </a:rPr>
              <a:t>or</a:t>
            </a:r>
            <a:r>
              <a:rPr sz="2050" spc="-425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implemented </a:t>
            </a:r>
            <a:r>
              <a:rPr sz="2050" spc="-35" dirty="0">
                <a:latin typeface="Arial"/>
                <a:cs typeface="Arial"/>
              </a:rPr>
              <a:t>in </a:t>
            </a:r>
            <a:r>
              <a:rPr sz="2050" spc="-90" dirty="0">
                <a:latin typeface="Arial"/>
                <a:cs typeface="Arial"/>
              </a:rPr>
              <a:t>upcoming </a:t>
            </a:r>
            <a:r>
              <a:rPr sz="2050" spc="-70" dirty="0">
                <a:latin typeface="Arial"/>
                <a:cs typeface="Arial"/>
              </a:rPr>
              <a:t>sprints.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6429"/>
            <a:ext cx="490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Retrospective</a:t>
            </a:r>
            <a:r>
              <a:rPr sz="4400" spc="-55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tricks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8110" y="1419860"/>
            <a:ext cx="6771640" cy="508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650" y="429259"/>
            <a:ext cx="4686300" cy="6320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370330"/>
            <a:ext cx="6140450" cy="460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"/>
            <a:ext cx="12192000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80" y="36890"/>
            <a:ext cx="7515739" cy="682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7379" y="2865120"/>
            <a:ext cx="918210" cy="165988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80010" algn="just">
              <a:lnSpc>
                <a:spcPts val="3130"/>
              </a:lnSpc>
              <a:spcBef>
                <a:spcPts val="495"/>
              </a:spcBef>
            </a:pPr>
            <a:r>
              <a:rPr sz="2900" spc="-175" dirty="0">
                <a:solidFill>
                  <a:srgbClr val="FFFFFF"/>
                </a:solidFill>
                <a:latin typeface="Arial"/>
                <a:cs typeface="Arial"/>
              </a:rPr>
              <a:t>One-  </a:t>
            </a:r>
            <a:r>
              <a:rPr sz="2900" spc="-165" dirty="0">
                <a:solidFill>
                  <a:srgbClr val="FFFFFF"/>
                </a:solidFill>
                <a:latin typeface="Arial"/>
                <a:cs typeface="Arial"/>
              </a:rPr>
              <a:t>Week  </a:t>
            </a:r>
            <a:r>
              <a:rPr sz="2900" spc="-3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spc="-3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900" spc="165" dirty="0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sz="2900" spc="-110" dirty="0">
                <a:solidFill>
                  <a:srgbClr val="FFFFFF"/>
                </a:solidFill>
                <a:latin typeface="Arial"/>
                <a:cs typeface="Arial"/>
              </a:rPr>
              <a:t>Ritual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9240" y="547370"/>
            <a:ext cx="1633855" cy="1085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06070" marR="260350" indent="-38100">
              <a:lnSpc>
                <a:spcPts val="2480"/>
              </a:lnSpc>
              <a:spcBef>
                <a:spcPts val="415"/>
              </a:spcBef>
            </a:pPr>
            <a:r>
              <a:rPr sz="2300" spc="-90" dirty="0">
                <a:solidFill>
                  <a:srgbClr val="FFFFFF"/>
                </a:solidFill>
              </a:rPr>
              <a:t>(1)</a:t>
            </a:r>
            <a:r>
              <a:rPr sz="2300" spc="-195" dirty="0">
                <a:solidFill>
                  <a:srgbClr val="FFFFFF"/>
                </a:solidFill>
              </a:rPr>
              <a:t> </a:t>
            </a:r>
            <a:r>
              <a:rPr sz="2300" spc="-80" dirty="0">
                <a:solidFill>
                  <a:srgbClr val="FFFFFF"/>
                </a:solidFill>
              </a:rPr>
              <a:t>Sprint  </a:t>
            </a:r>
            <a:r>
              <a:rPr sz="2300" spc="-120" dirty="0">
                <a:solidFill>
                  <a:srgbClr val="FFFFFF"/>
                </a:solidFill>
              </a:rPr>
              <a:t>Planning</a:t>
            </a:r>
            <a:endParaRPr sz="2300"/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300" spc="-85" dirty="0">
                <a:solidFill>
                  <a:srgbClr val="FFFFFF"/>
                </a:solidFill>
              </a:rPr>
              <a:t>Development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7797800" y="2350770"/>
            <a:ext cx="1633220" cy="1085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6870" marR="281940" indent="5080">
              <a:lnSpc>
                <a:spcPts val="2480"/>
              </a:lnSpc>
              <a:spcBef>
                <a:spcPts val="415"/>
              </a:spcBef>
            </a:pP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300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8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3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300" spc="-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-12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2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109" y="5380989"/>
            <a:ext cx="168021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">
              <a:lnSpc>
                <a:spcPct val="112700"/>
              </a:lnSpc>
              <a:spcBef>
                <a:spcPts val="100"/>
              </a:spcBef>
            </a:pP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"/>
                <a:cs typeface="Arial"/>
              </a:rPr>
              <a:t>Standup 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2059" y="5380989"/>
            <a:ext cx="168084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12700"/>
              </a:lnSpc>
              <a:spcBef>
                <a:spcPts val="100"/>
              </a:spcBef>
            </a:pPr>
            <a:r>
              <a:rPr sz="2300" spc="-10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23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FFFFFF"/>
                </a:solidFill>
                <a:latin typeface="Arial"/>
                <a:cs typeface="Arial"/>
              </a:rPr>
              <a:t>Standup  </a:t>
            </a:r>
            <a:r>
              <a:rPr sz="2300" spc="-8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3370" y="2193290"/>
            <a:ext cx="1701800" cy="14008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95300" marR="294640" indent="-193040">
              <a:lnSpc>
                <a:spcPts val="2480"/>
              </a:lnSpc>
              <a:spcBef>
                <a:spcPts val="415"/>
              </a:spcBef>
              <a:buAutoNum type="arabicParenBoth" startAt="3"/>
              <a:tabLst>
                <a:tab pos="692785" algn="l"/>
              </a:tabLst>
            </a:pPr>
            <a:r>
              <a:rPr sz="2300" spc="-4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spc="15" dirty="0">
                <a:solidFill>
                  <a:srgbClr val="FFFFFF"/>
                </a:solidFill>
                <a:latin typeface="Arial"/>
                <a:cs typeface="Arial"/>
              </a:rPr>
              <a:t>int  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2300">
              <a:latin typeface="Arial"/>
              <a:cs typeface="Arial"/>
            </a:endParaRPr>
          </a:p>
          <a:p>
            <a:pPr marL="12700" marR="5080" indent="275590">
              <a:lnSpc>
                <a:spcPts val="2480"/>
              </a:lnSpc>
              <a:spcBef>
                <a:spcPts val="630"/>
              </a:spcBef>
              <a:buAutoNum type="arabicParenBoth" startAt="3"/>
              <a:tabLst>
                <a:tab pos="685165" algn="l"/>
              </a:tabLst>
            </a:pPr>
            <a:r>
              <a:rPr sz="2300" b="1" spc="-5" dirty="0">
                <a:solidFill>
                  <a:srgbClr val="FFFFFF"/>
                </a:solidFill>
                <a:latin typeface="Carlito"/>
                <a:cs typeface="Carlito"/>
              </a:rPr>
              <a:t>Sprint  R</a:t>
            </a:r>
            <a:r>
              <a:rPr sz="23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osp</a:t>
            </a:r>
            <a:r>
              <a:rPr sz="23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300" b="1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300" b="1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300" b="1" spc="5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23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1270"/>
            <a:ext cx="10674693" cy="6854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79450"/>
            <a:ext cx="5427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Liberation Sans"/>
                <a:cs typeface="Liberation Sans"/>
              </a:rPr>
              <a:t>SCRUM</a:t>
            </a:r>
            <a:r>
              <a:rPr sz="4400" spc="-7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retrospective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3389"/>
            <a:ext cx="10148570" cy="227838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20" dirty="0">
                <a:latin typeface="Arial"/>
                <a:cs typeface="Arial"/>
              </a:rPr>
              <a:t>includes </a:t>
            </a:r>
            <a:r>
              <a:rPr sz="2800" spc="-50" dirty="0">
                <a:latin typeface="Arial"/>
                <a:cs typeface="Arial"/>
              </a:rPr>
              <a:t>three </a:t>
            </a:r>
            <a:r>
              <a:rPr sz="2800" spc="-100" dirty="0">
                <a:latin typeface="Arial"/>
                <a:cs typeface="Arial"/>
              </a:rPr>
              <a:t>main </a:t>
            </a:r>
            <a:r>
              <a:rPr sz="2800" spc="-75" dirty="0">
                <a:latin typeface="Arial"/>
                <a:cs typeface="Arial"/>
              </a:rPr>
              <a:t>questions/points </a:t>
            </a:r>
            <a:r>
              <a:rPr sz="2800" spc="10" dirty="0">
                <a:latin typeface="Arial"/>
                <a:cs typeface="Arial"/>
              </a:rPr>
              <a:t>for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discussion: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during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sprint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cycle?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35" dirty="0">
                <a:latin typeface="Arial"/>
                <a:cs typeface="Arial"/>
              </a:rPr>
              <a:t>went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wrong </a:t>
            </a:r>
            <a:r>
              <a:rPr sz="2800" spc="-85" dirty="0">
                <a:latin typeface="Arial"/>
                <a:cs typeface="Arial"/>
              </a:rPr>
              <a:t>during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sprint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cycle?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Char char="•"/>
              <a:tabLst>
                <a:tab pos="241300" algn="l"/>
              </a:tabLst>
            </a:pPr>
            <a:r>
              <a:rPr sz="2800" spc="-80" dirty="0">
                <a:latin typeface="Arial"/>
                <a:cs typeface="Arial"/>
              </a:rPr>
              <a:t>What </a:t>
            </a:r>
            <a:r>
              <a:rPr sz="2800" spc="-95" dirty="0">
                <a:latin typeface="Arial"/>
                <a:cs typeface="Arial"/>
              </a:rPr>
              <a:t>could we do </a:t>
            </a:r>
            <a:r>
              <a:rPr sz="2800" spc="-30" dirty="0">
                <a:latin typeface="Arial"/>
                <a:cs typeface="Arial"/>
              </a:rPr>
              <a:t>differently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improve</a:t>
            </a:r>
            <a:r>
              <a:rPr sz="2800" spc="-10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58140"/>
            <a:ext cx="9996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4400" spc="-5" dirty="0">
                <a:latin typeface="Liberation Sans"/>
                <a:cs typeface="Liberation Sans"/>
              </a:rPr>
              <a:t>Key	elements of the </a:t>
            </a:r>
            <a:r>
              <a:rPr sz="4400" dirty="0">
                <a:latin typeface="Liberation Sans"/>
                <a:cs typeface="Liberation Sans"/>
              </a:rPr>
              <a:t>sprint</a:t>
            </a:r>
            <a:r>
              <a:rPr sz="4400" spc="-30" dirty="0">
                <a:latin typeface="Liberation Sans"/>
                <a:cs typeface="Liberation Sans"/>
              </a:rPr>
              <a:t> </a:t>
            </a:r>
            <a:r>
              <a:rPr sz="4400" spc="-5" dirty="0">
                <a:latin typeface="Liberation Sans"/>
                <a:cs typeface="Liberation Sans"/>
              </a:rPr>
              <a:t>retrospective: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09" y="1290320"/>
            <a:ext cx="11448415" cy="51904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1066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spc="-215" dirty="0">
                <a:latin typeface="Arial"/>
                <a:cs typeface="Arial"/>
              </a:rPr>
              <a:t>Process </a:t>
            </a:r>
            <a:r>
              <a:rPr sz="2800" spc="-90" dirty="0">
                <a:latin typeface="Arial"/>
                <a:cs typeface="Arial"/>
              </a:rPr>
              <a:t>improvements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45" dirty="0">
                <a:latin typeface="Arial"/>
                <a:cs typeface="Arial"/>
              </a:rPr>
              <a:t>made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end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every </a:t>
            </a:r>
            <a:r>
              <a:rPr sz="2800" spc="-55" dirty="0">
                <a:latin typeface="Arial"/>
                <a:cs typeface="Arial"/>
              </a:rPr>
              <a:t>sprint.</a:t>
            </a:r>
            <a:r>
              <a:rPr sz="2800" spc="-49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ensures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that 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sz="2800" spc="-85" dirty="0">
                <a:solidFill>
                  <a:srgbClr val="FF0000"/>
                </a:solidFill>
                <a:latin typeface="Arial"/>
                <a:cs typeface="Arial"/>
              </a:rPr>
              <a:t>team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is always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improving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way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59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works.</a:t>
            </a:r>
            <a:endParaRPr sz="2800">
              <a:latin typeface="Arial"/>
              <a:cs typeface="Arial"/>
            </a:endParaRPr>
          </a:p>
          <a:p>
            <a:pPr marL="240665" marR="5080" indent="-228600">
              <a:lnSpc>
                <a:spcPts val="3020"/>
              </a:lnSpc>
              <a:spcBef>
                <a:spcPts val="142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retrospective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collaborative </a:t>
            </a:r>
            <a:r>
              <a:rPr sz="2800" spc="-165" dirty="0">
                <a:latin typeface="Arial"/>
                <a:cs typeface="Arial"/>
              </a:rPr>
              <a:t>process </a:t>
            </a:r>
            <a:r>
              <a:rPr sz="2800" spc="-150" dirty="0">
                <a:latin typeface="Arial"/>
                <a:cs typeface="Arial"/>
              </a:rPr>
              <a:t>among </a:t>
            </a:r>
            <a:r>
              <a:rPr sz="2800" spc="-65" dirty="0">
                <a:latin typeface="Arial"/>
                <a:cs typeface="Arial"/>
              </a:rPr>
              <a:t>all </a:t>
            </a:r>
            <a:r>
              <a:rPr sz="2800" spc="-125" dirty="0">
                <a:latin typeface="Arial"/>
                <a:cs typeface="Arial"/>
              </a:rPr>
              <a:t>members, </a:t>
            </a:r>
            <a:r>
              <a:rPr sz="2800" spc="-95" dirty="0">
                <a:latin typeface="Arial"/>
                <a:cs typeface="Arial"/>
              </a:rPr>
              <a:t>including 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team,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product </a:t>
            </a:r>
            <a:r>
              <a:rPr sz="2800" spc="-70" dirty="0">
                <a:latin typeface="Arial"/>
                <a:cs typeface="Arial"/>
              </a:rPr>
              <a:t>owner,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Scrum </a:t>
            </a:r>
            <a:r>
              <a:rPr sz="2800" spc="-80" dirty="0">
                <a:latin typeface="Arial"/>
                <a:cs typeface="Arial"/>
              </a:rPr>
              <a:t>Master.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team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members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identify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what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what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could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be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improved</a:t>
            </a:r>
            <a:r>
              <a:rPr sz="2800" spc="-8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0665" marR="775970" indent="-228600">
              <a:lnSpc>
                <a:spcPts val="3020"/>
              </a:lnSpc>
              <a:spcBef>
                <a:spcPts val="146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95" dirty="0">
                <a:latin typeface="Arial"/>
                <a:cs typeface="Arial"/>
              </a:rPr>
              <a:t>Scrum </a:t>
            </a:r>
            <a:r>
              <a:rPr sz="2800" spc="-75" dirty="0">
                <a:latin typeface="Arial"/>
                <a:cs typeface="Arial"/>
              </a:rPr>
              <a:t>Master </a:t>
            </a:r>
            <a:r>
              <a:rPr sz="2800" spc="-65" dirty="0">
                <a:solidFill>
                  <a:srgbClr val="FF0000"/>
                </a:solidFill>
                <a:latin typeface="Arial"/>
                <a:cs typeface="Arial"/>
              </a:rPr>
              <a:t>prioritizes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actions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lessons </a:t>
            </a:r>
            <a:r>
              <a:rPr sz="2800" spc="-100" dirty="0">
                <a:latin typeface="Arial"/>
                <a:cs typeface="Arial"/>
              </a:rPr>
              <a:t>learned </a:t>
            </a:r>
            <a:r>
              <a:rPr sz="2800" spc="-180" dirty="0">
                <a:latin typeface="Arial"/>
                <a:cs typeface="Arial"/>
              </a:rPr>
              <a:t>based </a:t>
            </a:r>
            <a:r>
              <a:rPr sz="2800" spc="-85" dirty="0">
                <a:latin typeface="Arial"/>
                <a:cs typeface="Arial"/>
              </a:rPr>
              <a:t>on team  </a:t>
            </a:r>
            <a:r>
              <a:rPr sz="2800" spc="-55" dirty="0">
                <a:latin typeface="Arial"/>
                <a:cs typeface="Arial"/>
              </a:rPr>
              <a:t>direction.</a:t>
            </a:r>
            <a:endParaRPr sz="2800">
              <a:latin typeface="Arial"/>
              <a:cs typeface="Arial"/>
            </a:endParaRPr>
          </a:p>
          <a:p>
            <a:pPr marL="240665" marR="294005" indent="-228600">
              <a:lnSpc>
                <a:spcPts val="3030"/>
              </a:lnSpc>
              <a:spcBef>
                <a:spcPts val="141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05" dirty="0">
                <a:latin typeface="Arial"/>
                <a:cs typeface="Arial"/>
              </a:rPr>
              <a:t>supports </a:t>
            </a:r>
            <a:r>
              <a:rPr sz="2800" spc="-85" dirty="0">
                <a:latin typeface="Arial"/>
                <a:cs typeface="Arial"/>
              </a:rPr>
              <a:t>team </a:t>
            </a:r>
            <a:r>
              <a:rPr sz="2800" spc="-35" dirty="0">
                <a:latin typeface="Arial"/>
                <a:cs typeface="Arial"/>
              </a:rPr>
              <a:t>formation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bonding, </a:t>
            </a:r>
            <a:r>
              <a:rPr sz="2800" spc="-60" dirty="0">
                <a:latin typeface="Arial"/>
                <a:cs typeface="Arial"/>
              </a:rPr>
              <a:t>particularly </a:t>
            </a:r>
            <a:r>
              <a:rPr sz="2800" spc="-260" dirty="0">
                <a:latin typeface="Arial"/>
                <a:cs typeface="Arial"/>
              </a:rPr>
              <a:t>as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any </a:t>
            </a:r>
            <a:r>
              <a:rPr sz="28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areas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conflict </a:t>
            </a: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2800" spc="-13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identified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65" dirty="0">
                <a:latin typeface="Arial"/>
                <a:cs typeface="Arial"/>
              </a:rPr>
              <a:t>dealt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with.</a:t>
            </a:r>
            <a:endParaRPr sz="2800">
              <a:latin typeface="Arial"/>
              <a:cs typeface="Arial"/>
            </a:endParaRPr>
          </a:p>
          <a:p>
            <a:pPr marL="240665" marR="793115" indent="-228600">
              <a:lnSpc>
                <a:spcPts val="3030"/>
              </a:lnSpc>
              <a:spcBef>
                <a:spcPts val="140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retrospective </a:t>
            </a:r>
            <a:r>
              <a:rPr sz="2800" spc="-135" dirty="0">
                <a:latin typeface="Arial"/>
                <a:cs typeface="Arial"/>
              </a:rPr>
              <a:t>helps </a:t>
            </a:r>
            <a:r>
              <a:rPr sz="2800" spc="-55" dirty="0">
                <a:solidFill>
                  <a:srgbClr val="FF0000"/>
                </a:solidFill>
                <a:latin typeface="Arial"/>
                <a:cs typeface="Arial"/>
              </a:rPr>
              <a:t>build </a:t>
            </a:r>
            <a:r>
              <a:rPr sz="2800" spc="-4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team's </a:t>
            </a:r>
            <a:r>
              <a:rPr sz="2800" spc="-215" dirty="0">
                <a:solidFill>
                  <a:srgbClr val="FF0000"/>
                </a:solidFill>
                <a:latin typeface="Arial"/>
                <a:cs typeface="Arial"/>
              </a:rPr>
              <a:t>sense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ownership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self-  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r>
              <a:rPr sz="2800" spc="-1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"/>
            <a:ext cx="12192000" cy="68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679" y="277936"/>
            <a:ext cx="10674693" cy="657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Scrum retrospective</vt:lpstr>
      <vt:lpstr>(1) Sprint  Planning Development</vt:lpstr>
      <vt:lpstr>SCRUM retrospective</vt:lpstr>
      <vt:lpstr>Key elements of the sprint retrospective: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 on 3 Ws</vt:lpstr>
      <vt:lpstr>Retrospective tricks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retrospective</dc:title>
  <cp:lastModifiedBy>Dr. Arun Kumar C (CSE)</cp:lastModifiedBy>
  <cp:revision>3</cp:revision>
  <dcterms:created xsi:type="dcterms:W3CDTF">2021-04-19T15:26:09Z</dcterms:created>
  <dcterms:modified xsi:type="dcterms:W3CDTF">2022-02-16T04:55:03Z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2021-04-19T00:00:00Z</vt:filetime>
  </property>
</Properties>
</file>