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81" r:id="rId2"/>
    <p:sldId id="318" r:id="rId3"/>
    <p:sldId id="319" r:id="rId4"/>
    <p:sldId id="320" r:id="rId5"/>
    <p:sldId id="361" r:id="rId6"/>
    <p:sldId id="357" r:id="rId7"/>
    <p:sldId id="358" r:id="rId8"/>
    <p:sldId id="359" r:id="rId9"/>
    <p:sldId id="360" r:id="rId10"/>
    <p:sldId id="315" r:id="rId11"/>
    <p:sldId id="316" r:id="rId12"/>
    <p:sldId id="321" r:id="rId13"/>
    <p:sldId id="322" r:id="rId14"/>
    <p:sldId id="334" r:id="rId15"/>
    <p:sldId id="335" r:id="rId16"/>
    <p:sldId id="324" r:id="rId17"/>
    <p:sldId id="323" r:id="rId18"/>
    <p:sldId id="336" r:id="rId19"/>
    <p:sldId id="326" r:id="rId20"/>
    <p:sldId id="325" r:id="rId21"/>
    <p:sldId id="327" r:id="rId22"/>
    <p:sldId id="328" r:id="rId23"/>
    <p:sldId id="329" r:id="rId24"/>
    <p:sldId id="344" r:id="rId25"/>
    <p:sldId id="345" r:id="rId26"/>
    <p:sldId id="346" r:id="rId27"/>
    <p:sldId id="347" r:id="rId28"/>
    <p:sldId id="348" r:id="rId29"/>
    <p:sldId id="349" r:id="rId30"/>
    <p:sldId id="351" r:id="rId31"/>
    <p:sldId id="352" r:id="rId32"/>
    <p:sldId id="353" r:id="rId33"/>
    <p:sldId id="354" r:id="rId34"/>
    <p:sldId id="355" r:id="rId35"/>
    <p:sldId id="356" r:id="rId36"/>
    <p:sldId id="337" r:id="rId37"/>
    <p:sldId id="338" r:id="rId38"/>
    <p:sldId id="339" r:id="rId39"/>
    <p:sldId id="340" r:id="rId40"/>
    <p:sldId id="341" r:id="rId41"/>
    <p:sldId id="342" r:id="rId42"/>
    <p:sldId id="343" r:id="rId43"/>
    <p:sldId id="26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1b02227b53bda3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0" d="100"/>
          <a:sy n="80" d="100"/>
        </p:scale>
        <p:origin x="1430"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1E6DF-7A91-4107-AED2-E3157E99F359}" type="datetimeFigureOut">
              <a:rPr lang="en-IN" smtClean="0"/>
              <a:t>29-07-2021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A19279-D174-4B0F-9E72-C6572B1F3136}" type="slidenum">
              <a:rPr lang="en-IN" smtClean="0"/>
              <a:t>‹#›</a:t>
            </a:fld>
            <a:endParaRPr lang="en-IN"/>
          </a:p>
        </p:txBody>
      </p:sp>
    </p:spTree>
    <p:extLst>
      <p:ext uri="{BB962C8B-B14F-4D97-AF65-F5344CB8AC3E}">
        <p14:creationId xmlns:p14="http://schemas.microsoft.com/office/powerpoint/2010/main" val="3754965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9</a:t>
            </a:fld>
            <a:endParaRPr lang="en-IN"/>
          </a:p>
        </p:txBody>
      </p:sp>
    </p:spTree>
    <p:extLst>
      <p:ext uri="{BB962C8B-B14F-4D97-AF65-F5344CB8AC3E}">
        <p14:creationId xmlns:p14="http://schemas.microsoft.com/office/powerpoint/2010/main" val="822717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5" name="Google Shape;34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6205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4" name="Google Shape;3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43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1" name="Google Shape;36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148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8" name="Google Shape;36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0322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10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9" name="Google Shape;19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923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2378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13" name="Google Shape;2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806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789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76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23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7" name="Google Shape;2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19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0" name="Google Shape;16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0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22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6" name="Google Shape;29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384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4" name="Google Shape;3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896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2" name="Google Shape;31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9905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7" name="Google Shape;32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0871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6" name="Google Shape;33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77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7/29/2021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7/29/2021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7/29/2021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7/29/2021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7/29/2021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7/29/2021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00200"/>
            <a:ext cx="6981824" cy="1894362"/>
          </a:xfrm>
        </p:spPr>
        <p:txBody>
          <a:bodyPr>
            <a:noAutofit/>
          </a:bodyPr>
          <a:lstStyle/>
          <a:p>
            <a:pPr algn="ctr"/>
            <a:r>
              <a:rPr lang="en-IN" sz="3600" dirty="0" smtClean="0">
                <a:solidFill>
                  <a:srgbClr val="C00000"/>
                </a:solidFill>
                <a:latin typeface="Calibri" pitchFamily="34" charset="0"/>
                <a:cs typeface="Calibri" pitchFamily="34" charset="0"/>
              </a:rPr>
              <a:t>18CSC311: MACHINE </a:t>
            </a:r>
            <a:r>
              <a:rPr lang="en-IN" sz="3600" dirty="0">
                <a:solidFill>
                  <a:srgbClr val="C00000"/>
                </a:solidFill>
                <a:latin typeface="Calibri" pitchFamily="34" charset="0"/>
                <a:cs typeface="Calibri" pitchFamily="34" charset="0"/>
              </a:rPr>
              <a:t>LEARNING </a:t>
            </a:r>
            <a:r>
              <a:rPr lang="en-IN" sz="3600" dirty="0" smtClean="0">
                <a:solidFill>
                  <a:srgbClr val="C00000"/>
                </a:solidFill>
                <a:latin typeface="Calibri" pitchFamily="34" charset="0"/>
                <a:cs typeface="Calibri" pitchFamily="34" charset="0"/>
              </a:rPr>
              <a:t/>
            </a:r>
            <a:br>
              <a:rPr lang="en-IN" sz="3600" dirty="0" smtClean="0">
                <a:solidFill>
                  <a:srgbClr val="C00000"/>
                </a:solidFill>
                <a:latin typeface="Calibri" pitchFamily="34" charset="0"/>
                <a:cs typeface="Calibri" pitchFamily="34" charset="0"/>
              </a:rPr>
            </a:br>
            <a:r>
              <a:rPr lang="en-IN" sz="2800" dirty="0" smtClean="0">
                <a:solidFill>
                  <a:srgbClr val="C00000"/>
                </a:solidFill>
                <a:latin typeface="Calibri" pitchFamily="34" charset="0"/>
                <a:cs typeface="Calibri" pitchFamily="34" charset="0"/>
              </a:rPr>
              <a:t>Lecture 2</a:t>
            </a:r>
            <a:r>
              <a:rPr lang="en-IN" sz="4400" dirty="0" smtClean="0">
                <a:solidFill>
                  <a:schemeClr val="accent1">
                    <a:lumMod val="75000"/>
                  </a:schemeClr>
                </a:solidFill>
                <a:latin typeface="Calibri" pitchFamily="34" charset="0"/>
                <a:cs typeface="Calibri" pitchFamily="34" charset="0"/>
              </a:rPr>
              <a:t/>
            </a:r>
            <a:br>
              <a:rPr lang="en-IN" sz="4400" dirty="0" smtClean="0">
                <a:solidFill>
                  <a:schemeClr val="accent1">
                    <a:lumMod val="75000"/>
                  </a:schemeClr>
                </a:solidFill>
                <a:latin typeface="Calibri" pitchFamily="34" charset="0"/>
                <a:cs typeface="Calibri" pitchFamily="34" charset="0"/>
              </a:rPr>
            </a:br>
            <a:endParaRPr lang="en-IN" sz="2000" dirty="0">
              <a:solidFill>
                <a:srgbClr val="C00000"/>
              </a:solidFill>
              <a:latin typeface="Calibri" pitchFamily="34" charset="0"/>
              <a:cs typeface="Calibri" pitchFamily="34" charset="0"/>
            </a:endParaRPr>
          </a:p>
        </p:txBody>
      </p:sp>
      <p:sp>
        <p:nvSpPr>
          <p:cNvPr id="4" name="Title 3"/>
          <p:cNvSpPr txBox="1">
            <a:spLocks/>
          </p:cNvSpPr>
          <p:nvPr/>
        </p:nvSpPr>
        <p:spPr>
          <a:xfrm>
            <a:off x="2085975" y="2803009"/>
            <a:ext cx="6886575" cy="947181"/>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IN" sz="2800" dirty="0">
              <a:solidFill>
                <a:schemeClr val="tx1"/>
              </a:solidFill>
              <a:latin typeface="Calibri" pitchFamily="34" charset="0"/>
              <a:cs typeface="Calibri" pitchFamily="34" charset="0"/>
            </a:endParaRPr>
          </a:p>
        </p:txBody>
      </p:sp>
      <p:sp>
        <p:nvSpPr>
          <p:cNvPr id="6" name="Subtitle 6"/>
          <p:cNvSpPr>
            <a:spLocks noGrp="1"/>
          </p:cNvSpPr>
          <p:nvPr/>
        </p:nvSpPr>
        <p:spPr>
          <a:xfrm>
            <a:off x="2286000" y="5257800"/>
            <a:ext cx="6172200" cy="1371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sz="1200" dirty="0"/>
              <a:t>References: Towards data science, Machine Learning </a:t>
            </a:r>
            <a:r>
              <a:rPr lang="en-US" sz="1200" dirty="0" smtClean="0"/>
              <a:t>Mastery, Textbooks as per the syllabus </a:t>
            </a:r>
            <a:endParaRPr lang="en-US" sz="1200" dirty="0"/>
          </a:p>
        </p:txBody>
      </p:sp>
    </p:spTree>
    <p:extLst>
      <p:ext uri="{BB962C8B-B14F-4D97-AF65-F5344CB8AC3E}">
        <p14:creationId xmlns:p14="http://schemas.microsoft.com/office/powerpoint/2010/main" val="233884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381000" y="1143000"/>
            <a:ext cx="8305800" cy="4873752"/>
          </a:xfrm>
        </p:spPr>
        <p:txBody>
          <a:bodyPr>
            <a:normAutofit lnSpcReduction="10000"/>
          </a:bodyPr>
          <a:lstStyle/>
          <a:p>
            <a:pPr marL="0" indent="0">
              <a:buNone/>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Confusion Matrix</a:t>
            </a:r>
          </a:p>
          <a:p>
            <a:pPr lvl="1">
              <a:buFont typeface="Wingdings" panose="05000000000000000000" pitchFamily="2" charset="2"/>
              <a:buChar char="Ø"/>
            </a:pPr>
            <a:r>
              <a:rPr lang="en-US" sz="1900" dirty="0" smtClean="0">
                <a:latin typeface="Calibri" panose="020F0502020204030204" pitchFamily="34" charset="0"/>
                <a:cs typeface="Calibri" panose="020F0502020204030204" pitchFamily="34" charset="0"/>
              </a:rPr>
              <a:t>A </a:t>
            </a:r>
            <a:r>
              <a:rPr lang="en-US" sz="1900" dirty="0">
                <a:latin typeface="Calibri" panose="020F0502020204030204" pitchFamily="34" charset="0"/>
                <a:cs typeface="Calibri" panose="020F0502020204030204" pitchFamily="34" charset="0"/>
              </a:rPr>
              <a:t>confusion matrix is an N X N matrix, where N is the number of classes being predicted</a:t>
            </a:r>
            <a:r>
              <a:rPr lang="en-US" sz="1900" dirty="0" smtClean="0">
                <a:latin typeface="Calibri" panose="020F0502020204030204" pitchFamily="34" charset="0"/>
                <a:cs typeface="Calibri" panose="020F0502020204030204" pitchFamily="34" charset="0"/>
              </a:rPr>
              <a:t>. </a:t>
            </a:r>
          </a:p>
          <a:p>
            <a:pPr lvl="1">
              <a:buFont typeface="Wingdings" panose="05000000000000000000" pitchFamily="2" charset="2"/>
              <a:buChar char="Ø"/>
            </a:pPr>
            <a:r>
              <a:rPr lang="en-US" sz="2200" dirty="0" smtClean="0">
                <a:latin typeface="Calibri" panose="020F0502020204030204" pitchFamily="34" charset="0"/>
                <a:cs typeface="Calibri" panose="020F0502020204030204" pitchFamily="34" charset="0"/>
              </a:rPr>
              <a:t>Table </a:t>
            </a:r>
            <a:r>
              <a:rPr lang="en-US" sz="2200" dirty="0">
                <a:latin typeface="Calibri" panose="020F0502020204030204" pitchFamily="34" charset="0"/>
                <a:cs typeface="Calibri" panose="020F0502020204030204" pitchFamily="34" charset="0"/>
              </a:rPr>
              <a:t>that describes the performance of a classification model by grouping predictions into 4 categories.</a:t>
            </a:r>
          </a:p>
          <a:p>
            <a:pPr marL="0" indent="0">
              <a:buNone/>
            </a:pPr>
            <a:r>
              <a:rPr lang="en-US" sz="2200" dirty="0" smtClean="0">
                <a:solidFill>
                  <a:srgbClr val="FF0000"/>
                </a:solidFill>
                <a:latin typeface="Calibri" panose="020F0502020204030204" pitchFamily="34" charset="0"/>
                <a:cs typeface="Calibri" panose="020F0502020204030204" pitchFamily="34" charset="0"/>
              </a:rPr>
              <a:t>   Example:</a:t>
            </a:r>
            <a:endParaRPr lang="en-US" sz="2200" dirty="0">
              <a:solidFill>
                <a:srgbClr val="FF0000"/>
              </a:solidFill>
              <a:latin typeface="Calibri" panose="020F0502020204030204" pitchFamily="34" charset="0"/>
              <a:cs typeface="Calibri" panose="020F0502020204030204" pitchFamily="34" charset="0"/>
            </a:endParaRPr>
          </a:p>
          <a:p>
            <a:pPr marL="342900" indent="0">
              <a:buNone/>
            </a:pPr>
            <a:r>
              <a:rPr lang="en-US" sz="2200" b="1" dirty="0">
                <a:latin typeface="Calibri" panose="020F0502020204030204" pitchFamily="34" charset="0"/>
                <a:cs typeface="Calibri" panose="020F0502020204030204" pitchFamily="34" charset="0"/>
              </a:rPr>
              <a:t>True Positives: </a:t>
            </a:r>
            <a:r>
              <a:rPr lang="en-US" sz="2200" dirty="0">
                <a:latin typeface="Calibri" panose="020F0502020204030204" pitchFamily="34" charset="0"/>
                <a:cs typeface="Calibri" panose="020F0502020204030204" pitchFamily="34" charset="0"/>
              </a:rPr>
              <a:t>we correctly predicted they do have diabetes</a:t>
            </a:r>
          </a:p>
          <a:p>
            <a:pPr marL="342900" indent="0">
              <a:buNone/>
            </a:pPr>
            <a:r>
              <a:rPr lang="en-US" sz="2200" b="1" dirty="0">
                <a:latin typeface="Calibri" panose="020F0502020204030204" pitchFamily="34" charset="0"/>
                <a:cs typeface="Calibri" panose="020F0502020204030204" pitchFamily="34" charset="0"/>
              </a:rPr>
              <a:t>True Negatives: </a:t>
            </a:r>
            <a:r>
              <a:rPr lang="en-US" sz="2200" dirty="0">
                <a:latin typeface="Calibri" panose="020F0502020204030204" pitchFamily="34" charset="0"/>
                <a:cs typeface="Calibri" panose="020F0502020204030204" pitchFamily="34" charset="0"/>
              </a:rPr>
              <a:t>we correctly predicted they don’t have diabetes</a:t>
            </a:r>
          </a:p>
          <a:p>
            <a:pPr marL="342900" indent="0">
              <a:buNone/>
            </a:pPr>
            <a:r>
              <a:rPr lang="en-US" sz="2200" b="1" dirty="0">
                <a:latin typeface="Calibri" panose="020F0502020204030204" pitchFamily="34" charset="0"/>
                <a:cs typeface="Calibri" panose="020F0502020204030204" pitchFamily="34" charset="0"/>
              </a:rPr>
              <a:t>False Positives: </a:t>
            </a:r>
            <a:r>
              <a:rPr lang="en-US" sz="2200" dirty="0">
                <a:latin typeface="Calibri" panose="020F0502020204030204" pitchFamily="34" charset="0"/>
                <a:cs typeface="Calibri" panose="020F0502020204030204" pitchFamily="34" charset="0"/>
              </a:rPr>
              <a:t>we incorrectly predicted they do have diabetes (Type I error)</a:t>
            </a:r>
          </a:p>
          <a:p>
            <a:pPr marL="342900" indent="0">
              <a:buNone/>
            </a:pPr>
            <a:r>
              <a:rPr lang="en-US" sz="2200" b="1" dirty="0">
                <a:latin typeface="Calibri" panose="020F0502020204030204" pitchFamily="34" charset="0"/>
                <a:cs typeface="Calibri" panose="020F0502020204030204" pitchFamily="34" charset="0"/>
              </a:rPr>
              <a:t>False Negatives: </a:t>
            </a:r>
            <a:r>
              <a:rPr lang="en-US" sz="2200" dirty="0">
                <a:latin typeface="Calibri" panose="020F0502020204030204" pitchFamily="34" charset="0"/>
                <a:cs typeface="Calibri" panose="020F0502020204030204" pitchFamily="34" charset="0"/>
              </a:rPr>
              <a:t>we incorrectly predicted they don’t have diabetes (Type II error)</a:t>
            </a:r>
          </a:p>
          <a:p>
            <a:pPr marL="0" indent="0">
              <a:buNone/>
            </a:pPr>
            <a:endParaRPr lang="en-US" dirty="0">
              <a:latin typeface="Calibri" panose="020F0502020204030204" pitchFamily="34" charset="0"/>
              <a:cs typeface="Calibri" panose="020F0502020204030204" pitchFamily="34" charset="0"/>
            </a:endParaRPr>
          </a:p>
        </p:txBody>
      </p:sp>
      <p:sp>
        <p:nvSpPr>
          <p:cNvPr id="5"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4001846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Science and Machine Learning : Confusion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0"/>
            <a:ext cx="8096250" cy="441960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849873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1523185"/>
            <a:ext cx="8305800" cy="4873752"/>
          </a:xfrm>
        </p:spPr>
        <p:txBody>
          <a:bodyPr>
            <a:normAutofit/>
          </a:bodyPr>
          <a:lstStyle/>
          <a:p>
            <a:r>
              <a:rPr lang="en-US" b="1" dirty="0" smtClean="0">
                <a:latin typeface="Calibri" panose="020F0502020204030204" pitchFamily="34" charset="0"/>
                <a:cs typeface="Calibri" panose="020F0502020204030204" pitchFamily="34" charset="0"/>
              </a:rPr>
              <a:t>Accuracy</a:t>
            </a:r>
            <a:endParaRPr lang="en-US" b="1"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700" dirty="0">
                <a:latin typeface="Calibri" panose="020F0502020204030204" pitchFamily="34" charset="0"/>
                <a:cs typeface="Calibri" panose="020F0502020204030204" pitchFamily="34" charset="0"/>
              </a:rPr>
              <a:t>Accuracy is defined as the ratio of the number of correct predictions and the total number of predictions</a:t>
            </a:r>
            <a:r>
              <a:rPr lang="en-US" sz="1700" dirty="0" smtClean="0">
                <a:latin typeface="Calibri" panose="020F0502020204030204" pitchFamily="34" charset="0"/>
                <a:cs typeface="Calibri" panose="020F0502020204030204" pitchFamily="34" charset="0"/>
              </a:rPr>
              <a:t>.</a:t>
            </a:r>
          </a:p>
          <a:p>
            <a:pPr lvl="1">
              <a:buFont typeface="Wingdings" panose="05000000000000000000" pitchFamily="2" charset="2"/>
              <a:buChar char="Ø"/>
            </a:pPr>
            <a:r>
              <a:rPr lang="en-US" sz="1700" dirty="0">
                <a:latin typeface="Calibri" panose="020F0502020204030204" pitchFamily="34" charset="0"/>
                <a:cs typeface="Calibri" panose="020F0502020204030204" pitchFamily="34" charset="0"/>
              </a:rPr>
              <a:t>It lies between [0,1]. In general, higher accuracy means a better model (TP and TN </a:t>
            </a:r>
            <a:r>
              <a:rPr lang="en-US" sz="1700" dirty="0" smtClean="0">
                <a:latin typeface="Calibri" panose="020F0502020204030204" pitchFamily="34" charset="0"/>
                <a:cs typeface="Calibri" panose="020F0502020204030204" pitchFamily="34" charset="0"/>
              </a:rPr>
              <a:t>must </a:t>
            </a:r>
            <a:r>
              <a:rPr lang="en-US" sz="1700" dirty="0">
                <a:latin typeface="Calibri" panose="020F0502020204030204" pitchFamily="34" charset="0"/>
                <a:cs typeface="Calibri" panose="020F0502020204030204" pitchFamily="34" charset="0"/>
              </a:rPr>
              <a:t>be high</a:t>
            </a:r>
            <a:r>
              <a:rPr lang="en-US" sz="1700" dirty="0" smtClean="0">
                <a:latin typeface="Calibri" panose="020F0502020204030204" pitchFamily="34" charset="0"/>
                <a:cs typeface="Calibri" panose="020F0502020204030204" pitchFamily="34" charset="0"/>
              </a:rPr>
              <a:t>).</a:t>
            </a:r>
          </a:p>
          <a:p>
            <a:pPr lvl="1">
              <a:buFont typeface="Wingdings" panose="05000000000000000000" pitchFamily="2" charset="2"/>
              <a:buChar char="Ø"/>
            </a:pPr>
            <a:r>
              <a:rPr lang="en-US" sz="1700" dirty="0" smtClean="0">
                <a:latin typeface="Calibri" panose="020F0502020204030204" pitchFamily="34" charset="0"/>
                <a:cs typeface="Calibri" panose="020F0502020204030204" pitchFamily="34" charset="0"/>
              </a:rPr>
              <a:t>Accuracy </a:t>
            </a:r>
            <a:r>
              <a:rPr lang="en-US" sz="1700" dirty="0">
                <a:latin typeface="Calibri" panose="020F0502020204030204" pitchFamily="34" charset="0"/>
                <a:cs typeface="Calibri" panose="020F0502020204030204" pitchFamily="34" charset="0"/>
              </a:rPr>
              <a:t>is not a useful metric in case of </a:t>
            </a:r>
            <a:r>
              <a:rPr lang="en-US" sz="1700" b="1" dirty="0">
                <a:latin typeface="Calibri" panose="020F0502020204030204" pitchFamily="34" charset="0"/>
                <a:cs typeface="Calibri" panose="020F0502020204030204" pitchFamily="34" charset="0"/>
              </a:rPr>
              <a:t>an imbalanced dataset (datasets with uneven distribution of classes).</a:t>
            </a:r>
          </a:p>
        </p:txBody>
      </p:sp>
      <p:pic>
        <p:nvPicPr>
          <p:cNvPr id="8194" name="Picture 2" descr="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95800"/>
            <a:ext cx="3019425" cy="619126"/>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1309054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81025" y="1066800"/>
            <a:ext cx="8305800" cy="4873752"/>
          </a:xfrm>
        </p:spPr>
        <p:txBody>
          <a:bodyPr>
            <a:normAutofit/>
          </a:bodyPr>
          <a:lstStyle/>
          <a:p>
            <a:r>
              <a:rPr lang="en-US" b="1" dirty="0" smtClean="0">
                <a:latin typeface="Calibri" panose="020F0502020204030204" pitchFamily="34" charset="0"/>
                <a:cs typeface="Calibri" panose="020F0502020204030204" pitchFamily="34" charset="0"/>
              </a:rPr>
              <a:t>Accuracy</a:t>
            </a:r>
          </a:p>
          <a:p>
            <a:pPr marL="0" indent="0">
              <a:buNone/>
            </a:pPr>
            <a:endParaRPr lang="en-US" b="1" dirty="0">
              <a:latin typeface="Calibri" panose="020F0502020204030204" pitchFamily="34" charset="0"/>
              <a:cs typeface="Calibri" panose="020F0502020204030204" pitchFamily="34" charset="0"/>
            </a:endParaRPr>
          </a:p>
          <a:p>
            <a:pPr marL="365760" lvl="1" indent="0">
              <a:buNone/>
            </a:pPr>
            <a:r>
              <a:rPr lang="en-US" sz="1700" b="1" dirty="0">
                <a:latin typeface="Calibri" panose="020F0502020204030204" pitchFamily="34" charset="0"/>
                <a:cs typeface="Calibri" panose="020F0502020204030204" pitchFamily="34" charset="0"/>
              </a:rPr>
              <a:t>Consider the following values for the confusion matrix-</a:t>
            </a:r>
          </a:p>
          <a:p>
            <a:pPr marL="365760" lvl="1" indent="0">
              <a:buNone/>
            </a:pPr>
            <a:endParaRPr lang="en-US" sz="1700" b="1" dirty="0">
              <a:latin typeface="Calibri" panose="020F0502020204030204" pitchFamily="34" charset="0"/>
              <a:cs typeface="Calibri" panose="020F0502020204030204" pitchFamily="34" charset="0"/>
            </a:endParaRPr>
          </a:p>
          <a:p>
            <a:pPr marL="914400" lvl="1" indent="0">
              <a:buNone/>
            </a:pPr>
            <a:r>
              <a:rPr lang="en-US" sz="1700" b="1" dirty="0">
                <a:latin typeface="Calibri" panose="020F0502020204030204" pitchFamily="34" charset="0"/>
                <a:cs typeface="Calibri" panose="020F0502020204030204" pitchFamily="34" charset="0"/>
              </a:rPr>
              <a:t>True negatives (TN) = 300</a:t>
            </a:r>
          </a:p>
          <a:p>
            <a:pPr marL="914400" lvl="1" indent="0">
              <a:buNone/>
            </a:pPr>
            <a:r>
              <a:rPr lang="en-US" sz="1700" b="1" dirty="0">
                <a:latin typeface="Calibri" panose="020F0502020204030204" pitchFamily="34" charset="0"/>
                <a:cs typeface="Calibri" panose="020F0502020204030204" pitchFamily="34" charset="0"/>
              </a:rPr>
              <a:t>True positives (TP) = 500</a:t>
            </a:r>
          </a:p>
          <a:p>
            <a:pPr marL="914400" lvl="1" indent="0">
              <a:buNone/>
            </a:pPr>
            <a:r>
              <a:rPr lang="en-US" sz="1700" b="1" dirty="0">
                <a:latin typeface="Calibri" panose="020F0502020204030204" pitchFamily="34" charset="0"/>
                <a:cs typeface="Calibri" panose="020F0502020204030204" pitchFamily="34" charset="0"/>
              </a:rPr>
              <a:t>False negatives (FN) = 150</a:t>
            </a:r>
          </a:p>
          <a:p>
            <a:pPr marL="914400" lvl="1" indent="0">
              <a:buNone/>
            </a:pPr>
            <a:r>
              <a:rPr lang="en-US" sz="1700" b="1" dirty="0">
                <a:latin typeface="Calibri" panose="020F0502020204030204" pitchFamily="34" charset="0"/>
                <a:cs typeface="Calibri" panose="020F0502020204030204" pitchFamily="34" charset="0"/>
              </a:rPr>
              <a:t>False positives (FP) = </a:t>
            </a:r>
            <a:r>
              <a:rPr lang="en-US" sz="1700" b="1" dirty="0" smtClean="0">
                <a:latin typeface="Calibri" panose="020F0502020204030204" pitchFamily="34" charset="0"/>
                <a:cs typeface="Calibri" panose="020F0502020204030204" pitchFamily="34" charset="0"/>
              </a:rPr>
              <a:t>50</a:t>
            </a:r>
          </a:p>
          <a:p>
            <a:pPr marL="914400" lvl="1" indent="0">
              <a:buNone/>
            </a:pPr>
            <a:endParaRPr lang="en-US" sz="1700" b="1" dirty="0" smtClean="0">
              <a:latin typeface="Calibri" panose="020F0502020204030204" pitchFamily="34" charset="0"/>
              <a:cs typeface="Calibri" panose="020F0502020204030204" pitchFamily="34" charset="0"/>
            </a:endParaRPr>
          </a:p>
          <a:p>
            <a:pPr marL="514350" lvl="1" indent="0">
              <a:buNone/>
            </a:pPr>
            <a:r>
              <a:rPr lang="en-US" sz="1700" b="1" dirty="0" smtClean="0">
                <a:latin typeface="Calibri" panose="020F0502020204030204" pitchFamily="34" charset="0"/>
                <a:cs typeface="Calibri" panose="020F0502020204030204" pitchFamily="34" charset="0"/>
              </a:rPr>
              <a:t>What is the accuracy?</a:t>
            </a:r>
          </a:p>
          <a:p>
            <a:pPr marL="514350" lvl="1" indent="0">
              <a:buNone/>
            </a:pPr>
            <a:endParaRPr lang="en-US" sz="1700" b="1" dirty="0" smtClean="0">
              <a:latin typeface="Calibri" panose="020F0502020204030204" pitchFamily="34" charset="0"/>
              <a:cs typeface="Calibri" panose="020F0502020204030204" pitchFamily="34" charset="0"/>
            </a:endParaRPr>
          </a:p>
          <a:p>
            <a:pPr marL="514350" lvl="1" indent="0">
              <a:buNone/>
            </a:pPr>
            <a:r>
              <a:rPr lang="en-US" sz="1700" b="1" dirty="0">
                <a:solidFill>
                  <a:srgbClr val="C00000"/>
                </a:solidFill>
                <a:latin typeface="Calibri" panose="020F0502020204030204" pitchFamily="34" charset="0"/>
                <a:cs typeface="Calibri" panose="020F0502020204030204" pitchFamily="34" charset="0"/>
              </a:rPr>
              <a:t>(500+300)/(500+50+150+300) = 800/1000 = 80%</a:t>
            </a:r>
          </a:p>
        </p:txBody>
      </p:sp>
      <p:sp>
        <p:nvSpPr>
          <p:cNvPr id="7"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99926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1"/>
          <p:cNvPicPr preferRelativeResize="0"/>
          <p:nvPr/>
        </p:nvPicPr>
        <p:blipFill rotWithShape="1">
          <a:blip r:embed="rId3">
            <a:alphaModFix/>
          </a:blip>
          <a:srcRect l="4035" t="4673" r="6454" b="9529"/>
          <a:stretch/>
        </p:blipFill>
        <p:spPr>
          <a:xfrm>
            <a:off x="4763788" y="-9525"/>
            <a:ext cx="4284962" cy="3068960"/>
          </a:xfrm>
          <a:prstGeom prst="rect">
            <a:avLst/>
          </a:prstGeom>
          <a:noFill/>
          <a:ln>
            <a:noFill/>
          </a:ln>
        </p:spPr>
      </p:pic>
      <p:sp>
        <p:nvSpPr>
          <p:cNvPr id="154" name="Google Shape;154;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IN" b="1" spc="-5" dirty="0">
                <a:solidFill>
                  <a:srgbClr val="C00000"/>
                </a:solidFill>
              </a:rPr>
              <a:t>Precision</a:t>
            </a:r>
            <a:r>
              <a:rPr lang="en-IN" b="1" dirty="0"/>
              <a:t/>
            </a:r>
            <a:br>
              <a:rPr lang="en-IN" b="1" dirty="0"/>
            </a:br>
            <a:endParaRPr dirty="0"/>
          </a:p>
        </p:txBody>
      </p:sp>
      <p:sp>
        <p:nvSpPr>
          <p:cNvPr id="155" name="Google Shape;155;p21"/>
          <p:cNvSpPr txBox="1">
            <a:spLocks noGrp="1"/>
          </p:cNvSpPr>
          <p:nvPr>
            <p:ph type="body" idx="1"/>
          </p:nvPr>
        </p:nvSpPr>
        <p:spPr>
          <a:xfrm>
            <a:off x="344188" y="1295400"/>
            <a:ext cx="3886200" cy="4351338"/>
          </a:xfrm>
          <a:prstGeom prst="rect">
            <a:avLst/>
          </a:prstGeom>
          <a:noFill/>
          <a:ln>
            <a:noFill/>
          </a:ln>
        </p:spPr>
        <p:txBody>
          <a:bodyPr spcFirstLastPara="1" wrap="square" lIns="91425" tIns="45700" rIns="91425" bIns="45700" anchor="t" anchorCtr="0">
            <a:noAutofit/>
          </a:bodyPr>
          <a:lstStyle/>
          <a:p>
            <a:pPr lvl="0" algn="just" rtl="0">
              <a:lnSpc>
                <a:spcPct val="90000"/>
              </a:lnSpc>
              <a:spcBef>
                <a:spcPts val="0"/>
              </a:spcBef>
              <a:spcAft>
                <a:spcPts val="0"/>
              </a:spcAft>
              <a:buClr>
                <a:schemeClr val="dk1"/>
              </a:buClr>
              <a:buSzPts val="2100"/>
              <a:buFont typeface="Wingdings" panose="05000000000000000000" pitchFamily="2" charset="2"/>
              <a:buChar char="Ø"/>
            </a:pPr>
            <a:r>
              <a:rPr lang="en-IN" sz="2000" dirty="0">
                <a:latin typeface="Calibri" panose="020F0502020204030204" pitchFamily="34" charset="0"/>
                <a:cs typeface="Calibri" panose="020F0502020204030204" pitchFamily="34" charset="0"/>
              </a:rPr>
              <a:t>It is the number of correct positive results divided by the number of positive results predicted by the classifier</a:t>
            </a:r>
            <a:endParaRPr sz="2000" dirty="0">
              <a:latin typeface="Calibri" panose="020F0502020204030204" pitchFamily="34" charset="0"/>
              <a:cs typeface="Calibri" panose="020F0502020204030204" pitchFamily="34" charset="0"/>
            </a:endParaRPr>
          </a:p>
          <a:p>
            <a:pPr lvl="0" algn="just" rtl="0">
              <a:lnSpc>
                <a:spcPct val="90000"/>
              </a:lnSpc>
              <a:spcBef>
                <a:spcPts val="750"/>
              </a:spcBef>
              <a:spcAft>
                <a:spcPts val="0"/>
              </a:spcAft>
              <a:buClr>
                <a:schemeClr val="dk1"/>
              </a:buClr>
              <a:buSzPts val="2100"/>
              <a:buFont typeface="Wingdings" panose="05000000000000000000" pitchFamily="2" charset="2"/>
              <a:buChar char="Ø"/>
            </a:pPr>
            <a:r>
              <a:rPr lang="en-IN" sz="2000" dirty="0">
                <a:latin typeface="Calibri" panose="020F0502020204030204" pitchFamily="34" charset="0"/>
                <a:cs typeface="Calibri" panose="020F0502020204030204" pitchFamily="34" charset="0"/>
              </a:rPr>
              <a:t>Precision is a measure that tells us what proportion of patients that we diagnosed as having cancer, actually had cancer</a:t>
            </a:r>
            <a:endParaRPr sz="2000" dirty="0">
              <a:latin typeface="Calibri" panose="020F0502020204030204" pitchFamily="34" charset="0"/>
              <a:cs typeface="Calibri" panose="020F0502020204030204" pitchFamily="34" charset="0"/>
            </a:endParaRPr>
          </a:p>
          <a:p>
            <a:pPr lvl="0" algn="just" rtl="0">
              <a:lnSpc>
                <a:spcPct val="90000"/>
              </a:lnSpc>
              <a:spcBef>
                <a:spcPts val="750"/>
              </a:spcBef>
              <a:spcAft>
                <a:spcPts val="0"/>
              </a:spcAft>
              <a:buClr>
                <a:schemeClr val="dk1"/>
              </a:buClr>
              <a:buSzPts val="2100"/>
              <a:buFont typeface="Wingdings" panose="05000000000000000000" pitchFamily="2" charset="2"/>
              <a:buChar char="Ø"/>
            </a:pPr>
            <a:r>
              <a:rPr lang="en-IN" sz="2000" dirty="0">
                <a:latin typeface="Calibri" panose="020F0502020204030204" pitchFamily="34" charset="0"/>
                <a:cs typeface="Calibri" panose="020F0502020204030204" pitchFamily="34" charset="0"/>
              </a:rPr>
              <a:t>The predicted positives (People predicted as cancerous are TP and FP) and the people actually having a cancer are TP</a:t>
            </a:r>
            <a:r>
              <a:rPr lang="en-IN" dirty="0">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p:txBody>
      </p:sp>
      <p:sp>
        <p:nvSpPr>
          <p:cNvPr id="157" name="Google Shape;157;p21"/>
          <p:cNvSpPr/>
          <p:nvPr/>
        </p:nvSpPr>
        <p:spPr>
          <a:xfrm>
            <a:off x="4690537" y="3275458"/>
            <a:ext cx="4043888" cy="3293209"/>
          </a:xfrm>
          <a:prstGeom prst="rect">
            <a:avLst/>
          </a:prstGeom>
          <a:solidFill>
            <a:srgbClr val="9CC2E5"/>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600" dirty="0">
                <a:solidFill>
                  <a:schemeClr val="dk1"/>
                </a:solidFill>
                <a:latin typeface="Calibri" panose="020F0502020204030204" pitchFamily="34" charset="0"/>
                <a:ea typeface="Helvetica Neue"/>
                <a:cs typeface="Calibri" panose="020F0502020204030204" pitchFamily="34" charset="0"/>
                <a:sym typeface="Helvetica Neue"/>
              </a:rPr>
              <a:t>Ex: In our cancer example with 100 people, only 5 people have cancer. Let’s say our model is very bad and predicts every case as Cancer. </a:t>
            </a:r>
            <a:endParaRPr sz="1600" dirty="0">
              <a:solidFill>
                <a:schemeClr val="dk1"/>
              </a:solidFill>
              <a:latin typeface="Calibri" panose="020F0502020204030204" pitchFamily="34" charset="0"/>
              <a:ea typeface="Helvetica Neue"/>
              <a:cs typeface="Calibri" panose="020F0502020204030204" pitchFamily="34" charset="0"/>
              <a:sym typeface="Helvetica Neue"/>
            </a:endParaRPr>
          </a:p>
          <a:p>
            <a:pPr marL="0" marR="0" lvl="0" indent="0" algn="just" rtl="0">
              <a:spcBef>
                <a:spcPts val="0"/>
              </a:spcBef>
              <a:spcAft>
                <a:spcPts val="0"/>
              </a:spcAft>
              <a:buNone/>
            </a:pPr>
            <a:endParaRPr sz="1600" dirty="0">
              <a:solidFill>
                <a:schemeClr val="dk1"/>
              </a:solidFill>
              <a:latin typeface="Calibri" panose="020F0502020204030204" pitchFamily="34" charset="0"/>
              <a:ea typeface="Helvetica Neue"/>
              <a:cs typeface="Calibri" panose="020F0502020204030204" pitchFamily="34" charset="0"/>
              <a:sym typeface="Helvetica Neue"/>
            </a:endParaRPr>
          </a:p>
          <a:p>
            <a:pPr marL="0" marR="0" lvl="0" indent="0" algn="just" rtl="0">
              <a:spcBef>
                <a:spcPts val="0"/>
              </a:spcBef>
              <a:spcAft>
                <a:spcPts val="0"/>
              </a:spcAft>
              <a:buNone/>
            </a:pPr>
            <a:r>
              <a:rPr lang="en-IN" sz="1600" dirty="0">
                <a:solidFill>
                  <a:schemeClr val="dk1"/>
                </a:solidFill>
                <a:latin typeface="Calibri" panose="020F0502020204030204" pitchFamily="34" charset="0"/>
                <a:ea typeface="Helvetica Neue"/>
                <a:cs typeface="Calibri" panose="020F0502020204030204" pitchFamily="34" charset="0"/>
                <a:sym typeface="Helvetica Neue"/>
              </a:rPr>
              <a:t>Since we are predicting everyone as having cancer, our denominator(True positives and False Positives) is 100 and the numerator, person having cancer and the model predicting his case as cancer is 5. </a:t>
            </a:r>
            <a:endParaRPr sz="1600" dirty="0">
              <a:solidFill>
                <a:schemeClr val="dk1"/>
              </a:solidFill>
              <a:latin typeface="Calibri" panose="020F0502020204030204" pitchFamily="34" charset="0"/>
              <a:ea typeface="Helvetica Neue"/>
              <a:cs typeface="Calibri" panose="020F0502020204030204" pitchFamily="34" charset="0"/>
              <a:sym typeface="Helvetica Neue"/>
            </a:endParaRPr>
          </a:p>
          <a:p>
            <a:pPr marL="0" marR="0" lvl="0" indent="0" algn="just" rtl="0">
              <a:spcBef>
                <a:spcPts val="0"/>
              </a:spcBef>
              <a:spcAft>
                <a:spcPts val="0"/>
              </a:spcAft>
              <a:buNone/>
            </a:pPr>
            <a:r>
              <a:rPr lang="en-IN" sz="1600" dirty="0">
                <a:solidFill>
                  <a:schemeClr val="dk1"/>
                </a:solidFill>
                <a:latin typeface="Calibri" panose="020F0502020204030204" pitchFamily="34" charset="0"/>
                <a:ea typeface="Helvetica Neue"/>
                <a:cs typeface="Calibri" panose="020F0502020204030204" pitchFamily="34" charset="0"/>
                <a:sym typeface="Helvetica Neue"/>
              </a:rPr>
              <a:t>So in this example, we can say that Precision of such model is 5%.</a:t>
            </a:r>
            <a:endParaRP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271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304800" y="304800"/>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r>
              <a:rPr lang="en-IN" sz="2970" b="1" dirty="0"/>
              <a:t/>
            </a:r>
            <a:br>
              <a:rPr lang="en-IN" sz="2970" b="1" dirty="0"/>
            </a:br>
            <a:r>
              <a:rPr lang="en-IN" b="1" spc="-5" dirty="0">
                <a:solidFill>
                  <a:srgbClr val="C00000"/>
                </a:solidFill>
              </a:rPr>
              <a:t>Recall or Sensitivity</a:t>
            </a:r>
            <a:br>
              <a:rPr lang="en-IN" b="1" spc="-5" dirty="0">
                <a:solidFill>
                  <a:srgbClr val="C00000"/>
                </a:solidFill>
              </a:rPr>
            </a:br>
            <a:r>
              <a:rPr lang="en-IN" b="1" spc="-5" dirty="0">
                <a:solidFill>
                  <a:srgbClr val="C00000"/>
                </a:solidFill>
              </a:rPr>
              <a:t/>
            </a:r>
            <a:br>
              <a:rPr lang="en-IN" b="1" spc="-5" dirty="0">
                <a:solidFill>
                  <a:srgbClr val="C00000"/>
                </a:solidFill>
              </a:rPr>
            </a:br>
            <a:endParaRPr b="1" spc="-5" dirty="0">
              <a:solidFill>
                <a:srgbClr val="C00000"/>
              </a:solidFill>
            </a:endParaRPr>
          </a:p>
        </p:txBody>
      </p:sp>
      <p:sp>
        <p:nvSpPr>
          <p:cNvPr id="163" name="Google Shape;163;p22"/>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p>
            <a:pPr lvl="0" algn="just" rtl="0">
              <a:lnSpc>
                <a:spcPct val="90000"/>
              </a:lnSpc>
              <a:spcBef>
                <a:spcPts val="0"/>
              </a:spcBef>
              <a:spcAft>
                <a:spcPts val="0"/>
              </a:spcAft>
              <a:buClr>
                <a:schemeClr val="dk1"/>
              </a:buClr>
              <a:buSzPts val="1942"/>
              <a:buFont typeface="Wingdings" panose="05000000000000000000" pitchFamily="2" charset="2"/>
              <a:buChar char="Ø"/>
            </a:pPr>
            <a:r>
              <a:rPr lang="en-IN" sz="2000" dirty="0">
                <a:latin typeface="Calibri" panose="020F0502020204030204" pitchFamily="34" charset="0"/>
                <a:cs typeface="Calibri" panose="020F0502020204030204" pitchFamily="34" charset="0"/>
              </a:rPr>
              <a:t>True Positive Rate corresponds to the proportion of positive data points that are correctly considered as positive, with respect to all positive data points.</a:t>
            </a:r>
            <a:endParaRPr sz="2000" dirty="0">
              <a:latin typeface="Calibri" panose="020F0502020204030204" pitchFamily="34" charset="0"/>
              <a:cs typeface="Calibri" panose="020F0502020204030204" pitchFamily="34" charset="0"/>
            </a:endParaRPr>
          </a:p>
          <a:p>
            <a:pPr lvl="0" algn="just" rtl="0">
              <a:lnSpc>
                <a:spcPct val="90000"/>
              </a:lnSpc>
              <a:spcBef>
                <a:spcPts val="750"/>
              </a:spcBef>
              <a:spcAft>
                <a:spcPts val="0"/>
              </a:spcAft>
              <a:buClr>
                <a:schemeClr val="dk1"/>
              </a:buClr>
              <a:buSzPts val="1942"/>
              <a:buFont typeface="Wingdings" panose="05000000000000000000" pitchFamily="2" charset="2"/>
              <a:buChar char="Ø"/>
            </a:pPr>
            <a:r>
              <a:rPr lang="en-IN" sz="2000" dirty="0">
                <a:latin typeface="Calibri" panose="020F0502020204030204" pitchFamily="34" charset="0"/>
                <a:cs typeface="Calibri" panose="020F0502020204030204" pitchFamily="34" charset="0"/>
              </a:rPr>
              <a:t>Recall is a measure that tells us what proportion of patients that actually had cancer was diagnosed by the algorithm as having cancer.</a:t>
            </a:r>
            <a:endParaRPr sz="2000" dirty="0">
              <a:latin typeface="Calibri" panose="020F0502020204030204" pitchFamily="34" charset="0"/>
              <a:cs typeface="Calibri" panose="020F0502020204030204" pitchFamily="34" charset="0"/>
            </a:endParaRPr>
          </a:p>
          <a:p>
            <a:pPr lvl="0" algn="just" rtl="0">
              <a:lnSpc>
                <a:spcPct val="90000"/>
              </a:lnSpc>
              <a:spcBef>
                <a:spcPts val="750"/>
              </a:spcBef>
              <a:spcAft>
                <a:spcPts val="0"/>
              </a:spcAft>
              <a:buClr>
                <a:schemeClr val="dk1"/>
              </a:buClr>
              <a:buSzPts val="1942"/>
              <a:buFont typeface="Wingdings" panose="05000000000000000000" pitchFamily="2" charset="2"/>
              <a:buChar char="Ø"/>
            </a:pPr>
            <a:r>
              <a:rPr lang="en-IN" sz="2000" dirty="0">
                <a:latin typeface="Calibri" panose="020F0502020204030204" pitchFamily="34" charset="0"/>
                <a:cs typeface="Calibri" panose="020F0502020204030204" pitchFamily="34" charset="0"/>
              </a:rPr>
              <a:t>The actual positives (People having cancer are TP and FN) and the people diagnosed by the model having a cancer are TP. </a:t>
            </a:r>
            <a:endParaRPr sz="2000" dirty="0">
              <a:latin typeface="Calibri" panose="020F0502020204030204" pitchFamily="34" charset="0"/>
              <a:cs typeface="Calibri" panose="020F0502020204030204" pitchFamily="34" charset="0"/>
            </a:endParaRPr>
          </a:p>
        </p:txBody>
      </p:sp>
      <p:sp>
        <p:nvSpPr>
          <p:cNvPr id="164" name="Google Shape;164;p22"/>
          <p:cNvSpPr txBox="1">
            <a:spLocks noGrp="1"/>
          </p:cNvSpPr>
          <p:nvPr>
            <p:ph type="body" idx="2"/>
          </p:nvPr>
        </p:nvSpPr>
        <p:spPr>
          <a:xfrm>
            <a:off x="4629150" y="2972658"/>
            <a:ext cx="4263330" cy="3696701"/>
          </a:xfrm>
          <a:prstGeom prst="rect">
            <a:avLst/>
          </a:prstGeom>
          <a:solidFill>
            <a:srgbClr val="FFC000"/>
          </a:solidFill>
          <a:ln>
            <a:noFill/>
          </a:ln>
        </p:spPr>
        <p:txBody>
          <a:bodyPr spcFirstLastPara="1" wrap="square" lIns="91425" tIns="45700" rIns="91425" bIns="45700" anchor="t" anchorCtr="0">
            <a:noAutofit/>
          </a:bodyPr>
          <a:lstStyle/>
          <a:p>
            <a:pPr lvl="0" algn="l" rtl="0">
              <a:lnSpc>
                <a:spcPct val="90000"/>
              </a:lnSpc>
              <a:spcBef>
                <a:spcPts val="0"/>
              </a:spcBef>
              <a:spcAft>
                <a:spcPts val="0"/>
              </a:spcAft>
              <a:buClr>
                <a:schemeClr val="dk1"/>
              </a:buClr>
              <a:buSzPts val="1942"/>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In our cancer example with 100 people, 5 people actually have cancer. Let’s say that the model predicts every case as cancer</a:t>
            </a:r>
            <a:endParaRPr sz="2000" dirty="0">
              <a:latin typeface="Calibri" panose="020F0502020204030204" pitchFamily="34" charset="0"/>
              <a:cs typeface="Calibri" panose="020F0502020204030204" pitchFamily="34" charset="0"/>
            </a:endParaRPr>
          </a:p>
          <a:p>
            <a:pPr lvl="0" algn="l" rtl="0">
              <a:lnSpc>
                <a:spcPct val="90000"/>
              </a:lnSpc>
              <a:spcBef>
                <a:spcPts val="750"/>
              </a:spcBef>
              <a:spcAft>
                <a:spcPts val="0"/>
              </a:spcAft>
              <a:buClr>
                <a:schemeClr val="dk1"/>
              </a:buClr>
              <a:buSzPts val="1942"/>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So our denominator(True positives and False Negatives) is 5 and the numerator, person having cancer and the model predicting his case as cancer is also 5(Since we predicted 5 cancer cases correctly). </a:t>
            </a:r>
            <a:endParaRPr sz="2000" i="1" dirty="0">
              <a:latin typeface="Calibri" panose="020F0502020204030204" pitchFamily="34" charset="0"/>
              <a:cs typeface="Calibri" panose="020F0502020204030204" pitchFamily="34" charset="0"/>
            </a:endParaRPr>
          </a:p>
          <a:p>
            <a:pPr lvl="0" algn="l" rtl="0">
              <a:lnSpc>
                <a:spcPct val="90000"/>
              </a:lnSpc>
              <a:spcBef>
                <a:spcPts val="750"/>
              </a:spcBef>
              <a:spcAft>
                <a:spcPts val="0"/>
              </a:spcAft>
              <a:buClr>
                <a:schemeClr val="dk1"/>
              </a:buClr>
              <a:buSzPts val="1942"/>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So in this example, we can say that the </a:t>
            </a:r>
            <a:r>
              <a:rPr lang="en-IN" sz="2000" b="1" i="1" dirty="0">
                <a:latin typeface="Calibri" panose="020F0502020204030204" pitchFamily="34" charset="0"/>
                <a:cs typeface="Calibri" panose="020F0502020204030204" pitchFamily="34" charset="0"/>
              </a:rPr>
              <a:t>Recall</a:t>
            </a:r>
            <a:r>
              <a:rPr lang="en-IN" sz="2000" i="1" dirty="0">
                <a:latin typeface="Calibri" panose="020F0502020204030204" pitchFamily="34" charset="0"/>
                <a:cs typeface="Calibri" panose="020F0502020204030204" pitchFamily="34" charset="0"/>
              </a:rPr>
              <a:t> of such model is 100%.</a:t>
            </a:r>
            <a:endParaRPr sz="2000" dirty="0">
              <a:latin typeface="Calibri" panose="020F0502020204030204" pitchFamily="34" charset="0"/>
              <a:cs typeface="Calibri" panose="020F0502020204030204" pitchFamily="34" charset="0"/>
            </a:endParaRPr>
          </a:p>
        </p:txBody>
      </p:sp>
      <p:pic>
        <p:nvPicPr>
          <p:cNvPr id="165" name="Google Shape;165;p22"/>
          <p:cNvPicPr preferRelativeResize="0"/>
          <p:nvPr/>
        </p:nvPicPr>
        <p:blipFill rotWithShape="1">
          <a:blip r:embed="rId3">
            <a:alphaModFix/>
          </a:blip>
          <a:srcRect l="2826" r="8872" b="8315"/>
          <a:stretch/>
        </p:blipFill>
        <p:spPr>
          <a:xfrm>
            <a:off x="5029200" y="16"/>
            <a:ext cx="4084476" cy="2972643"/>
          </a:xfrm>
          <a:prstGeom prst="rect">
            <a:avLst/>
          </a:prstGeom>
          <a:noFill/>
          <a:ln>
            <a:noFill/>
          </a:ln>
        </p:spPr>
      </p:pic>
    </p:spTree>
    <p:extLst>
      <p:ext uri="{BB962C8B-B14F-4D97-AF65-F5344CB8AC3E}">
        <p14:creationId xmlns:p14="http://schemas.microsoft.com/office/powerpoint/2010/main" val="3672499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smtClean="0">
                <a:latin typeface="Calibri" panose="020F0502020204030204" pitchFamily="34" charset="0"/>
                <a:cs typeface="Calibri" panose="020F0502020204030204" pitchFamily="34" charset="0"/>
              </a:rPr>
              <a:t>Precision</a:t>
            </a:r>
            <a:endParaRPr lang="en-US" sz="1700"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Precision </a:t>
            </a:r>
            <a:r>
              <a:rPr lang="en-US" sz="1800" dirty="0">
                <a:latin typeface="Calibri" panose="020F0502020204030204" pitchFamily="34" charset="0"/>
                <a:cs typeface="Calibri" panose="020F0502020204030204" pitchFamily="34" charset="0"/>
              </a:rPr>
              <a:t>is useful when we want to reduce the number of False Positives</a:t>
            </a:r>
            <a:r>
              <a:rPr lang="en-US" sz="1800" dirty="0" smtClean="0">
                <a:latin typeface="Calibri" panose="020F0502020204030204" pitchFamily="34" charset="0"/>
                <a:cs typeface="Calibri" panose="020F0502020204030204" pitchFamily="34" charset="0"/>
              </a:rPr>
              <a:t>.</a:t>
            </a:r>
          </a:p>
          <a:p>
            <a:pPr marL="365760" lvl="1" indent="0">
              <a:buNone/>
            </a:pP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p:txBody>
      </p:sp>
      <p:pic>
        <p:nvPicPr>
          <p:cNvPr id="9218" name="Picture 2" descr="p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03542"/>
            <a:ext cx="82296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3000" y="2557283"/>
            <a:ext cx="655320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latin typeface="Calibri" panose="020F0502020204030204" pitchFamily="34" charset="0"/>
                <a:cs typeface="Calibri" panose="020F0502020204030204" pitchFamily="34" charset="0"/>
              </a:rPr>
              <a:t> Consider a system that predicts whether the e-mail received is spam or not. Taking spam as a positive class, we do not want our system to predict non-spam e-mails (important e-mails) as spam, i.e., the aim is to reduce the number of False Positives.</a:t>
            </a:r>
          </a:p>
        </p:txBody>
      </p:sp>
      <p:sp>
        <p:nvSpPr>
          <p:cNvPr id="2" name="Rectangle 1"/>
          <p:cNvSpPr/>
          <p:nvPr/>
        </p:nvSpPr>
        <p:spPr>
          <a:xfrm>
            <a:off x="3657600" y="5946683"/>
            <a:ext cx="3392275" cy="369332"/>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500/(500+50) = 500/550 = 90.90%</a:t>
            </a:r>
          </a:p>
        </p:txBody>
      </p:sp>
      <p:sp>
        <p:nvSpPr>
          <p:cNvPr id="8" name="Rectangle 7"/>
          <p:cNvSpPr/>
          <p:nvPr/>
        </p:nvSpPr>
        <p:spPr>
          <a:xfrm>
            <a:off x="1447800" y="5391097"/>
            <a:ext cx="4014304" cy="369332"/>
          </a:xfrm>
          <a:prstGeom prst="rect">
            <a:avLst/>
          </a:prstGeom>
        </p:spPr>
        <p:txBody>
          <a:bodyPr wrap="none">
            <a:spAutoFit/>
          </a:bodyPr>
          <a:lstStyle/>
          <a:p>
            <a:r>
              <a:rPr lang="en-US" dirty="0" smtClean="0">
                <a:latin typeface="Calibri" panose="020F0502020204030204" pitchFamily="34" charset="0"/>
                <a:cs typeface="Calibri" panose="020F0502020204030204" pitchFamily="34" charset="0"/>
              </a:rPr>
              <a:t>Calculate Precision for the above values: </a:t>
            </a:r>
            <a:endParaRPr lang="en-US" dirty="0">
              <a:latin typeface="Calibri" panose="020F0502020204030204" pitchFamily="34" charset="0"/>
              <a:cs typeface="Calibri" panose="020F0502020204030204" pitchFamily="34" charset="0"/>
            </a:endParaRPr>
          </a:p>
        </p:txBody>
      </p:sp>
      <p:sp>
        <p:nvSpPr>
          <p:cNvPr id="9"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305386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smtClean="0">
                <a:latin typeface="Calibri" panose="020F0502020204030204" pitchFamily="34" charset="0"/>
                <a:cs typeface="Calibri" panose="020F0502020204030204" pitchFamily="34" charset="0"/>
              </a:rPr>
              <a:t>Recall</a:t>
            </a:r>
          </a:p>
          <a:p>
            <a:pPr marL="365760" lvl="1" indent="0">
              <a:buNone/>
            </a:pPr>
            <a:endParaRPr lang="en-US" sz="1700"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700" dirty="0" smtClean="0">
                <a:latin typeface="Calibri" panose="020F0502020204030204" pitchFamily="34" charset="0"/>
                <a:cs typeface="Calibri" panose="020F0502020204030204" pitchFamily="34" charset="0"/>
              </a:rPr>
              <a:t>Recall </a:t>
            </a:r>
            <a:r>
              <a:rPr lang="en-US" sz="1700" dirty="0">
                <a:latin typeface="Calibri" panose="020F0502020204030204" pitchFamily="34" charset="0"/>
                <a:cs typeface="Calibri" panose="020F0502020204030204" pitchFamily="34" charset="0"/>
              </a:rPr>
              <a:t>is  useful where we want to minimize the number of False negatives</a:t>
            </a:r>
          </a:p>
          <a:p>
            <a:endParaRPr lang="en-US" b="1" dirty="0">
              <a:latin typeface="Calibri" panose="020F0502020204030204" pitchFamily="34" charset="0"/>
              <a:cs typeface="Calibri" panose="020F0502020204030204" pitchFamily="34" charset="0"/>
            </a:endParaRPr>
          </a:p>
        </p:txBody>
      </p:sp>
      <p:pic>
        <p:nvPicPr>
          <p:cNvPr id="9218" name="Picture 2" descr="p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3710300"/>
            <a:ext cx="8229600" cy="1238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81087" y="2209800"/>
            <a:ext cx="6524625"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latin typeface="Calibri" panose="020F0502020204030204" pitchFamily="34" charset="0"/>
                <a:cs typeface="Calibri" panose="020F0502020204030204" pitchFamily="34" charset="0"/>
              </a:rPr>
              <a:t>Consider the case of </a:t>
            </a:r>
            <a:r>
              <a:rPr lang="en-US" b="1" dirty="0" smtClean="0">
                <a:latin typeface="Calibri" panose="020F0502020204030204" pitchFamily="34" charset="0"/>
                <a:cs typeface="Calibri" panose="020F0502020204030204" pitchFamily="34" charset="0"/>
              </a:rPr>
              <a:t>cancer detection</a:t>
            </a:r>
            <a:r>
              <a:rPr lang="en-US" dirty="0">
                <a:latin typeface="Calibri" panose="020F0502020204030204" pitchFamily="34" charset="0"/>
                <a:cs typeface="Calibri" panose="020F0502020204030204" pitchFamily="34" charset="0"/>
              </a:rPr>
              <a:t>. we don't want our model to mark a patient suffering from cancer as safe. On the other hand, predicting a healthy patient as cancerous is not a big issue since, in further diagnosis, it will be cleared that he does not have cancer. Recall is also known as Sensitivity</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10" name="Rectangle 9"/>
          <p:cNvSpPr/>
          <p:nvPr/>
        </p:nvSpPr>
        <p:spPr>
          <a:xfrm>
            <a:off x="1371600" y="5009814"/>
            <a:ext cx="3714799" cy="369332"/>
          </a:xfrm>
          <a:prstGeom prst="rect">
            <a:avLst/>
          </a:prstGeom>
        </p:spPr>
        <p:txBody>
          <a:bodyPr wrap="none">
            <a:spAutoFit/>
          </a:bodyPr>
          <a:lstStyle/>
          <a:p>
            <a:r>
              <a:rPr lang="en-US" dirty="0" smtClean="0">
                <a:latin typeface="Calibri" panose="020F0502020204030204" pitchFamily="34" charset="0"/>
                <a:cs typeface="Calibri" panose="020F0502020204030204" pitchFamily="34" charset="0"/>
              </a:rPr>
              <a:t>Calculate Recall for the above values: </a:t>
            </a:r>
            <a:endParaRPr lang="en-US" dirty="0">
              <a:latin typeface="Calibri" panose="020F0502020204030204" pitchFamily="34" charset="0"/>
              <a:cs typeface="Calibri" panose="020F0502020204030204" pitchFamily="34" charset="0"/>
            </a:endParaRPr>
          </a:p>
        </p:txBody>
      </p:sp>
      <p:sp>
        <p:nvSpPr>
          <p:cNvPr id="8" name="Rectangle 7"/>
          <p:cNvSpPr/>
          <p:nvPr/>
        </p:nvSpPr>
        <p:spPr>
          <a:xfrm>
            <a:off x="2766574" y="5764299"/>
            <a:ext cx="3509294" cy="369332"/>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500/(500+150) = 500/650 = 76.92%</a:t>
            </a:r>
          </a:p>
        </p:txBody>
      </p:sp>
      <p:sp>
        <p:nvSpPr>
          <p:cNvPr id="12"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172798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970"/>
              <a:buFont typeface="Calibri"/>
              <a:buNone/>
            </a:pPr>
            <a:r>
              <a:rPr lang="en-IN" sz="2970" b="1" dirty="0"/>
              <a:t/>
            </a:r>
            <a:br>
              <a:rPr lang="en-IN" sz="2970" b="1" dirty="0"/>
            </a:br>
            <a:r>
              <a:rPr lang="en-IN" sz="2970" b="1" dirty="0">
                <a:solidFill>
                  <a:srgbClr val="C00000"/>
                </a:solidFill>
              </a:rPr>
              <a:t>When to use Precision and When to use Recall</a:t>
            </a:r>
            <a:r>
              <a:rPr lang="en-IN" sz="2970" b="1" dirty="0"/>
              <a:t>?</a:t>
            </a:r>
            <a:r>
              <a:rPr lang="en-IN" sz="2970" dirty="0"/>
              <a:t/>
            </a:r>
            <a:br>
              <a:rPr lang="en-IN" sz="2970" dirty="0"/>
            </a:br>
            <a:r>
              <a:rPr lang="en-IN" sz="2970" dirty="0"/>
              <a:t/>
            </a:r>
            <a:br>
              <a:rPr lang="en-IN" sz="2970" dirty="0"/>
            </a:br>
            <a:endParaRPr sz="2970" dirty="0"/>
          </a:p>
        </p:txBody>
      </p:sp>
      <p:sp>
        <p:nvSpPr>
          <p:cNvPr id="171" name="Google Shape;171;p23"/>
          <p:cNvSpPr txBox="1">
            <a:spLocks noGrp="1"/>
          </p:cNvSpPr>
          <p:nvPr>
            <p:ph sz="quarter" idx="1"/>
          </p:nvPr>
        </p:nvSpPr>
        <p:spPr>
          <a:xfrm>
            <a:off x="628650" y="1825625"/>
            <a:ext cx="3886200" cy="4351338"/>
          </a:xfrm>
          <a:prstGeom prst="rect">
            <a:avLst/>
          </a:prstGeom>
          <a:solidFill>
            <a:srgbClr val="FFC000"/>
          </a:solidFill>
          <a:ln>
            <a:noFill/>
          </a:ln>
        </p:spPr>
        <p:txBody>
          <a:bodyPr spcFirstLastPara="1" wrap="square" lIns="91425" tIns="45700" rIns="91425" bIns="45700" anchor="t" anchorCtr="0">
            <a:noAutofit/>
          </a:bodyPr>
          <a:lstStyle/>
          <a:p>
            <a:pPr lvl="0" algn="l" rtl="0">
              <a:lnSpc>
                <a:spcPct val="90000"/>
              </a:lnSpc>
              <a:spcBef>
                <a:spcPts val="0"/>
              </a:spcBef>
              <a:spcAft>
                <a:spcPts val="0"/>
              </a:spcAft>
              <a:buClr>
                <a:schemeClr val="dk1"/>
              </a:buClr>
              <a:buSzPts val="2100"/>
              <a:buFont typeface="Wingdings" panose="05000000000000000000" pitchFamily="2" charset="2"/>
              <a:buChar char="Ø"/>
            </a:pPr>
            <a:r>
              <a:rPr lang="en-IN" sz="2000" dirty="0">
                <a:latin typeface="Calibri" panose="020F0502020204030204" pitchFamily="34" charset="0"/>
                <a:cs typeface="Calibri" panose="020F0502020204030204" pitchFamily="34" charset="0"/>
              </a:rPr>
              <a:t>Recall gives us information about a classifier’s performance with respect to false negatives (how many did we miss)</a:t>
            </a:r>
            <a:endParaRPr sz="2000" dirty="0">
              <a:latin typeface="Calibri" panose="020F0502020204030204" pitchFamily="34" charset="0"/>
              <a:cs typeface="Calibri" panose="020F0502020204030204" pitchFamily="34" charset="0"/>
            </a:endParaRPr>
          </a:p>
          <a:p>
            <a:pPr marL="476250" lvl="0" indent="-342900" algn="l" rtl="0">
              <a:lnSpc>
                <a:spcPct val="90000"/>
              </a:lnSpc>
              <a:spcBef>
                <a:spcPts val="750"/>
              </a:spcBef>
              <a:spcAft>
                <a:spcPts val="0"/>
              </a:spcAft>
              <a:buClr>
                <a:schemeClr val="dk1"/>
              </a:buClr>
              <a:buSzPts val="2100"/>
              <a:buFont typeface="Wingdings" panose="05000000000000000000" pitchFamily="2" charset="2"/>
              <a:buChar char="Ø"/>
            </a:pPr>
            <a:endParaRPr sz="2000" dirty="0">
              <a:latin typeface="Calibri" panose="020F0502020204030204" pitchFamily="34" charset="0"/>
              <a:cs typeface="Calibri" panose="020F0502020204030204" pitchFamily="34" charset="0"/>
            </a:endParaRPr>
          </a:p>
          <a:p>
            <a:pPr marL="476250" lvl="0" indent="-342900" algn="l" rtl="0">
              <a:lnSpc>
                <a:spcPct val="90000"/>
              </a:lnSpc>
              <a:spcBef>
                <a:spcPts val="750"/>
              </a:spcBef>
              <a:spcAft>
                <a:spcPts val="0"/>
              </a:spcAft>
              <a:buClr>
                <a:schemeClr val="dk1"/>
              </a:buClr>
              <a:buSzPts val="2100"/>
              <a:buFont typeface="Wingdings" panose="05000000000000000000" pitchFamily="2" charset="2"/>
              <a:buChar char="Ø"/>
            </a:pPr>
            <a:endParaRPr sz="2000" dirty="0">
              <a:latin typeface="Calibri" panose="020F0502020204030204" pitchFamily="34" charset="0"/>
              <a:cs typeface="Calibri" panose="020F0502020204030204" pitchFamily="34" charset="0"/>
            </a:endParaRPr>
          </a:p>
          <a:p>
            <a:pPr lvl="0" algn="l" rtl="0">
              <a:lnSpc>
                <a:spcPct val="90000"/>
              </a:lnSpc>
              <a:spcBef>
                <a:spcPts val="750"/>
              </a:spcBef>
              <a:spcAft>
                <a:spcPts val="0"/>
              </a:spcAft>
              <a:buClr>
                <a:schemeClr val="dk1"/>
              </a:buClr>
              <a:buSzPts val="2100"/>
              <a:buFont typeface="Wingdings" panose="05000000000000000000" pitchFamily="2" charset="2"/>
              <a:buChar char="Ø"/>
            </a:pPr>
            <a:r>
              <a:rPr lang="en-IN" sz="2000" dirty="0">
                <a:latin typeface="Calibri" panose="020F0502020204030204" pitchFamily="34" charset="0"/>
                <a:cs typeface="Calibri" panose="020F0502020204030204" pitchFamily="34" charset="0"/>
              </a:rPr>
              <a:t>Focus more on minimising False Negatives, we would want our Recall to be as close to 100% as possible</a:t>
            </a:r>
            <a:endParaRPr sz="2000" dirty="0">
              <a:latin typeface="Calibri" panose="020F0502020204030204" pitchFamily="34" charset="0"/>
              <a:cs typeface="Calibri" panose="020F0502020204030204" pitchFamily="34" charset="0"/>
            </a:endParaRPr>
          </a:p>
          <a:p>
            <a:pPr marL="171450" lvl="0" indent="-38100" algn="l" rtl="0">
              <a:lnSpc>
                <a:spcPct val="90000"/>
              </a:lnSpc>
              <a:spcBef>
                <a:spcPts val="750"/>
              </a:spcBef>
              <a:spcAft>
                <a:spcPts val="0"/>
              </a:spcAft>
              <a:buClr>
                <a:schemeClr val="dk1"/>
              </a:buClr>
              <a:buSzPts val="2100"/>
              <a:buNone/>
            </a:pPr>
            <a:endParaRPr sz="2000" dirty="0">
              <a:latin typeface="Calibri" panose="020F0502020204030204" pitchFamily="34" charset="0"/>
              <a:cs typeface="Calibri" panose="020F0502020204030204" pitchFamily="34" charset="0"/>
            </a:endParaRPr>
          </a:p>
        </p:txBody>
      </p:sp>
      <p:sp>
        <p:nvSpPr>
          <p:cNvPr id="172" name="Google Shape;172;p23"/>
          <p:cNvSpPr txBox="1">
            <a:spLocks noGrp="1"/>
          </p:cNvSpPr>
          <p:nvPr>
            <p:ph sz="quarter" idx="2"/>
          </p:nvPr>
        </p:nvSpPr>
        <p:spPr>
          <a:xfrm>
            <a:off x="4629150" y="1825625"/>
            <a:ext cx="3886200" cy="4351338"/>
          </a:xfrm>
          <a:prstGeom prst="rect">
            <a:avLst/>
          </a:prstGeom>
          <a:solidFill>
            <a:srgbClr val="FBE4D4"/>
          </a:solidFill>
          <a:ln>
            <a:noFill/>
          </a:ln>
        </p:spPr>
        <p:txBody>
          <a:bodyPr spcFirstLastPara="1" wrap="square" lIns="91425" tIns="45700" rIns="91425" bIns="45700" anchor="t" anchorCtr="0">
            <a:noAutofit/>
          </a:bodyPr>
          <a:lstStyle/>
          <a:p>
            <a:pPr lvl="0" algn="just" rtl="0">
              <a:lnSpc>
                <a:spcPct val="90000"/>
              </a:lnSpc>
              <a:spcBef>
                <a:spcPts val="0"/>
              </a:spcBef>
              <a:spcAft>
                <a:spcPts val="0"/>
              </a:spcAft>
              <a:buClr>
                <a:schemeClr val="dk1"/>
              </a:buClr>
              <a:buSzPts val="2100"/>
              <a:buFont typeface="Wingdings" panose="05000000000000000000" pitchFamily="2" charset="2"/>
              <a:buChar char="Ø"/>
            </a:pPr>
            <a:r>
              <a:rPr lang="en-IN" sz="2000" dirty="0">
                <a:latin typeface="Calibri" panose="020F0502020204030204" pitchFamily="34" charset="0"/>
                <a:cs typeface="Calibri" panose="020F0502020204030204" pitchFamily="34" charset="0"/>
              </a:rPr>
              <a:t>Precision gives us information about its performance with respect to false positives(how many did we caught)</a:t>
            </a:r>
            <a:endParaRPr sz="2000" dirty="0">
              <a:latin typeface="Calibri" panose="020F0502020204030204" pitchFamily="34" charset="0"/>
              <a:cs typeface="Calibri" panose="020F0502020204030204" pitchFamily="34" charset="0"/>
            </a:endParaRPr>
          </a:p>
          <a:p>
            <a:pPr marL="476250" lvl="0" indent="-342900" algn="just" rtl="0">
              <a:lnSpc>
                <a:spcPct val="90000"/>
              </a:lnSpc>
              <a:spcBef>
                <a:spcPts val="750"/>
              </a:spcBef>
              <a:spcAft>
                <a:spcPts val="0"/>
              </a:spcAft>
              <a:buClr>
                <a:schemeClr val="dk1"/>
              </a:buClr>
              <a:buSzPts val="2100"/>
              <a:buFont typeface="Wingdings" panose="05000000000000000000" pitchFamily="2" charset="2"/>
              <a:buChar char="Ø"/>
            </a:pPr>
            <a:endParaRPr sz="2000" dirty="0">
              <a:latin typeface="Calibri" panose="020F0502020204030204" pitchFamily="34" charset="0"/>
              <a:cs typeface="Calibri" panose="020F0502020204030204" pitchFamily="34" charset="0"/>
            </a:endParaRPr>
          </a:p>
          <a:p>
            <a:pPr marL="476250" lvl="0" indent="-342900" algn="just" rtl="0">
              <a:lnSpc>
                <a:spcPct val="90000"/>
              </a:lnSpc>
              <a:spcBef>
                <a:spcPts val="750"/>
              </a:spcBef>
              <a:spcAft>
                <a:spcPts val="0"/>
              </a:spcAft>
              <a:buClr>
                <a:schemeClr val="dk1"/>
              </a:buClr>
              <a:buSzPts val="2100"/>
              <a:buFont typeface="Wingdings" panose="05000000000000000000" pitchFamily="2" charset="2"/>
              <a:buChar char="Ø"/>
            </a:pPr>
            <a:endParaRPr sz="2000" dirty="0">
              <a:latin typeface="Calibri" panose="020F0502020204030204" pitchFamily="34" charset="0"/>
              <a:cs typeface="Calibri" panose="020F0502020204030204" pitchFamily="34" charset="0"/>
            </a:endParaRPr>
          </a:p>
          <a:p>
            <a:pPr lvl="0" algn="just" rtl="0">
              <a:lnSpc>
                <a:spcPct val="90000"/>
              </a:lnSpc>
              <a:spcBef>
                <a:spcPts val="750"/>
              </a:spcBef>
              <a:spcAft>
                <a:spcPts val="0"/>
              </a:spcAft>
              <a:buClr>
                <a:schemeClr val="dk1"/>
              </a:buClr>
              <a:buSzPts val="2100"/>
              <a:buFont typeface="Wingdings" panose="05000000000000000000" pitchFamily="2" charset="2"/>
              <a:buChar char="Ø"/>
            </a:pPr>
            <a:r>
              <a:rPr lang="en-IN" sz="2000" dirty="0">
                <a:latin typeface="Calibri" panose="020F0502020204030204" pitchFamily="34" charset="0"/>
                <a:cs typeface="Calibri" panose="020F0502020204030204" pitchFamily="34" charset="0"/>
              </a:rPr>
              <a:t>If we want to focus on minimising False positives, then our focus should be to make Precision as close to 100% as possible</a:t>
            </a:r>
            <a:endParaRP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8762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smtClean="0">
                <a:latin typeface="Calibri" panose="020F0502020204030204" pitchFamily="34" charset="0"/>
                <a:cs typeface="Calibri" panose="020F0502020204030204" pitchFamily="34" charset="0"/>
              </a:rPr>
              <a:t>Specificity</a:t>
            </a:r>
          </a:p>
          <a:p>
            <a:pPr marL="365760" lvl="1" indent="0">
              <a:buNone/>
            </a:pP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700" dirty="0">
                <a:latin typeface="Calibri" panose="020F0502020204030204" pitchFamily="34" charset="0"/>
                <a:cs typeface="Calibri" panose="020F0502020204030204" pitchFamily="34" charset="0"/>
              </a:rPr>
              <a:t>Specificity is defined as the ratio of True negatives and True negatives + False positives. We want the value of specificity to be high. Its value lies between [0,1].</a:t>
            </a:r>
            <a:endParaRPr lang="en-US" b="1" dirty="0">
              <a:latin typeface="Calibri" panose="020F0502020204030204" pitchFamily="34" charset="0"/>
              <a:cs typeface="Calibri" panose="020F0502020204030204" pitchFamily="34" charset="0"/>
            </a:endParaRPr>
          </a:p>
        </p:txBody>
      </p:sp>
      <p:sp>
        <p:nvSpPr>
          <p:cNvPr id="10" name="Rectangle 9"/>
          <p:cNvSpPr/>
          <p:nvPr/>
        </p:nvSpPr>
        <p:spPr>
          <a:xfrm>
            <a:off x="1485900" y="3810000"/>
            <a:ext cx="4099071" cy="369332"/>
          </a:xfrm>
          <a:prstGeom prst="rect">
            <a:avLst/>
          </a:prstGeom>
        </p:spPr>
        <p:txBody>
          <a:bodyPr wrap="none">
            <a:spAutoFit/>
          </a:bodyPr>
          <a:lstStyle/>
          <a:p>
            <a:r>
              <a:rPr lang="en-US" dirty="0" smtClean="0">
                <a:latin typeface="Calibri" panose="020F0502020204030204" pitchFamily="34" charset="0"/>
                <a:cs typeface="Calibri" panose="020F0502020204030204" pitchFamily="34" charset="0"/>
              </a:rPr>
              <a:t>Calculate specificity for the above values: </a:t>
            </a:r>
            <a:endParaRPr lang="en-US" dirty="0">
              <a:latin typeface="Calibri" panose="020F0502020204030204" pitchFamily="34" charset="0"/>
              <a:cs typeface="Calibri" panose="020F0502020204030204" pitchFamily="34" charset="0"/>
            </a:endParaRPr>
          </a:p>
        </p:txBody>
      </p:sp>
      <p:sp>
        <p:nvSpPr>
          <p:cNvPr id="8" name="Rectangle 7"/>
          <p:cNvSpPr/>
          <p:nvPr/>
        </p:nvSpPr>
        <p:spPr>
          <a:xfrm>
            <a:off x="2590800" y="4747268"/>
            <a:ext cx="3392275" cy="369332"/>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300/(300+50) = 300/350 = 85.71</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11266" name="Picture 2" descr="sp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08639"/>
            <a:ext cx="527685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53401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Evaluation Metrics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69523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smtClean="0">
                <a:latin typeface="Calibri" panose="020F0502020204030204" pitchFamily="34" charset="0"/>
                <a:cs typeface="Calibri" panose="020F0502020204030204" pitchFamily="34" charset="0"/>
              </a:rPr>
              <a:t>F1 Score</a:t>
            </a:r>
          </a:p>
          <a:p>
            <a:pPr marL="365760" lvl="1" indent="0">
              <a:buNone/>
            </a:pP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700" dirty="0">
                <a:latin typeface="Calibri" panose="020F0502020204030204" pitchFamily="34" charset="0"/>
                <a:cs typeface="Calibri" panose="020F0502020204030204" pitchFamily="34" charset="0"/>
              </a:rPr>
              <a:t>F1-score is a metric that combines both Precision and Recall and equals to the harmonic mean of precision and recall. Its value lies between [0,1] (more the value better the F1-score).</a:t>
            </a:r>
            <a:endParaRPr lang="en-US" b="1" dirty="0">
              <a:latin typeface="Calibri" panose="020F0502020204030204" pitchFamily="34" charset="0"/>
              <a:cs typeface="Calibri" panose="020F0502020204030204" pitchFamily="34" charset="0"/>
            </a:endParaRPr>
          </a:p>
        </p:txBody>
      </p:sp>
      <p:sp>
        <p:nvSpPr>
          <p:cNvPr id="10" name="Rectangle 9"/>
          <p:cNvSpPr/>
          <p:nvPr/>
        </p:nvSpPr>
        <p:spPr>
          <a:xfrm>
            <a:off x="1485900" y="3810000"/>
            <a:ext cx="3941848" cy="369332"/>
          </a:xfrm>
          <a:prstGeom prst="rect">
            <a:avLst/>
          </a:prstGeom>
        </p:spPr>
        <p:txBody>
          <a:bodyPr wrap="none">
            <a:spAutoFit/>
          </a:bodyPr>
          <a:lstStyle/>
          <a:p>
            <a:r>
              <a:rPr lang="en-US" dirty="0" smtClean="0">
                <a:latin typeface="Calibri" panose="020F0502020204030204" pitchFamily="34" charset="0"/>
                <a:cs typeface="Calibri" panose="020F0502020204030204" pitchFamily="34" charset="0"/>
              </a:rPr>
              <a:t>Calculate F1 score for the above values: </a:t>
            </a:r>
            <a:endParaRPr lang="en-US" dirty="0">
              <a:latin typeface="Calibri" panose="020F0502020204030204" pitchFamily="34" charset="0"/>
              <a:cs typeface="Calibri" panose="020F0502020204030204" pitchFamily="34" charset="0"/>
            </a:endParaRPr>
          </a:p>
        </p:txBody>
      </p:sp>
      <p:sp>
        <p:nvSpPr>
          <p:cNvPr id="8" name="Rectangle 7"/>
          <p:cNvSpPr/>
          <p:nvPr/>
        </p:nvSpPr>
        <p:spPr>
          <a:xfrm>
            <a:off x="1485900" y="4631399"/>
            <a:ext cx="6197466" cy="369332"/>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precision=0.9090 and recall=0.7692, F1-score = 0.8333 = 83.33%</a:t>
            </a:r>
          </a:p>
        </p:txBody>
      </p:sp>
      <p:pic>
        <p:nvPicPr>
          <p:cNvPr id="11268" name="Picture 4" descr="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946" y="2725869"/>
            <a:ext cx="3286125" cy="83820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285647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ROC  (Receiver Operating Characteristics</a:t>
            </a:r>
            <a:r>
              <a:rPr lang="en-US" b="1" dirty="0" smtClean="0">
                <a:latin typeface="Calibri" panose="020F0502020204030204" pitchFamily="34" charset="0"/>
                <a:cs typeface="Calibri" panose="020F0502020204030204" pitchFamily="34" charset="0"/>
              </a:rPr>
              <a:t>)</a:t>
            </a:r>
          </a:p>
          <a:p>
            <a:pPr marL="0" indent="0">
              <a:buNone/>
            </a:pP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700" dirty="0">
                <a:latin typeface="Calibri" panose="020F0502020204030204" pitchFamily="34" charset="0"/>
                <a:cs typeface="Calibri" panose="020F0502020204030204" pitchFamily="34" charset="0"/>
              </a:rPr>
              <a:t>An ROC curve (receiver operating characteristic curve) is a graph showing the performance of a classification model at all classification thresholds. This curve plots two parameters</a:t>
            </a:r>
            <a:r>
              <a:rPr lang="en-US" sz="1700" dirty="0" smtClean="0">
                <a:latin typeface="Calibri" panose="020F0502020204030204" pitchFamily="34" charset="0"/>
                <a:cs typeface="Calibri" panose="020F0502020204030204" pitchFamily="34" charset="0"/>
              </a:rPr>
              <a:t>:</a:t>
            </a:r>
          </a:p>
          <a:p>
            <a:pPr marL="365760" lvl="1" indent="0">
              <a:buNone/>
            </a:pPr>
            <a:r>
              <a:rPr lang="en-US" b="1" dirty="0" smtClean="0">
                <a:latin typeface="Calibri" panose="020F0502020204030204" pitchFamily="34" charset="0"/>
                <a:cs typeface="Calibri" panose="020F0502020204030204" pitchFamily="34" charset="0"/>
              </a:rPr>
              <a:t>		True </a:t>
            </a:r>
            <a:r>
              <a:rPr lang="en-US" b="1" dirty="0">
                <a:latin typeface="Calibri" panose="020F0502020204030204" pitchFamily="34" charset="0"/>
                <a:cs typeface="Calibri" panose="020F0502020204030204" pitchFamily="34" charset="0"/>
              </a:rPr>
              <a:t>Positive Rate</a:t>
            </a:r>
          </a:p>
          <a:p>
            <a:pPr marL="365760" lvl="1" indent="0">
              <a:buNone/>
            </a:pPr>
            <a:r>
              <a:rPr lang="en-US" b="1" dirty="0" smtClean="0">
                <a:latin typeface="Calibri" panose="020F0502020204030204" pitchFamily="34" charset="0"/>
                <a:cs typeface="Calibri" panose="020F0502020204030204" pitchFamily="34" charset="0"/>
              </a:rPr>
              <a:t>		False </a:t>
            </a:r>
            <a:r>
              <a:rPr lang="en-US" b="1" dirty="0">
                <a:latin typeface="Calibri" panose="020F0502020204030204" pitchFamily="34" charset="0"/>
                <a:cs typeface="Calibri" panose="020F0502020204030204" pitchFamily="34" charset="0"/>
              </a:rPr>
              <a:t>Positive Rate</a:t>
            </a:r>
          </a:p>
        </p:txBody>
      </p:sp>
      <p:pic>
        <p:nvPicPr>
          <p:cNvPr id="14338" name="Picture 2" descr="Captur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3943350"/>
            <a:ext cx="347662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0" y="5606395"/>
            <a:ext cx="7991475" cy="923330"/>
          </a:xfrm>
          <a:prstGeom prst="rect">
            <a:avLst/>
          </a:prstGeom>
          <a:ln>
            <a:solidFill>
              <a:srgbClr val="C00000"/>
            </a:solidFill>
          </a:ln>
        </p:spPr>
        <p:txBody>
          <a:bodyPr wrap="square">
            <a:spAutoFit/>
          </a:bodyPr>
          <a:lstStyle/>
          <a:p>
            <a:r>
              <a:rPr lang="en-US" dirty="0">
                <a:latin typeface="Calibri" panose="020F0502020204030204" pitchFamily="34" charset="0"/>
                <a:cs typeface="Calibri" panose="020F0502020204030204" pitchFamily="34" charset="0"/>
              </a:rPr>
              <a:t>An ROC curve plots TPR vs. FPR at different classification thresholds. Lowering the classification threshold classifies more items as positive, thus increasing both False Positives and True Positives.</a:t>
            </a:r>
          </a:p>
        </p:txBody>
      </p:sp>
      <p:pic>
        <p:nvPicPr>
          <p:cNvPr id="14346" name="Picture 10" descr="au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850" y="2438400"/>
            <a:ext cx="2981325" cy="2657476"/>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3108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AUC: Area Under the ROC Curve</a:t>
            </a: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700" dirty="0">
                <a:latin typeface="Calibri" panose="020F0502020204030204" pitchFamily="34" charset="0"/>
                <a:cs typeface="Calibri" panose="020F0502020204030204" pitchFamily="34" charset="0"/>
              </a:rPr>
              <a:t> AUC measures the entire two-dimensional area underneath the entire ROC curve (think integral calculus) from (0,0) to (1,1</a:t>
            </a:r>
            <a:r>
              <a:rPr lang="en-US" sz="1700" dirty="0" smtClean="0">
                <a:latin typeface="Calibri" panose="020F0502020204030204" pitchFamily="34" charset="0"/>
                <a:cs typeface="Calibri" panose="020F0502020204030204" pitchFamily="34" charset="0"/>
              </a:rPr>
              <a:t>).</a:t>
            </a: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2000" dirty="0">
                <a:latin typeface="Calibri" panose="020F0502020204030204" pitchFamily="34" charset="0"/>
                <a:cs typeface="Calibri" panose="020F0502020204030204" pitchFamily="34" charset="0"/>
              </a:rPr>
              <a:t>AUC provides an aggregate measure of performance across all possible classification thresholds. </a:t>
            </a:r>
            <a:r>
              <a:rPr lang="en-US" b="1"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209800" y="2286001"/>
            <a:ext cx="3492664" cy="2667000"/>
          </a:xfrm>
          <a:prstGeom prst="rect">
            <a:avLst/>
          </a:prstGeom>
        </p:spPr>
      </p:pic>
      <p:sp>
        <p:nvSpPr>
          <p:cNvPr id="9"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1050676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AUC: Area Under the ROC Curve</a:t>
            </a: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700" dirty="0" smtClean="0">
                <a:latin typeface="Calibri" panose="020F0502020204030204" pitchFamily="34" charset="0"/>
                <a:cs typeface="Calibri" panose="020F0502020204030204" pitchFamily="34" charset="0"/>
              </a:rPr>
              <a:t> AUC can be considered </a:t>
            </a:r>
            <a:r>
              <a:rPr lang="en-US" sz="1700" dirty="0">
                <a:latin typeface="Calibri" panose="020F0502020204030204" pitchFamily="34" charset="0"/>
                <a:cs typeface="Calibri" panose="020F0502020204030204" pitchFamily="34" charset="0"/>
              </a:rPr>
              <a:t>as the probability that the model ranks a random positive example more highly than a random negative example.</a:t>
            </a: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marL="365760" lvl="1" indent="0">
              <a:buNone/>
            </a:pPr>
            <a:r>
              <a:rPr lang="en-US" sz="2000"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8" name="AutoShape 6" descr="Positive and negative examples ranked in ascending order of logistic regression sc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638175" y="3200400"/>
            <a:ext cx="7696200" cy="1381125"/>
          </a:xfrm>
          <a:prstGeom prst="rect">
            <a:avLst/>
          </a:prstGeom>
        </p:spPr>
      </p:pic>
      <p:sp>
        <p:nvSpPr>
          <p:cNvPr id="11" name="Rectangle 10"/>
          <p:cNvSpPr/>
          <p:nvPr/>
        </p:nvSpPr>
        <p:spPr>
          <a:xfrm>
            <a:off x="2057400" y="2154105"/>
            <a:ext cx="4419600"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latin typeface="Calibri" panose="020F0502020204030204" pitchFamily="34" charset="0"/>
                <a:cs typeface="Calibri" panose="020F0502020204030204" pitchFamily="34" charset="0"/>
              </a:rPr>
              <a:t>Given the </a:t>
            </a:r>
            <a:r>
              <a:rPr lang="en-US" dirty="0">
                <a:latin typeface="Calibri" panose="020F0502020204030204" pitchFamily="34" charset="0"/>
                <a:cs typeface="Calibri" panose="020F0502020204030204" pitchFamily="34" charset="0"/>
              </a:rPr>
              <a:t>following examples, which are arranged from left to right in ascending order of logistic regression predictions:</a:t>
            </a:r>
          </a:p>
        </p:txBody>
      </p:sp>
      <p:sp>
        <p:nvSpPr>
          <p:cNvPr id="12" name="Rectangle 11"/>
          <p:cNvSpPr/>
          <p:nvPr/>
        </p:nvSpPr>
        <p:spPr>
          <a:xfrm>
            <a:off x="1323975" y="4820153"/>
            <a:ext cx="5991225"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latin typeface="Calibri" panose="020F0502020204030204" pitchFamily="34" charset="0"/>
                <a:cs typeface="Calibri" panose="020F0502020204030204" pitchFamily="34" charset="0"/>
              </a:rPr>
              <a:t>AUC represents the probability that a random positive (green) example is positioned to the right of a random negative (red) example.</a:t>
            </a:r>
          </a:p>
        </p:txBody>
      </p:sp>
      <p:sp>
        <p:nvSpPr>
          <p:cNvPr id="13" name="Rectangle 12"/>
          <p:cNvSpPr/>
          <p:nvPr/>
        </p:nvSpPr>
        <p:spPr>
          <a:xfrm>
            <a:off x="852487" y="6060758"/>
            <a:ext cx="69342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202124"/>
                </a:solidFill>
                <a:latin typeface="Calibri" panose="020F0502020204030204" pitchFamily="34" charset="0"/>
                <a:cs typeface="Calibri" panose="020F0502020204030204" pitchFamily="34" charset="0"/>
              </a:rPr>
              <a:t> A model whose predictions are 100% wrong has an AUC of 0.0; </a:t>
            </a:r>
            <a:endParaRPr lang="en-US" dirty="0" smtClean="0">
              <a:solidFill>
                <a:srgbClr val="202124"/>
              </a:solidFill>
              <a:latin typeface="Calibri" panose="020F0502020204030204" pitchFamily="34" charset="0"/>
              <a:cs typeface="Calibri" panose="020F0502020204030204" pitchFamily="34" charset="0"/>
            </a:endParaRPr>
          </a:p>
          <a:p>
            <a:r>
              <a:rPr lang="en-US" dirty="0" smtClean="0">
                <a:solidFill>
                  <a:srgbClr val="202124"/>
                </a:solidFill>
                <a:latin typeface="Calibri" panose="020F0502020204030204" pitchFamily="34" charset="0"/>
                <a:cs typeface="Calibri" panose="020F0502020204030204" pitchFamily="34" charset="0"/>
              </a:rPr>
              <a:t>one </a:t>
            </a:r>
            <a:r>
              <a:rPr lang="en-US" dirty="0">
                <a:solidFill>
                  <a:srgbClr val="202124"/>
                </a:solidFill>
                <a:latin typeface="Calibri" panose="020F0502020204030204" pitchFamily="34" charset="0"/>
                <a:cs typeface="Calibri" panose="020F0502020204030204" pitchFamily="34" charset="0"/>
              </a:rPr>
              <a:t>whose predictions are 100% correct has an AUC of 1.0.</a:t>
            </a:r>
            <a:endParaRPr lang="en-US" dirty="0">
              <a:latin typeface="Calibri" panose="020F0502020204030204" pitchFamily="34" charset="0"/>
              <a:cs typeface="Calibri" panose="020F0502020204030204" pitchFamily="34" charset="0"/>
            </a:endParaRPr>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spTree>
    <p:extLst>
      <p:ext uri="{BB962C8B-B14F-4D97-AF65-F5344CB8AC3E}">
        <p14:creationId xmlns:p14="http://schemas.microsoft.com/office/powerpoint/2010/main" val="278642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232775" cy="4873752"/>
          </a:xfrm>
        </p:spPr>
        <p:txBody>
          <a:bodyPr>
            <a:normAutofit lnSpcReduction="10000"/>
          </a:bodyPr>
          <a:lstStyle/>
          <a:p>
            <a:r>
              <a:rPr lang="en-US" b="1" dirty="0" smtClean="0">
                <a:latin typeface="Calibri" panose="020F0502020204030204" pitchFamily="34" charset="0"/>
                <a:cs typeface="Calibri" panose="020F0502020204030204" pitchFamily="34" charset="0"/>
              </a:rPr>
              <a:t>Understanding AUC: Use Case</a:t>
            </a:r>
          </a:p>
          <a:p>
            <a:pPr marL="0" indent="0">
              <a:buNone/>
            </a:pP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Consider a hypothetical example containing a group of people. </a:t>
            </a:r>
            <a:endParaRPr lang="en-US" sz="1800"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Y</a:t>
            </a:r>
            <a:r>
              <a:rPr lang="en-US" sz="1800" dirty="0" smtClean="0">
                <a:latin typeface="Calibri" panose="020F0502020204030204" pitchFamily="34" charset="0"/>
                <a:cs typeface="Calibri" panose="020F0502020204030204" pitchFamily="34" charset="0"/>
              </a:rPr>
              <a:t>-axis </a:t>
            </a:r>
            <a:r>
              <a:rPr lang="en-US" sz="1800" dirty="0">
                <a:latin typeface="Calibri" panose="020F0502020204030204" pitchFamily="34" charset="0"/>
                <a:cs typeface="Calibri" panose="020F0502020204030204" pitchFamily="34" charset="0"/>
              </a:rPr>
              <a:t>has two </a:t>
            </a:r>
            <a:r>
              <a:rPr lang="en-US" sz="1800" dirty="0" smtClean="0">
                <a:latin typeface="Calibri" panose="020F0502020204030204" pitchFamily="34" charset="0"/>
                <a:cs typeface="Calibri" panose="020F0502020204030204" pitchFamily="34" charset="0"/>
              </a:rPr>
              <a:t>categories:  </a:t>
            </a:r>
            <a:r>
              <a:rPr lang="en-US" sz="1800" dirty="0" err="1">
                <a:latin typeface="Calibri" panose="020F0502020204030204" pitchFamily="34" charset="0"/>
                <a:cs typeface="Calibri" panose="020F0502020204030204" pitchFamily="34" charset="0"/>
              </a:rPr>
              <a:t>i.e</a:t>
            </a: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Has Heart Disease </a:t>
            </a:r>
            <a:r>
              <a:rPr lang="en-US" sz="1800" dirty="0">
                <a:latin typeface="Calibri" panose="020F0502020204030204" pitchFamily="34" charset="0"/>
                <a:cs typeface="Calibri" panose="020F0502020204030204" pitchFamily="34" charset="0"/>
              </a:rPr>
              <a:t>represented by </a:t>
            </a:r>
            <a:r>
              <a:rPr lang="en-US" sz="1800" b="1" dirty="0">
                <a:latin typeface="Calibri" panose="020F0502020204030204" pitchFamily="34" charset="0"/>
                <a:cs typeface="Calibri" panose="020F0502020204030204" pitchFamily="34" charset="0"/>
              </a:rPr>
              <a:t>red people and does not have Heart Disease r</a:t>
            </a:r>
            <a:r>
              <a:rPr lang="en-US" sz="1800" dirty="0">
                <a:latin typeface="Calibri" panose="020F0502020204030204" pitchFamily="34" charset="0"/>
                <a:cs typeface="Calibri" panose="020F0502020204030204" pitchFamily="34" charset="0"/>
              </a:rPr>
              <a:t>epresented by </a:t>
            </a:r>
            <a:r>
              <a:rPr lang="en-US" sz="1800" b="1" dirty="0">
                <a:latin typeface="Calibri" panose="020F0502020204030204" pitchFamily="34" charset="0"/>
                <a:cs typeface="Calibri" panose="020F0502020204030204" pitchFamily="34" charset="0"/>
              </a:rPr>
              <a:t>green circles</a:t>
            </a:r>
            <a:r>
              <a:rPr lang="en-US" sz="1800" dirty="0">
                <a:latin typeface="Calibri" panose="020F0502020204030204" pitchFamily="34" charset="0"/>
                <a:cs typeface="Calibri" panose="020F0502020204030204" pitchFamily="34" charset="0"/>
              </a:rPr>
              <a:t>. </a:t>
            </a:r>
            <a:endParaRPr lang="en-US" sz="1800"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b="1" dirty="0" smtClean="0">
                <a:latin typeface="Calibri" panose="020F0502020204030204" pitchFamily="34" charset="0"/>
                <a:cs typeface="Calibri" panose="020F0502020204030204" pitchFamily="34" charset="0"/>
              </a:rPr>
              <a:t>X-axis :  </a:t>
            </a:r>
            <a:r>
              <a:rPr lang="en-US" sz="1800" dirty="0">
                <a:latin typeface="Calibri" panose="020F0502020204030204" pitchFamily="34" charset="0"/>
                <a:cs typeface="Calibri" panose="020F0502020204030204" pitchFamily="34" charset="0"/>
              </a:rPr>
              <a:t>cholesterol levels and the classifier tries to classify people into two categories depending upon their cholesterol levels</a:t>
            </a:r>
            <a:r>
              <a:rPr lang="en-US" sz="1700" dirty="0">
                <a:latin typeface="Calibri" panose="020F0502020204030204" pitchFamily="34" charset="0"/>
                <a:cs typeface="Calibri" panose="020F0502020204030204" pitchFamily="34" charset="0"/>
              </a:rPr>
              <a:t>.</a:t>
            </a:r>
            <a:endParaRPr lang="en-US" sz="1700"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marL="365760" lvl="1" indent="0">
              <a:buNone/>
            </a:pPr>
            <a:r>
              <a:rPr lang="en-US" sz="2000"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8" name="AutoShape 6" descr="Positive and negative examples ranked in ascending order of logistic regression sc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Classification-Evaluation Metrics</a:t>
            </a:r>
            <a:endParaRPr lang="en-US" b="1" spc="-5" dirty="0">
              <a:solidFill>
                <a:srgbClr val="C00000"/>
              </a:solidFill>
            </a:endParaRPr>
          </a:p>
        </p:txBody>
      </p:sp>
      <p:pic>
        <p:nvPicPr>
          <p:cNvPr id="1026" name="Picture 2" descr="https://miro.medium.com/max/1210/1*XZQyEE_Bt3wjyRVZ5ECRg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3124200"/>
            <a:ext cx="4648200" cy="31908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03775" y="5181600"/>
            <a:ext cx="4087813" cy="1477328"/>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292929"/>
                </a:solidFill>
                <a:latin typeface="Calibri" panose="020F0502020204030204" pitchFamily="34" charset="0"/>
                <a:cs typeface="Calibri" panose="020F0502020204030204" pitchFamily="34" charset="0"/>
              </a:rPr>
              <a:t>Circled Green person has a </a:t>
            </a:r>
            <a:r>
              <a:rPr lang="en-US" b="1" dirty="0">
                <a:solidFill>
                  <a:srgbClr val="292929"/>
                </a:solidFill>
                <a:latin typeface="Calibri" panose="020F0502020204030204" pitchFamily="34" charset="0"/>
                <a:cs typeface="Calibri" panose="020F0502020204030204" pitchFamily="34" charset="0"/>
              </a:rPr>
              <a:t>high level of cholesterol </a:t>
            </a:r>
            <a:r>
              <a:rPr lang="en-US" dirty="0">
                <a:solidFill>
                  <a:srgbClr val="292929"/>
                </a:solidFill>
                <a:latin typeface="Calibri" panose="020F0502020204030204" pitchFamily="34" charset="0"/>
                <a:cs typeface="Calibri" panose="020F0502020204030204" pitchFamily="34" charset="0"/>
              </a:rPr>
              <a:t>but does </a:t>
            </a:r>
            <a:r>
              <a:rPr lang="en-US" b="1" dirty="0">
                <a:solidFill>
                  <a:srgbClr val="292929"/>
                </a:solidFill>
                <a:latin typeface="Calibri" panose="020F0502020204030204" pitchFamily="34" charset="0"/>
                <a:cs typeface="Calibri" panose="020F0502020204030204" pitchFamily="34" charset="0"/>
              </a:rPr>
              <a:t>not have heart disease.</a:t>
            </a:r>
            <a:r>
              <a:rPr lang="en-US" dirty="0">
                <a:solidFill>
                  <a:srgbClr val="292929"/>
                </a:solidFill>
                <a:latin typeface="Calibri" panose="020F0502020204030204" pitchFamily="34" charset="0"/>
                <a:cs typeface="Calibri" panose="020F0502020204030204" pitchFamily="34" charset="0"/>
              </a:rPr>
              <a:t> This may be due to the reason that now the person is observing a better lifestyle and exercising regularly.</a:t>
            </a:r>
            <a:endParaRPr lang="en-US" b="0" i="0" dirty="0">
              <a:solidFill>
                <a:srgbClr val="292929"/>
              </a:solidFill>
              <a:effectLst/>
              <a:latin typeface="Calibri" panose="020F0502020204030204" pitchFamily="34" charset="0"/>
              <a:cs typeface="Calibri" panose="020F0502020204030204" pitchFamily="34" charset="0"/>
            </a:endParaRPr>
          </a:p>
        </p:txBody>
      </p:sp>
      <p:cxnSp>
        <p:nvCxnSpPr>
          <p:cNvPr id="4" name="Straight Arrow Connector 3"/>
          <p:cNvCxnSpPr/>
          <p:nvPr/>
        </p:nvCxnSpPr>
        <p:spPr>
          <a:xfrm>
            <a:off x="3505200" y="5329915"/>
            <a:ext cx="1298575" cy="2326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Rectangle 14"/>
          <p:cNvSpPr/>
          <p:nvPr/>
        </p:nvSpPr>
        <p:spPr>
          <a:xfrm>
            <a:off x="4803775" y="3326469"/>
            <a:ext cx="4087813" cy="1200329"/>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292929"/>
                </a:solidFill>
                <a:latin typeface="Calibri" panose="020F0502020204030204" pitchFamily="34" charset="0"/>
                <a:cs typeface="Calibri" panose="020F0502020204030204" pitchFamily="34" charset="0"/>
              </a:rPr>
              <a:t>Circled Red person </a:t>
            </a:r>
            <a:r>
              <a:rPr lang="en-US" b="1" dirty="0">
                <a:solidFill>
                  <a:srgbClr val="292929"/>
                </a:solidFill>
                <a:latin typeface="Calibri" panose="020F0502020204030204" pitchFamily="34" charset="0"/>
                <a:cs typeface="Calibri" panose="020F0502020204030204" pitchFamily="34" charset="0"/>
              </a:rPr>
              <a:t>has low cholesterol </a:t>
            </a:r>
            <a:r>
              <a:rPr lang="en-US" dirty="0">
                <a:solidFill>
                  <a:srgbClr val="292929"/>
                </a:solidFill>
                <a:latin typeface="Calibri" panose="020F0502020204030204" pitchFamily="34" charset="0"/>
                <a:cs typeface="Calibri" panose="020F0502020204030204" pitchFamily="34" charset="0"/>
              </a:rPr>
              <a:t>levels </a:t>
            </a:r>
            <a:r>
              <a:rPr lang="en-US" b="1" dirty="0">
                <a:solidFill>
                  <a:srgbClr val="292929"/>
                </a:solidFill>
                <a:latin typeface="Calibri" panose="020F0502020204030204" pitchFamily="34" charset="0"/>
                <a:cs typeface="Calibri" panose="020F0502020204030204" pitchFamily="34" charset="0"/>
              </a:rPr>
              <a:t>still had a heart attack</a:t>
            </a:r>
            <a:r>
              <a:rPr lang="en-US" dirty="0">
                <a:solidFill>
                  <a:srgbClr val="292929"/>
                </a:solidFill>
                <a:latin typeface="Calibri" panose="020F0502020204030204" pitchFamily="34" charset="0"/>
                <a:cs typeface="Calibri" panose="020F0502020204030204" pitchFamily="34" charset="0"/>
              </a:rPr>
              <a:t>. This may be due to the reason that he has other heart-related issues.</a:t>
            </a:r>
            <a:endParaRPr lang="en-US" b="0" i="0" dirty="0">
              <a:solidFill>
                <a:srgbClr val="292929"/>
              </a:solidFill>
              <a:effectLst/>
              <a:latin typeface="Calibri" panose="020F0502020204030204" pitchFamily="34" charset="0"/>
              <a:cs typeface="Calibri" panose="020F0502020204030204" pitchFamily="34" charset="0"/>
            </a:endParaRPr>
          </a:p>
        </p:txBody>
      </p:sp>
      <p:cxnSp>
        <p:nvCxnSpPr>
          <p:cNvPr id="16" name="Straight Arrow Connector 15"/>
          <p:cNvCxnSpPr/>
          <p:nvPr/>
        </p:nvCxnSpPr>
        <p:spPr>
          <a:xfrm flipV="1">
            <a:off x="2590800" y="3505200"/>
            <a:ext cx="2212975" cy="32436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7" name="Rectangle 16"/>
          <p:cNvSpPr/>
          <p:nvPr/>
        </p:nvSpPr>
        <p:spPr>
          <a:xfrm>
            <a:off x="231775" y="6393314"/>
            <a:ext cx="4572000" cy="430887"/>
          </a:xfrm>
          <a:prstGeom prst="rect">
            <a:avLst/>
          </a:prstGeom>
        </p:spPr>
        <p:txBody>
          <a:bodyPr>
            <a:spAutoFit/>
          </a:bodyPr>
          <a:lstStyle/>
          <a:p>
            <a:r>
              <a:rPr lang="en-US" sz="1100" dirty="0">
                <a:latin typeface="Calibri" panose="020F0502020204030204" pitchFamily="34" charset="0"/>
                <a:cs typeface="Calibri" panose="020F0502020204030204" pitchFamily="34" charset="0"/>
              </a:rPr>
              <a:t>https://towardsdatascience.com/understanding-the-roc-and-auc-curves-a05b68550b69</a:t>
            </a:r>
          </a:p>
        </p:txBody>
      </p:sp>
    </p:spTree>
    <p:extLst>
      <p:ext uri="{BB962C8B-B14F-4D97-AF65-F5344CB8AC3E}">
        <p14:creationId xmlns:p14="http://schemas.microsoft.com/office/powerpoint/2010/main" val="170775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232775" cy="4873752"/>
          </a:xfrm>
        </p:spPr>
        <p:txBody>
          <a:bodyPr>
            <a:normAutofit/>
          </a:bodyPr>
          <a:lstStyle/>
          <a:p>
            <a:pPr marL="0" indent="0">
              <a:buNone/>
            </a:pP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700" dirty="0">
                <a:latin typeface="Calibri" panose="020F0502020204030204" pitchFamily="34" charset="0"/>
                <a:cs typeface="Calibri" panose="020F0502020204030204" pitchFamily="34" charset="0"/>
              </a:rPr>
              <a:t>Logistic Regression curve</a:t>
            </a: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marL="365760" lvl="1" indent="0">
              <a:buNone/>
            </a:pPr>
            <a:r>
              <a:rPr lang="en-US" sz="2000"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8" name="AutoShape 6" descr="Positive and negative examples ranked in ascending order of logistic regression sc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Understanding AUC: Use Case</a:t>
            </a:r>
          </a:p>
        </p:txBody>
      </p:sp>
      <p:pic>
        <p:nvPicPr>
          <p:cNvPr id="2050" name="Picture 2" descr="https://miro.medium.com/max/1214/1*Vc64m2-C5cSN1OvUylMqT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6912"/>
            <a:ext cx="4876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750/1*aKlVdIM4iafrjDRCpQ5pkQ.png"/>
          <p:cNvPicPr>
            <a:picLocks noChangeAspect="1" noChangeArrowheads="1"/>
          </p:cNvPicPr>
          <p:nvPr/>
        </p:nvPicPr>
        <p:blipFill rotWithShape="1">
          <a:blip r:embed="rId3">
            <a:extLst>
              <a:ext uri="{28A0092B-C50C-407E-A947-70E740481C1C}">
                <a14:useLocalDpi xmlns:a14="http://schemas.microsoft.com/office/drawing/2010/main" val="0"/>
              </a:ext>
            </a:extLst>
          </a:blip>
          <a:srcRect l="1730" r="3388"/>
          <a:stretch/>
        </p:blipFill>
        <p:spPr bwMode="auto">
          <a:xfrm>
            <a:off x="4724400" y="2028825"/>
            <a:ext cx="4267200" cy="2847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953000" y="4929756"/>
            <a:ext cx="4191000" cy="923330"/>
          </a:xfrm>
          <a:prstGeom prst="rect">
            <a:avLst/>
          </a:prstGeom>
        </p:spPr>
        <p:txBody>
          <a:bodyPr wrap="square">
            <a:spAutoFit/>
          </a:bodyPr>
          <a:lstStyle/>
          <a:p>
            <a:r>
              <a:rPr lang="en-US" dirty="0">
                <a:solidFill>
                  <a:srgbClr val="292929"/>
                </a:solidFill>
                <a:latin typeface="Calibri" panose="020F0502020204030204" pitchFamily="34" charset="0"/>
                <a:cs typeface="Calibri" panose="020F0502020204030204" pitchFamily="34" charset="0"/>
              </a:rPr>
              <a:t>The white dot represents a person having a lower heart disease probability than the person represented by the black dot.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997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232775" cy="4873752"/>
          </a:xfrm>
        </p:spPr>
        <p:txBody>
          <a:bodyPr>
            <a:normAutofit/>
          </a:bodyPr>
          <a:lstStyle/>
          <a:p>
            <a:pPr marL="0" indent="0">
              <a:buNone/>
            </a:pPr>
            <a:endParaRPr lang="en-US" sz="17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700" dirty="0" smtClean="0">
                <a:latin typeface="Calibri" panose="020F0502020204030204" pitchFamily="34" charset="0"/>
                <a:cs typeface="Calibri" panose="020F0502020204030204" pitchFamily="34" charset="0"/>
              </a:rPr>
              <a:t>Use different thresholds to classify the people in to either of two categories.</a:t>
            </a:r>
          </a:p>
          <a:p>
            <a:pPr marL="365760" lvl="1" indent="0">
              <a:buNone/>
            </a:pPr>
            <a:r>
              <a:rPr lang="en-IN" sz="1800" b="1" dirty="0" smtClean="0">
                <a:latin typeface="Calibri" panose="020F0502020204030204" pitchFamily="34" charset="0"/>
                <a:cs typeface="Calibri" panose="020F0502020204030204" pitchFamily="34" charset="0"/>
              </a:rPr>
              <a:t>      Threshold=0.5</a:t>
            </a:r>
            <a:endParaRPr lang="en-US" sz="18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700" b="1" dirty="0" smtClean="0">
              <a:latin typeface="Calibri" panose="020F0502020204030204" pitchFamily="34" charset="0"/>
              <a:cs typeface="Calibri" panose="020F0502020204030204" pitchFamily="34" charset="0"/>
            </a:endParaRPr>
          </a:p>
          <a:p>
            <a:pPr marL="365760" lvl="1" indent="0">
              <a:buNone/>
            </a:pPr>
            <a:r>
              <a:rPr lang="en-US" sz="2000"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8" name="AutoShape 6" descr="Positive and negative examples ranked in ascending order of logistic regression sc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990600" y="2290195"/>
            <a:ext cx="7162800"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latin typeface="Calibri" panose="020F0502020204030204" pitchFamily="34" charset="0"/>
                <a:cs typeface="Calibri" panose="020F0502020204030204" pitchFamily="34" charset="0"/>
              </a:rPr>
              <a:t>Classify </a:t>
            </a:r>
            <a:r>
              <a:rPr lang="en-US" dirty="0">
                <a:latin typeface="Calibri" panose="020F0502020204030204" pitchFamily="34" charset="0"/>
                <a:cs typeface="Calibri" panose="020F0502020204030204" pitchFamily="34" charset="0"/>
              </a:rPr>
              <a:t>the people who have a probability of heart disease &gt; 0.5 as “</a:t>
            </a:r>
            <a:r>
              <a:rPr lang="en-US" b="1" dirty="0">
                <a:latin typeface="Calibri" panose="020F0502020204030204" pitchFamily="34" charset="0"/>
                <a:cs typeface="Calibri" panose="020F0502020204030204" pitchFamily="34" charset="0"/>
              </a:rPr>
              <a:t>having a heart disease</a:t>
            </a:r>
            <a:r>
              <a:rPr lang="en-US" dirty="0">
                <a:latin typeface="Calibri" panose="020F0502020204030204" pitchFamily="34" charset="0"/>
                <a:cs typeface="Calibri" panose="020F0502020204030204" pitchFamily="34" charset="0"/>
              </a:rPr>
              <a:t>” and classify the people who have a probability of heart disease &lt; 0.5 as “</a:t>
            </a:r>
            <a:r>
              <a:rPr lang="en-US" b="1" dirty="0">
                <a:latin typeface="Calibri" panose="020F0502020204030204" pitchFamily="34" charset="0"/>
                <a:cs typeface="Calibri" panose="020F0502020204030204" pitchFamily="34" charset="0"/>
              </a:rPr>
              <a:t> not having a heart disease</a:t>
            </a:r>
            <a:r>
              <a:rPr lang="en-US" dirty="0">
                <a:latin typeface="Calibri" panose="020F0502020204030204" pitchFamily="34" charset="0"/>
                <a:cs typeface="Calibri" panose="020F0502020204030204" pitchFamily="34" charset="0"/>
              </a:rPr>
              <a:t>”.</a:t>
            </a:r>
          </a:p>
        </p:txBody>
      </p:sp>
      <p:pic>
        <p:nvPicPr>
          <p:cNvPr id="3074" name="Picture 2" descr="https://miro.medium.com/max/823/1*GJLE_YxjlSA5o_TJ9B_h5A.png"/>
          <p:cNvPicPr>
            <a:picLocks noChangeAspect="1" noChangeArrowheads="1"/>
          </p:cNvPicPr>
          <p:nvPr/>
        </p:nvPicPr>
        <p:blipFill rotWithShape="1">
          <a:blip r:embed="rId2">
            <a:extLst>
              <a:ext uri="{28A0092B-C50C-407E-A947-70E740481C1C}">
                <a14:useLocalDpi xmlns:a14="http://schemas.microsoft.com/office/drawing/2010/main" val="0"/>
              </a:ext>
            </a:extLst>
          </a:blip>
          <a:srcRect l="2381" t="8741" r="6434" b="5478"/>
          <a:stretch/>
        </p:blipFill>
        <p:spPr bwMode="auto">
          <a:xfrm>
            <a:off x="28575" y="3810000"/>
            <a:ext cx="454342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875/1*KPXQ6VBc1foXXWgkn1q4BA.png"/>
          <p:cNvPicPr>
            <a:picLocks noChangeAspect="1" noChangeArrowheads="1"/>
          </p:cNvPicPr>
          <p:nvPr/>
        </p:nvPicPr>
        <p:blipFill rotWithShape="1">
          <a:blip r:embed="rId3">
            <a:extLst>
              <a:ext uri="{28A0092B-C50C-407E-A947-70E740481C1C}">
                <a14:useLocalDpi xmlns:a14="http://schemas.microsoft.com/office/drawing/2010/main" val="0"/>
              </a:ext>
            </a:extLst>
          </a:blip>
          <a:srcRect l="6362" r="1296" b="4147"/>
          <a:stretch/>
        </p:blipFill>
        <p:spPr bwMode="auto">
          <a:xfrm>
            <a:off x="4665662" y="3954076"/>
            <a:ext cx="4478338" cy="2903924"/>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Understanding AUC: Use Case</a:t>
            </a:r>
          </a:p>
        </p:txBody>
      </p:sp>
    </p:spTree>
    <p:extLst>
      <p:ext uri="{BB962C8B-B14F-4D97-AF65-F5344CB8AC3E}">
        <p14:creationId xmlns:p14="http://schemas.microsoft.com/office/powerpoint/2010/main" val="33438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9"/>
          <p:cNvPicPr preferRelativeResize="0"/>
          <p:nvPr/>
        </p:nvPicPr>
        <p:blipFill rotWithShape="1">
          <a:blip r:embed="rId3">
            <a:alphaModFix/>
          </a:blip>
          <a:srcRect/>
          <a:stretch/>
        </p:blipFill>
        <p:spPr>
          <a:xfrm>
            <a:off x="19050" y="4562607"/>
            <a:ext cx="5040560" cy="2295393"/>
          </a:xfrm>
          <a:prstGeom prst="rect">
            <a:avLst/>
          </a:prstGeom>
          <a:noFill/>
          <a:ln>
            <a:noFill/>
          </a:ln>
        </p:spPr>
      </p:pic>
      <p:pic>
        <p:nvPicPr>
          <p:cNvPr id="301" name="Google Shape;301;p39"/>
          <p:cNvPicPr preferRelativeResize="0"/>
          <p:nvPr/>
        </p:nvPicPr>
        <p:blipFill rotWithShape="1">
          <a:blip r:embed="rId4">
            <a:alphaModFix/>
          </a:blip>
          <a:srcRect/>
          <a:stretch/>
        </p:blipFill>
        <p:spPr>
          <a:xfrm>
            <a:off x="152400" y="1126563"/>
            <a:ext cx="6087801" cy="3024135"/>
          </a:xfrm>
          <a:prstGeom prst="rect">
            <a:avLst/>
          </a:prstGeom>
          <a:noFill/>
          <a:ln>
            <a:noFill/>
          </a:ln>
        </p:spPr>
      </p:pic>
      <p:sp>
        <p:nvSpPr>
          <p:cNvPr id="7"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Understanding AUC: Use Case</a:t>
            </a:r>
          </a:p>
        </p:txBody>
      </p:sp>
      <p:pic>
        <p:nvPicPr>
          <p:cNvPr id="4098" name="Picture 2" descr="https://miro.medium.com/max/1220/1*ZRU18eG-F5Sjtcph9ru8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733924"/>
            <a:ext cx="441960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05000" y="847495"/>
            <a:ext cx="1913985" cy="369332"/>
          </a:xfrm>
          <a:prstGeom prst="rect">
            <a:avLst/>
          </a:prstGeom>
        </p:spPr>
        <p:txBody>
          <a:bodyPr wrap="none">
            <a:spAutoFit/>
          </a:bodyPr>
          <a:lstStyle/>
          <a:p>
            <a:pPr marL="365760" lvl="1" indent="0">
              <a:buNone/>
            </a:pPr>
            <a:r>
              <a:rPr lang="en-IN" b="1" dirty="0">
                <a:latin typeface="Calibri" panose="020F0502020204030204" pitchFamily="34" charset="0"/>
                <a:cs typeface="Calibri" panose="020F0502020204030204" pitchFamily="34" charset="0"/>
              </a:rPr>
              <a:t>Threshold=0.5</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431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40" descr="https://miro.medium.com/max/761/1*ZREqKQH4xZxwa1L7o9ad9w.png"/>
          <p:cNvPicPr preferRelativeResize="0"/>
          <p:nvPr/>
        </p:nvPicPr>
        <p:blipFill rotWithShape="1">
          <a:blip r:embed="rId3">
            <a:alphaModFix/>
          </a:blip>
          <a:srcRect/>
          <a:stretch/>
        </p:blipFill>
        <p:spPr>
          <a:xfrm>
            <a:off x="3343275" y="3572898"/>
            <a:ext cx="5800725" cy="3133726"/>
          </a:xfrm>
          <a:prstGeom prst="rect">
            <a:avLst/>
          </a:prstGeom>
          <a:noFill/>
          <a:ln>
            <a:noFill/>
          </a:ln>
        </p:spPr>
      </p:pic>
      <p:sp>
        <p:nvSpPr>
          <p:cNvPr id="307" name="Google Shape;307;p40"/>
          <p:cNvSpPr txBox="1">
            <a:spLocks noGrp="1"/>
          </p:cNvSpPr>
          <p:nvPr>
            <p:ph type="title"/>
          </p:nvPr>
        </p:nvSpPr>
        <p:spPr>
          <a:xfrm>
            <a:off x="628650" y="620688"/>
            <a:ext cx="7886700" cy="1325563"/>
          </a:xfrm>
          <a:prstGeom prst="rect">
            <a:avLst/>
          </a:prstGeom>
          <a:noFill/>
          <a:ln>
            <a:noFill/>
          </a:ln>
        </p:spPr>
        <p:txBody>
          <a:bodyPr spcFirstLastPara="1" wrap="square" lIns="91425" tIns="45700" rIns="91425" bIns="45700" anchor="ctr" anchorCtr="0">
            <a:noAutofit/>
          </a:bodyPr>
          <a:lstStyle/>
          <a:p>
            <a:pPr>
              <a:lnSpc>
                <a:spcPct val="90000"/>
              </a:lnSpc>
              <a:spcBef>
                <a:spcPts val="0"/>
              </a:spcBef>
              <a:buClr>
                <a:schemeClr val="dk1"/>
              </a:buClr>
              <a:buSzPts val="2790"/>
            </a:pPr>
            <a:r>
              <a:rPr lang="en-US" sz="2800" b="1" spc="-5" dirty="0">
                <a:solidFill>
                  <a:srgbClr val="C00000"/>
                </a:solidFill>
              </a:rPr>
              <a:t>Understanding AUC: Use Case</a:t>
            </a:r>
            <a:br>
              <a:rPr lang="en-US" sz="2800" b="1" spc="-5" dirty="0">
                <a:solidFill>
                  <a:srgbClr val="C00000"/>
                </a:solidFill>
              </a:rPr>
            </a:br>
            <a:r>
              <a:rPr lang="en-IN" sz="2800" b="1" spc="-5" dirty="0">
                <a:solidFill>
                  <a:srgbClr val="C00000"/>
                </a:solidFill>
              </a:rPr>
              <a:t>– Setting the Threshold to 0.1</a:t>
            </a:r>
            <a:br>
              <a:rPr lang="en-IN" sz="2800" b="1" spc="-5" dirty="0">
                <a:solidFill>
                  <a:srgbClr val="C00000"/>
                </a:solidFill>
              </a:rPr>
            </a:br>
            <a:r>
              <a:rPr lang="en-IN" sz="2800" b="1" spc="-5" dirty="0">
                <a:solidFill>
                  <a:srgbClr val="C00000"/>
                </a:solidFill>
              </a:rPr>
              <a:t/>
            </a:r>
            <a:br>
              <a:rPr lang="en-IN" sz="2800" b="1" spc="-5" dirty="0">
                <a:solidFill>
                  <a:srgbClr val="C00000"/>
                </a:solidFill>
              </a:rPr>
            </a:br>
            <a:r>
              <a:rPr lang="en-IN" sz="2970" dirty="0"/>
              <a:t> </a:t>
            </a:r>
            <a:endParaRPr dirty="0"/>
          </a:p>
        </p:txBody>
      </p:sp>
      <p:sp>
        <p:nvSpPr>
          <p:cNvPr id="308" name="Google Shape;308;p4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dirty="0"/>
          </a:p>
        </p:txBody>
      </p:sp>
      <p:pic>
        <p:nvPicPr>
          <p:cNvPr id="309" name="Google Shape;309;p40"/>
          <p:cNvPicPr preferRelativeResize="0"/>
          <p:nvPr/>
        </p:nvPicPr>
        <p:blipFill rotWithShape="1">
          <a:blip r:embed="rId4">
            <a:alphaModFix/>
          </a:blip>
          <a:srcRect/>
          <a:stretch/>
        </p:blipFill>
        <p:spPr>
          <a:xfrm>
            <a:off x="179512" y="1315014"/>
            <a:ext cx="6430583" cy="3514898"/>
          </a:xfrm>
          <a:prstGeom prst="rect">
            <a:avLst/>
          </a:prstGeom>
          <a:noFill/>
          <a:ln>
            <a:noFill/>
          </a:ln>
        </p:spPr>
      </p:pic>
      <p:sp>
        <p:nvSpPr>
          <p:cNvPr id="2" name="Rectangle 1"/>
          <p:cNvSpPr/>
          <p:nvPr/>
        </p:nvSpPr>
        <p:spPr>
          <a:xfrm>
            <a:off x="179512" y="5210246"/>
            <a:ext cx="3124200"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292929"/>
                </a:solidFill>
                <a:latin typeface="Calibri" panose="020F0502020204030204" pitchFamily="34" charset="0"/>
                <a:cs typeface="Calibri" panose="020F0502020204030204" pitchFamily="34" charset="0"/>
              </a:rPr>
              <a:t>Therefore a lower threshold:</a:t>
            </a:r>
          </a:p>
          <a:p>
            <a:pPr>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Increases the number of False Positives</a:t>
            </a:r>
          </a:p>
          <a:p>
            <a:pPr>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Decreases the number of False Negatives</a:t>
            </a:r>
            <a:endParaRPr lang="en-US" b="0" i="0" dirty="0">
              <a:solidFill>
                <a:srgbClr val="292929"/>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112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41"/>
          <p:cNvPicPr preferRelativeResize="0"/>
          <p:nvPr/>
        </p:nvPicPr>
        <p:blipFill rotWithShape="1">
          <a:blip r:embed="rId3">
            <a:alphaModFix/>
          </a:blip>
          <a:srcRect/>
          <a:stretch/>
        </p:blipFill>
        <p:spPr>
          <a:xfrm>
            <a:off x="4355976" y="3620616"/>
            <a:ext cx="4648200" cy="3228975"/>
          </a:xfrm>
          <a:prstGeom prst="rect">
            <a:avLst/>
          </a:prstGeom>
          <a:noFill/>
          <a:ln>
            <a:noFill/>
          </a:ln>
        </p:spPr>
      </p:pic>
      <p:sp>
        <p:nvSpPr>
          <p:cNvPr id="316" name="Google Shape;316;p4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17" name="Google Shape;317;p41"/>
          <p:cNvPicPr preferRelativeResize="0"/>
          <p:nvPr/>
        </p:nvPicPr>
        <p:blipFill rotWithShape="1">
          <a:blip r:embed="rId4">
            <a:alphaModFix/>
          </a:blip>
          <a:srcRect/>
          <a:stretch/>
        </p:blipFill>
        <p:spPr>
          <a:xfrm>
            <a:off x="467544" y="1412776"/>
            <a:ext cx="5520481" cy="2937618"/>
          </a:xfrm>
          <a:prstGeom prst="rect">
            <a:avLst/>
          </a:prstGeom>
          <a:noFill/>
          <a:ln>
            <a:noFill/>
          </a:ln>
        </p:spPr>
      </p:pic>
      <p:sp>
        <p:nvSpPr>
          <p:cNvPr id="7" name="Google Shape;307;p40"/>
          <p:cNvSpPr txBox="1">
            <a:spLocks noGrp="1"/>
          </p:cNvSpPr>
          <p:nvPr>
            <p:ph type="title"/>
          </p:nvPr>
        </p:nvSpPr>
        <p:spPr>
          <a:xfrm>
            <a:off x="628650" y="620688"/>
            <a:ext cx="7886700" cy="1325563"/>
          </a:xfrm>
          <a:prstGeom prst="rect">
            <a:avLst/>
          </a:prstGeom>
          <a:noFill/>
          <a:ln>
            <a:noFill/>
          </a:ln>
        </p:spPr>
        <p:txBody>
          <a:bodyPr spcFirstLastPara="1" wrap="square" lIns="91425" tIns="45700" rIns="91425" bIns="45700" anchor="ctr" anchorCtr="0">
            <a:noAutofit/>
          </a:bodyPr>
          <a:lstStyle/>
          <a:p>
            <a:pPr>
              <a:lnSpc>
                <a:spcPct val="90000"/>
              </a:lnSpc>
              <a:spcBef>
                <a:spcPts val="0"/>
              </a:spcBef>
              <a:buClr>
                <a:schemeClr val="dk1"/>
              </a:buClr>
              <a:buSzPts val="2790"/>
            </a:pPr>
            <a:r>
              <a:rPr lang="en-US" sz="2800" b="1" spc="-5" dirty="0">
                <a:solidFill>
                  <a:srgbClr val="C00000"/>
                </a:solidFill>
              </a:rPr>
              <a:t>Understanding AUC: Use Case</a:t>
            </a:r>
            <a:br>
              <a:rPr lang="en-US" sz="2800" b="1" spc="-5" dirty="0">
                <a:solidFill>
                  <a:srgbClr val="C00000"/>
                </a:solidFill>
              </a:rPr>
            </a:br>
            <a:r>
              <a:rPr lang="en-IN" sz="2800" b="1" spc="-5" dirty="0">
                <a:solidFill>
                  <a:srgbClr val="C00000"/>
                </a:solidFill>
              </a:rPr>
              <a:t>– Setting the Threshold to </a:t>
            </a:r>
            <a:r>
              <a:rPr lang="en-IN" sz="2800" b="1" spc="-5" dirty="0" smtClean="0">
                <a:solidFill>
                  <a:srgbClr val="C00000"/>
                </a:solidFill>
              </a:rPr>
              <a:t>0.9</a:t>
            </a:r>
            <a:r>
              <a:rPr lang="en-IN" sz="2800" b="1" spc="-5" dirty="0">
                <a:solidFill>
                  <a:srgbClr val="C00000"/>
                </a:solidFill>
              </a:rPr>
              <a:t/>
            </a:r>
            <a:br>
              <a:rPr lang="en-IN" sz="2800" b="1" spc="-5" dirty="0">
                <a:solidFill>
                  <a:srgbClr val="C00000"/>
                </a:solidFill>
              </a:rPr>
            </a:br>
            <a:r>
              <a:rPr lang="en-IN" sz="2800" b="1" spc="-5" dirty="0">
                <a:solidFill>
                  <a:srgbClr val="C00000"/>
                </a:solidFill>
              </a:rPr>
              <a:t/>
            </a:r>
            <a:br>
              <a:rPr lang="en-IN" sz="2800" b="1" spc="-5" dirty="0">
                <a:solidFill>
                  <a:srgbClr val="C00000"/>
                </a:solidFill>
              </a:rPr>
            </a:br>
            <a:r>
              <a:rPr lang="en-IN" sz="2970" dirty="0"/>
              <a:t> </a:t>
            </a:r>
            <a:endParaRPr dirty="0"/>
          </a:p>
        </p:txBody>
      </p:sp>
      <p:sp>
        <p:nvSpPr>
          <p:cNvPr id="8" name="Rectangle 7"/>
          <p:cNvSpPr/>
          <p:nvPr/>
        </p:nvSpPr>
        <p:spPr>
          <a:xfrm>
            <a:off x="228600" y="4953000"/>
            <a:ext cx="3124200"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292929"/>
                </a:solidFill>
                <a:latin typeface="Calibri" panose="020F0502020204030204" pitchFamily="34" charset="0"/>
                <a:cs typeface="Calibri" panose="020F0502020204030204" pitchFamily="34" charset="0"/>
              </a:rPr>
              <a:t>Therefore a </a:t>
            </a:r>
            <a:r>
              <a:rPr lang="en-US" dirty="0" smtClean="0">
                <a:solidFill>
                  <a:srgbClr val="292929"/>
                </a:solidFill>
                <a:latin typeface="Calibri" panose="020F0502020204030204" pitchFamily="34" charset="0"/>
                <a:cs typeface="Calibri" panose="020F0502020204030204" pitchFamily="34" charset="0"/>
              </a:rPr>
              <a:t>higher </a:t>
            </a:r>
            <a:r>
              <a:rPr lang="en-US" dirty="0">
                <a:solidFill>
                  <a:srgbClr val="292929"/>
                </a:solidFill>
                <a:latin typeface="Calibri" panose="020F0502020204030204" pitchFamily="34" charset="0"/>
                <a:cs typeface="Calibri" panose="020F0502020204030204" pitchFamily="34" charset="0"/>
              </a:rPr>
              <a:t>threshold:</a:t>
            </a:r>
          </a:p>
          <a:p>
            <a:pPr marL="285750" indent="-285750">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Decreases the number of False Positives</a:t>
            </a:r>
          </a:p>
          <a:p>
            <a:pPr marL="285750" indent="-285750">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Increases the number of False Negatives.</a:t>
            </a:r>
            <a:endParaRPr lang="en-US" b="0" i="0" dirty="0">
              <a:solidFill>
                <a:srgbClr val="292929"/>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768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28600"/>
            <a:ext cx="7467600" cy="473848"/>
          </a:xfrm>
          <a:prstGeom prst="rect">
            <a:avLst/>
          </a:prstGeom>
        </p:spPr>
        <p:txBody>
          <a:bodyPr vert="horz" wrap="square" lIns="0" tIns="12065" rIns="0" bIns="0" rtlCol="0">
            <a:spAutoFit/>
          </a:bodyPr>
          <a:lstStyle/>
          <a:p>
            <a:pPr marL="12700" algn="ctr">
              <a:lnSpc>
                <a:spcPct val="100000"/>
              </a:lnSpc>
              <a:spcBef>
                <a:spcPts val="95"/>
              </a:spcBef>
            </a:pPr>
            <a:r>
              <a:rPr lang="en-US" b="1" spc="-5" dirty="0" smtClean="0">
                <a:solidFill>
                  <a:srgbClr val="C00000"/>
                </a:solidFill>
              </a:rPr>
              <a:t>Evaluation Metrics</a:t>
            </a:r>
            <a:endParaRPr b="1" spc="-5" dirty="0">
              <a:solidFill>
                <a:srgbClr val="C00000"/>
              </a:solidFill>
            </a:endParaRPr>
          </a:p>
        </p:txBody>
      </p:sp>
      <p:sp>
        <p:nvSpPr>
          <p:cNvPr id="6" name="Content Placeholder 5"/>
          <p:cNvSpPr>
            <a:spLocks noGrp="1"/>
          </p:cNvSpPr>
          <p:nvPr>
            <p:ph sz="quarter" idx="1"/>
          </p:nvPr>
        </p:nvSpPr>
        <p:spPr>
          <a:xfrm>
            <a:off x="381000" y="1143000"/>
            <a:ext cx="8305800" cy="4873752"/>
          </a:xfrm>
        </p:spPr>
        <p:txBody>
          <a:bodyPr>
            <a:normAutofit/>
          </a:bodyPr>
          <a:lstStyle/>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Evaluation </a:t>
            </a:r>
            <a:r>
              <a:rPr lang="en-US" dirty="0">
                <a:latin typeface="Calibri" panose="020F0502020204030204" pitchFamily="34" charset="0"/>
                <a:cs typeface="Calibri" panose="020F0502020204030204" pitchFamily="34" charset="0"/>
              </a:rPr>
              <a:t>metrics explain the performance of a model. </a:t>
            </a:r>
            <a:endParaRPr lang="en-US" dirty="0" smtClean="0">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endParaRPr lang="en-US" sz="2200" dirty="0" smtClean="0">
              <a:solidFill>
                <a:srgbClr val="FF0000"/>
              </a:solidFill>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endParaRPr lang="en-US" sz="2200" dirty="0" smtClean="0">
              <a:solidFill>
                <a:srgbClr val="FF0000"/>
              </a:solidFill>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endParaRPr lang="en-US" sz="2200" dirty="0" smtClean="0">
              <a:solidFill>
                <a:srgbClr val="FF0000"/>
              </a:solidFill>
              <a:latin typeface="Calibri" panose="020F0502020204030204" pitchFamily="34" charset="0"/>
              <a:cs typeface="Calibri" panose="020F0502020204030204" pitchFamily="34" charset="0"/>
            </a:endParaRPr>
          </a:p>
          <a:p>
            <a:endParaRPr lang="en-US" sz="2200" dirty="0">
              <a:solidFill>
                <a:srgbClr val="FF0000"/>
              </a:solidFill>
              <a:latin typeface="Calibri" panose="020F0502020204030204" pitchFamily="34" charset="0"/>
              <a:cs typeface="Calibri" panose="020F0502020204030204" pitchFamily="34" charset="0"/>
            </a:endParaRPr>
          </a:p>
          <a:p>
            <a:r>
              <a:rPr lang="en-US" sz="2200" dirty="0" smtClean="0">
                <a:solidFill>
                  <a:srgbClr val="FF0000"/>
                </a:solidFill>
                <a:latin typeface="Calibri" panose="020F0502020204030204" pitchFamily="34" charset="0"/>
                <a:cs typeface="Calibri" panose="020F0502020204030204" pitchFamily="34" charset="0"/>
              </a:rPr>
              <a:t>The </a:t>
            </a:r>
            <a:r>
              <a:rPr lang="en-US" sz="2200" dirty="0">
                <a:solidFill>
                  <a:srgbClr val="FF0000"/>
                </a:solidFill>
                <a:latin typeface="Calibri" panose="020F0502020204030204" pitchFamily="34" charset="0"/>
                <a:cs typeface="Calibri" panose="020F0502020204030204" pitchFamily="34" charset="0"/>
              </a:rPr>
              <a:t>evaluation metrics used in each of these models are different.</a:t>
            </a:r>
          </a:p>
          <a:p>
            <a:pPr marL="0" indent="0">
              <a:buNone/>
            </a:pPr>
            <a:endParaRPr lang="en-US" dirty="0">
              <a:latin typeface="Calibri" panose="020F0502020204030204" pitchFamily="34" charset="0"/>
              <a:cs typeface="Calibri" panose="020F0502020204030204" pitchFamily="34" charset="0"/>
            </a:endParaRPr>
          </a:p>
        </p:txBody>
      </p:sp>
      <p:sp>
        <p:nvSpPr>
          <p:cNvPr id="3" name="Rectangle 2"/>
          <p:cNvSpPr/>
          <p:nvPr/>
        </p:nvSpPr>
        <p:spPr>
          <a:xfrm>
            <a:off x="2590800" y="2514600"/>
            <a:ext cx="27432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libri" panose="020F0502020204030204" pitchFamily="34" charset="0"/>
                <a:cs typeface="Calibri" panose="020F0502020204030204" pitchFamily="34" charset="0"/>
              </a:rPr>
              <a:t>Predictive Models</a:t>
            </a:r>
            <a:endParaRPr lang="en-US" sz="2400" b="1" dirty="0">
              <a:latin typeface="Calibri" panose="020F0502020204030204" pitchFamily="34" charset="0"/>
              <a:cs typeface="Calibri" panose="020F0502020204030204" pitchFamily="34" charset="0"/>
            </a:endParaRPr>
          </a:p>
        </p:txBody>
      </p:sp>
      <p:sp>
        <p:nvSpPr>
          <p:cNvPr id="5" name="Rectangle 4"/>
          <p:cNvSpPr/>
          <p:nvPr/>
        </p:nvSpPr>
        <p:spPr>
          <a:xfrm>
            <a:off x="1371600" y="3793352"/>
            <a:ext cx="27432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libri" panose="020F0502020204030204" pitchFamily="34" charset="0"/>
                <a:cs typeface="Calibri" panose="020F0502020204030204" pitchFamily="34" charset="0"/>
              </a:rPr>
              <a:t>Classification</a:t>
            </a:r>
            <a:endParaRPr lang="en-US" sz="2400" b="1" dirty="0">
              <a:latin typeface="Calibri" panose="020F0502020204030204" pitchFamily="34" charset="0"/>
              <a:cs typeface="Calibri" panose="020F0502020204030204" pitchFamily="34" charset="0"/>
            </a:endParaRPr>
          </a:p>
        </p:txBody>
      </p:sp>
      <p:sp>
        <p:nvSpPr>
          <p:cNvPr id="7" name="Rectangle 6"/>
          <p:cNvSpPr/>
          <p:nvPr/>
        </p:nvSpPr>
        <p:spPr>
          <a:xfrm>
            <a:off x="4724400" y="3793352"/>
            <a:ext cx="27432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libri" panose="020F0502020204030204" pitchFamily="34" charset="0"/>
                <a:cs typeface="Calibri" panose="020F0502020204030204" pitchFamily="34" charset="0"/>
              </a:rPr>
              <a:t>Regression</a:t>
            </a:r>
            <a:endParaRPr lang="en-US" sz="2400" b="1" dirty="0">
              <a:latin typeface="Calibri" panose="020F0502020204030204" pitchFamily="34" charset="0"/>
              <a:cs typeface="Calibri" panose="020F0502020204030204" pitchFamily="34" charset="0"/>
            </a:endParaRPr>
          </a:p>
        </p:txBody>
      </p:sp>
      <p:cxnSp>
        <p:nvCxnSpPr>
          <p:cNvPr id="8" name="Straight Arrow Connector 7"/>
          <p:cNvCxnSpPr>
            <a:stCxn id="3" idx="2"/>
            <a:endCxn id="5" idx="0"/>
          </p:cNvCxnSpPr>
          <p:nvPr/>
        </p:nvCxnSpPr>
        <p:spPr>
          <a:xfrm flipH="1">
            <a:off x="2743200" y="3352800"/>
            <a:ext cx="1219200" cy="440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962400" y="3359600"/>
            <a:ext cx="1219200" cy="440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p:cNvSpPr/>
          <p:nvPr/>
        </p:nvSpPr>
        <p:spPr>
          <a:xfrm>
            <a:off x="600074" y="6003152"/>
            <a:ext cx="8391525" cy="276999"/>
          </a:xfrm>
          <a:prstGeom prst="rect">
            <a:avLst/>
          </a:prstGeom>
        </p:spPr>
        <p:txBody>
          <a:bodyPr wrap="square">
            <a:spAutoFit/>
          </a:bodyPr>
          <a:lstStyle/>
          <a:p>
            <a:r>
              <a:rPr lang="en-US" sz="1200" dirty="0"/>
              <a:t>https://iq.opengenus.org/performance-metrics-in-classification-regression/</a:t>
            </a:r>
          </a:p>
        </p:txBody>
      </p:sp>
    </p:spTree>
    <p:extLst>
      <p:ext uri="{BB962C8B-B14F-4D97-AF65-F5344CB8AC3E}">
        <p14:creationId xmlns:p14="http://schemas.microsoft.com/office/powerpoint/2010/main" val="3779091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43"/>
          <p:cNvSpPr txBox="1">
            <a:spLocks noGrp="1"/>
          </p:cNvSpPr>
          <p:nvPr>
            <p:ph type="body" idx="1"/>
          </p:nvPr>
        </p:nvSpPr>
        <p:spPr>
          <a:xfrm>
            <a:off x="484177" y="976368"/>
            <a:ext cx="7886700" cy="4351338"/>
          </a:xfrm>
          <a:prstGeom prst="rect">
            <a:avLst/>
          </a:prstGeom>
          <a:noFill/>
          <a:ln>
            <a:noFill/>
          </a:ln>
        </p:spPr>
        <p:txBody>
          <a:bodyPr spcFirstLastPara="1" wrap="square" lIns="91425" tIns="45700" rIns="91425" bIns="45700" anchor="t" anchorCtr="0">
            <a:noAutofit/>
          </a:bodyPr>
          <a:lstStyle/>
          <a:p>
            <a:pPr>
              <a:lnSpc>
                <a:spcPct val="90000"/>
              </a:lnSpc>
              <a:spcBef>
                <a:spcPts val="0"/>
              </a:spcBef>
              <a:buClr>
                <a:schemeClr val="dk1"/>
              </a:buClr>
              <a:buSzPts val="2100"/>
              <a:buFont typeface="Arial" panose="020B0604020202020204" pitchFamily="34" charset="0"/>
              <a:buChar char="•"/>
            </a:pPr>
            <a:r>
              <a:rPr lang="en-IN" sz="2000" b="1" dirty="0">
                <a:latin typeface="Calibri" panose="020F0502020204030204" pitchFamily="34" charset="0"/>
                <a:cs typeface="Calibri" panose="020F0502020204030204" pitchFamily="34" charset="0"/>
              </a:rPr>
              <a:t>Threshold classifying all people as having heart disease</a:t>
            </a:r>
            <a:endParaRPr sz="2000" dirty="0">
              <a:latin typeface="Calibri" panose="020F0502020204030204" pitchFamily="34" charset="0"/>
              <a:cs typeface="Calibri" panose="020F0502020204030204" pitchFamily="34" charset="0"/>
            </a:endParaRPr>
          </a:p>
          <a:p>
            <a:pPr marL="171450" lvl="0" indent="-38100" algn="l" rtl="0">
              <a:lnSpc>
                <a:spcPct val="90000"/>
              </a:lnSpc>
              <a:spcBef>
                <a:spcPts val="750"/>
              </a:spcBef>
              <a:spcAft>
                <a:spcPts val="0"/>
              </a:spcAft>
              <a:buClr>
                <a:schemeClr val="dk1"/>
              </a:buClr>
              <a:buSzPts val="2100"/>
              <a:buNone/>
            </a:pPr>
            <a:endParaRPr dirty="0"/>
          </a:p>
        </p:txBody>
      </p:sp>
      <p:pic>
        <p:nvPicPr>
          <p:cNvPr id="331" name="Google Shape;331;p43"/>
          <p:cNvPicPr preferRelativeResize="0"/>
          <p:nvPr/>
        </p:nvPicPr>
        <p:blipFill rotWithShape="1">
          <a:blip r:embed="rId3">
            <a:alphaModFix/>
          </a:blip>
          <a:srcRect l="1" t="10243" r="46269" b="-2429"/>
          <a:stretch/>
        </p:blipFill>
        <p:spPr>
          <a:xfrm>
            <a:off x="5198191" y="1415992"/>
            <a:ext cx="3656863" cy="2348688"/>
          </a:xfrm>
          <a:prstGeom prst="rect">
            <a:avLst/>
          </a:prstGeom>
          <a:noFill/>
          <a:ln>
            <a:noFill/>
          </a:ln>
        </p:spPr>
      </p:pic>
      <p:pic>
        <p:nvPicPr>
          <p:cNvPr id="332" name="Google Shape;332;p43"/>
          <p:cNvPicPr preferRelativeResize="0"/>
          <p:nvPr/>
        </p:nvPicPr>
        <p:blipFill rotWithShape="1">
          <a:blip r:embed="rId4">
            <a:alphaModFix/>
          </a:blip>
          <a:srcRect/>
          <a:stretch/>
        </p:blipFill>
        <p:spPr>
          <a:xfrm>
            <a:off x="4953000" y="3974987"/>
            <a:ext cx="4039603" cy="2883013"/>
          </a:xfrm>
          <a:prstGeom prst="rect">
            <a:avLst/>
          </a:prstGeom>
          <a:noFill/>
          <a:ln>
            <a:noFill/>
          </a:ln>
        </p:spPr>
      </p:pic>
      <p:pic>
        <p:nvPicPr>
          <p:cNvPr id="333" name="Google Shape;333;p43"/>
          <p:cNvPicPr preferRelativeResize="0"/>
          <p:nvPr/>
        </p:nvPicPr>
        <p:blipFill rotWithShape="1">
          <a:blip r:embed="rId3">
            <a:alphaModFix/>
          </a:blip>
          <a:srcRect l="54622" t="20894" b="23947"/>
          <a:stretch/>
        </p:blipFill>
        <p:spPr>
          <a:xfrm>
            <a:off x="228600" y="4778725"/>
            <a:ext cx="3725038" cy="1231045"/>
          </a:xfrm>
          <a:prstGeom prst="rect">
            <a:avLst/>
          </a:prstGeom>
          <a:noFill/>
          <a:ln>
            <a:noFill/>
          </a:ln>
        </p:spPr>
      </p:pic>
      <p:sp>
        <p:nvSpPr>
          <p:cNvPr id="8" name="object 2"/>
          <p:cNvSpPr txBox="1">
            <a:spLocks/>
          </p:cNvSpPr>
          <p:nvPr/>
        </p:nvSpPr>
        <p:spPr>
          <a:xfrm>
            <a:off x="556642" y="3810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Understanding AUC: Use Case</a:t>
            </a:r>
          </a:p>
        </p:txBody>
      </p:sp>
      <p:pic>
        <p:nvPicPr>
          <p:cNvPr id="5122" name="Picture 2" descr="https://miro.medium.com/max/875/1*CN9qRMiAbtuEXuQZ-j_b0Q.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29857"/>
            <a:ext cx="4953000" cy="2561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59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44"/>
          <p:cNvPicPr preferRelativeResize="0"/>
          <p:nvPr/>
        </p:nvPicPr>
        <p:blipFill rotWithShape="1">
          <a:blip r:embed="rId3">
            <a:alphaModFix/>
          </a:blip>
          <a:srcRect/>
          <a:stretch/>
        </p:blipFill>
        <p:spPr>
          <a:xfrm>
            <a:off x="4670487" y="3937858"/>
            <a:ext cx="4345481" cy="2920142"/>
          </a:xfrm>
          <a:prstGeom prst="rect">
            <a:avLst/>
          </a:prstGeom>
          <a:noFill/>
          <a:ln>
            <a:noFill/>
          </a:ln>
        </p:spPr>
      </p:pic>
      <p:pic>
        <p:nvPicPr>
          <p:cNvPr id="341" name="Google Shape;341;p44"/>
          <p:cNvPicPr preferRelativeResize="0"/>
          <p:nvPr/>
        </p:nvPicPr>
        <p:blipFill rotWithShape="1">
          <a:blip r:embed="rId4">
            <a:alphaModFix/>
          </a:blip>
          <a:srcRect l="6688" t="4776" r="42125" b="7601"/>
          <a:stretch/>
        </p:blipFill>
        <p:spPr>
          <a:xfrm>
            <a:off x="4373548" y="1471090"/>
            <a:ext cx="4680520" cy="2232248"/>
          </a:xfrm>
          <a:prstGeom prst="rect">
            <a:avLst/>
          </a:prstGeom>
          <a:noFill/>
          <a:ln>
            <a:noFill/>
          </a:ln>
        </p:spPr>
      </p:pic>
      <p:pic>
        <p:nvPicPr>
          <p:cNvPr id="342" name="Google Shape;342;p44"/>
          <p:cNvPicPr preferRelativeResize="0"/>
          <p:nvPr/>
        </p:nvPicPr>
        <p:blipFill rotWithShape="1">
          <a:blip r:embed="rId4">
            <a:alphaModFix/>
          </a:blip>
          <a:srcRect l="56925" t="25386" r="2125" b="15256"/>
          <a:stretch/>
        </p:blipFill>
        <p:spPr>
          <a:xfrm>
            <a:off x="935596" y="5049076"/>
            <a:ext cx="3744416" cy="1512168"/>
          </a:xfrm>
          <a:prstGeom prst="rect">
            <a:avLst/>
          </a:prstGeom>
          <a:noFill/>
          <a:ln>
            <a:noFill/>
          </a:ln>
        </p:spPr>
      </p:pic>
      <p:sp>
        <p:nvSpPr>
          <p:cNvPr id="8" name="object 2"/>
          <p:cNvSpPr txBox="1">
            <a:spLocks/>
          </p:cNvSpPr>
          <p:nvPr/>
        </p:nvSpPr>
        <p:spPr>
          <a:xfrm>
            <a:off x="556642" y="3810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Understanding AUC: Use Case</a:t>
            </a:r>
          </a:p>
        </p:txBody>
      </p:sp>
      <p:sp>
        <p:nvSpPr>
          <p:cNvPr id="3" name="Rectangle 2"/>
          <p:cNvSpPr/>
          <p:nvPr/>
        </p:nvSpPr>
        <p:spPr>
          <a:xfrm>
            <a:off x="628650" y="938013"/>
            <a:ext cx="7162800" cy="646331"/>
          </a:xfrm>
          <a:prstGeom prst="rect">
            <a:avLst/>
          </a:prstGeom>
        </p:spPr>
        <p:txBody>
          <a:bodyPr wrap="square">
            <a:spAutoFit/>
          </a:bodyPr>
          <a:lstStyle/>
          <a:p>
            <a:pPr>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Increasing the Threshold slightly so that only the two people with the least cholesterol value are below the threshold.</a:t>
            </a:r>
            <a:endParaRPr lang="en-US" i="0" dirty="0">
              <a:solidFill>
                <a:srgbClr val="292929"/>
              </a:solidFill>
              <a:effectLst/>
              <a:latin typeface="Calibri" panose="020F0502020204030204" pitchFamily="34" charset="0"/>
              <a:cs typeface="Calibri" panose="020F0502020204030204" pitchFamily="34" charset="0"/>
            </a:endParaRPr>
          </a:p>
        </p:txBody>
      </p:sp>
      <p:pic>
        <p:nvPicPr>
          <p:cNvPr id="7170" name="Picture 2" descr="https://miro.medium.com/max/875/1*CqKEwDEVRWnyc5mIN0ggL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8" y="1724053"/>
            <a:ext cx="4343400" cy="265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39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49" name="Google Shape;349;p45"/>
          <p:cNvPicPr preferRelativeResize="0"/>
          <p:nvPr/>
        </p:nvPicPr>
        <p:blipFill rotWithShape="1">
          <a:blip r:embed="rId3">
            <a:alphaModFix/>
          </a:blip>
          <a:srcRect r="44088" b="5491"/>
          <a:stretch/>
        </p:blipFill>
        <p:spPr>
          <a:xfrm>
            <a:off x="35496" y="1177882"/>
            <a:ext cx="5112568" cy="2413484"/>
          </a:xfrm>
          <a:prstGeom prst="rect">
            <a:avLst/>
          </a:prstGeom>
          <a:noFill/>
          <a:ln>
            <a:noFill/>
          </a:ln>
        </p:spPr>
      </p:pic>
      <p:pic>
        <p:nvPicPr>
          <p:cNvPr id="350" name="Google Shape;350;p45"/>
          <p:cNvPicPr preferRelativeResize="0"/>
          <p:nvPr/>
        </p:nvPicPr>
        <p:blipFill rotWithShape="1">
          <a:blip r:embed="rId3">
            <a:alphaModFix/>
          </a:blip>
          <a:srcRect l="51974" t="4711"/>
          <a:stretch/>
        </p:blipFill>
        <p:spPr>
          <a:xfrm>
            <a:off x="180528" y="4019366"/>
            <a:ext cx="4391472" cy="2433440"/>
          </a:xfrm>
          <a:prstGeom prst="rect">
            <a:avLst/>
          </a:prstGeom>
          <a:noFill/>
          <a:ln>
            <a:noFill/>
          </a:ln>
        </p:spPr>
      </p:pic>
      <p:pic>
        <p:nvPicPr>
          <p:cNvPr id="351" name="Google Shape;351;p45"/>
          <p:cNvPicPr preferRelativeResize="0"/>
          <p:nvPr/>
        </p:nvPicPr>
        <p:blipFill rotWithShape="1">
          <a:blip r:embed="rId4">
            <a:alphaModFix/>
          </a:blip>
          <a:srcRect/>
          <a:stretch/>
        </p:blipFill>
        <p:spPr>
          <a:xfrm>
            <a:off x="4586832" y="3330446"/>
            <a:ext cx="4951478" cy="3122360"/>
          </a:xfrm>
          <a:prstGeom prst="rect">
            <a:avLst/>
          </a:prstGeom>
          <a:noFill/>
          <a:ln>
            <a:noFill/>
          </a:ln>
        </p:spPr>
      </p:pic>
      <p:sp>
        <p:nvSpPr>
          <p:cNvPr id="8" name="object 2"/>
          <p:cNvSpPr txBox="1">
            <a:spLocks/>
          </p:cNvSpPr>
          <p:nvPr/>
        </p:nvSpPr>
        <p:spPr>
          <a:xfrm>
            <a:off x="556642" y="3810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Understanding AUC: Use Case</a:t>
            </a:r>
          </a:p>
        </p:txBody>
      </p:sp>
      <p:sp>
        <p:nvSpPr>
          <p:cNvPr id="3" name="Rectangle 2"/>
          <p:cNvSpPr/>
          <p:nvPr/>
        </p:nvSpPr>
        <p:spPr>
          <a:xfrm>
            <a:off x="990600" y="970904"/>
            <a:ext cx="1714572" cy="369332"/>
          </a:xfrm>
          <a:prstGeom prst="rect">
            <a:avLst/>
          </a:prstGeom>
        </p:spPr>
        <p:txBody>
          <a:bodyPr wrap="none">
            <a:spAutoFit/>
          </a:bodyPr>
          <a:lstStyle/>
          <a:p>
            <a:r>
              <a:rPr lang="en-IN" b="1" dirty="0" smtClean="0">
                <a:latin typeface="Calibri" panose="020F0502020204030204" pitchFamily="34" charset="0"/>
                <a:cs typeface="Calibri" panose="020F0502020204030204" pitchFamily="34" charset="0"/>
              </a:rPr>
              <a:t>Threshold= 0.75</a:t>
            </a:r>
            <a:endParaRPr lang="en-US" dirty="0"/>
          </a:p>
        </p:txBody>
      </p:sp>
    </p:spTree>
    <p:extLst>
      <p:ext uri="{BB962C8B-B14F-4D97-AF65-F5344CB8AC3E}">
        <p14:creationId xmlns:p14="http://schemas.microsoft.com/office/powerpoint/2010/main" val="46189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4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58" name="Google Shape;358;p46"/>
          <p:cNvPicPr preferRelativeResize="0"/>
          <p:nvPr/>
        </p:nvPicPr>
        <p:blipFill rotWithShape="1">
          <a:blip r:embed="rId3">
            <a:alphaModFix/>
          </a:blip>
          <a:srcRect/>
          <a:stretch/>
        </p:blipFill>
        <p:spPr>
          <a:xfrm>
            <a:off x="467544" y="1639094"/>
            <a:ext cx="7581900" cy="4724400"/>
          </a:xfrm>
          <a:prstGeom prst="rect">
            <a:avLst/>
          </a:prstGeom>
          <a:noFill/>
          <a:ln>
            <a:noFill/>
          </a:ln>
        </p:spPr>
      </p:pic>
      <p:sp>
        <p:nvSpPr>
          <p:cNvPr id="6" name="object 2"/>
          <p:cNvSpPr txBox="1">
            <a:spLocks/>
          </p:cNvSpPr>
          <p:nvPr/>
        </p:nvSpPr>
        <p:spPr>
          <a:xfrm>
            <a:off x="556642" y="3810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Understanding AUC: Use Case</a:t>
            </a:r>
          </a:p>
        </p:txBody>
      </p:sp>
      <p:sp>
        <p:nvSpPr>
          <p:cNvPr id="7" name="Rectangle 6"/>
          <p:cNvSpPr/>
          <p:nvPr/>
        </p:nvSpPr>
        <p:spPr>
          <a:xfrm>
            <a:off x="990600" y="970904"/>
            <a:ext cx="6083845" cy="369332"/>
          </a:xfrm>
          <a:prstGeom prst="rect">
            <a:avLst/>
          </a:prstGeom>
        </p:spPr>
        <p:txBody>
          <a:bodyPr wrap="none">
            <a:spAutoFit/>
          </a:bodyPr>
          <a:lstStyle/>
          <a:p>
            <a:r>
              <a:rPr lang="en-IN" b="1" dirty="0" smtClean="0">
                <a:latin typeface="Calibri" panose="020F0502020204030204" pitchFamily="34" charset="0"/>
                <a:cs typeface="Calibri" panose="020F0502020204030204" pitchFamily="34" charset="0"/>
              </a:rPr>
              <a:t>Threshold= 1 : </a:t>
            </a:r>
            <a:r>
              <a:rPr lang="en-US" dirty="0">
                <a:latin typeface="Calibri" panose="020F0502020204030204" pitchFamily="34" charset="0"/>
                <a:cs typeface="Calibri" panose="020F0502020204030204" pitchFamily="34" charset="0"/>
              </a:rPr>
              <a:t>classify all people as not having a heart disease</a:t>
            </a:r>
            <a:endParaRPr lang="en-US" dirty="0"/>
          </a:p>
        </p:txBody>
      </p:sp>
    </p:spTree>
    <p:extLst>
      <p:ext uri="{BB962C8B-B14F-4D97-AF65-F5344CB8AC3E}">
        <p14:creationId xmlns:p14="http://schemas.microsoft.com/office/powerpoint/2010/main" val="5440507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38100" algn="l" rtl="0">
              <a:lnSpc>
                <a:spcPct val="90000"/>
              </a:lnSpc>
              <a:spcBef>
                <a:spcPts val="0"/>
              </a:spcBef>
              <a:spcAft>
                <a:spcPts val="0"/>
              </a:spcAft>
              <a:buClr>
                <a:schemeClr val="dk1"/>
              </a:buClr>
              <a:buSzPts val="2100"/>
              <a:buNone/>
            </a:pPr>
            <a:endParaRPr/>
          </a:p>
        </p:txBody>
      </p:sp>
      <p:pic>
        <p:nvPicPr>
          <p:cNvPr id="365" name="Google Shape;365;p47"/>
          <p:cNvPicPr preferRelativeResize="0"/>
          <p:nvPr/>
        </p:nvPicPr>
        <p:blipFill rotWithShape="1">
          <a:blip r:embed="rId3">
            <a:alphaModFix/>
          </a:blip>
          <a:srcRect/>
          <a:stretch/>
        </p:blipFill>
        <p:spPr>
          <a:xfrm>
            <a:off x="823912" y="1743869"/>
            <a:ext cx="7496175" cy="4514850"/>
          </a:xfrm>
          <a:prstGeom prst="rect">
            <a:avLst/>
          </a:prstGeom>
          <a:noFill/>
          <a:ln>
            <a:noFill/>
          </a:ln>
        </p:spPr>
      </p:pic>
      <p:sp>
        <p:nvSpPr>
          <p:cNvPr id="7" name="object 2"/>
          <p:cNvSpPr txBox="1">
            <a:spLocks/>
          </p:cNvSpPr>
          <p:nvPr/>
        </p:nvSpPr>
        <p:spPr>
          <a:xfrm>
            <a:off x="556642" y="3810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Understanding AUC: Use Case</a:t>
            </a:r>
          </a:p>
        </p:txBody>
      </p:sp>
      <p:sp>
        <p:nvSpPr>
          <p:cNvPr id="4" name="Rectangle 3"/>
          <p:cNvSpPr/>
          <p:nvPr/>
        </p:nvSpPr>
        <p:spPr>
          <a:xfrm>
            <a:off x="1143000" y="1068526"/>
            <a:ext cx="1526252" cy="461665"/>
          </a:xfrm>
          <a:prstGeom prst="rect">
            <a:avLst/>
          </a:prstGeom>
        </p:spPr>
        <p:txBody>
          <a:bodyPr wrap="none">
            <a:spAutoFit/>
          </a:bodyPr>
          <a:lstStyle/>
          <a:p>
            <a:r>
              <a:rPr lang="en-US" sz="2400" b="1" dirty="0">
                <a:solidFill>
                  <a:srgbClr val="292929"/>
                </a:solidFill>
                <a:latin typeface="Calibri" panose="020F0502020204030204" pitchFamily="34" charset="0"/>
                <a:cs typeface="Calibri" panose="020F0502020204030204" pitchFamily="34" charset="0"/>
              </a:rPr>
              <a:t>ROC graph</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2738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endParaRPr dirty="0"/>
          </a:p>
        </p:txBody>
      </p:sp>
      <p:pic>
        <p:nvPicPr>
          <p:cNvPr id="372" name="Google Shape;372;p48"/>
          <p:cNvPicPr preferRelativeResize="0"/>
          <p:nvPr/>
        </p:nvPicPr>
        <p:blipFill rotWithShape="1">
          <a:blip r:embed="rId3">
            <a:alphaModFix/>
          </a:blip>
          <a:srcRect l="6733" r="4628"/>
          <a:stretch/>
        </p:blipFill>
        <p:spPr>
          <a:xfrm>
            <a:off x="76200" y="1828800"/>
            <a:ext cx="5181600" cy="4041775"/>
          </a:xfrm>
          <a:prstGeom prst="rect">
            <a:avLst/>
          </a:prstGeom>
          <a:noFill/>
          <a:ln>
            <a:noFill/>
          </a:ln>
        </p:spPr>
      </p:pic>
      <p:sp>
        <p:nvSpPr>
          <p:cNvPr id="5" name="object 2"/>
          <p:cNvSpPr txBox="1">
            <a:spLocks/>
          </p:cNvSpPr>
          <p:nvPr/>
        </p:nvSpPr>
        <p:spPr>
          <a:xfrm>
            <a:off x="556642" y="3810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Understanding AUC: Use Case</a:t>
            </a:r>
          </a:p>
        </p:txBody>
      </p:sp>
      <p:sp>
        <p:nvSpPr>
          <p:cNvPr id="2" name="Rectangle 1"/>
          <p:cNvSpPr/>
          <p:nvPr/>
        </p:nvSpPr>
        <p:spPr>
          <a:xfrm>
            <a:off x="5257800" y="2438400"/>
            <a:ext cx="325755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latin typeface="Calibri" panose="020F0502020204030204" pitchFamily="34" charset="0"/>
                <a:cs typeface="Calibri" panose="020F0502020204030204" pitchFamily="34" charset="0"/>
              </a:rPr>
              <a:t>The</a:t>
            </a:r>
            <a:r>
              <a:rPr lang="en-US" b="1" dirty="0">
                <a:latin typeface="Calibri" panose="020F0502020204030204" pitchFamily="34" charset="0"/>
                <a:cs typeface="Calibri" panose="020F0502020204030204" pitchFamily="34" charset="0"/>
              </a:rPr>
              <a:t> AUC</a:t>
            </a:r>
            <a:r>
              <a:rPr lang="en-US" dirty="0">
                <a:latin typeface="Calibri" panose="020F0502020204030204" pitchFamily="34" charset="0"/>
                <a:cs typeface="Calibri" panose="020F0502020204030204" pitchFamily="34" charset="0"/>
              </a:rPr>
              <a:t> for the red </a:t>
            </a:r>
            <a:r>
              <a:rPr lang="en-US" b="1" dirty="0">
                <a:latin typeface="Calibri" panose="020F0502020204030204" pitchFamily="34" charset="0"/>
                <a:cs typeface="Calibri" panose="020F0502020204030204" pitchFamily="34" charset="0"/>
              </a:rPr>
              <a:t>ROC</a:t>
            </a:r>
            <a:r>
              <a:rPr lang="en-US" dirty="0">
                <a:latin typeface="Calibri" panose="020F0502020204030204" pitchFamily="34" charset="0"/>
                <a:cs typeface="Calibri" panose="020F0502020204030204" pitchFamily="34" charset="0"/>
              </a:rPr>
              <a:t> curve is greater than the </a:t>
            </a:r>
            <a:r>
              <a:rPr lang="en-US" b="1" dirty="0">
                <a:latin typeface="Calibri" panose="020F0502020204030204" pitchFamily="34" charset="0"/>
                <a:cs typeface="Calibri" panose="020F0502020204030204" pitchFamily="34" charset="0"/>
              </a:rPr>
              <a:t>AUC</a:t>
            </a:r>
            <a:r>
              <a:rPr lang="en-US" dirty="0">
                <a:latin typeface="Calibri" panose="020F0502020204030204" pitchFamily="34" charset="0"/>
                <a:cs typeface="Calibri" panose="020F0502020204030204" pitchFamily="34" charset="0"/>
              </a:rPr>
              <a:t> for the blue </a:t>
            </a:r>
            <a:r>
              <a:rPr lang="en-US" b="1" dirty="0">
                <a:latin typeface="Calibri" panose="020F0502020204030204" pitchFamily="34" charset="0"/>
                <a:cs typeface="Calibri" panose="020F0502020204030204" pitchFamily="34" charset="0"/>
              </a:rPr>
              <a:t>RO</a:t>
            </a:r>
            <a:r>
              <a:rPr lang="en-US" dirty="0">
                <a:latin typeface="Calibri" panose="020F0502020204030204" pitchFamily="34" charset="0"/>
                <a:cs typeface="Calibri" panose="020F0502020204030204" pitchFamily="34" charset="0"/>
              </a:rPr>
              <a:t>C curve. This means that the Red curve is better. </a:t>
            </a:r>
          </a:p>
        </p:txBody>
      </p:sp>
    </p:spTree>
    <p:extLst>
      <p:ext uri="{BB962C8B-B14F-4D97-AF65-F5344CB8AC3E}">
        <p14:creationId xmlns:p14="http://schemas.microsoft.com/office/powerpoint/2010/main" val="4075799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457200" y="152400"/>
            <a:ext cx="7886700" cy="1325563"/>
          </a:xfrm>
          <a:prstGeom prst="rect">
            <a:avLst/>
          </a:prstGeom>
          <a:noFill/>
          <a:ln>
            <a:noFill/>
          </a:ln>
        </p:spPr>
        <p:txBody>
          <a:bodyPr spcFirstLastPara="1" wrap="square" lIns="91425" tIns="45700" rIns="91425" bIns="45700" anchor="ctr" anchorCtr="0">
            <a:noAutofit/>
          </a:bodyPr>
          <a:lstStyle/>
          <a:p>
            <a:pPr marL="12700" lvl="0" indent="0" algn="ctr">
              <a:lnSpc>
                <a:spcPct val="90000"/>
              </a:lnSpc>
              <a:spcBef>
                <a:spcPts val="95"/>
              </a:spcBef>
              <a:spcAft>
                <a:spcPts val="0"/>
              </a:spcAft>
              <a:buClr>
                <a:schemeClr val="dk1"/>
              </a:buClr>
              <a:buSzPts val="3300"/>
            </a:pPr>
            <a:r>
              <a:rPr lang="en-IN" b="1" spc="-5" dirty="0">
                <a:solidFill>
                  <a:srgbClr val="C00000"/>
                </a:solidFill>
              </a:rPr>
              <a:t>More Examples </a:t>
            </a:r>
            <a:endParaRPr b="1" spc="-5" dirty="0">
              <a:solidFill>
                <a:srgbClr val="C00000"/>
              </a:solidFill>
            </a:endParaRPr>
          </a:p>
        </p:txBody>
      </p:sp>
      <p:sp>
        <p:nvSpPr>
          <p:cNvPr id="196" name="Google Shape;196;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a:lnSpc>
                <a:spcPct val="90000"/>
              </a:lnSpc>
              <a:spcBef>
                <a:spcPts val="0"/>
              </a:spcBef>
              <a:buClr>
                <a:schemeClr val="dk1"/>
              </a:buClr>
              <a:buSzPts val="21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 </a:t>
            </a:r>
            <a:r>
              <a:rPr lang="en-IN" sz="2000" dirty="0">
                <a:latin typeface="Calibri" panose="020F0502020204030204" pitchFamily="34" charset="0"/>
                <a:cs typeface="Calibri" panose="020F0502020204030204" pitchFamily="34" charset="0"/>
              </a:rPr>
              <a:t>random </a:t>
            </a:r>
            <a:r>
              <a:rPr lang="en-IN" sz="2000" b="1" dirty="0">
                <a:latin typeface="Calibri" panose="020F0502020204030204" pitchFamily="34" charset="0"/>
                <a:cs typeface="Calibri" panose="020F0502020204030204" pitchFamily="34" charset="0"/>
              </a:rPr>
              <a:t>sample of </a:t>
            </a:r>
            <a:r>
              <a:rPr lang="en-IN" sz="2000" b="1" dirty="0" smtClean="0">
                <a:latin typeface="Calibri" panose="020F0502020204030204" pitchFamily="34" charset="0"/>
                <a:cs typeface="Calibri" panose="020F0502020204030204" pitchFamily="34" charset="0"/>
              </a:rPr>
              <a:t>500</a:t>
            </a:r>
            <a:r>
              <a:rPr lang="en-IN" sz="2000" dirty="0" smtClean="0">
                <a:latin typeface="Calibri" panose="020F0502020204030204" pitchFamily="34" charset="0"/>
                <a:cs typeface="Calibri" panose="020F0502020204030204" pitchFamily="34" charset="0"/>
              </a:rPr>
              <a:t>  teenagers. </a:t>
            </a:r>
            <a:r>
              <a:rPr lang="en-IN" sz="2000" dirty="0">
                <a:latin typeface="Calibri" panose="020F0502020204030204" pitchFamily="34" charset="0"/>
                <a:cs typeface="Calibri" panose="020F0502020204030204" pitchFamily="34" charset="0"/>
              </a:rPr>
              <a:t>Of these teenagers, </a:t>
            </a:r>
            <a:r>
              <a:rPr lang="en-IN" sz="2000" b="1" dirty="0">
                <a:latin typeface="Calibri" panose="020F0502020204030204" pitchFamily="34" charset="0"/>
                <a:cs typeface="Calibri" panose="020F0502020204030204" pitchFamily="34" charset="0"/>
              </a:rPr>
              <a:t>50 actually are </a:t>
            </a:r>
            <a:r>
              <a:rPr lang="en-IN" sz="2000" b="1" dirty="0" err="1" smtClean="0">
                <a:latin typeface="Calibri" panose="020F0502020204030204" pitchFamily="34" charset="0"/>
                <a:cs typeface="Calibri" panose="020F0502020204030204" pitchFamily="34" charset="0"/>
              </a:rPr>
              <a:t>Covid</a:t>
            </a:r>
            <a:r>
              <a:rPr lang="en-IN" sz="2000" b="1" dirty="0" smtClean="0">
                <a:latin typeface="Calibri" panose="020F0502020204030204" pitchFamily="34" charset="0"/>
                <a:cs typeface="Calibri" panose="020F0502020204030204" pitchFamily="34" charset="0"/>
              </a:rPr>
              <a:t>-positive</a:t>
            </a:r>
            <a:r>
              <a:rPr lang="en-IN" sz="2000" dirty="0" smtClean="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I </a:t>
            </a:r>
            <a:r>
              <a:rPr lang="en-IN" sz="2000" b="1" dirty="0">
                <a:latin typeface="Calibri" panose="020F0502020204030204" pitchFamily="34" charset="0"/>
                <a:cs typeface="Calibri" panose="020F0502020204030204" pitchFamily="34" charset="0"/>
              </a:rPr>
              <a:t>predicted 100</a:t>
            </a:r>
            <a:r>
              <a:rPr lang="en-IN" sz="2000" dirty="0">
                <a:latin typeface="Calibri" panose="020F0502020204030204" pitchFamily="34" charset="0"/>
                <a:cs typeface="Calibri" panose="020F0502020204030204" pitchFamily="34" charset="0"/>
              </a:rPr>
              <a:t> total </a:t>
            </a:r>
            <a:r>
              <a:rPr lang="en-IN" sz="2000" dirty="0" err="1" smtClean="0">
                <a:latin typeface="Calibri" panose="020F0502020204030204" pitchFamily="34" charset="0"/>
                <a:cs typeface="Calibri" panose="020F0502020204030204" pitchFamily="34" charset="0"/>
              </a:rPr>
              <a:t>covid</a:t>
            </a:r>
            <a:r>
              <a:rPr lang="en-IN" sz="2000" dirty="0" smtClean="0">
                <a:latin typeface="Calibri" panose="020F0502020204030204" pitchFamily="34" charset="0"/>
                <a:cs typeface="Calibri" panose="020F0502020204030204" pitchFamily="34" charset="0"/>
              </a:rPr>
              <a:t>-positive teenagers</a:t>
            </a:r>
            <a:r>
              <a:rPr lang="en-IN" sz="2000" dirty="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45</a:t>
            </a:r>
            <a:r>
              <a:rPr lang="en-IN" sz="2000" dirty="0">
                <a:latin typeface="Calibri" panose="020F0502020204030204" pitchFamily="34" charset="0"/>
                <a:cs typeface="Calibri" panose="020F0502020204030204" pitchFamily="34" charset="0"/>
              </a:rPr>
              <a:t> of which are </a:t>
            </a:r>
            <a:r>
              <a:rPr lang="en-IN" sz="2000" b="1" dirty="0">
                <a:latin typeface="Calibri" panose="020F0502020204030204" pitchFamily="34" charset="0"/>
                <a:cs typeface="Calibri" panose="020F0502020204030204" pitchFamily="34" charset="0"/>
              </a:rPr>
              <a:t>actually </a:t>
            </a:r>
            <a:r>
              <a:rPr lang="en-IN" sz="2000" b="1" dirty="0" smtClean="0">
                <a:latin typeface="Calibri" panose="020F0502020204030204" pitchFamily="34" charset="0"/>
                <a:cs typeface="Calibri" panose="020F0502020204030204" pitchFamily="34" charset="0"/>
              </a:rPr>
              <a:t>positive</a:t>
            </a:r>
            <a:r>
              <a:rPr lang="en-IN" sz="2000" dirty="0" smtClean="0">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26327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a:lnSpc>
                <a:spcPct val="90000"/>
              </a:lnSpc>
              <a:spcBef>
                <a:spcPts val="0"/>
              </a:spcBef>
              <a:buClr>
                <a:schemeClr val="dk1"/>
              </a:buClr>
              <a:buSzPts val="2100"/>
              <a:buFont typeface="Arial" panose="020B0604020202020204" pitchFamily="34" charset="0"/>
              <a:buChar char="•"/>
            </a:pPr>
            <a:r>
              <a:rPr lang="en-US" sz="2000" dirty="0">
                <a:latin typeface="Calibri" panose="020F0502020204030204" pitchFamily="34" charset="0"/>
                <a:cs typeface="Calibri" panose="020F0502020204030204" pitchFamily="34" charset="0"/>
              </a:rPr>
              <a:t>A random </a:t>
            </a:r>
            <a:r>
              <a:rPr lang="en-US" sz="2000" b="1" dirty="0">
                <a:latin typeface="Calibri" panose="020F0502020204030204" pitchFamily="34" charset="0"/>
                <a:cs typeface="Calibri" panose="020F0502020204030204" pitchFamily="34" charset="0"/>
              </a:rPr>
              <a:t>sample of 500</a:t>
            </a:r>
            <a:r>
              <a:rPr lang="en-US" sz="2000" dirty="0">
                <a:latin typeface="Calibri" panose="020F0502020204030204" pitchFamily="34" charset="0"/>
                <a:cs typeface="Calibri" panose="020F0502020204030204" pitchFamily="34" charset="0"/>
              </a:rPr>
              <a:t>  teenagers. Of these teenagers, </a:t>
            </a:r>
            <a:r>
              <a:rPr lang="en-US" sz="2000" b="1" dirty="0">
                <a:latin typeface="Calibri" panose="020F0502020204030204" pitchFamily="34" charset="0"/>
                <a:cs typeface="Calibri" panose="020F0502020204030204" pitchFamily="34" charset="0"/>
              </a:rPr>
              <a:t>50 actually are </a:t>
            </a:r>
            <a:r>
              <a:rPr lang="en-US" sz="2000" b="1" dirty="0" err="1">
                <a:latin typeface="Calibri" panose="020F0502020204030204" pitchFamily="34" charset="0"/>
                <a:cs typeface="Calibri" panose="020F0502020204030204" pitchFamily="34" charset="0"/>
              </a:rPr>
              <a:t>Covid</a:t>
            </a:r>
            <a:r>
              <a:rPr lang="en-US" sz="2000" b="1" dirty="0">
                <a:latin typeface="Calibri" panose="020F0502020204030204" pitchFamily="34" charset="0"/>
                <a:cs typeface="Calibri" panose="020F0502020204030204" pitchFamily="34" charset="0"/>
              </a:rPr>
              <a:t>-positive</a:t>
            </a:r>
            <a:r>
              <a:rPr lang="en-US" sz="2000" dirty="0">
                <a:latin typeface="Calibri" panose="020F0502020204030204" pitchFamily="34" charset="0"/>
                <a:cs typeface="Calibri" panose="020F0502020204030204" pitchFamily="34" charset="0"/>
              </a:rPr>
              <a:t>. I </a:t>
            </a:r>
            <a:r>
              <a:rPr lang="en-US" sz="2000" b="1" dirty="0">
                <a:latin typeface="Calibri" panose="020F0502020204030204" pitchFamily="34" charset="0"/>
                <a:cs typeface="Calibri" panose="020F0502020204030204" pitchFamily="34" charset="0"/>
              </a:rPr>
              <a:t>predicted 100</a:t>
            </a:r>
            <a:r>
              <a:rPr lang="en-US" sz="2000" dirty="0">
                <a:latin typeface="Calibri" panose="020F0502020204030204" pitchFamily="34" charset="0"/>
                <a:cs typeface="Calibri" panose="020F0502020204030204" pitchFamily="34" charset="0"/>
              </a:rPr>
              <a:t> total </a:t>
            </a:r>
            <a:r>
              <a:rPr lang="en-US" sz="2000" dirty="0" err="1">
                <a:latin typeface="Calibri" panose="020F0502020204030204" pitchFamily="34" charset="0"/>
                <a:cs typeface="Calibri" panose="020F0502020204030204" pitchFamily="34" charset="0"/>
              </a:rPr>
              <a:t>covid</a:t>
            </a:r>
            <a:r>
              <a:rPr lang="en-US" sz="2000" dirty="0">
                <a:latin typeface="Calibri" panose="020F0502020204030204" pitchFamily="34" charset="0"/>
                <a:cs typeface="Calibri" panose="020F0502020204030204" pitchFamily="34" charset="0"/>
              </a:rPr>
              <a:t>-positive teenagers, </a:t>
            </a:r>
            <a:r>
              <a:rPr lang="en-US" sz="2000" b="1"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 of which are </a:t>
            </a:r>
            <a:r>
              <a:rPr lang="en-US" sz="2000" b="1" dirty="0">
                <a:latin typeface="Calibri" panose="020F0502020204030204" pitchFamily="34" charset="0"/>
                <a:cs typeface="Calibri" panose="020F0502020204030204" pitchFamily="34" charset="0"/>
              </a:rPr>
              <a:t>actually positive</a:t>
            </a:r>
            <a:r>
              <a:rPr lang="en-US" sz="2000" dirty="0">
                <a:latin typeface="Calibri" panose="020F0502020204030204" pitchFamily="34" charset="0"/>
                <a:cs typeface="Calibri" panose="020F0502020204030204" pitchFamily="34" charset="0"/>
              </a:rPr>
              <a:t>.</a:t>
            </a:r>
          </a:p>
        </p:txBody>
      </p:sp>
      <p:pic>
        <p:nvPicPr>
          <p:cNvPr id="203" name="Google Shape;203;p27"/>
          <p:cNvPicPr preferRelativeResize="0"/>
          <p:nvPr/>
        </p:nvPicPr>
        <p:blipFill rotWithShape="1">
          <a:blip r:embed="rId3">
            <a:alphaModFix/>
          </a:blip>
          <a:srcRect l="18048" t="27156" b="-1"/>
          <a:stretch/>
        </p:blipFill>
        <p:spPr>
          <a:xfrm>
            <a:off x="2286000" y="3733800"/>
            <a:ext cx="5641626" cy="1783413"/>
          </a:xfrm>
          <a:prstGeom prst="rect">
            <a:avLst/>
          </a:prstGeom>
          <a:noFill/>
          <a:ln>
            <a:noFill/>
          </a:ln>
        </p:spPr>
      </p:pic>
      <p:sp>
        <p:nvSpPr>
          <p:cNvPr id="6" name="Google Shape;195;p26"/>
          <p:cNvSpPr txBox="1">
            <a:spLocks/>
          </p:cNvSpPr>
          <p:nvPr/>
        </p:nvSpPr>
        <p:spPr>
          <a:xfrm>
            <a:off x="304800" y="42212"/>
            <a:ext cx="7886700" cy="1325563"/>
          </a:xfrm>
          <a:prstGeom prst="rect">
            <a:avLst/>
          </a:prstGeom>
          <a:noFill/>
          <a:ln>
            <a:noFill/>
          </a:ln>
        </p:spPr>
        <p:txBody>
          <a:bodyPr spcFirstLastPara="1" vert="horz" wrap="square" lIns="91425" tIns="45700" rIns="91425" bIns="45700" anchor="ctr" anchorCtr="0">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lnSpc>
                <a:spcPct val="90000"/>
              </a:lnSpc>
              <a:spcBef>
                <a:spcPts val="95"/>
              </a:spcBef>
              <a:buClr>
                <a:schemeClr val="dk1"/>
              </a:buClr>
              <a:buSzPts val="3300"/>
            </a:pPr>
            <a:r>
              <a:rPr lang="en-IN" b="1" spc="-5" smtClean="0">
                <a:solidFill>
                  <a:srgbClr val="C00000"/>
                </a:solidFill>
              </a:rPr>
              <a:t>More Examples </a:t>
            </a:r>
            <a:endParaRPr lang="en-IN" b="1" spc="-5" dirty="0">
              <a:solidFill>
                <a:srgbClr val="C00000"/>
              </a:solidFill>
            </a:endParaRPr>
          </a:p>
        </p:txBody>
      </p:sp>
      <p:sp>
        <p:nvSpPr>
          <p:cNvPr id="2" name="TextBox 1"/>
          <p:cNvSpPr txBox="1"/>
          <p:nvPr/>
        </p:nvSpPr>
        <p:spPr>
          <a:xfrm>
            <a:off x="2286000" y="3087469"/>
            <a:ext cx="4343400"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Not</a:t>
            </a:r>
            <a:endParaRPr lang="en-US" b="1" dirty="0">
              <a:latin typeface="Calibri" panose="020F0502020204030204" pitchFamily="34" charset="0"/>
              <a:cs typeface="Calibri" panose="020F0502020204030204" pitchFamily="34" charset="0"/>
            </a:endParaRPr>
          </a:p>
        </p:txBody>
      </p:sp>
      <p:sp>
        <p:nvSpPr>
          <p:cNvPr id="7" name="TextBox 6"/>
          <p:cNvSpPr txBox="1"/>
          <p:nvPr/>
        </p:nvSpPr>
        <p:spPr>
          <a:xfrm rot="16200000">
            <a:off x="539461" y="3835250"/>
            <a:ext cx="2317629" cy="1200329"/>
          </a:xfrm>
          <a:prstGeom prst="rect">
            <a:avLst/>
          </a:prstGeom>
          <a:noFill/>
        </p:spPr>
        <p:txBody>
          <a:bodyPr wrap="square" rtlCol="0">
            <a:spAutoFit/>
          </a:bodyPr>
          <a:lstStyle/>
          <a:p>
            <a:pPr algn="ctr"/>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a:t>
            </a:r>
            <a:r>
              <a:rPr lang="en-IN" b="1" dirty="0">
                <a:latin typeface="Calibri" panose="020F0502020204030204" pitchFamily="34" charset="0"/>
                <a:cs typeface="Calibri" panose="020F0502020204030204" pitchFamily="34" charset="0"/>
              </a:rPr>
              <a:t>Not</a:t>
            </a:r>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665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10" name="Google Shape;210;p28"/>
          <p:cNvPicPr preferRelativeResize="0"/>
          <p:nvPr/>
        </p:nvPicPr>
        <p:blipFill rotWithShape="1">
          <a:blip r:embed="rId3">
            <a:alphaModFix/>
          </a:blip>
          <a:srcRect l="14757" t="26160"/>
          <a:stretch/>
        </p:blipFill>
        <p:spPr>
          <a:xfrm>
            <a:off x="1981200" y="3815460"/>
            <a:ext cx="6123384" cy="2070136"/>
          </a:xfrm>
          <a:prstGeom prst="rect">
            <a:avLst/>
          </a:prstGeom>
          <a:noFill/>
          <a:ln>
            <a:noFill/>
          </a:ln>
        </p:spPr>
      </p:pic>
      <p:sp>
        <p:nvSpPr>
          <p:cNvPr id="6" name="Google Shape;195;p26"/>
          <p:cNvSpPr txBox="1">
            <a:spLocks noGrp="1"/>
          </p:cNvSpPr>
          <p:nvPr>
            <p:ph type="title"/>
          </p:nvPr>
        </p:nvSpPr>
        <p:spPr>
          <a:xfrm>
            <a:off x="600075" y="0"/>
            <a:ext cx="7886700" cy="1325563"/>
          </a:xfrm>
          <a:prstGeom prst="rect">
            <a:avLst/>
          </a:prstGeom>
          <a:noFill/>
          <a:ln>
            <a:noFill/>
          </a:ln>
        </p:spPr>
        <p:txBody>
          <a:bodyPr spcFirstLastPara="1" wrap="square" lIns="91425" tIns="45700" rIns="91425" bIns="45700" anchor="ctr" anchorCtr="0">
            <a:noAutofit/>
          </a:bodyPr>
          <a:lstStyle/>
          <a:p>
            <a:pPr marL="12700" lvl="0" indent="0" algn="ctr">
              <a:lnSpc>
                <a:spcPct val="90000"/>
              </a:lnSpc>
              <a:spcBef>
                <a:spcPts val="95"/>
              </a:spcBef>
              <a:spcAft>
                <a:spcPts val="0"/>
              </a:spcAft>
              <a:buClr>
                <a:schemeClr val="dk1"/>
              </a:buClr>
              <a:buSzPts val="3300"/>
            </a:pPr>
            <a:r>
              <a:rPr lang="en-IN" b="1" spc="-5" dirty="0">
                <a:solidFill>
                  <a:srgbClr val="C00000"/>
                </a:solidFill>
              </a:rPr>
              <a:t>More Examples </a:t>
            </a:r>
            <a:endParaRPr b="1" spc="-5" dirty="0">
              <a:solidFill>
                <a:srgbClr val="C00000"/>
              </a:solidFill>
            </a:endParaRPr>
          </a:p>
        </p:txBody>
      </p:sp>
      <p:sp>
        <p:nvSpPr>
          <p:cNvPr id="5" name="TextBox 4"/>
          <p:cNvSpPr txBox="1"/>
          <p:nvPr/>
        </p:nvSpPr>
        <p:spPr>
          <a:xfrm>
            <a:off x="2286000" y="3087469"/>
            <a:ext cx="4343400"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Not</a:t>
            </a:r>
            <a:endParaRPr lang="en-US" b="1" dirty="0">
              <a:latin typeface="Calibri" panose="020F0502020204030204" pitchFamily="34" charset="0"/>
              <a:cs typeface="Calibri" panose="020F0502020204030204" pitchFamily="34" charset="0"/>
            </a:endParaRPr>
          </a:p>
        </p:txBody>
      </p:sp>
      <p:sp>
        <p:nvSpPr>
          <p:cNvPr id="7" name="TextBox 6"/>
          <p:cNvSpPr txBox="1"/>
          <p:nvPr/>
        </p:nvSpPr>
        <p:spPr>
          <a:xfrm rot="16200000">
            <a:off x="539461" y="3835250"/>
            <a:ext cx="2317629" cy="1200329"/>
          </a:xfrm>
          <a:prstGeom prst="rect">
            <a:avLst/>
          </a:prstGeom>
          <a:noFill/>
        </p:spPr>
        <p:txBody>
          <a:bodyPr wrap="square" rtlCol="0">
            <a:spAutoFit/>
          </a:bodyPr>
          <a:lstStyle/>
          <a:p>
            <a:pPr algn="ctr"/>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a:t>
            </a:r>
            <a:r>
              <a:rPr lang="en-IN" b="1" dirty="0">
                <a:latin typeface="Calibri" panose="020F0502020204030204" pitchFamily="34" charset="0"/>
                <a:cs typeface="Calibri" panose="020F0502020204030204" pitchFamily="34" charset="0"/>
              </a:rPr>
              <a:t>Not</a:t>
            </a:r>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sp>
        <p:nvSpPr>
          <p:cNvPr id="8" name="Google Shape;202;p27"/>
          <p:cNvSpPr txBox="1">
            <a:spLocks/>
          </p:cNvSpPr>
          <p:nvPr/>
        </p:nvSpPr>
        <p:spPr>
          <a:xfrm>
            <a:off x="781050" y="1978025"/>
            <a:ext cx="7886700" cy="1027784"/>
          </a:xfrm>
          <a:prstGeom prst="rect">
            <a:avLst/>
          </a:prstGeom>
          <a:noFill/>
          <a:ln>
            <a:noFill/>
          </a:ln>
        </p:spPr>
        <p:txBody>
          <a:bodyPr spcFirstLastPara="1" vert="horz" wrap="square" lIns="91425" tIns="45700" rIns="91425" bIns="45700" anchor="t" anchorCtr="0">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spcBef>
                <a:spcPts val="0"/>
              </a:spcBef>
              <a:buClr>
                <a:schemeClr val="dk1"/>
              </a:buClr>
              <a:buSzPts val="2100"/>
              <a:buFont typeface="Arial" panose="020B0604020202020204" pitchFamily="34" charset="0"/>
              <a:buChar char="•"/>
            </a:pPr>
            <a:r>
              <a:rPr lang="en-US" sz="2000" smtClean="0">
                <a:latin typeface="Calibri" panose="020F0502020204030204" pitchFamily="34" charset="0"/>
                <a:cs typeface="Calibri" panose="020F0502020204030204" pitchFamily="34" charset="0"/>
              </a:rPr>
              <a:t>A random </a:t>
            </a:r>
            <a:r>
              <a:rPr lang="en-US" sz="2000" b="1" smtClean="0">
                <a:latin typeface="Calibri" panose="020F0502020204030204" pitchFamily="34" charset="0"/>
                <a:cs typeface="Calibri" panose="020F0502020204030204" pitchFamily="34" charset="0"/>
              </a:rPr>
              <a:t>sample of 500</a:t>
            </a:r>
            <a:r>
              <a:rPr lang="en-US" sz="2000" smtClean="0">
                <a:latin typeface="Calibri" panose="020F0502020204030204" pitchFamily="34" charset="0"/>
                <a:cs typeface="Calibri" panose="020F0502020204030204" pitchFamily="34" charset="0"/>
              </a:rPr>
              <a:t>  teenagers. Of these teenagers, </a:t>
            </a:r>
            <a:r>
              <a:rPr lang="en-US" sz="2000" b="1" smtClean="0">
                <a:latin typeface="Calibri" panose="020F0502020204030204" pitchFamily="34" charset="0"/>
                <a:cs typeface="Calibri" panose="020F0502020204030204" pitchFamily="34" charset="0"/>
              </a:rPr>
              <a:t>50 actually are Covid-positive</a:t>
            </a:r>
            <a:r>
              <a:rPr lang="en-US" sz="2000" smtClean="0">
                <a:latin typeface="Calibri" panose="020F0502020204030204" pitchFamily="34" charset="0"/>
                <a:cs typeface="Calibri" panose="020F0502020204030204" pitchFamily="34" charset="0"/>
              </a:rPr>
              <a:t>. I </a:t>
            </a:r>
            <a:r>
              <a:rPr lang="en-US" sz="2000" b="1" smtClean="0">
                <a:latin typeface="Calibri" panose="020F0502020204030204" pitchFamily="34" charset="0"/>
                <a:cs typeface="Calibri" panose="020F0502020204030204" pitchFamily="34" charset="0"/>
              </a:rPr>
              <a:t>predicted 100</a:t>
            </a:r>
            <a:r>
              <a:rPr lang="en-US" sz="2000" smtClean="0">
                <a:latin typeface="Calibri" panose="020F0502020204030204" pitchFamily="34" charset="0"/>
                <a:cs typeface="Calibri" panose="020F0502020204030204" pitchFamily="34" charset="0"/>
              </a:rPr>
              <a:t> total covid-positive teenagers, </a:t>
            </a:r>
            <a:r>
              <a:rPr lang="en-US" sz="2000" b="1" smtClean="0">
                <a:latin typeface="Calibri" panose="020F0502020204030204" pitchFamily="34" charset="0"/>
                <a:cs typeface="Calibri" panose="020F0502020204030204" pitchFamily="34" charset="0"/>
              </a:rPr>
              <a:t>45</a:t>
            </a:r>
            <a:r>
              <a:rPr lang="en-US" sz="2000" smtClean="0">
                <a:latin typeface="Calibri" panose="020F0502020204030204" pitchFamily="34" charset="0"/>
                <a:cs typeface="Calibri" panose="020F0502020204030204" pitchFamily="34" charset="0"/>
              </a:rPr>
              <a:t> of which are </a:t>
            </a:r>
            <a:r>
              <a:rPr lang="en-US" sz="2000" b="1" smtClean="0">
                <a:latin typeface="Calibri" panose="020F0502020204030204" pitchFamily="34" charset="0"/>
                <a:cs typeface="Calibri" panose="020F0502020204030204" pitchFamily="34" charset="0"/>
              </a:rPr>
              <a:t>actually positive</a:t>
            </a:r>
            <a:r>
              <a:rPr lang="en-US" sz="200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210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8" name="Google Shape;218;p29"/>
          <p:cNvSpPr/>
          <p:nvPr/>
        </p:nvSpPr>
        <p:spPr>
          <a:xfrm>
            <a:off x="457200" y="4698026"/>
            <a:ext cx="8210550" cy="1659202"/>
          </a:xfrm>
          <a:prstGeom prst="rect">
            <a:avLst/>
          </a:prstGeom>
          <a:solidFill>
            <a:srgbClr val="FFD966"/>
          </a:solidFill>
          <a:ln>
            <a:noFill/>
          </a:ln>
        </p:spPr>
        <p:txBody>
          <a:bodyPr spcFirstLastPara="1" wrap="square" lIns="91425" tIns="45700" rIns="91425" bIns="45700" anchor="t" anchorCtr="0">
            <a:noAutofit/>
          </a:bodyPr>
          <a:lstStyle/>
          <a:p>
            <a:pPr algn="l">
              <a:buFont typeface="+mj-lt"/>
              <a:buAutoNum type="arabicPeriod"/>
            </a:pPr>
            <a:r>
              <a:rPr lang="en-US" sz="2000" b="0" i="0" dirty="0">
                <a:solidFill>
                  <a:srgbClr val="292929"/>
                </a:solidFill>
                <a:effectLst/>
                <a:latin typeface="Calibri" panose="020F0502020204030204" pitchFamily="34" charset="0"/>
                <a:cs typeface="Calibri" panose="020F0502020204030204" pitchFamily="34" charset="0"/>
              </a:rPr>
              <a:t>Accuracy (all </a:t>
            </a:r>
            <a:r>
              <a:rPr lang="en-US" sz="2000" b="1" i="0" dirty="0">
                <a:solidFill>
                  <a:srgbClr val="292929"/>
                </a:solidFill>
                <a:effectLst/>
                <a:latin typeface="Calibri" panose="020F0502020204030204" pitchFamily="34" charset="0"/>
                <a:cs typeface="Calibri" panose="020F0502020204030204" pitchFamily="34" charset="0"/>
              </a:rPr>
              <a:t>correct</a:t>
            </a:r>
            <a:r>
              <a:rPr lang="en-US" sz="2000" b="0" i="0" dirty="0">
                <a:solidFill>
                  <a:srgbClr val="292929"/>
                </a:solidFill>
                <a:effectLst/>
                <a:latin typeface="Calibri" panose="020F0502020204030204" pitchFamily="34" charset="0"/>
                <a:cs typeface="Calibri" panose="020F0502020204030204" pitchFamily="34" charset="0"/>
              </a:rPr>
              <a:t> / all) = TP + TN / TP + TN + FP + FN</a:t>
            </a:r>
          </a:p>
          <a:p>
            <a:pPr algn="l"/>
            <a:r>
              <a:rPr lang="en-US" sz="2000" b="0" i="0" dirty="0">
                <a:solidFill>
                  <a:srgbClr val="292929"/>
                </a:solidFill>
                <a:effectLst/>
                <a:latin typeface="Calibri" panose="020F0502020204030204" pitchFamily="34" charset="0"/>
                <a:cs typeface="Calibri" panose="020F0502020204030204" pitchFamily="34" charset="0"/>
              </a:rPr>
              <a:t>(45 + 395) / 500 = 440 / 500 = 0.88 or </a:t>
            </a:r>
            <a:r>
              <a:rPr lang="en-US" sz="2000" b="1" i="1" dirty="0">
                <a:solidFill>
                  <a:srgbClr val="292929"/>
                </a:solidFill>
                <a:effectLst/>
                <a:latin typeface="Calibri" panose="020F0502020204030204" pitchFamily="34" charset="0"/>
                <a:cs typeface="Calibri" panose="020F0502020204030204" pitchFamily="34" charset="0"/>
              </a:rPr>
              <a:t>88% Accuracy</a:t>
            </a:r>
          </a:p>
          <a:p>
            <a:pPr algn="l"/>
            <a:endParaRPr lang="en-US" sz="2000" b="1" i="1" dirty="0">
              <a:solidFill>
                <a:srgbClr val="292929"/>
              </a:solidFill>
              <a:effectLst/>
              <a:latin typeface="Calibri" panose="020F0502020204030204" pitchFamily="34" charset="0"/>
              <a:cs typeface="Calibri" panose="020F0502020204030204" pitchFamily="34" charset="0"/>
            </a:endParaRPr>
          </a:p>
          <a:p>
            <a:pPr algn="l"/>
            <a:r>
              <a:rPr lang="en-US" sz="2000" b="0" i="0" dirty="0">
                <a:solidFill>
                  <a:srgbClr val="292929"/>
                </a:solidFill>
                <a:effectLst/>
                <a:latin typeface="Calibri" panose="020F0502020204030204" pitchFamily="34" charset="0"/>
                <a:cs typeface="Calibri" panose="020F0502020204030204" pitchFamily="34" charset="0"/>
              </a:rPr>
              <a:t>Misclassification (all </a:t>
            </a:r>
            <a:r>
              <a:rPr lang="en-US" sz="2000" b="1" i="0" dirty="0">
                <a:solidFill>
                  <a:srgbClr val="292929"/>
                </a:solidFill>
                <a:effectLst/>
                <a:latin typeface="Calibri" panose="020F0502020204030204" pitchFamily="34" charset="0"/>
                <a:cs typeface="Calibri" panose="020F0502020204030204" pitchFamily="34" charset="0"/>
              </a:rPr>
              <a:t>incorrect</a:t>
            </a:r>
            <a:r>
              <a:rPr lang="en-US" sz="2000" b="0" i="0" dirty="0">
                <a:solidFill>
                  <a:srgbClr val="292929"/>
                </a:solidFill>
                <a:effectLst/>
                <a:latin typeface="Calibri" panose="020F0502020204030204" pitchFamily="34" charset="0"/>
                <a:cs typeface="Calibri" panose="020F0502020204030204" pitchFamily="34" charset="0"/>
              </a:rPr>
              <a:t> / all) = FP + FN / TP + TN + FP + FN</a:t>
            </a:r>
          </a:p>
          <a:p>
            <a:pPr algn="l"/>
            <a:r>
              <a:rPr lang="en-US" sz="2000" b="0" i="0" dirty="0">
                <a:solidFill>
                  <a:srgbClr val="292929"/>
                </a:solidFill>
                <a:effectLst/>
                <a:latin typeface="Calibri" panose="020F0502020204030204" pitchFamily="34" charset="0"/>
                <a:cs typeface="Calibri" panose="020F0502020204030204" pitchFamily="34" charset="0"/>
              </a:rPr>
              <a:t>(55 + 5) / 500 = 60 / 500 = 0.12 or </a:t>
            </a:r>
            <a:r>
              <a:rPr lang="en-US" sz="2000" b="1" i="1" dirty="0">
                <a:solidFill>
                  <a:srgbClr val="292929"/>
                </a:solidFill>
                <a:effectLst/>
                <a:latin typeface="Calibri" panose="020F0502020204030204" pitchFamily="34" charset="0"/>
                <a:cs typeface="Calibri" panose="020F0502020204030204" pitchFamily="34" charset="0"/>
              </a:rPr>
              <a:t>12% Misclassification</a:t>
            </a:r>
            <a:endParaRPr lang="en-US" sz="2000" b="0" i="0" dirty="0">
              <a:solidFill>
                <a:srgbClr val="292929"/>
              </a:solidFill>
              <a:effectLst/>
              <a:latin typeface="Calibri" panose="020F0502020204030204" pitchFamily="34" charset="0"/>
              <a:cs typeface="Calibri" panose="020F0502020204030204" pitchFamily="34" charset="0"/>
            </a:endParaRPr>
          </a:p>
          <a:p>
            <a:pPr algn="l"/>
            <a:endParaRPr lang="en-US" sz="2000" b="0" i="0" dirty="0">
              <a:solidFill>
                <a:srgbClr val="292929"/>
              </a:solidFill>
              <a:effectLst/>
              <a:latin typeface="Calibri" panose="020F0502020204030204" pitchFamily="34" charset="0"/>
              <a:cs typeface="Calibri" panose="020F0502020204030204" pitchFamily="34" charset="0"/>
            </a:endParaRPr>
          </a:p>
        </p:txBody>
      </p:sp>
      <p:sp>
        <p:nvSpPr>
          <p:cNvPr id="6" name="Google Shape;195;p26"/>
          <p:cNvSpPr txBox="1">
            <a:spLocks/>
          </p:cNvSpPr>
          <p:nvPr/>
        </p:nvSpPr>
        <p:spPr>
          <a:xfrm>
            <a:off x="781050" y="517526"/>
            <a:ext cx="7886700" cy="1325563"/>
          </a:xfrm>
          <a:prstGeom prst="rect">
            <a:avLst/>
          </a:prstGeom>
          <a:noFill/>
          <a:ln>
            <a:noFill/>
          </a:ln>
        </p:spPr>
        <p:txBody>
          <a:bodyPr spcFirstLastPara="1" vert="horz" wrap="square" lIns="91425" tIns="45700" rIns="91425" bIns="45700" anchor="ctr" anchorCtr="0">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lnSpc>
                <a:spcPct val="90000"/>
              </a:lnSpc>
              <a:spcBef>
                <a:spcPts val="95"/>
              </a:spcBef>
              <a:buClr>
                <a:schemeClr val="dk1"/>
              </a:buClr>
              <a:buSzPts val="3300"/>
            </a:pPr>
            <a:r>
              <a:rPr lang="en-IN" b="1" spc="-5" smtClean="0">
                <a:solidFill>
                  <a:srgbClr val="C00000"/>
                </a:solidFill>
              </a:rPr>
              <a:t>More Examples </a:t>
            </a:r>
            <a:endParaRPr lang="en-IN" b="1" spc="-5" dirty="0">
              <a:solidFill>
                <a:srgbClr val="C00000"/>
              </a:solidFill>
            </a:endParaRPr>
          </a:p>
        </p:txBody>
      </p:sp>
      <p:pic>
        <p:nvPicPr>
          <p:cNvPr id="7" name="Google Shape;210;p28"/>
          <p:cNvPicPr preferRelativeResize="0"/>
          <p:nvPr/>
        </p:nvPicPr>
        <p:blipFill rotWithShape="1">
          <a:blip r:embed="rId3">
            <a:alphaModFix/>
          </a:blip>
          <a:srcRect l="14757" t="26160"/>
          <a:stretch/>
        </p:blipFill>
        <p:spPr>
          <a:xfrm>
            <a:off x="1664139" y="2438400"/>
            <a:ext cx="6123384" cy="2070136"/>
          </a:xfrm>
          <a:prstGeom prst="rect">
            <a:avLst/>
          </a:prstGeom>
          <a:noFill/>
          <a:ln>
            <a:noFill/>
          </a:ln>
        </p:spPr>
      </p:pic>
      <p:sp>
        <p:nvSpPr>
          <p:cNvPr id="8" name="TextBox 7"/>
          <p:cNvSpPr txBox="1"/>
          <p:nvPr/>
        </p:nvSpPr>
        <p:spPr>
          <a:xfrm>
            <a:off x="1968939" y="1710409"/>
            <a:ext cx="4343400"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Not</a:t>
            </a:r>
            <a:endParaRPr lang="en-US" b="1" dirty="0">
              <a:latin typeface="Calibri" panose="020F0502020204030204" pitchFamily="34" charset="0"/>
              <a:cs typeface="Calibri" panose="020F0502020204030204" pitchFamily="34" charset="0"/>
            </a:endParaRPr>
          </a:p>
        </p:txBody>
      </p:sp>
      <p:sp>
        <p:nvSpPr>
          <p:cNvPr id="9" name="TextBox 8"/>
          <p:cNvSpPr txBox="1"/>
          <p:nvPr/>
        </p:nvSpPr>
        <p:spPr>
          <a:xfrm rot="16200000">
            <a:off x="222400" y="2458190"/>
            <a:ext cx="2317629" cy="1200329"/>
          </a:xfrm>
          <a:prstGeom prst="rect">
            <a:avLst/>
          </a:prstGeom>
          <a:noFill/>
        </p:spPr>
        <p:txBody>
          <a:bodyPr wrap="square" rtlCol="0">
            <a:spAutoFit/>
          </a:bodyPr>
          <a:lstStyle/>
          <a:p>
            <a:pPr algn="ctr"/>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a:t>
            </a:r>
            <a:r>
              <a:rPr lang="en-IN" b="1" dirty="0">
                <a:latin typeface="Calibri" panose="020F0502020204030204" pitchFamily="34" charset="0"/>
                <a:cs typeface="Calibri" panose="020F0502020204030204" pitchFamily="34" charset="0"/>
              </a:rPr>
              <a:t>Not</a:t>
            </a:r>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315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775" y="-381000"/>
            <a:ext cx="7543800" cy="1143000"/>
          </a:xfrm>
          <a:prstGeom prst="rect">
            <a:avLst/>
          </a:prstGeom>
        </p:spPr>
        <p:txBody>
          <a:bodyPr vert="horz" wrap="square" lIns="0" tIns="12065" rIns="0" bIns="0" rtlCol="0">
            <a:spAutoFit/>
          </a:bodyPr>
          <a:lstStyle/>
          <a:p>
            <a:pPr marL="12700" algn="ctr">
              <a:lnSpc>
                <a:spcPct val="100000"/>
              </a:lnSpc>
              <a:spcBef>
                <a:spcPts val="95"/>
              </a:spcBef>
            </a:pPr>
            <a:r>
              <a:rPr lang="en-US" b="1" spc="-5" dirty="0" smtClean="0">
                <a:solidFill>
                  <a:srgbClr val="C00000"/>
                </a:solidFill>
              </a:rPr>
              <a:t>Evaluation Metrics</a:t>
            </a:r>
            <a:endParaRPr b="1" spc="-5" dirty="0">
              <a:solidFill>
                <a:srgbClr val="C00000"/>
              </a:solidFill>
            </a:endParaRPr>
          </a:p>
        </p:txBody>
      </p:sp>
      <p:sp>
        <p:nvSpPr>
          <p:cNvPr id="11" name="Content Placeholder 10"/>
          <p:cNvSpPr>
            <a:spLocks noGrp="1"/>
          </p:cNvSpPr>
          <p:nvPr>
            <p:ph sz="quarter" idx="2"/>
          </p:nvPr>
        </p:nvSpPr>
        <p:spPr>
          <a:xfrm>
            <a:off x="457200" y="2362200"/>
            <a:ext cx="3657600" cy="2819400"/>
          </a:xfrm>
          <a:ln>
            <a:solidFill>
              <a:schemeClr val="accent3"/>
            </a:solidFill>
          </a:ln>
        </p:spPr>
        <p:txBody>
          <a:bodyPr>
            <a:normAutofit/>
          </a:bodyPr>
          <a:lstStyle/>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Mean </a:t>
            </a:r>
            <a:r>
              <a:rPr lang="en-US" sz="2000" dirty="0">
                <a:latin typeface="Calibri" panose="020F0502020204030204" pitchFamily="34" charset="0"/>
                <a:cs typeface="Calibri" panose="020F0502020204030204" pitchFamily="34" charset="0"/>
              </a:rPr>
              <a:t>Absolute Error (MAE)</a:t>
            </a:r>
          </a:p>
          <a:p>
            <a:r>
              <a:rPr lang="en-US" sz="2000" dirty="0">
                <a:latin typeface="Calibri" panose="020F0502020204030204" pitchFamily="34" charset="0"/>
                <a:cs typeface="Calibri" panose="020F0502020204030204" pitchFamily="34" charset="0"/>
              </a:rPr>
              <a:t>Mean Squared Error (MSE)</a:t>
            </a:r>
          </a:p>
          <a:p>
            <a:r>
              <a:rPr lang="en-US" sz="2000" dirty="0">
                <a:latin typeface="Calibri" panose="020F0502020204030204" pitchFamily="34" charset="0"/>
                <a:cs typeface="Calibri" panose="020F0502020204030204" pitchFamily="34" charset="0"/>
              </a:rPr>
              <a:t>Root Mean Squared Error (RMSE)</a:t>
            </a:r>
          </a:p>
          <a:p>
            <a:r>
              <a:rPr lang="en-US" sz="2000" dirty="0">
                <a:latin typeface="Calibri" panose="020F0502020204030204" pitchFamily="34" charset="0"/>
                <a:cs typeface="Calibri" panose="020F0502020204030204" pitchFamily="34" charset="0"/>
              </a:rPr>
              <a:t>R-Squared</a:t>
            </a:r>
          </a:p>
          <a:p>
            <a:r>
              <a:rPr lang="en-US" sz="2000" dirty="0">
                <a:latin typeface="Calibri" panose="020F0502020204030204" pitchFamily="34" charset="0"/>
                <a:cs typeface="Calibri" panose="020F0502020204030204" pitchFamily="34" charset="0"/>
              </a:rPr>
              <a:t>Adjusted R-squared</a:t>
            </a:r>
          </a:p>
        </p:txBody>
      </p:sp>
      <p:sp>
        <p:nvSpPr>
          <p:cNvPr id="13" name="Content Placeholder 12"/>
          <p:cNvSpPr>
            <a:spLocks noGrp="1"/>
          </p:cNvSpPr>
          <p:nvPr>
            <p:ph sz="quarter" idx="4"/>
          </p:nvPr>
        </p:nvSpPr>
        <p:spPr>
          <a:xfrm>
            <a:off x="4371975" y="2362200"/>
            <a:ext cx="3657600" cy="2819400"/>
          </a:xfrm>
          <a:ln>
            <a:solidFill>
              <a:srgbClr val="C00000"/>
            </a:solidFill>
          </a:ln>
        </p:spPr>
        <p:txBody>
          <a:bodyPr>
            <a:normAutofit/>
          </a:bodyPr>
          <a:lstStyle/>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Accuracy</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Precision and Recall</a:t>
            </a:r>
          </a:p>
          <a:p>
            <a:r>
              <a:rPr lang="en-US" sz="2000" dirty="0">
                <a:latin typeface="Calibri" panose="020F0502020204030204" pitchFamily="34" charset="0"/>
                <a:cs typeface="Calibri" panose="020F0502020204030204" pitchFamily="34" charset="0"/>
              </a:rPr>
              <a:t>Specificity</a:t>
            </a:r>
          </a:p>
          <a:p>
            <a:r>
              <a:rPr lang="en-US" sz="2000" dirty="0">
                <a:latin typeface="Calibri" panose="020F0502020204030204" pitchFamily="34" charset="0"/>
                <a:cs typeface="Calibri" panose="020F0502020204030204" pitchFamily="34" charset="0"/>
              </a:rPr>
              <a:t>F1-score</a:t>
            </a:r>
          </a:p>
          <a:p>
            <a:r>
              <a:rPr lang="en-US" sz="2000" dirty="0">
                <a:latin typeface="Calibri" panose="020F0502020204030204" pitchFamily="34" charset="0"/>
                <a:cs typeface="Calibri" panose="020F0502020204030204" pitchFamily="34" charset="0"/>
              </a:rPr>
              <a:t>AUC-ROC</a:t>
            </a:r>
          </a:p>
        </p:txBody>
      </p:sp>
      <p:sp>
        <p:nvSpPr>
          <p:cNvPr id="10" name="Text Placeholder 9"/>
          <p:cNvSpPr>
            <a:spLocks noGrp="1"/>
          </p:cNvSpPr>
          <p:nvPr>
            <p:ph type="body" sz="quarter" idx="1"/>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sz="2400" dirty="0" smtClean="0">
                <a:latin typeface="Calibri" panose="020F0502020204030204" pitchFamily="34" charset="0"/>
                <a:cs typeface="Calibri" panose="020F0502020204030204" pitchFamily="34" charset="0"/>
              </a:rPr>
              <a:t>Regression</a:t>
            </a:r>
            <a:endParaRPr lang="en-US" sz="2400" dirty="0">
              <a:latin typeface="Calibri" panose="020F0502020204030204" pitchFamily="34" charset="0"/>
              <a:cs typeface="Calibri" panose="020F0502020204030204" pitchFamily="34" charset="0"/>
            </a:endParaRPr>
          </a:p>
        </p:txBody>
      </p:sp>
      <p:sp>
        <p:nvSpPr>
          <p:cNvPr id="12" name="Text Placeholder 11"/>
          <p:cNvSpPr>
            <a:spLocks noGrp="1"/>
          </p:cNvSpPr>
          <p:nvPr>
            <p:ph type="body" sz="quarter" idx="3"/>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sz="2400" dirty="0" smtClean="0">
                <a:latin typeface="Calibri" panose="020F0502020204030204" pitchFamily="34" charset="0"/>
                <a:cs typeface="Calibri" panose="020F0502020204030204" pitchFamily="34" charset="0"/>
              </a:rPr>
              <a:t>Classification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70062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6" name="Google Shape;226;p30"/>
          <p:cNvSpPr/>
          <p:nvPr/>
        </p:nvSpPr>
        <p:spPr>
          <a:xfrm>
            <a:off x="251520" y="5301208"/>
            <a:ext cx="8784976" cy="707886"/>
          </a:xfrm>
          <a:prstGeom prst="rect">
            <a:avLst/>
          </a:prstGeom>
          <a:solidFill>
            <a:srgbClr val="F4B0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dirty="0">
                <a:solidFill>
                  <a:schemeClr val="dk1"/>
                </a:solidFill>
                <a:latin typeface="Calibri" panose="020F0502020204030204" pitchFamily="34" charset="0"/>
                <a:ea typeface="Helvetica Neue"/>
                <a:cs typeface="Calibri" panose="020F0502020204030204" pitchFamily="34" charset="0"/>
                <a:sym typeface="Helvetica Neue"/>
              </a:rPr>
              <a:t>Precision (true positives / predicted positives) = TP / TP + FP</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IN" sz="2000" dirty="0">
                <a:solidFill>
                  <a:schemeClr val="dk1"/>
                </a:solidFill>
                <a:latin typeface="Calibri" panose="020F0502020204030204" pitchFamily="34" charset="0"/>
                <a:ea typeface="Helvetica Neue"/>
                <a:cs typeface="Calibri" panose="020F0502020204030204" pitchFamily="34" charset="0"/>
                <a:sym typeface="Helvetica Neue"/>
              </a:rPr>
              <a:t>45 / (45 + 55) = 45 / 100 = 0.45 or 45% Precision</a:t>
            </a:r>
            <a:endParaRPr sz="2000" dirty="0">
              <a:latin typeface="Calibri" panose="020F0502020204030204" pitchFamily="34" charset="0"/>
              <a:cs typeface="Calibri" panose="020F0502020204030204" pitchFamily="34" charset="0"/>
            </a:endParaRPr>
          </a:p>
        </p:txBody>
      </p:sp>
      <p:sp>
        <p:nvSpPr>
          <p:cNvPr id="7" name="Google Shape;195;p26"/>
          <p:cNvSpPr txBox="1">
            <a:spLocks/>
          </p:cNvSpPr>
          <p:nvPr/>
        </p:nvSpPr>
        <p:spPr>
          <a:xfrm>
            <a:off x="628650" y="365126"/>
            <a:ext cx="7886700" cy="1325563"/>
          </a:xfrm>
          <a:prstGeom prst="rect">
            <a:avLst/>
          </a:prstGeom>
          <a:noFill/>
          <a:ln>
            <a:noFill/>
          </a:ln>
        </p:spPr>
        <p:txBody>
          <a:bodyPr spcFirstLastPara="1" vert="horz" wrap="square" lIns="91425" tIns="45700" rIns="91425" bIns="45700" anchor="ctr" anchorCtr="0">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lnSpc>
                <a:spcPct val="90000"/>
              </a:lnSpc>
              <a:spcBef>
                <a:spcPts val="95"/>
              </a:spcBef>
              <a:buClr>
                <a:schemeClr val="dk1"/>
              </a:buClr>
              <a:buSzPts val="3300"/>
            </a:pPr>
            <a:r>
              <a:rPr lang="en-IN" b="1" spc="-5" smtClean="0">
                <a:solidFill>
                  <a:srgbClr val="C00000"/>
                </a:solidFill>
              </a:rPr>
              <a:t>More Examples </a:t>
            </a:r>
            <a:endParaRPr lang="en-IN" b="1" spc="-5" dirty="0">
              <a:solidFill>
                <a:srgbClr val="C00000"/>
              </a:solidFill>
            </a:endParaRPr>
          </a:p>
        </p:txBody>
      </p:sp>
      <p:pic>
        <p:nvPicPr>
          <p:cNvPr id="8" name="Google Shape;210;p28"/>
          <p:cNvPicPr preferRelativeResize="0"/>
          <p:nvPr/>
        </p:nvPicPr>
        <p:blipFill rotWithShape="1">
          <a:blip r:embed="rId3">
            <a:alphaModFix/>
          </a:blip>
          <a:srcRect l="14757" t="26160"/>
          <a:stretch/>
        </p:blipFill>
        <p:spPr>
          <a:xfrm>
            <a:off x="1839516" y="2707400"/>
            <a:ext cx="6123384" cy="2070136"/>
          </a:xfrm>
          <a:prstGeom prst="rect">
            <a:avLst/>
          </a:prstGeom>
          <a:noFill/>
          <a:ln>
            <a:noFill/>
          </a:ln>
        </p:spPr>
      </p:pic>
      <p:sp>
        <p:nvSpPr>
          <p:cNvPr id="9" name="TextBox 8"/>
          <p:cNvSpPr txBox="1"/>
          <p:nvPr/>
        </p:nvSpPr>
        <p:spPr>
          <a:xfrm>
            <a:off x="2144316" y="1979409"/>
            <a:ext cx="4343400"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Not</a:t>
            </a:r>
            <a:endParaRPr lang="en-US" b="1" dirty="0">
              <a:latin typeface="Calibri" panose="020F0502020204030204" pitchFamily="34" charset="0"/>
              <a:cs typeface="Calibri" panose="020F0502020204030204" pitchFamily="34" charset="0"/>
            </a:endParaRPr>
          </a:p>
        </p:txBody>
      </p:sp>
      <p:sp>
        <p:nvSpPr>
          <p:cNvPr id="10" name="TextBox 9"/>
          <p:cNvSpPr txBox="1"/>
          <p:nvPr/>
        </p:nvSpPr>
        <p:spPr>
          <a:xfrm rot="16200000">
            <a:off x="397777" y="2727190"/>
            <a:ext cx="2317629" cy="1200329"/>
          </a:xfrm>
          <a:prstGeom prst="rect">
            <a:avLst/>
          </a:prstGeom>
          <a:noFill/>
        </p:spPr>
        <p:txBody>
          <a:bodyPr wrap="square" rtlCol="0">
            <a:spAutoFit/>
          </a:bodyPr>
          <a:lstStyle/>
          <a:p>
            <a:pPr algn="ctr"/>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a:t>
            </a:r>
            <a:r>
              <a:rPr lang="en-IN" b="1" dirty="0">
                <a:latin typeface="Calibri" panose="020F0502020204030204" pitchFamily="34" charset="0"/>
                <a:cs typeface="Calibri" panose="020F0502020204030204" pitchFamily="34" charset="0"/>
              </a:rPr>
              <a:t>Not</a:t>
            </a:r>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448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4" name="Google Shape;234;p31"/>
          <p:cNvSpPr/>
          <p:nvPr/>
        </p:nvSpPr>
        <p:spPr>
          <a:xfrm>
            <a:off x="467544" y="5074840"/>
            <a:ext cx="8352928" cy="707886"/>
          </a:xfrm>
          <a:prstGeom prst="rect">
            <a:avLst/>
          </a:prstGeom>
          <a:solidFill>
            <a:srgbClr val="FFD9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dirty="0">
                <a:solidFill>
                  <a:schemeClr val="dk1"/>
                </a:solidFill>
                <a:latin typeface="Calibri" panose="020F0502020204030204" pitchFamily="34" charset="0"/>
                <a:ea typeface="Helvetica Neue"/>
                <a:cs typeface="Calibri" panose="020F0502020204030204" pitchFamily="34" charset="0"/>
                <a:sym typeface="Helvetica Neue"/>
              </a:rPr>
              <a:t>Sensitivity/Recall (true positives / all actual positives) = TP / TP + FN</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IN" sz="2000" dirty="0">
                <a:solidFill>
                  <a:schemeClr val="dk1"/>
                </a:solidFill>
                <a:latin typeface="Calibri" panose="020F0502020204030204" pitchFamily="34" charset="0"/>
                <a:ea typeface="Helvetica Neue"/>
                <a:cs typeface="Calibri" panose="020F0502020204030204" pitchFamily="34" charset="0"/>
                <a:sym typeface="Helvetica Neue"/>
              </a:rPr>
              <a:t>45 / (45 + 5) = 45 / 50 = 0.90 or 90% Sensitivity</a:t>
            </a:r>
            <a:endParaRPr sz="2000" dirty="0">
              <a:latin typeface="Calibri" panose="020F0502020204030204" pitchFamily="34" charset="0"/>
              <a:cs typeface="Calibri" panose="020F0502020204030204" pitchFamily="34" charset="0"/>
            </a:endParaRPr>
          </a:p>
        </p:txBody>
      </p:sp>
      <p:sp>
        <p:nvSpPr>
          <p:cNvPr id="6" name="Google Shape;195;p26"/>
          <p:cNvSpPr txBox="1">
            <a:spLocks/>
          </p:cNvSpPr>
          <p:nvPr/>
        </p:nvSpPr>
        <p:spPr>
          <a:xfrm>
            <a:off x="781050" y="517526"/>
            <a:ext cx="7886700" cy="1325563"/>
          </a:xfrm>
          <a:prstGeom prst="rect">
            <a:avLst/>
          </a:prstGeom>
          <a:noFill/>
          <a:ln>
            <a:noFill/>
          </a:ln>
        </p:spPr>
        <p:txBody>
          <a:bodyPr spcFirstLastPara="1" vert="horz" wrap="square" lIns="91425" tIns="45700" rIns="91425" bIns="45700" anchor="ctr" anchorCtr="0">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lnSpc>
                <a:spcPct val="90000"/>
              </a:lnSpc>
              <a:spcBef>
                <a:spcPts val="95"/>
              </a:spcBef>
              <a:buClr>
                <a:schemeClr val="dk1"/>
              </a:buClr>
              <a:buSzPts val="3300"/>
            </a:pPr>
            <a:r>
              <a:rPr lang="en-IN" b="1" spc="-5" smtClean="0">
                <a:solidFill>
                  <a:srgbClr val="C00000"/>
                </a:solidFill>
              </a:rPr>
              <a:t>More Examples </a:t>
            </a:r>
            <a:endParaRPr lang="en-IN" b="1" spc="-5" dirty="0">
              <a:solidFill>
                <a:srgbClr val="C00000"/>
              </a:solidFill>
            </a:endParaRPr>
          </a:p>
        </p:txBody>
      </p:sp>
      <p:pic>
        <p:nvPicPr>
          <p:cNvPr id="7" name="Google Shape;210;p28"/>
          <p:cNvPicPr preferRelativeResize="0"/>
          <p:nvPr/>
        </p:nvPicPr>
        <p:blipFill rotWithShape="1">
          <a:blip r:embed="rId3">
            <a:alphaModFix/>
          </a:blip>
          <a:srcRect l="14757" t="26160"/>
          <a:stretch/>
        </p:blipFill>
        <p:spPr>
          <a:xfrm>
            <a:off x="1782366" y="2436715"/>
            <a:ext cx="6123384" cy="2070136"/>
          </a:xfrm>
          <a:prstGeom prst="rect">
            <a:avLst/>
          </a:prstGeom>
          <a:noFill/>
          <a:ln>
            <a:noFill/>
          </a:ln>
        </p:spPr>
      </p:pic>
      <p:sp>
        <p:nvSpPr>
          <p:cNvPr id="8" name="TextBox 7"/>
          <p:cNvSpPr txBox="1"/>
          <p:nvPr/>
        </p:nvSpPr>
        <p:spPr>
          <a:xfrm>
            <a:off x="2087166" y="1708724"/>
            <a:ext cx="4343400"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Not</a:t>
            </a:r>
            <a:endParaRPr lang="en-US" b="1" dirty="0">
              <a:latin typeface="Calibri" panose="020F0502020204030204" pitchFamily="34" charset="0"/>
              <a:cs typeface="Calibri" panose="020F0502020204030204" pitchFamily="34" charset="0"/>
            </a:endParaRPr>
          </a:p>
        </p:txBody>
      </p:sp>
      <p:sp>
        <p:nvSpPr>
          <p:cNvPr id="9" name="TextBox 8"/>
          <p:cNvSpPr txBox="1"/>
          <p:nvPr/>
        </p:nvSpPr>
        <p:spPr>
          <a:xfrm rot="16200000">
            <a:off x="340627" y="2456505"/>
            <a:ext cx="2317629" cy="1200329"/>
          </a:xfrm>
          <a:prstGeom prst="rect">
            <a:avLst/>
          </a:prstGeom>
          <a:noFill/>
        </p:spPr>
        <p:txBody>
          <a:bodyPr wrap="square" rtlCol="0">
            <a:spAutoFit/>
          </a:bodyPr>
          <a:lstStyle/>
          <a:p>
            <a:pPr algn="ctr"/>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a:t>
            </a:r>
            <a:r>
              <a:rPr lang="en-IN" b="1" dirty="0">
                <a:latin typeface="Calibri" panose="020F0502020204030204" pitchFamily="34" charset="0"/>
                <a:cs typeface="Calibri" panose="020F0502020204030204" pitchFamily="34" charset="0"/>
              </a:rPr>
              <a:t>Not</a:t>
            </a:r>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282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2" name="Google Shape;242;p32"/>
          <p:cNvSpPr/>
          <p:nvPr/>
        </p:nvSpPr>
        <p:spPr>
          <a:xfrm>
            <a:off x="384198" y="5050831"/>
            <a:ext cx="8111736" cy="707886"/>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dirty="0">
                <a:solidFill>
                  <a:schemeClr val="dk1"/>
                </a:solidFill>
                <a:latin typeface="Calibri" panose="020F0502020204030204" pitchFamily="34" charset="0"/>
                <a:ea typeface="Helvetica Neue"/>
                <a:cs typeface="Calibri" panose="020F0502020204030204" pitchFamily="34" charset="0"/>
                <a:sym typeface="Helvetica Neue"/>
              </a:rPr>
              <a:t>Specificity (true negatives / all actual negatives) =TN / TN + FP</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IN" sz="2000" dirty="0">
                <a:solidFill>
                  <a:schemeClr val="dk1"/>
                </a:solidFill>
                <a:latin typeface="Calibri" panose="020F0502020204030204" pitchFamily="34" charset="0"/>
                <a:ea typeface="Helvetica Neue"/>
                <a:cs typeface="Calibri" panose="020F0502020204030204" pitchFamily="34" charset="0"/>
                <a:sym typeface="Helvetica Neue"/>
              </a:rPr>
              <a:t>395 / (395 + 55) = 395 / 450 = 0.88 or 88% Specificity</a:t>
            </a:r>
            <a:endParaRPr sz="2000" dirty="0">
              <a:latin typeface="Calibri" panose="020F0502020204030204" pitchFamily="34" charset="0"/>
              <a:cs typeface="Calibri" panose="020F0502020204030204" pitchFamily="34" charset="0"/>
            </a:endParaRPr>
          </a:p>
        </p:txBody>
      </p:sp>
      <p:sp>
        <p:nvSpPr>
          <p:cNvPr id="7" name="Google Shape;195;p26"/>
          <p:cNvSpPr txBox="1">
            <a:spLocks/>
          </p:cNvSpPr>
          <p:nvPr/>
        </p:nvSpPr>
        <p:spPr>
          <a:xfrm>
            <a:off x="628650" y="365126"/>
            <a:ext cx="7886700" cy="1325563"/>
          </a:xfrm>
          <a:prstGeom prst="rect">
            <a:avLst/>
          </a:prstGeom>
          <a:noFill/>
          <a:ln>
            <a:noFill/>
          </a:ln>
        </p:spPr>
        <p:txBody>
          <a:bodyPr spcFirstLastPara="1" vert="horz" wrap="square" lIns="91425" tIns="45700" rIns="91425" bIns="45700" anchor="ctr" anchorCtr="0">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lnSpc>
                <a:spcPct val="90000"/>
              </a:lnSpc>
              <a:spcBef>
                <a:spcPts val="95"/>
              </a:spcBef>
              <a:buClr>
                <a:schemeClr val="dk1"/>
              </a:buClr>
              <a:buSzPts val="3300"/>
            </a:pPr>
            <a:r>
              <a:rPr lang="en-IN" b="1" spc="-5" smtClean="0">
                <a:solidFill>
                  <a:srgbClr val="C00000"/>
                </a:solidFill>
              </a:rPr>
              <a:t>More Examples </a:t>
            </a:r>
            <a:endParaRPr lang="en-IN" b="1" spc="-5" dirty="0">
              <a:solidFill>
                <a:srgbClr val="C00000"/>
              </a:solidFill>
            </a:endParaRPr>
          </a:p>
        </p:txBody>
      </p:sp>
      <p:pic>
        <p:nvPicPr>
          <p:cNvPr id="8" name="Google Shape;210;p28"/>
          <p:cNvPicPr preferRelativeResize="0"/>
          <p:nvPr/>
        </p:nvPicPr>
        <p:blipFill rotWithShape="1">
          <a:blip r:embed="rId3">
            <a:alphaModFix/>
          </a:blip>
          <a:srcRect l="14757" t="26160"/>
          <a:stretch/>
        </p:blipFill>
        <p:spPr>
          <a:xfrm>
            <a:off x="1905000" y="2380580"/>
            <a:ext cx="6123384" cy="2070136"/>
          </a:xfrm>
          <a:prstGeom prst="rect">
            <a:avLst/>
          </a:prstGeom>
          <a:noFill/>
          <a:ln>
            <a:noFill/>
          </a:ln>
        </p:spPr>
      </p:pic>
      <p:sp>
        <p:nvSpPr>
          <p:cNvPr id="9" name="TextBox 8"/>
          <p:cNvSpPr txBox="1"/>
          <p:nvPr/>
        </p:nvSpPr>
        <p:spPr>
          <a:xfrm>
            <a:off x="2209800" y="1652589"/>
            <a:ext cx="4343400"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Not</a:t>
            </a:r>
            <a:endParaRPr lang="en-US" b="1" dirty="0">
              <a:latin typeface="Calibri" panose="020F0502020204030204" pitchFamily="34" charset="0"/>
              <a:cs typeface="Calibri" panose="020F0502020204030204" pitchFamily="34" charset="0"/>
            </a:endParaRPr>
          </a:p>
        </p:txBody>
      </p:sp>
      <p:sp>
        <p:nvSpPr>
          <p:cNvPr id="10" name="TextBox 9"/>
          <p:cNvSpPr txBox="1"/>
          <p:nvPr/>
        </p:nvSpPr>
        <p:spPr>
          <a:xfrm rot="16200000">
            <a:off x="463261" y="2400370"/>
            <a:ext cx="2317629" cy="1200329"/>
          </a:xfrm>
          <a:prstGeom prst="rect">
            <a:avLst/>
          </a:prstGeom>
          <a:noFill/>
        </p:spPr>
        <p:txBody>
          <a:bodyPr wrap="square" rtlCol="0">
            <a:spAutoFit/>
          </a:bodyPr>
          <a:lstStyle/>
          <a:p>
            <a:pPr algn="ctr"/>
            <a:r>
              <a:rPr lang="en-IN" b="1" dirty="0" smtClean="0">
                <a:latin typeface="Calibri" panose="020F0502020204030204" pitchFamily="34" charset="0"/>
                <a:cs typeface="Calibri" panose="020F0502020204030204" pitchFamily="34" charset="0"/>
              </a:rPr>
              <a:t>	            Actual</a:t>
            </a:r>
          </a:p>
          <a:p>
            <a:r>
              <a:rPr lang="en-IN" b="1" dirty="0" smtClean="0">
                <a:latin typeface="Calibri" panose="020F0502020204030204" pitchFamily="34" charset="0"/>
                <a:cs typeface="Calibri" panose="020F0502020204030204" pitchFamily="34" charset="0"/>
              </a:rPr>
              <a:t>Positive           </a:t>
            </a:r>
            <a:r>
              <a:rPr lang="en-IN" b="1" dirty="0">
                <a:latin typeface="Calibri" panose="020F0502020204030204" pitchFamily="34" charset="0"/>
                <a:cs typeface="Calibri" panose="020F0502020204030204" pitchFamily="34" charset="0"/>
              </a:rPr>
              <a:t>Not</a:t>
            </a:r>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178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3515859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9"/>
          <p:cNvSpPr txBox="1">
            <a:spLocks/>
          </p:cNvSpPr>
          <p:nvPr/>
        </p:nvSpPr>
        <p:spPr>
          <a:xfrm>
            <a:off x="381000" y="609600"/>
            <a:ext cx="3657600" cy="658368"/>
          </a:xfrm>
          <a:prstGeom prst="roundRect">
            <a:avLst>
              <a:gd name="adj" fmla="val 16667"/>
            </a:avLst>
          </a:prstGeom>
        </p:spPr>
        <p:style>
          <a:lnRef idx="2">
            <a:schemeClr val="accent3">
              <a:shade val="50000"/>
            </a:schemeClr>
          </a:lnRef>
          <a:fillRef idx="1">
            <a:schemeClr val="accent3"/>
          </a:fillRef>
          <a:effectRef idx="0">
            <a:schemeClr val="accent3"/>
          </a:effectRef>
          <a:fontRef idx="minor">
            <a:schemeClr val="lt1"/>
          </a:fontRef>
        </p:style>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lt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lt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lt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lt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lt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lt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lt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lt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lt1"/>
                </a:solidFill>
                <a:latin typeface="+mn-lt"/>
                <a:ea typeface="+mn-ea"/>
                <a:cs typeface="+mn-cs"/>
              </a:defRPr>
            </a:lvl9pPr>
          </a:lstStyle>
          <a:p>
            <a:pPr marL="0" indent="0">
              <a:buNone/>
            </a:pPr>
            <a:r>
              <a:rPr lang="en-US" dirty="0" smtClean="0">
                <a:latin typeface="Calibri" panose="020F0502020204030204" pitchFamily="34" charset="0"/>
                <a:cs typeface="Calibri" panose="020F0502020204030204" pitchFamily="34" charset="0"/>
              </a:rPr>
              <a:t>Regression</a:t>
            </a:r>
            <a:endParaRPr lang="en-US" dirty="0">
              <a:latin typeface="Calibri" panose="020F0502020204030204" pitchFamily="34" charset="0"/>
              <a:cs typeface="Calibri" panose="020F0502020204030204" pitchFamily="34" charset="0"/>
            </a:endParaRPr>
          </a:p>
        </p:txBody>
      </p:sp>
      <p:pic>
        <p:nvPicPr>
          <p:cNvPr id="1028" name="Picture 4" descr="Building a Linear Regression Model for predicting house pr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7943850" cy="525780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4648200" y="38862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0" y="35814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33800" y="43434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0223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Mean Absolute Error (MAE</a:t>
            </a:r>
            <a:r>
              <a:rPr lang="en-US" b="1" dirty="0" smtClean="0">
                <a:latin typeface="Calibri" panose="020F0502020204030204" pitchFamily="34" charset="0"/>
                <a:cs typeface="Calibri" panose="020F0502020204030204" pitchFamily="34" charset="0"/>
              </a:rPr>
              <a:t>)</a:t>
            </a:r>
          </a:p>
          <a:p>
            <a:pPr marL="0" indent="0">
              <a:buNone/>
            </a:pPr>
            <a:r>
              <a:rPr lang="en-US" sz="1700"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Regression-Evaluation Metrics</a:t>
            </a:r>
            <a:endParaRPr lang="en-US" b="1" spc="-5" dirty="0">
              <a:solidFill>
                <a:srgbClr val="C00000"/>
              </a:solidFill>
            </a:endParaRPr>
          </a:p>
        </p:txBody>
      </p:sp>
      <p:pic>
        <p:nvPicPr>
          <p:cNvPr id="2" name="Picture 1"/>
          <p:cNvPicPr>
            <a:picLocks noChangeAspect="1"/>
          </p:cNvPicPr>
          <p:nvPr/>
        </p:nvPicPr>
        <p:blipFill rotWithShape="1">
          <a:blip r:embed="rId2"/>
          <a:srcRect l="14227" r="2520" b="55678"/>
          <a:stretch/>
        </p:blipFill>
        <p:spPr>
          <a:xfrm>
            <a:off x="304800" y="1905001"/>
            <a:ext cx="8305800" cy="1524000"/>
          </a:xfrm>
          <a:prstGeom prst="rect">
            <a:avLst/>
          </a:prstGeom>
        </p:spPr>
      </p:pic>
      <p:sp>
        <p:nvSpPr>
          <p:cNvPr id="3" name="Rectangle 2"/>
          <p:cNvSpPr/>
          <p:nvPr/>
        </p:nvSpPr>
        <p:spPr>
          <a:xfrm>
            <a:off x="762000" y="3646960"/>
            <a:ext cx="7315200" cy="1200329"/>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where </a:t>
            </a:r>
            <a:r>
              <a:rPr lang="en-US" b="1" dirty="0">
                <a:latin typeface="Calibri" panose="020F0502020204030204" pitchFamily="34" charset="0"/>
                <a:cs typeface="Calibri" panose="020F0502020204030204" pitchFamily="34" charset="0"/>
              </a:rPr>
              <a:t>yᵢ</a:t>
            </a:r>
            <a:r>
              <a:rPr lang="en-US" dirty="0">
                <a:latin typeface="Calibri" panose="020F0502020204030204" pitchFamily="34" charset="0"/>
                <a:cs typeface="Calibri" panose="020F0502020204030204" pitchFamily="34" charset="0"/>
              </a:rPr>
              <a:t> is the actual expected output and </a:t>
            </a:r>
            <a:r>
              <a:rPr lang="en-US" b="1" dirty="0">
                <a:latin typeface="Calibri" panose="020F0502020204030204" pitchFamily="34" charset="0"/>
                <a:cs typeface="Calibri" panose="020F0502020204030204" pitchFamily="34" charset="0"/>
              </a:rPr>
              <a:t>ŷᵢ</a:t>
            </a:r>
            <a:r>
              <a:rPr lang="en-US" dirty="0">
                <a:latin typeface="Calibri" panose="020F0502020204030204" pitchFamily="34" charset="0"/>
                <a:cs typeface="Calibri" panose="020F0502020204030204" pitchFamily="34" charset="0"/>
              </a:rPr>
              <a:t> is the model’s prediction.</a:t>
            </a:r>
            <a:br>
              <a:rPr lang="en-US" dirty="0">
                <a:latin typeface="Calibri" panose="020F0502020204030204" pitchFamily="34" charset="0"/>
                <a:cs typeface="Calibri" panose="020F0502020204030204" pitchFamily="34" charset="0"/>
              </a:rPr>
            </a:b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It </a:t>
            </a:r>
            <a:r>
              <a:rPr lang="en-US" dirty="0">
                <a:latin typeface="Calibri" panose="020F0502020204030204" pitchFamily="34" charset="0"/>
                <a:cs typeface="Calibri" panose="020F0502020204030204" pitchFamily="34" charset="0"/>
              </a:rPr>
              <a:t>is the simplest evaluation metric for a regression scenario and is not much popular compared to </a:t>
            </a:r>
            <a:r>
              <a:rPr lang="en-US" dirty="0" smtClean="0">
                <a:latin typeface="Calibri" panose="020F0502020204030204" pitchFamily="34" charset="0"/>
                <a:cs typeface="Calibri" panose="020F0502020204030204" pitchFamily="34" charset="0"/>
              </a:rPr>
              <a:t>other metrics</a:t>
            </a:r>
            <a:r>
              <a:rPr lang="en-US" dirty="0">
                <a:latin typeface="Calibri" panose="020F0502020204030204" pitchFamily="34" charset="0"/>
                <a:cs typeface="Calibri" panose="020F0502020204030204" pitchFamily="34" charset="0"/>
              </a:rPr>
              <a:t>.</a:t>
            </a:r>
          </a:p>
        </p:txBody>
      </p:sp>
      <p:sp>
        <p:nvSpPr>
          <p:cNvPr id="5" name="Rectangle 4"/>
          <p:cNvSpPr/>
          <p:nvPr/>
        </p:nvSpPr>
        <p:spPr>
          <a:xfrm>
            <a:off x="1524000" y="5116759"/>
            <a:ext cx="2362200" cy="923330"/>
          </a:xfrm>
          <a:prstGeom prst="rect">
            <a:avLst/>
          </a:prstGeom>
          <a:ln>
            <a:solidFill>
              <a:srgbClr val="C00000"/>
            </a:solidFill>
          </a:ln>
        </p:spPr>
        <p:txBody>
          <a:bodyPr wrap="square">
            <a:spAutoFit/>
          </a:bodyPr>
          <a:lstStyle/>
          <a:p>
            <a:r>
              <a:rPr lang="en-US" dirty="0">
                <a:latin typeface="Calibri" panose="020F0502020204030204" pitchFamily="34" charset="0"/>
                <a:cs typeface="Calibri" panose="020F0502020204030204" pitchFamily="34" charset="0"/>
              </a:rPr>
              <a:t>yᵢ = [5,10,15,20] and </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ŷᵢ </a:t>
            </a:r>
            <a:r>
              <a:rPr lang="en-US" dirty="0">
                <a:latin typeface="Calibri" panose="020F0502020204030204" pitchFamily="34" charset="0"/>
                <a:cs typeface="Calibri" panose="020F0502020204030204" pitchFamily="34" charset="0"/>
              </a:rPr>
              <a:t>= [4.8,10.6,14.3,20.1]</a:t>
            </a:r>
          </a:p>
          <a:p>
            <a:r>
              <a:rPr lang="en-US" dirty="0" smtClean="0">
                <a:latin typeface="Calibri" panose="020F0502020204030204" pitchFamily="34" charset="0"/>
                <a:cs typeface="Calibri" panose="020F0502020204030204" pitchFamily="34" charset="0"/>
              </a:rPr>
              <a:t>Calculate MAE</a:t>
            </a:r>
            <a:endParaRPr lang="en-US" dirty="0">
              <a:latin typeface="Calibri" panose="020F0502020204030204" pitchFamily="34" charset="0"/>
              <a:cs typeface="Calibri" panose="020F0502020204030204" pitchFamily="34" charset="0"/>
            </a:endParaRPr>
          </a:p>
        </p:txBody>
      </p:sp>
      <p:sp>
        <p:nvSpPr>
          <p:cNvPr id="10" name="Rectangle 9"/>
          <p:cNvSpPr/>
          <p:nvPr/>
        </p:nvSpPr>
        <p:spPr>
          <a:xfrm>
            <a:off x="4038600" y="5116759"/>
            <a:ext cx="4572000" cy="646331"/>
          </a:xfrm>
          <a:prstGeom prst="rect">
            <a:avLst/>
          </a:prstGeom>
        </p:spPr>
        <p:txBody>
          <a:bodyPr>
            <a:spAutoFit/>
          </a:bodyPr>
          <a:lstStyle/>
          <a:p>
            <a:r>
              <a:rPr lang="en-US" dirty="0">
                <a:latin typeface="Calibri" panose="020F0502020204030204" pitchFamily="34" charset="0"/>
                <a:cs typeface="Calibri" panose="020F0502020204030204" pitchFamily="34" charset="0"/>
              </a:rPr>
              <a:t> MAE = 1/4 * (|5-4.8|+|10-10.6|+|15-14.3|+|20-20.1|) = 0.4</a:t>
            </a:r>
          </a:p>
        </p:txBody>
      </p:sp>
      <p:sp>
        <p:nvSpPr>
          <p:cNvPr id="4" name="Rectangle 3"/>
          <p:cNvSpPr/>
          <p:nvPr/>
        </p:nvSpPr>
        <p:spPr>
          <a:xfrm>
            <a:off x="304800" y="6203815"/>
            <a:ext cx="8915400" cy="276999"/>
          </a:xfrm>
          <a:prstGeom prst="rect">
            <a:avLst/>
          </a:prstGeom>
        </p:spPr>
        <p:txBody>
          <a:bodyPr wrap="square">
            <a:spAutoFit/>
          </a:bodyPr>
          <a:lstStyle/>
          <a:p>
            <a:r>
              <a:rPr lang="en-US" sz="1200" dirty="0"/>
              <a:t>https://iq.opengenus.org/performance-metrics-in-classification-regression/</a:t>
            </a:r>
          </a:p>
        </p:txBody>
      </p:sp>
    </p:spTree>
    <p:extLst>
      <p:ext uri="{BB962C8B-B14F-4D97-AF65-F5344CB8AC3E}">
        <p14:creationId xmlns:p14="http://schemas.microsoft.com/office/powerpoint/2010/main" val="82020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Mean Squared Error (MSE)</a:t>
            </a:r>
          </a:p>
          <a:p>
            <a:pPr marL="0" indent="0">
              <a:buNone/>
            </a:pPr>
            <a:r>
              <a:rPr lang="en-US" sz="1700"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Regression-Evaluation Metrics</a:t>
            </a:r>
            <a:endParaRPr lang="en-US" b="1" spc="-5" dirty="0">
              <a:solidFill>
                <a:srgbClr val="C00000"/>
              </a:solidFill>
            </a:endParaRPr>
          </a:p>
        </p:txBody>
      </p:sp>
      <p:sp>
        <p:nvSpPr>
          <p:cNvPr id="3" name="Rectangle 2"/>
          <p:cNvSpPr/>
          <p:nvPr/>
        </p:nvSpPr>
        <p:spPr>
          <a:xfrm>
            <a:off x="762000" y="3646960"/>
            <a:ext cx="7315200"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the error term is squared and thus more sensitive to outliers as compared to Mean Absolute Error (MAE</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5" name="Rectangle 4"/>
          <p:cNvSpPr/>
          <p:nvPr/>
        </p:nvSpPr>
        <p:spPr>
          <a:xfrm>
            <a:off x="1524000" y="5116759"/>
            <a:ext cx="2362200" cy="923330"/>
          </a:xfrm>
          <a:prstGeom prst="rect">
            <a:avLst/>
          </a:prstGeom>
          <a:ln>
            <a:solidFill>
              <a:srgbClr val="C00000"/>
            </a:solidFill>
          </a:ln>
        </p:spPr>
        <p:txBody>
          <a:bodyPr wrap="square">
            <a:spAutoFit/>
          </a:bodyPr>
          <a:lstStyle/>
          <a:p>
            <a:r>
              <a:rPr lang="en-US" dirty="0">
                <a:latin typeface="Calibri" panose="020F0502020204030204" pitchFamily="34" charset="0"/>
                <a:cs typeface="Calibri" panose="020F0502020204030204" pitchFamily="34" charset="0"/>
              </a:rPr>
              <a:t>yᵢ = [5,10,15,20] and </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ŷᵢ </a:t>
            </a:r>
            <a:r>
              <a:rPr lang="en-US" dirty="0">
                <a:latin typeface="Calibri" panose="020F0502020204030204" pitchFamily="34" charset="0"/>
                <a:cs typeface="Calibri" panose="020F0502020204030204" pitchFamily="34" charset="0"/>
              </a:rPr>
              <a:t>= [4.8,10.6,14.3,20.1]</a:t>
            </a:r>
          </a:p>
          <a:p>
            <a:r>
              <a:rPr lang="en-US" dirty="0" smtClean="0">
                <a:latin typeface="Calibri" panose="020F0502020204030204" pitchFamily="34" charset="0"/>
                <a:cs typeface="Calibri" panose="020F0502020204030204" pitchFamily="34" charset="0"/>
              </a:rPr>
              <a:t>Calculate MSE</a:t>
            </a:r>
            <a:endParaRPr lang="en-US" dirty="0">
              <a:latin typeface="Calibri" panose="020F0502020204030204" pitchFamily="34" charset="0"/>
              <a:cs typeface="Calibri" panose="020F0502020204030204" pitchFamily="34" charset="0"/>
            </a:endParaRPr>
          </a:p>
        </p:txBody>
      </p:sp>
      <p:sp>
        <p:nvSpPr>
          <p:cNvPr id="10" name="Rectangle 9"/>
          <p:cNvSpPr/>
          <p:nvPr/>
        </p:nvSpPr>
        <p:spPr>
          <a:xfrm>
            <a:off x="4038600" y="5116759"/>
            <a:ext cx="4572000" cy="646331"/>
          </a:xfrm>
          <a:prstGeom prst="rect">
            <a:avLst/>
          </a:prstGeom>
        </p:spPr>
        <p:txBody>
          <a:bodyPr>
            <a:spAutoFit/>
          </a:bodyPr>
          <a:lstStyle/>
          <a:p>
            <a:r>
              <a:rPr lang="en-US" dirty="0">
                <a:latin typeface="Calibri" panose="020F0502020204030204" pitchFamily="34" charset="0"/>
                <a:cs typeface="Calibri" panose="020F0502020204030204" pitchFamily="34" charset="0"/>
              </a:rPr>
              <a:t> MSE = 1/4 * (|5-4.8|^2+|10-10.6|^2+|15-14.3|^2+|20-20.1|^2) = 0.225</a:t>
            </a:r>
          </a:p>
        </p:txBody>
      </p:sp>
      <p:pic>
        <p:nvPicPr>
          <p:cNvPr id="18434" name="Picture 2" descr="m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07130"/>
            <a:ext cx="3886200" cy="116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56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Root Mean Squared Error (RMSE)</a:t>
            </a:r>
            <a:r>
              <a:rPr lang="en-US" sz="1700"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Regression-Evaluation Metrics</a:t>
            </a:r>
            <a:endParaRPr lang="en-US" b="1" spc="-5" dirty="0">
              <a:solidFill>
                <a:srgbClr val="C00000"/>
              </a:solidFill>
            </a:endParaRPr>
          </a:p>
        </p:txBody>
      </p:sp>
      <p:sp>
        <p:nvSpPr>
          <p:cNvPr id="3" name="Rectangle 2"/>
          <p:cNvSpPr/>
          <p:nvPr/>
        </p:nvSpPr>
        <p:spPr>
          <a:xfrm>
            <a:off x="762000" y="3646960"/>
            <a:ext cx="7315200"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Since MSE includes squared error terms, we take the square root of the MSE, which gives rise to Root Mean Squared Error (RMSE).</a:t>
            </a:r>
          </a:p>
        </p:txBody>
      </p:sp>
      <p:sp>
        <p:nvSpPr>
          <p:cNvPr id="5" name="Rectangle 4"/>
          <p:cNvSpPr/>
          <p:nvPr/>
        </p:nvSpPr>
        <p:spPr>
          <a:xfrm>
            <a:off x="1524000" y="5116759"/>
            <a:ext cx="2362200" cy="923330"/>
          </a:xfrm>
          <a:prstGeom prst="rect">
            <a:avLst/>
          </a:prstGeom>
          <a:ln>
            <a:solidFill>
              <a:srgbClr val="C00000"/>
            </a:solidFill>
          </a:ln>
        </p:spPr>
        <p:txBody>
          <a:bodyPr wrap="square">
            <a:spAutoFit/>
          </a:bodyPr>
          <a:lstStyle/>
          <a:p>
            <a:r>
              <a:rPr lang="en-US" dirty="0">
                <a:latin typeface="Calibri" panose="020F0502020204030204" pitchFamily="34" charset="0"/>
                <a:cs typeface="Calibri" panose="020F0502020204030204" pitchFamily="34" charset="0"/>
              </a:rPr>
              <a:t>yᵢ = [5,10,15,20] and </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ŷᵢ </a:t>
            </a:r>
            <a:r>
              <a:rPr lang="en-US" dirty="0">
                <a:latin typeface="Calibri" panose="020F0502020204030204" pitchFamily="34" charset="0"/>
                <a:cs typeface="Calibri" panose="020F0502020204030204" pitchFamily="34" charset="0"/>
              </a:rPr>
              <a:t>= [4.8,10.6,14.3,20.1]</a:t>
            </a:r>
          </a:p>
          <a:p>
            <a:r>
              <a:rPr lang="en-US" dirty="0" smtClean="0">
                <a:latin typeface="Calibri" panose="020F0502020204030204" pitchFamily="34" charset="0"/>
                <a:cs typeface="Calibri" panose="020F0502020204030204" pitchFamily="34" charset="0"/>
              </a:rPr>
              <a:t>Calculate RMSE</a:t>
            </a:r>
            <a:endParaRPr lang="en-US" dirty="0">
              <a:latin typeface="Calibri" panose="020F0502020204030204" pitchFamily="34" charset="0"/>
              <a:cs typeface="Calibri" panose="020F0502020204030204" pitchFamily="34" charset="0"/>
            </a:endParaRPr>
          </a:p>
        </p:txBody>
      </p:sp>
      <p:sp>
        <p:nvSpPr>
          <p:cNvPr id="10" name="Rectangle 9"/>
          <p:cNvSpPr/>
          <p:nvPr/>
        </p:nvSpPr>
        <p:spPr>
          <a:xfrm>
            <a:off x="4038600" y="5116759"/>
            <a:ext cx="4572000" cy="923330"/>
          </a:xfrm>
          <a:prstGeom prst="rect">
            <a:avLst/>
          </a:prstGeom>
        </p:spPr>
        <p:txBody>
          <a:bodyPr>
            <a:spAutoFit/>
          </a:bodyPr>
          <a:lstStyle/>
          <a:p>
            <a:r>
              <a:rPr lang="en-US" dirty="0">
                <a:latin typeface="Calibri" panose="020F0502020204030204" pitchFamily="34" charset="0"/>
                <a:cs typeface="Calibri" panose="020F0502020204030204" pitchFamily="34" charset="0"/>
              </a:rPr>
              <a:t> MSE = 1/4 * (|5-4.8|^2+|10-10.6|^2+|15-14.3|^2+|20-20.1|^2) = </a:t>
            </a:r>
            <a:r>
              <a:rPr lang="en-US" dirty="0" smtClean="0">
                <a:latin typeface="Calibri" panose="020F0502020204030204" pitchFamily="34" charset="0"/>
                <a:cs typeface="Calibri" panose="020F0502020204030204" pitchFamily="34" charset="0"/>
              </a:rPr>
              <a:t>0.225</a:t>
            </a:r>
          </a:p>
          <a:p>
            <a:r>
              <a:rPr lang="en-US" dirty="0">
                <a:latin typeface="Calibri" panose="020F0502020204030204" pitchFamily="34" charset="0"/>
                <a:cs typeface="Calibri" panose="020F0502020204030204" pitchFamily="34" charset="0"/>
              </a:rPr>
              <a:t>RMSE = (0.225)^0.5 = </a:t>
            </a:r>
            <a:r>
              <a:rPr lang="en-US" b="1" dirty="0">
                <a:latin typeface="Calibri" panose="020F0502020204030204" pitchFamily="34" charset="0"/>
                <a:cs typeface="Calibri" panose="020F0502020204030204" pitchFamily="34" charset="0"/>
              </a:rPr>
              <a:t>0.474</a:t>
            </a:r>
          </a:p>
        </p:txBody>
      </p:sp>
      <p:pic>
        <p:nvPicPr>
          <p:cNvPr id="19458" name="Picture 2" descr="rm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87412"/>
            <a:ext cx="3286125"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98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530225" y="948378"/>
            <a:ext cx="8305800" cy="4873752"/>
          </a:xfrm>
        </p:spPr>
        <p:txBody>
          <a:bodyPr>
            <a:normAutofit/>
          </a:bodyPr>
          <a:lstStyle/>
          <a:p>
            <a:r>
              <a:rPr lang="en-US" b="1" dirty="0">
                <a:latin typeface="Calibri" panose="020F0502020204030204" pitchFamily="34" charset="0"/>
                <a:cs typeface="Calibri" panose="020F0502020204030204" pitchFamily="34" charset="0"/>
              </a:rPr>
              <a:t>R-Squared</a:t>
            </a:r>
          </a:p>
        </p:txBody>
      </p:sp>
      <p:sp>
        <p:nvSpPr>
          <p:cNvPr id="14" name="object 2"/>
          <p:cNvSpPr txBox="1">
            <a:spLocks/>
          </p:cNvSpPr>
          <p:nvPr/>
        </p:nvSpPr>
        <p:spPr>
          <a:xfrm>
            <a:off x="609600" y="228600"/>
            <a:ext cx="7467600" cy="473848"/>
          </a:xfrm>
          <a:prstGeom prst="rect">
            <a:avLst/>
          </a:prstGeom>
        </p:spPr>
        <p:txBody>
          <a:bodyPr vert="horz" wrap="square" lIns="0" tIns="12065"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Regression-Evaluation Metrics</a:t>
            </a:r>
            <a:endParaRPr lang="en-US" b="1" spc="-5" dirty="0">
              <a:solidFill>
                <a:srgbClr val="C00000"/>
              </a:solidFill>
            </a:endParaRPr>
          </a:p>
        </p:txBody>
      </p:sp>
      <p:sp>
        <p:nvSpPr>
          <p:cNvPr id="3" name="Rectangle 2"/>
          <p:cNvSpPr/>
          <p:nvPr/>
        </p:nvSpPr>
        <p:spPr>
          <a:xfrm>
            <a:off x="762000" y="3646960"/>
            <a:ext cx="7315200" cy="923330"/>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R-squared is calculated by dividing the sum of squares of residuals (</a:t>
            </a:r>
            <a:r>
              <a:rPr lang="en-US" dirty="0" err="1">
                <a:latin typeface="Calibri" panose="020F0502020204030204" pitchFamily="34" charset="0"/>
                <a:cs typeface="Calibri" panose="020F0502020204030204" pitchFamily="34" charset="0"/>
              </a:rPr>
              <a:t>SSres</a:t>
            </a:r>
            <a:r>
              <a:rPr lang="en-US" dirty="0">
                <a:latin typeface="Calibri" panose="020F0502020204030204" pitchFamily="34" charset="0"/>
                <a:cs typeface="Calibri" panose="020F0502020204030204" pitchFamily="34" charset="0"/>
              </a:rPr>
              <a:t>) from the regression model by the total sum of squares (</a:t>
            </a:r>
            <a:r>
              <a:rPr lang="en-US" dirty="0" err="1">
                <a:latin typeface="Calibri" panose="020F0502020204030204" pitchFamily="34" charset="0"/>
                <a:cs typeface="Calibri" panose="020F0502020204030204" pitchFamily="34" charset="0"/>
              </a:rPr>
              <a:t>SStot</a:t>
            </a:r>
            <a:r>
              <a:rPr lang="en-US" dirty="0">
                <a:latin typeface="Calibri" panose="020F0502020204030204" pitchFamily="34" charset="0"/>
                <a:cs typeface="Calibri" panose="020F0502020204030204" pitchFamily="34" charset="0"/>
              </a:rPr>
              <a:t>) of errors from the average model and then subtract it from 1.</a:t>
            </a:r>
          </a:p>
        </p:txBody>
      </p:sp>
      <p:sp>
        <p:nvSpPr>
          <p:cNvPr id="5" name="Rectangle 4"/>
          <p:cNvSpPr/>
          <p:nvPr/>
        </p:nvSpPr>
        <p:spPr>
          <a:xfrm>
            <a:off x="876300" y="5024955"/>
            <a:ext cx="6934200" cy="1200329"/>
          </a:xfrm>
          <a:prstGeom prst="rect">
            <a:avLst/>
          </a:prstGeom>
          <a:ln>
            <a:solidFill>
              <a:srgbClr val="C00000"/>
            </a:solidFill>
          </a:ln>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R-squared value </a:t>
            </a:r>
            <a:r>
              <a:rPr lang="en-US" b="1" dirty="0">
                <a:latin typeface="Calibri" panose="020F0502020204030204" pitchFamily="34" charset="0"/>
                <a:cs typeface="Calibri" panose="020F0502020204030204" pitchFamily="34" charset="0"/>
              </a:rPr>
              <a:t>of 0.81</a:t>
            </a:r>
            <a:r>
              <a:rPr lang="en-US" dirty="0">
                <a:latin typeface="Calibri" panose="020F0502020204030204" pitchFamily="34" charset="0"/>
                <a:cs typeface="Calibri" panose="020F0502020204030204" pitchFamily="34" charset="0"/>
              </a:rPr>
              <a:t>, tells that the input variables explains </a:t>
            </a:r>
            <a:r>
              <a:rPr lang="en-US" b="1" dirty="0">
                <a:latin typeface="Calibri" panose="020F0502020204030204" pitchFamily="34" charset="0"/>
                <a:cs typeface="Calibri" panose="020F0502020204030204" pitchFamily="34" charset="0"/>
              </a:rPr>
              <a:t>81 % </a:t>
            </a:r>
            <a:r>
              <a:rPr lang="en-US" dirty="0">
                <a:latin typeface="Calibri" panose="020F0502020204030204" pitchFamily="34" charset="0"/>
                <a:cs typeface="Calibri" panose="020F0502020204030204" pitchFamily="34" charset="0"/>
              </a:rPr>
              <a:t>of the </a:t>
            </a:r>
            <a:r>
              <a:rPr lang="en-US" b="1" dirty="0">
                <a:latin typeface="Calibri" panose="020F0502020204030204" pitchFamily="34" charset="0"/>
                <a:cs typeface="Calibri" panose="020F0502020204030204" pitchFamily="34" charset="0"/>
              </a:rPr>
              <a:t>variation in the output variable</a:t>
            </a:r>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higher the R squared, the more variation is explained by the input variables and better is the model.</a:t>
            </a:r>
          </a:p>
        </p:txBody>
      </p:sp>
      <p:pic>
        <p:nvPicPr>
          <p:cNvPr id="20482" name="Picture 2" descr="rsqua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61467"/>
            <a:ext cx="5457825"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26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432E31F2FB9B44B860B4B885E92693" ma:contentTypeVersion="3" ma:contentTypeDescription="Create a new document." ma:contentTypeScope="" ma:versionID="6aaa6a89880c72b3898ebaa570f3cc91">
  <xsd:schema xmlns:xsd="http://www.w3.org/2001/XMLSchema" xmlns:xs="http://www.w3.org/2001/XMLSchema" xmlns:p="http://schemas.microsoft.com/office/2006/metadata/properties" xmlns:ns2="5fec2b50-0c22-4184-8bd8-c518e29fd48c" targetNamespace="http://schemas.microsoft.com/office/2006/metadata/properties" ma:root="true" ma:fieldsID="7798ab67eefe3d7a6633abc41c44ec4b" ns2:_="">
    <xsd:import namespace="5fec2b50-0c22-4184-8bd8-c518e29fd48c"/>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c2b50-0c22-4184-8bd8-c518e29fd4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B65C45-3C8C-422F-82B6-DD303213C429}"/>
</file>

<file path=customXml/itemProps2.xml><?xml version="1.0" encoding="utf-8"?>
<ds:datastoreItem xmlns:ds="http://schemas.openxmlformats.org/officeDocument/2006/customXml" ds:itemID="{BDD4DA66-1F5B-429E-B05E-1415196793B1}"/>
</file>

<file path=customXml/itemProps3.xml><?xml version="1.0" encoding="utf-8"?>
<ds:datastoreItem xmlns:ds="http://schemas.openxmlformats.org/officeDocument/2006/customXml" ds:itemID="{4F4F42C7-AD4F-4EDF-A390-3EB1ABF5F798}"/>
</file>

<file path=docProps/app.xml><?xml version="1.0" encoding="utf-8"?>
<Properties xmlns="http://schemas.openxmlformats.org/officeDocument/2006/extended-properties" xmlns:vt="http://schemas.openxmlformats.org/officeDocument/2006/docPropsVTypes">
  <Template/>
  <TotalTime>13225</TotalTime>
  <Words>1899</Words>
  <Application>Microsoft Office PowerPoint</Application>
  <PresentationFormat>On-screen Show (4:3)</PresentationFormat>
  <Paragraphs>291</Paragraphs>
  <Slides>43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Century Schoolbook</vt:lpstr>
      <vt:lpstr>Helvetica Neue</vt:lpstr>
      <vt:lpstr>Wingdings</vt:lpstr>
      <vt:lpstr>Wingdings 2</vt:lpstr>
      <vt:lpstr>Oriel</vt:lpstr>
      <vt:lpstr>18CSC311: MACHINE LEARNING  Lecture 2 </vt:lpstr>
      <vt:lpstr>Evaluation Metrics</vt:lpstr>
      <vt:lpstr>Evaluation Metrics</vt:lpstr>
      <vt:lpstr>Evaluation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Precision </vt:lpstr>
      <vt:lpstr> Recall or Sensitivity  </vt:lpstr>
      <vt:lpstr>PowerPoint Presentation</vt:lpstr>
      <vt:lpstr>PowerPoint Presentation</vt:lpstr>
      <vt:lpstr> When to use Precision and When to use Recall?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AUC: Use Case – Setting the Threshold to 0.1   </vt:lpstr>
      <vt:lpstr>Understanding AUC: Use Case – Setting the Threshold to 0.9   </vt:lpstr>
      <vt:lpstr>PowerPoint Presentation</vt:lpstr>
      <vt:lpstr>PowerPoint Presentation</vt:lpstr>
      <vt:lpstr>PowerPoint Presentation</vt:lpstr>
      <vt:lpstr>PowerPoint Presentation</vt:lpstr>
      <vt:lpstr>PowerPoint Presentation</vt:lpstr>
      <vt:lpstr>PowerPoint Presentation</vt:lpstr>
      <vt:lpstr>More Examples </vt:lpstr>
      <vt:lpstr>PowerPoint Presentation</vt:lpstr>
      <vt:lpstr>More Examples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19CSE202  Database Management Systems  (DBMS)</dc:title>
  <dc:creator>USER</dc:creator>
  <cp:lastModifiedBy>USER</cp:lastModifiedBy>
  <cp:revision>341</cp:revision>
  <dcterms:created xsi:type="dcterms:W3CDTF">2006-08-16T00:00:00Z</dcterms:created>
  <dcterms:modified xsi:type="dcterms:W3CDTF">2021-07-29T06:12:22Z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0x01010038432E31F2FB9B44B860B4B885E92693</vt:lpwstr>
  </property>
</Properties>
</file>