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81" r:id="rId2"/>
    <p:sldId id="310" r:id="rId3"/>
    <p:sldId id="311" r:id="rId4"/>
    <p:sldId id="303"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26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660"/>
  </p:normalViewPr>
  <p:slideViewPr>
    <p:cSldViewPr>
      <p:cViewPr varScale="1">
        <p:scale>
          <a:sx n="80" d="100"/>
          <a:sy n="80" d="100"/>
        </p:scale>
        <p:origin x="1435"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51E6DF-7A91-4107-AED2-E3157E99F359}" type="datetimeFigureOut">
              <a:rPr lang="en-IN" smtClean="0"/>
              <a:t>05-10-2021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A19279-D174-4B0F-9E72-C6572B1F3136}" type="slidenum">
              <a:rPr lang="en-IN" smtClean="0"/>
              <a:t>‹#›</a:t>
            </a:fld>
            <a:endParaRPr lang="en-IN"/>
          </a:p>
        </p:txBody>
      </p:sp>
    </p:spTree>
    <p:extLst>
      <p:ext uri="{BB962C8B-B14F-4D97-AF65-F5344CB8AC3E}">
        <p14:creationId xmlns:p14="http://schemas.microsoft.com/office/powerpoint/2010/main" val="3754965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A19279-D174-4B0F-9E72-C6572B1F3136}" type="slidenum">
              <a:rPr lang="en-IN" smtClean="0"/>
              <a:t>1</a:t>
            </a:fld>
            <a:endParaRPr lang="en-IN"/>
          </a:p>
        </p:txBody>
      </p:sp>
    </p:spTree>
    <p:extLst>
      <p:ext uri="{BB962C8B-B14F-4D97-AF65-F5344CB8AC3E}">
        <p14:creationId xmlns:p14="http://schemas.microsoft.com/office/powerpoint/2010/main" val="57751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A19279-D174-4B0F-9E72-C6572B1F3136}" type="slidenum">
              <a:rPr lang="en-IN" smtClean="0"/>
              <a:t>4</a:t>
            </a:fld>
            <a:endParaRPr lang="en-IN"/>
          </a:p>
        </p:txBody>
      </p:sp>
    </p:spTree>
    <p:extLst>
      <p:ext uri="{BB962C8B-B14F-4D97-AF65-F5344CB8AC3E}">
        <p14:creationId xmlns:p14="http://schemas.microsoft.com/office/powerpoint/2010/main" val="414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A19279-D174-4B0F-9E72-C6572B1F3136}" type="slidenum">
              <a:rPr lang="en-IN" smtClean="0"/>
              <a:t>18</a:t>
            </a:fld>
            <a:endParaRPr lang="en-IN"/>
          </a:p>
        </p:txBody>
      </p:sp>
    </p:spTree>
    <p:extLst>
      <p:ext uri="{BB962C8B-B14F-4D97-AF65-F5344CB8AC3E}">
        <p14:creationId xmlns:p14="http://schemas.microsoft.com/office/powerpoint/2010/main" val="1893210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10/5/2021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10/5/2021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10/5/2021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10/5/2021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10/5/2021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10/5/2021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10/5/2021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cikit-learn.org/stable/modules/generated/sklearn.naive_bayes.GaussianNB.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600200"/>
            <a:ext cx="6981824" cy="1894362"/>
          </a:xfrm>
        </p:spPr>
        <p:txBody>
          <a:bodyPr>
            <a:noAutofit/>
          </a:bodyPr>
          <a:lstStyle/>
          <a:p>
            <a:pPr algn="ctr"/>
            <a:r>
              <a:rPr lang="en-IN" sz="3600" dirty="0" smtClean="0">
                <a:solidFill>
                  <a:srgbClr val="C00000"/>
                </a:solidFill>
                <a:latin typeface="Calibri" pitchFamily="34" charset="0"/>
                <a:cs typeface="Calibri" pitchFamily="34" charset="0"/>
              </a:rPr>
              <a:t>19CSE305: MACHINE </a:t>
            </a:r>
            <a:r>
              <a:rPr lang="en-IN" sz="3600" dirty="0">
                <a:solidFill>
                  <a:srgbClr val="C00000"/>
                </a:solidFill>
                <a:latin typeface="Calibri" pitchFamily="34" charset="0"/>
                <a:cs typeface="Calibri" pitchFamily="34" charset="0"/>
              </a:rPr>
              <a:t>LEARNING </a:t>
            </a:r>
            <a:r>
              <a:rPr lang="en-IN" sz="4400" dirty="0">
                <a:solidFill>
                  <a:schemeClr val="accent1">
                    <a:lumMod val="75000"/>
                  </a:schemeClr>
                </a:solidFill>
                <a:latin typeface="Calibri" pitchFamily="34" charset="0"/>
                <a:cs typeface="Calibri" pitchFamily="34" charset="0"/>
              </a:rPr>
              <a:t/>
            </a:r>
            <a:br>
              <a:rPr lang="en-IN" sz="4400" dirty="0">
                <a:solidFill>
                  <a:schemeClr val="accent1">
                    <a:lumMod val="75000"/>
                  </a:schemeClr>
                </a:solidFill>
                <a:latin typeface="Calibri" pitchFamily="34" charset="0"/>
                <a:cs typeface="Calibri" pitchFamily="34" charset="0"/>
              </a:rPr>
            </a:br>
            <a:endParaRPr lang="en-IN" sz="2000" dirty="0">
              <a:solidFill>
                <a:srgbClr val="C00000"/>
              </a:solidFill>
              <a:latin typeface="Calibri" pitchFamily="34" charset="0"/>
              <a:cs typeface="Calibri" pitchFamily="34" charset="0"/>
            </a:endParaRPr>
          </a:p>
        </p:txBody>
      </p:sp>
      <p:sp>
        <p:nvSpPr>
          <p:cNvPr id="4" name="Title 3"/>
          <p:cNvSpPr txBox="1">
            <a:spLocks/>
          </p:cNvSpPr>
          <p:nvPr/>
        </p:nvSpPr>
        <p:spPr>
          <a:xfrm>
            <a:off x="2085975" y="2803009"/>
            <a:ext cx="6886575" cy="947181"/>
          </a:xfrm>
          <a:prstGeom prst="rect">
            <a:avLst/>
          </a:prstGeom>
        </p:spPr>
        <p:txBody>
          <a:bodyPr vert="horz" anchor="b">
            <a:no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endParaRPr lang="en-IN" sz="2800" dirty="0">
              <a:solidFill>
                <a:schemeClr val="tx1"/>
              </a:solidFill>
              <a:latin typeface="Calibri" pitchFamily="34" charset="0"/>
              <a:cs typeface="Calibri" pitchFamily="34" charset="0"/>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38846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Bayes Theorem</a:t>
            </a:r>
          </a:p>
        </p:txBody>
      </p:sp>
      <p:sp>
        <p:nvSpPr>
          <p:cNvPr id="2" name="Rectangle 1"/>
          <p:cNvSpPr/>
          <p:nvPr/>
        </p:nvSpPr>
        <p:spPr>
          <a:xfrm>
            <a:off x="381000" y="1295400"/>
            <a:ext cx="8001000" cy="1015663"/>
          </a:xfrm>
          <a:prstGeom prst="rect">
            <a:avLst/>
          </a:prstGeom>
        </p:spPr>
        <p:txBody>
          <a:bodyPr wrap="square">
            <a:spAutoFit/>
          </a:bodyPr>
          <a:lstStyle/>
          <a:p>
            <a:r>
              <a:rPr lang="en-US" sz="2000" dirty="0">
                <a:latin typeface="Calibri" panose="020F0502020204030204" pitchFamily="34" charset="0"/>
                <a:cs typeface="Calibri" panose="020F0502020204030204" pitchFamily="34" charset="0"/>
              </a:rPr>
              <a:t> In probability theory and statistics, Bayes’ theorem (alternatively Bayes’ law or Bayes' rule) describes the probability of an event, based on prior knowledge of conditions that might be related to the event.</a:t>
            </a:r>
          </a:p>
        </p:txBody>
      </p:sp>
      <p:pic>
        <p:nvPicPr>
          <p:cNvPr id="14338"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752388"/>
            <a:ext cx="3886200" cy="102960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33400" y="3977378"/>
            <a:ext cx="7162800" cy="369332"/>
          </a:xfrm>
          <a:prstGeom prst="rect">
            <a:avLst/>
          </a:prstGeom>
        </p:spPr>
        <p:txBody>
          <a:bodyPr wrap="square">
            <a:spAutoFit/>
          </a:bodyPr>
          <a:lstStyle/>
          <a:p>
            <a:r>
              <a:rPr lang="en-US" dirty="0" smtClean="0">
                <a:solidFill>
                  <a:srgbClr val="292929"/>
                </a:solidFill>
                <a:latin typeface="charter"/>
              </a:rPr>
              <a:t>Probability </a:t>
            </a:r>
            <a:r>
              <a:rPr lang="en-US" dirty="0">
                <a:solidFill>
                  <a:srgbClr val="292929"/>
                </a:solidFill>
                <a:latin typeface="charter"/>
              </a:rPr>
              <a:t>of </a:t>
            </a:r>
            <a:r>
              <a:rPr lang="en-US" b="1" dirty="0">
                <a:solidFill>
                  <a:srgbClr val="292929"/>
                </a:solidFill>
                <a:latin typeface="charter"/>
              </a:rPr>
              <a:t>A</a:t>
            </a:r>
            <a:r>
              <a:rPr lang="en-US" dirty="0">
                <a:solidFill>
                  <a:srgbClr val="292929"/>
                </a:solidFill>
                <a:latin typeface="charter"/>
              </a:rPr>
              <a:t> happening, given that </a:t>
            </a:r>
            <a:r>
              <a:rPr lang="en-US" b="1" dirty="0">
                <a:solidFill>
                  <a:srgbClr val="292929"/>
                </a:solidFill>
                <a:latin typeface="charter"/>
              </a:rPr>
              <a:t>B</a:t>
            </a:r>
            <a:r>
              <a:rPr lang="en-US" dirty="0">
                <a:solidFill>
                  <a:srgbClr val="292929"/>
                </a:solidFill>
                <a:latin typeface="charter"/>
              </a:rPr>
              <a:t> has occurred.</a:t>
            </a:r>
            <a:endParaRPr lang="en-US" dirty="0"/>
          </a:p>
        </p:txBody>
      </p:sp>
      <p:sp>
        <p:nvSpPr>
          <p:cNvPr id="14" name="Rectangle 13"/>
          <p:cNvSpPr/>
          <p:nvPr/>
        </p:nvSpPr>
        <p:spPr>
          <a:xfrm>
            <a:off x="95250" y="4542091"/>
            <a:ext cx="8572500"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Basically, we are trying to find probability of event A, given the event B is true. </a:t>
            </a:r>
            <a:r>
              <a:rPr lang="en-US" b="1" dirty="0">
                <a:latin typeface="Calibri" panose="020F0502020204030204" pitchFamily="34" charset="0"/>
                <a:cs typeface="Calibri" panose="020F0502020204030204" pitchFamily="34" charset="0"/>
              </a:rPr>
              <a:t>Event B</a:t>
            </a:r>
            <a:r>
              <a:rPr lang="en-US" dirty="0">
                <a:latin typeface="Calibri" panose="020F0502020204030204" pitchFamily="34" charset="0"/>
                <a:cs typeface="Calibri" panose="020F0502020204030204" pitchFamily="34" charset="0"/>
              </a:rPr>
              <a:t> is also termed as </a:t>
            </a:r>
            <a:r>
              <a:rPr lang="en-US" b="1" dirty="0">
                <a:latin typeface="Calibri" panose="020F0502020204030204" pitchFamily="34" charset="0"/>
                <a:cs typeface="Calibri" panose="020F0502020204030204" pitchFamily="34" charset="0"/>
              </a:rPr>
              <a:t>evidence</a:t>
            </a:r>
            <a:r>
              <a:rPr lang="en-US"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P(A)</a:t>
            </a:r>
            <a:r>
              <a:rPr lang="en-US" dirty="0">
                <a:latin typeface="Calibri" panose="020F0502020204030204" pitchFamily="34" charset="0"/>
                <a:cs typeface="Calibri" panose="020F0502020204030204" pitchFamily="34" charset="0"/>
              </a:rPr>
              <a:t> is the priori of A (the </a:t>
            </a:r>
            <a:r>
              <a:rPr lang="en-US" b="1" dirty="0">
                <a:latin typeface="Calibri" panose="020F0502020204030204" pitchFamily="34" charset="0"/>
                <a:cs typeface="Calibri" panose="020F0502020204030204" pitchFamily="34" charset="0"/>
              </a:rPr>
              <a:t>prior probability</a:t>
            </a:r>
            <a:r>
              <a:rPr lang="en-US" dirty="0">
                <a:latin typeface="Calibri" panose="020F0502020204030204" pitchFamily="34" charset="0"/>
                <a:cs typeface="Calibri" panose="020F0502020204030204" pitchFamily="34" charset="0"/>
              </a:rPr>
              <a:t>, i.e. Probability of event before evidence is seen). The evidence is an attribute value of an unknown instance(here, it is event B</a:t>
            </a:r>
            <a:r>
              <a:rPr lang="en-US"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smtClean="0">
                <a:latin typeface="Calibri" panose="020F0502020204030204" pitchFamily="34" charset="0"/>
                <a:cs typeface="Calibri" panose="020F0502020204030204" pitchFamily="34" charset="0"/>
              </a:rPr>
              <a:t>P(A|B) is a posteriori probability of A</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i.e. probability of event after evidence is seen.</a:t>
            </a:r>
          </a:p>
        </p:txBody>
      </p:sp>
    </p:spTree>
    <p:extLst>
      <p:ext uri="{BB962C8B-B14F-4D97-AF65-F5344CB8AC3E}">
        <p14:creationId xmlns:p14="http://schemas.microsoft.com/office/powerpoint/2010/main" val="1586229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naive bayes, bayes theor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17638"/>
            <a:ext cx="5715000" cy="28966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85774" y="4495800"/>
            <a:ext cx="8277225" cy="1200329"/>
          </a:xfrm>
          <a:prstGeom prst="rect">
            <a:avLst/>
          </a:prstGeom>
        </p:spPr>
        <p:txBody>
          <a:bodyPr wrap="square">
            <a:spAutoFit/>
          </a:bodyPr>
          <a:lstStyle/>
          <a:p>
            <a:pPr algn="just">
              <a:buFont typeface="Arial" panose="020B0604020202020204" pitchFamily="34" charset="0"/>
              <a:buChar char="•"/>
            </a:pPr>
            <a:r>
              <a:rPr lang="en-US" b="1" i="1" dirty="0">
                <a:latin typeface="Calibri" panose="020F0502020204030204" pitchFamily="34" charset="0"/>
                <a:cs typeface="Calibri" panose="020F0502020204030204" pitchFamily="34" charset="0"/>
              </a:rPr>
              <a:t>P</a:t>
            </a:r>
            <a:r>
              <a:rPr lang="en-US" b="1" dirty="0">
                <a:latin typeface="Calibri" panose="020F0502020204030204" pitchFamily="34" charset="0"/>
                <a:cs typeface="Calibri" panose="020F0502020204030204" pitchFamily="34" charset="0"/>
              </a:rPr>
              <a:t>(</a:t>
            </a:r>
            <a:r>
              <a:rPr lang="en-US" b="1" i="1" dirty="0" err="1">
                <a:latin typeface="Calibri" panose="020F0502020204030204" pitchFamily="34" charset="0"/>
                <a:cs typeface="Calibri" panose="020F0502020204030204" pitchFamily="34" charset="0"/>
              </a:rPr>
              <a:t>c|x</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is the posterior probability of </a:t>
            </a:r>
            <a:r>
              <a:rPr lang="en-US" i="1" dirty="0">
                <a:latin typeface="Calibri" panose="020F0502020204030204" pitchFamily="34" charset="0"/>
                <a:cs typeface="Calibri" panose="020F0502020204030204" pitchFamily="34" charset="0"/>
              </a:rPr>
              <a:t>class</a:t>
            </a:r>
            <a:r>
              <a:rPr lang="en-US" dirty="0">
                <a:latin typeface="Calibri" panose="020F0502020204030204" pitchFamily="34" charset="0"/>
                <a:cs typeface="Calibri" panose="020F0502020204030204" pitchFamily="34" charset="0"/>
              </a:rPr>
              <a:t> (c, </a:t>
            </a:r>
            <a:r>
              <a:rPr lang="en-US" i="1" dirty="0">
                <a:latin typeface="Calibri" panose="020F0502020204030204" pitchFamily="34" charset="0"/>
                <a:cs typeface="Calibri" panose="020F0502020204030204" pitchFamily="34" charset="0"/>
              </a:rPr>
              <a:t>target</a:t>
            </a:r>
            <a:r>
              <a:rPr lang="en-US" dirty="0">
                <a:latin typeface="Calibri" panose="020F0502020204030204" pitchFamily="34" charset="0"/>
                <a:cs typeface="Calibri" panose="020F0502020204030204" pitchFamily="34" charset="0"/>
              </a:rPr>
              <a:t>) given </a:t>
            </a:r>
            <a:r>
              <a:rPr lang="en-US" i="1" dirty="0">
                <a:latin typeface="Calibri" panose="020F0502020204030204" pitchFamily="34" charset="0"/>
                <a:cs typeface="Calibri" panose="020F0502020204030204" pitchFamily="34" charset="0"/>
              </a:rPr>
              <a:t>predictor</a:t>
            </a:r>
            <a:r>
              <a:rPr lang="en-US" dirty="0">
                <a:latin typeface="Calibri" panose="020F0502020204030204" pitchFamily="34" charset="0"/>
                <a:cs typeface="Calibri" panose="020F0502020204030204" pitchFamily="34" charset="0"/>
              </a:rPr>
              <a:t> (x, </a:t>
            </a:r>
            <a:r>
              <a:rPr lang="en-US" i="1" dirty="0">
                <a:latin typeface="Calibri" panose="020F0502020204030204" pitchFamily="34" charset="0"/>
                <a:cs typeface="Calibri" panose="020F0502020204030204" pitchFamily="34" charset="0"/>
              </a:rPr>
              <a:t>attributes</a:t>
            </a:r>
            <a:r>
              <a:rPr lang="en-US" dirty="0">
                <a:latin typeface="Calibri" panose="020F0502020204030204" pitchFamily="34" charset="0"/>
                <a:cs typeface="Calibri" panose="020F0502020204030204" pitchFamily="34" charset="0"/>
              </a:rPr>
              <a:t>).</a:t>
            </a:r>
          </a:p>
          <a:p>
            <a:pPr algn="just">
              <a:buFont typeface="Arial" panose="020B0604020202020204" pitchFamily="34" charset="0"/>
              <a:buChar char="•"/>
            </a:pPr>
            <a:r>
              <a:rPr lang="en-US" b="1" i="1" dirty="0">
                <a:latin typeface="Calibri" panose="020F0502020204030204" pitchFamily="34" charset="0"/>
                <a:cs typeface="Calibri" panose="020F0502020204030204" pitchFamily="34" charset="0"/>
              </a:rPr>
              <a:t>P</a:t>
            </a:r>
            <a:r>
              <a:rPr lang="en-US" b="1" dirty="0">
                <a:latin typeface="Calibri" panose="020F0502020204030204" pitchFamily="34" charset="0"/>
                <a:cs typeface="Calibri" panose="020F0502020204030204" pitchFamily="34" charset="0"/>
              </a:rPr>
              <a:t>(</a:t>
            </a:r>
            <a:r>
              <a:rPr lang="en-US" b="1" i="1" dirty="0">
                <a:latin typeface="Calibri" panose="020F0502020204030204" pitchFamily="34" charset="0"/>
                <a:cs typeface="Calibri" panose="020F0502020204030204" pitchFamily="34" charset="0"/>
              </a:rPr>
              <a:t>c</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is the prior probability of </a:t>
            </a:r>
            <a:r>
              <a:rPr lang="en-US" i="1" dirty="0">
                <a:latin typeface="Calibri" panose="020F0502020204030204" pitchFamily="34" charset="0"/>
                <a:cs typeface="Calibri" panose="020F0502020204030204" pitchFamily="34" charset="0"/>
              </a:rPr>
              <a:t>class</a:t>
            </a:r>
            <a:r>
              <a:rPr lang="en-US" dirty="0">
                <a:latin typeface="Calibri" panose="020F0502020204030204" pitchFamily="34" charset="0"/>
                <a:cs typeface="Calibri" panose="020F0502020204030204" pitchFamily="34" charset="0"/>
              </a:rPr>
              <a:t>.</a:t>
            </a:r>
          </a:p>
          <a:p>
            <a:pPr algn="just">
              <a:buFont typeface="Arial" panose="020B0604020202020204" pitchFamily="34" charset="0"/>
              <a:buChar char="•"/>
            </a:pPr>
            <a:r>
              <a:rPr lang="en-US" b="1" i="1" dirty="0">
                <a:latin typeface="Calibri" panose="020F0502020204030204" pitchFamily="34" charset="0"/>
                <a:cs typeface="Calibri" panose="020F0502020204030204" pitchFamily="34" charset="0"/>
              </a:rPr>
              <a:t>P</a:t>
            </a:r>
            <a:r>
              <a:rPr lang="en-US" b="1" dirty="0">
                <a:latin typeface="Calibri" panose="020F0502020204030204" pitchFamily="34" charset="0"/>
                <a:cs typeface="Calibri" panose="020F0502020204030204" pitchFamily="34" charset="0"/>
              </a:rPr>
              <a:t>(</a:t>
            </a:r>
            <a:r>
              <a:rPr lang="en-US" b="1" i="1" dirty="0" err="1">
                <a:latin typeface="Calibri" panose="020F0502020204030204" pitchFamily="34" charset="0"/>
                <a:cs typeface="Calibri" panose="020F0502020204030204" pitchFamily="34" charset="0"/>
              </a:rPr>
              <a:t>x|c</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is the likelihood which is the probability of </a:t>
            </a:r>
            <a:r>
              <a:rPr lang="en-US" i="1" dirty="0">
                <a:latin typeface="Calibri" panose="020F0502020204030204" pitchFamily="34" charset="0"/>
                <a:cs typeface="Calibri" panose="020F0502020204030204" pitchFamily="34" charset="0"/>
              </a:rPr>
              <a:t>predictor</a:t>
            </a:r>
            <a:r>
              <a:rPr lang="en-US" dirty="0">
                <a:latin typeface="Calibri" panose="020F0502020204030204" pitchFamily="34" charset="0"/>
                <a:cs typeface="Calibri" panose="020F0502020204030204" pitchFamily="34" charset="0"/>
              </a:rPr>
              <a:t> given </a:t>
            </a:r>
            <a:r>
              <a:rPr lang="en-US" i="1" dirty="0">
                <a:latin typeface="Calibri" panose="020F0502020204030204" pitchFamily="34" charset="0"/>
                <a:cs typeface="Calibri" panose="020F0502020204030204" pitchFamily="34" charset="0"/>
              </a:rPr>
              <a:t>class</a:t>
            </a:r>
            <a:r>
              <a:rPr lang="en-US" dirty="0">
                <a:latin typeface="Calibri" panose="020F0502020204030204" pitchFamily="34" charset="0"/>
                <a:cs typeface="Calibri" panose="020F0502020204030204" pitchFamily="34" charset="0"/>
              </a:rPr>
              <a:t>.</a:t>
            </a:r>
          </a:p>
          <a:p>
            <a:pPr algn="just">
              <a:buFont typeface="Arial" panose="020B0604020202020204" pitchFamily="34" charset="0"/>
              <a:buChar char="•"/>
            </a:pPr>
            <a:r>
              <a:rPr lang="en-US" b="1" i="1" dirty="0">
                <a:latin typeface="Calibri" panose="020F0502020204030204" pitchFamily="34" charset="0"/>
                <a:cs typeface="Calibri" panose="020F0502020204030204" pitchFamily="34" charset="0"/>
              </a:rPr>
              <a:t>P</a:t>
            </a:r>
            <a:r>
              <a:rPr lang="en-US" b="1" dirty="0">
                <a:latin typeface="Calibri" panose="020F0502020204030204" pitchFamily="34" charset="0"/>
                <a:cs typeface="Calibri" panose="020F0502020204030204" pitchFamily="34" charset="0"/>
              </a:rPr>
              <a:t>(</a:t>
            </a:r>
            <a:r>
              <a:rPr lang="en-US" b="1" i="1" dirty="0">
                <a:latin typeface="Calibri" panose="020F0502020204030204" pitchFamily="34" charset="0"/>
                <a:cs typeface="Calibri" panose="020F0502020204030204" pitchFamily="34" charset="0"/>
              </a:rPr>
              <a:t>x</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is the prior probability of </a:t>
            </a:r>
            <a:r>
              <a:rPr lang="en-US" i="1" dirty="0">
                <a:latin typeface="Calibri" panose="020F0502020204030204" pitchFamily="34" charset="0"/>
                <a:cs typeface="Calibri" panose="020F0502020204030204" pitchFamily="34" charset="0"/>
              </a:rPr>
              <a:t>predictor</a:t>
            </a:r>
            <a:r>
              <a:rPr lang="en-US" dirty="0">
                <a:latin typeface="Calibri" panose="020F0502020204030204" pitchFamily="34" charset="0"/>
                <a:cs typeface="Calibri" panose="020F0502020204030204" pitchFamily="34" charset="0"/>
              </a:rPr>
              <a:t>.</a:t>
            </a:r>
            <a:endParaRPr lang="en-US" b="0" i="0" dirty="0">
              <a:effectLst/>
              <a:latin typeface="Calibri" panose="020F0502020204030204" pitchFamily="34" charset="0"/>
              <a:cs typeface="Calibri" panose="020F0502020204030204" pitchFamily="34" charset="0"/>
            </a:endParaRPr>
          </a:p>
        </p:txBody>
      </p:sp>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Bayes Theorem</a:t>
            </a:r>
          </a:p>
        </p:txBody>
      </p:sp>
    </p:spTree>
    <p:extLst>
      <p:ext uri="{BB962C8B-B14F-4D97-AF65-F5344CB8AC3E}">
        <p14:creationId xmlns:p14="http://schemas.microsoft.com/office/powerpoint/2010/main" val="1577118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Example</a:t>
            </a:r>
            <a:endParaRPr lang="en-US" b="1" spc="-5" dirty="0">
              <a:solidFill>
                <a:srgbClr val="C00000"/>
              </a:solidFill>
            </a:endParaRPr>
          </a:p>
        </p:txBody>
      </p:sp>
      <p:sp>
        <p:nvSpPr>
          <p:cNvPr id="2" name="Rectangle 1"/>
          <p:cNvSpPr/>
          <p:nvPr/>
        </p:nvSpPr>
        <p:spPr>
          <a:xfrm>
            <a:off x="485774" y="1219200"/>
            <a:ext cx="7820026" cy="646331"/>
          </a:xfrm>
          <a:prstGeom prst="rect">
            <a:avLst/>
          </a:prstGeom>
        </p:spPr>
        <p:txBody>
          <a:bodyPr wrap="square">
            <a:spAutoFit/>
          </a:bodyPr>
          <a:lstStyle/>
          <a:p>
            <a:r>
              <a:rPr lang="en-US" dirty="0" smtClean="0">
                <a:latin typeface="Calibri" panose="020F0502020204030204" pitchFamily="34" charset="0"/>
                <a:cs typeface="Calibri" panose="020F0502020204030204" pitchFamily="34" charset="0"/>
              </a:rPr>
              <a:t>Consider</a:t>
            </a:r>
            <a:r>
              <a:rPr lang="en-US" dirty="0">
                <a:latin typeface="Calibri" panose="020F0502020204030204" pitchFamily="34" charset="0"/>
                <a:cs typeface="Calibri" panose="020F0502020204030204" pitchFamily="34" charset="0"/>
              </a:rPr>
              <a:t> a training data set of </a:t>
            </a:r>
            <a:r>
              <a:rPr lang="en-US" b="1" dirty="0">
                <a:latin typeface="Calibri" panose="020F0502020204030204" pitchFamily="34" charset="0"/>
                <a:cs typeface="Calibri" panose="020F0502020204030204" pitchFamily="34" charset="0"/>
              </a:rPr>
              <a:t>weather </a:t>
            </a:r>
            <a:r>
              <a:rPr lang="en-US" dirty="0">
                <a:latin typeface="Calibri" panose="020F0502020204030204" pitchFamily="34" charset="0"/>
                <a:cs typeface="Calibri" panose="020F0502020204030204" pitchFamily="34" charset="0"/>
              </a:rPr>
              <a:t>and corresponding </a:t>
            </a:r>
            <a:r>
              <a:rPr lang="en-US" b="1" dirty="0">
                <a:latin typeface="Calibri" panose="020F0502020204030204" pitchFamily="34" charset="0"/>
                <a:cs typeface="Calibri" panose="020F0502020204030204" pitchFamily="34" charset="0"/>
              </a:rPr>
              <a:t>target variable ‘Play’ </a:t>
            </a:r>
            <a:r>
              <a:rPr lang="en-US" dirty="0">
                <a:latin typeface="Calibri" panose="020F0502020204030204" pitchFamily="34" charset="0"/>
                <a:cs typeface="Calibri" panose="020F0502020204030204" pitchFamily="34" charset="0"/>
              </a:rPr>
              <a:t>(suggesting possibilities of playing). </a:t>
            </a:r>
          </a:p>
        </p:txBody>
      </p:sp>
      <p:pic>
        <p:nvPicPr>
          <p:cNvPr id="15362" name="Picture 2" descr="naive bayes, probability, example"/>
          <p:cNvPicPr>
            <a:picLocks noChangeAspect="1" noChangeArrowheads="1"/>
          </p:cNvPicPr>
          <p:nvPr/>
        </p:nvPicPr>
        <p:blipFill rotWithShape="1">
          <a:blip r:embed="rId2">
            <a:extLst>
              <a:ext uri="{28A0092B-C50C-407E-A947-70E740481C1C}">
                <a14:useLocalDpi xmlns:a14="http://schemas.microsoft.com/office/drawing/2010/main" val="0"/>
              </a:ext>
            </a:extLst>
          </a:blip>
          <a:srcRect r="80720"/>
          <a:stretch/>
        </p:blipFill>
        <p:spPr bwMode="auto">
          <a:xfrm>
            <a:off x="152400" y="2133600"/>
            <a:ext cx="2743200" cy="36660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667000" y="2286000"/>
            <a:ext cx="6096000"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r>
              <a:rPr lang="en-US" b="1" dirty="0">
                <a:latin typeface="Calibri" panose="020F0502020204030204" pitchFamily="34" charset="0"/>
                <a:cs typeface="Calibri" panose="020F0502020204030204" pitchFamily="34" charset="0"/>
              </a:rPr>
              <a:t>Step 1: </a:t>
            </a:r>
            <a:r>
              <a:rPr lang="en-US" dirty="0">
                <a:latin typeface="Calibri" panose="020F0502020204030204" pitchFamily="34" charset="0"/>
                <a:cs typeface="Calibri" panose="020F0502020204030204" pitchFamily="34" charset="0"/>
              </a:rPr>
              <a:t>Convert the data set into a frequency </a:t>
            </a:r>
            <a:r>
              <a:rPr lang="en-US" dirty="0" smtClean="0">
                <a:latin typeface="Calibri" panose="020F0502020204030204" pitchFamily="34" charset="0"/>
                <a:cs typeface="Calibri" panose="020F0502020204030204" pitchFamily="34" charset="0"/>
              </a:rPr>
              <a:t>table.</a:t>
            </a:r>
          </a:p>
          <a:p>
            <a:pPr algn="just"/>
            <a:endParaRPr lang="en-US" dirty="0" smtClean="0">
              <a:latin typeface="Calibri" panose="020F0502020204030204" pitchFamily="34" charset="0"/>
              <a:cs typeface="Calibri" panose="020F0502020204030204" pitchFamily="34" charset="0"/>
            </a:endParaRPr>
          </a:p>
          <a:p>
            <a:pPr algn="just"/>
            <a:r>
              <a:rPr lang="en-US" b="1" dirty="0">
                <a:latin typeface="Calibri" panose="020F0502020204030204" pitchFamily="34" charset="0"/>
                <a:cs typeface="Calibri" panose="020F0502020204030204" pitchFamily="34" charset="0"/>
              </a:rPr>
              <a:t>Step 2: </a:t>
            </a:r>
            <a:r>
              <a:rPr lang="en-US" dirty="0" smtClean="0">
                <a:latin typeface="Calibri" panose="020F0502020204030204" pitchFamily="34" charset="0"/>
                <a:cs typeface="Calibri" panose="020F0502020204030204" pitchFamily="34" charset="0"/>
              </a:rPr>
              <a:t>Create Likelihood table by finding the probabilities like Overcast probability = </a:t>
            </a:r>
            <a:r>
              <a:rPr lang="en-US" dirty="0">
                <a:latin typeface="Calibri" panose="020F0502020204030204" pitchFamily="34" charset="0"/>
                <a:cs typeface="Calibri" panose="020F0502020204030204" pitchFamily="34" charset="0"/>
              </a:rPr>
              <a:t>0.29 and </a:t>
            </a:r>
            <a:r>
              <a:rPr lang="en-US" dirty="0" smtClean="0">
                <a:latin typeface="Calibri" panose="020F0502020204030204" pitchFamily="34" charset="0"/>
                <a:cs typeface="Calibri" panose="020F0502020204030204" pitchFamily="34" charset="0"/>
              </a:rPr>
              <a:t>probability </a:t>
            </a:r>
            <a:r>
              <a:rPr lang="en-US" dirty="0">
                <a:latin typeface="Calibri" panose="020F0502020204030204" pitchFamily="34" charset="0"/>
                <a:cs typeface="Calibri" panose="020F0502020204030204" pitchFamily="34" charset="0"/>
              </a:rPr>
              <a:t>of playing is </a:t>
            </a:r>
            <a:r>
              <a:rPr lang="en-US" dirty="0" smtClean="0">
                <a:latin typeface="Calibri" panose="020F0502020204030204" pitchFamily="34" charset="0"/>
                <a:cs typeface="Calibri" panose="020F0502020204030204" pitchFamily="34" charset="0"/>
              </a:rPr>
              <a:t>0.64.</a:t>
            </a:r>
          </a:p>
          <a:p>
            <a:pPr algn="just"/>
            <a:endParaRPr lang="en-US" dirty="0" smtClean="0">
              <a:latin typeface="Calibri" panose="020F0502020204030204" pitchFamily="34" charset="0"/>
              <a:cs typeface="Calibri" panose="020F0502020204030204" pitchFamily="34" charset="0"/>
            </a:endParaRPr>
          </a:p>
          <a:p>
            <a:pPr algn="just"/>
            <a:r>
              <a:rPr lang="en-US" b="1" dirty="0" smtClean="0">
                <a:latin typeface="Calibri" panose="020F0502020204030204" pitchFamily="34" charset="0"/>
                <a:cs typeface="Calibri" panose="020F0502020204030204" pitchFamily="34" charset="0"/>
              </a:rPr>
              <a:t>Step </a:t>
            </a:r>
            <a:r>
              <a:rPr lang="en-US" b="1" dirty="0">
                <a:latin typeface="Calibri" panose="020F0502020204030204" pitchFamily="34" charset="0"/>
                <a:cs typeface="Calibri" panose="020F0502020204030204" pitchFamily="34" charset="0"/>
              </a:rPr>
              <a:t>3:</a:t>
            </a:r>
            <a:r>
              <a:rPr lang="en-US" dirty="0">
                <a:latin typeface="Calibri" panose="020F0502020204030204" pitchFamily="34" charset="0"/>
                <a:cs typeface="Calibri" panose="020F0502020204030204" pitchFamily="34" charset="0"/>
              </a:rPr>
              <a:t> Now, use Naive Bayesian equation to calculate the posterior probability </a:t>
            </a:r>
            <a:r>
              <a:rPr lang="en-US" dirty="0" smtClean="0">
                <a:latin typeface="Calibri" panose="020F0502020204030204" pitchFamily="34" charset="0"/>
                <a:cs typeface="Calibri" panose="020F0502020204030204" pitchFamily="34" charset="0"/>
              </a:rPr>
              <a:t>for </a:t>
            </a:r>
            <a:r>
              <a:rPr lang="en-US" dirty="0">
                <a:latin typeface="Calibri" panose="020F0502020204030204" pitchFamily="34" charset="0"/>
                <a:cs typeface="Calibri" panose="020F0502020204030204" pitchFamily="34" charset="0"/>
              </a:rPr>
              <a:t>each class. The class with the highest posterior probability is the outcome of prediction.</a:t>
            </a:r>
          </a:p>
          <a:p>
            <a:pPr algn="just"/>
            <a:endParaRPr lang="en-US" dirty="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082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naive bayes, probability, example"/>
          <p:cNvPicPr>
            <a:picLocks noChangeAspect="1" noChangeArrowheads="1"/>
          </p:cNvPicPr>
          <p:nvPr/>
        </p:nvPicPr>
        <p:blipFill rotWithShape="1">
          <a:blip r:embed="rId2">
            <a:extLst>
              <a:ext uri="{28A0092B-C50C-407E-A947-70E740481C1C}">
                <a14:useLocalDpi xmlns:a14="http://schemas.microsoft.com/office/drawing/2010/main" val="0"/>
              </a:ext>
            </a:extLst>
          </a:blip>
          <a:srcRect l="52612" t="1863" r="-5224" b="31259"/>
          <a:stretch/>
        </p:blipFill>
        <p:spPr bwMode="auto">
          <a:xfrm>
            <a:off x="2928730" y="3962400"/>
            <a:ext cx="5105400" cy="2736464"/>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naive bayes, probability, example"/>
          <p:cNvPicPr>
            <a:picLocks noChangeAspect="1" noChangeArrowheads="1"/>
          </p:cNvPicPr>
          <p:nvPr/>
        </p:nvPicPr>
        <p:blipFill rotWithShape="1">
          <a:blip r:embed="rId2">
            <a:extLst>
              <a:ext uri="{28A0092B-C50C-407E-A947-70E740481C1C}">
                <a14:useLocalDpi xmlns:a14="http://schemas.microsoft.com/office/drawing/2010/main" val="0"/>
              </a:ext>
            </a:extLst>
          </a:blip>
          <a:srcRect l="20443" t="-3185" r="46108" b="36306"/>
          <a:stretch/>
        </p:blipFill>
        <p:spPr bwMode="auto">
          <a:xfrm>
            <a:off x="3429000" y="1066800"/>
            <a:ext cx="3752864" cy="2736464"/>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Example</a:t>
            </a:r>
            <a:endParaRPr lang="en-US" b="1" spc="-5" dirty="0">
              <a:solidFill>
                <a:srgbClr val="C00000"/>
              </a:solidFill>
            </a:endParaRPr>
          </a:p>
        </p:txBody>
      </p:sp>
      <p:pic>
        <p:nvPicPr>
          <p:cNvPr id="15362" name="Picture 2" descr="naive bayes, probability, example"/>
          <p:cNvPicPr>
            <a:picLocks noChangeAspect="1" noChangeArrowheads="1"/>
          </p:cNvPicPr>
          <p:nvPr/>
        </p:nvPicPr>
        <p:blipFill rotWithShape="1">
          <a:blip r:embed="rId2">
            <a:extLst>
              <a:ext uri="{28A0092B-C50C-407E-A947-70E740481C1C}">
                <a14:useLocalDpi xmlns:a14="http://schemas.microsoft.com/office/drawing/2010/main" val="0"/>
              </a:ext>
            </a:extLst>
          </a:blip>
          <a:srcRect r="80720"/>
          <a:stretch/>
        </p:blipFill>
        <p:spPr bwMode="auto">
          <a:xfrm>
            <a:off x="152400" y="838200"/>
            <a:ext cx="2743200" cy="36660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667000" y="990600"/>
            <a:ext cx="60960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just"/>
            <a:r>
              <a:rPr lang="en-US" b="1" dirty="0">
                <a:latin typeface="Calibri" panose="020F0502020204030204" pitchFamily="34" charset="0"/>
                <a:cs typeface="Calibri" panose="020F0502020204030204" pitchFamily="34" charset="0"/>
              </a:rPr>
              <a:t>Step 1: </a:t>
            </a:r>
            <a:r>
              <a:rPr lang="en-US" dirty="0">
                <a:latin typeface="Calibri" panose="020F0502020204030204" pitchFamily="34" charset="0"/>
                <a:cs typeface="Calibri" panose="020F0502020204030204" pitchFamily="34" charset="0"/>
              </a:rPr>
              <a:t>Convert the data set into a frequency </a:t>
            </a:r>
            <a:r>
              <a:rPr lang="en-US" dirty="0" smtClean="0">
                <a:latin typeface="Calibri" panose="020F0502020204030204" pitchFamily="34" charset="0"/>
                <a:cs typeface="Calibri" panose="020F0502020204030204" pitchFamily="34" charset="0"/>
              </a:rPr>
              <a:t>table.</a:t>
            </a:r>
          </a:p>
        </p:txBody>
      </p:sp>
      <p:sp>
        <p:nvSpPr>
          <p:cNvPr id="8" name="Rectangle 7"/>
          <p:cNvSpPr/>
          <p:nvPr/>
        </p:nvSpPr>
        <p:spPr>
          <a:xfrm>
            <a:off x="2590800" y="3364468"/>
            <a:ext cx="609600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just"/>
            <a:r>
              <a:rPr lang="en-US" b="1" dirty="0">
                <a:latin typeface="Calibri" panose="020F0502020204030204" pitchFamily="34" charset="0"/>
                <a:cs typeface="Calibri" panose="020F0502020204030204" pitchFamily="34" charset="0"/>
              </a:rPr>
              <a:t>Step 2: </a:t>
            </a:r>
            <a:r>
              <a:rPr lang="en-US" dirty="0">
                <a:latin typeface="Calibri" panose="020F0502020204030204" pitchFamily="34" charset="0"/>
                <a:cs typeface="Calibri" panose="020F0502020204030204" pitchFamily="34" charset="0"/>
              </a:rPr>
              <a:t>Create Likelihood table by finding the probabilities like Overcast probability = 0.29 and probability of playing is 0.64.</a:t>
            </a:r>
          </a:p>
        </p:txBody>
      </p:sp>
    </p:spTree>
    <p:extLst>
      <p:ext uri="{BB962C8B-B14F-4D97-AF65-F5344CB8AC3E}">
        <p14:creationId xmlns:p14="http://schemas.microsoft.com/office/powerpoint/2010/main" val="96619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Example</a:t>
            </a:r>
            <a:endParaRPr lang="en-US" b="1" spc="-5" dirty="0">
              <a:solidFill>
                <a:srgbClr val="C00000"/>
              </a:solidFill>
            </a:endParaRPr>
          </a:p>
        </p:txBody>
      </p:sp>
      <p:pic>
        <p:nvPicPr>
          <p:cNvPr id="15362" name="Picture 2" descr="naive bayes, probability, example"/>
          <p:cNvPicPr>
            <a:picLocks noChangeAspect="1" noChangeArrowheads="1"/>
          </p:cNvPicPr>
          <p:nvPr/>
        </p:nvPicPr>
        <p:blipFill rotWithShape="1">
          <a:blip r:embed="rId2">
            <a:extLst>
              <a:ext uri="{28A0092B-C50C-407E-A947-70E740481C1C}">
                <a14:useLocalDpi xmlns:a14="http://schemas.microsoft.com/office/drawing/2010/main" val="0"/>
              </a:ext>
            </a:extLst>
          </a:blip>
          <a:srcRect r="80720"/>
          <a:stretch/>
        </p:blipFill>
        <p:spPr bwMode="auto">
          <a:xfrm>
            <a:off x="152400" y="838200"/>
            <a:ext cx="2743200" cy="36660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667000" y="990600"/>
            <a:ext cx="6096000"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just"/>
            <a:r>
              <a:rPr lang="en-US" b="1" dirty="0">
                <a:latin typeface="Calibri" panose="020F0502020204030204" pitchFamily="34" charset="0"/>
                <a:cs typeface="Calibri" panose="020F0502020204030204" pitchFamily="34" charset="0"/>
              </a:rPr>
              <a:t>Step 3:</a:t>
            </a:r>
            <a:r>
              <a:rPr lang="en-US" dirty="0">
                <a:latin typeface="Calibri" panose="020F0502020204030204" pitchFamily="34" charset="0"/>
                <a:cs typeface="Calibri" panose="020F0502020204030204" pitchFamily="34" charset="0"/>
              </a:rPr>
              <a:t> Now, use Naive Bayesian equation to calculate the posterior probability for each class. The class with the highest posterior probability is the outcome of prediction.</a:t>
            </a:r>
          </a:p>
        </p:txBody>
      </p:sp>
      <p:pic>
        <p:nvPicPr>
          <p:cNvPr id="10" name="Picture 4" descr="naive bayes, bayes theor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792444"/>
            <a:ext cx="2971800" cy="14631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786063" y="2024301"/>
            <a:ext cx="5629275" cy="646331"/>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Problem: </a:t>
            </a:r>
            <a:r>
              <a:rPr lang="en-US" dirty="0">
                <a:latin typeface="Calibri" panose="020F0502020204030204" pitchFamily="34" charset="0"/>
                <a:cs typeface="Calibri" panose="020F0502020204030204" pitchFamily="34" charset="0"/>
              </a:rPr>
              <a:t>Players will play if weather is sunny. Is this statement is correct?</a:t>
            </a:r>
          </a:p>
        </p:txBody>
      </p:sp>
      <p:sp>
        <p:nvSpPr>
          <p:cNvPr id="4" name="Rectangle 3"/>
          <p:cNvSpPr/>
          <p:nvPr/>
        </p:nvSpPr>
        <p:spPr>
          <a:xfrm>
            <a:off x="2819400" y="2667000"/>
            <a:ext cx="4191000" cy="369332"/>
          </a:xfrm>
          <a:prstGeom prst="rect">
            <a:avLst/>
          </a:prstGeom>
        </p:spPr>
        <p:txBody>
          <a:bodyPr wrap="square">
            <a:spAutoFit/>
          </a:bodyPr>
          <a:lstStyle/>
          <a:p>
            <a:r>
              <a:rPr lang="en-US" dirty="0" smtClean="0">
                <a:latin typeface="Calibri" panose="020F0502020204030204" pitchFamily="34" charset="0"/>
                <a:cs typeface="Calibri" panose="020F0502020204030204" pitchFamily="34" charset="0"/>
              </a:rPr>
              <a:t>Calculate posterior probability of class </a:t>
            </a:r>
            <a:r>
              <a:rPr lang="en-US" b="1" dirty="0" smtClean="0">
                <a:latin typeface="Calibri" panose="020F0502020204030204" pitchFamily="34" charset="0"/>
                <a:cs typeface="Calibri" panose="020F0502020204030204" pitchFamily="34" charset="0"/>
              </a:rPr>
              <a:t>yes</a:t>
            </a:r>
            <a:endParaRPr lang="en-US" b="1" dirty="0">
              <a:latin typeface="Calibri" panose="020F0502020204030204" pitchFamily="34" charset="0"/>
              <a:cs typeface="Calibri" panose="020F0502020204030204" pitchFamily="34" charset="0"/>
            </a:endParaRPr>
          </a:p>
        </p:txBody>
      </p:sp>
      <p:sp>
        <p:nvSpPr>
          <p:cNvPr id="5" name="Rectangle 4"/>
          <p:cNvSpPr/>
          <p:nvPr/>
        </p:nvSpPr>
        <p:spPr>
          <a:xfrm>
            <a:off x="3657600" y="3191470"/>
            <a:ext cx="5562600" cy="923330"/>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P(Yes | Sunny) = P( Sunny | Yes) * P(Yes) / P (Sunny)</a:t>
            </a:r>
          </a:p>
          <a:p>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11" name="Rectangle 10"/>
          <p:cNvSpPr/>
          <p:nvPr/>
        </p:nvSpPr>
        <p:spPr>
          <a:xfrm>
            <a:off x="3657600" y="3713707"/>
            <a:ext cx="4572000" cy="1754326"/>
          </a:xfrm>
          <a:prstGeom prst="rect">
            <a:avLst/>
          </a:prstGeom>
        </p:spPr>
        <p:txBody>
          <a:bodyPr>
            <a:spAutoFit/>
          </a:bodyPr>
          <a:lstStyle/>
          <a:p>
            <a:r>
              <a:rPr lang="en-US" dirty="0" smtClean="0">
                <a:latin typeface="Calibri" panose="020F0502020204030204" pitchFamily="34" charset="0"/>
                <a:cs typeface="Calibri" panose="020F0502020204030204" pitchFamily="34" charset="0"/>
              </a:rPr>
              <a:t>P </a:t>
            </a:r>
            <a:r>
              <a:rPr lang="en-US" dirty="0">
                <a:latin typeface="Calibri" panose="020F0502020204030204" pitchFamily="34" charset="0"/>
                <a:cs typeface="Calibri" panose="020F0502020204030204" pitchFamily="34" charset="0"/>
              </a:rPr>
              <a:t>(Sunny |Yes) = 3/9 = </a:t>
            </a:r>
            <a:r>
              <a:rPr lang="en-US" dirty="0" smtClean="0">
                <a:latin typeface="Calibri" panose="020F0502020204030204" pitchFamily="34" charset="0"/>
                <a:cs typeface="Calibri" panose="020F0502020204030204" pitchFamily="34" charset="0"/>
              </a:rPr>
              <a:t>0.33</a:t>
            </a:r>
          </a:p>
          <a:p>
            <a:r>
              <a:rPr lang="en-US" dirty="0" smtClean="0">
                <a:latin typeface="Calibri" panose="020F0502020204030204" pitchFamily="34" charset="0"/>
                <a:cs typeface="Calibri" panose="020F0502020204030204" pitchFamily="34" charset="0"/>
              </a:rPr>
              <a:t>P(Sunny</a:t>
            </a:r>
            <a:r>
              <a:rPr lang="en-US" dirty="0">
                <a:latin typeface="Calibri" panose="020F0502020204030204" pitchFamily="34" charset="0"/>
                <a:cs typeface="Calibri" panose="020F0502020204030204" pitchFamily="34" charset="0"/>
              </a:rPr>
              <a:t>) = 5/14 = </a:t>
            </a:r>
            <a:r>
              <a:rPr lang="en-US" dirty="0" smtClean="0">
                <a:latin typeface="Calibri" panose="020F0502020204030204" pitchFamily="34" charset="0"/>
                <a:cs typeface="Calibri" panose="020F0502020204030204" pitchFamily="34" charset="0"/>
              </a:rPr>
              <a:t>0.36</a:t>
            </a:r>
          </a:p>
          <a:p>
            <a:r>
              <a:rPr lang="en-US" dirty="0" smtClean="0">
                <a:latin typeface="Calibri" panose="020F0502020204030204" pitchFamily="34" charset="0"/>
                <a:cs typeface="Calibri" panose="020F0502020204030204" pitchFamily="34" charset="0"/>
              </a:rPr>
              <a:t>P( </a:t>
            </a:r>
            <a:r>
              <a:rPr lang="en-US" dirty="0">
                <a:latin typeface="Calibri" panose="020F0502020204030204" pitchFamily="34" charset="0"/>
                <a:cs typeface="Calibri" panose="020F0502020204030204" pitchFamily="34" charset="0"/>
              </a:rPr>
              <a:t>Yes)= 9/14 = 0.64</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12" name="Rectangle 11"/>
          <p:cNvSpPr/>
          <p:nvPr/>
        </p:nvSpPr>
        <p:spPr>
          <a:xfrm>
            <a:off x="3810000" y="4971871"/>
            <a:ext cx="4572000" cy="1200329"/>
          </a:xfrm>
          <a:prstGeom prst="rect">
            <a:avLst/>
          </a:prstGeom>
        </p:spPr>
        <p:txBody>
          <a:bodyPr>
            <a:spAutoFit/>
          </a:bodyPr>
          <a:lstStyle/>
          <a:p>
            <a:r>
              <a:rPr lang="en-US" dirty="0">
                <a:latin typeface="Calibri" panose="020F0502020204030204" pitchFamily="34" charset="0"/>
                <a:cs typeface="Calibri" panose="020F0502020204030204" pitchFamily="34" charset="0"/>
              </a:rPr>
              <a:t>Now, P (Yes | Sunny) = 0.33 * 0.64 / 0.36 </a:t>
            </a:r>
            <a:endParaRPr lang="en-US" dirty="0" smtClean="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 0.60</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676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4" grpId="0"/>
      <p:bldP spid="5"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Pros &amp; Cons</a:t>
            </a:r>
            <a:endParaRPr lang="en-US" b="1" spc="-5" dirty="0">
              <a:solidFill>
                <a:srgbClr val="C00000"/>
              </a:solidFill>
            </a:endParaRPr>
          </a:p>
        </p:txBody>
      </p:sp>
      <p:sp>
        <p:nvSpPr>
          <p:cNvPr id="4" name="Rectangle 3"/>
          <p:cNvSpPr/>
          <p:nvPr/>
        </p:nvSpPr>
        <p:spPr>
          <a:xfrm>
            <a:off x="228600" y="838200"/>
            <a:ext cx="8305800" cy="6740307"/>
          </a:xfrm>
          <a:prstGeom prst="rect">
            <a:avLst/>
          </a:prstGeom>
        </p:spPr>
        <p:txBody>
          <a:bodyPr wrap="square">
            <a:spAutoFit/>
          </a:bodyPr>
          <a:lstStyle/>
          <a:p>
            <a:pPr algn="just"/>
            <a:r>
              <a:rPr lang="en-US" b="1" dirty="0" smtClean="0">
                <a:latin typeface="Calibri" panose="020F0502020204030204" pitchFamily="34" charset="0"/>
                <a:cs typeface="Calibri" panose="020F0502020204030204" pitchFamily="34" charset="0"/>
              </a:rPr>
              <a:t>PROS</a:t>
            </a:r>
          </a:p>
          <a:p>
            <a:pPr algn="just"/>
            <a:endParaRPr lang="en-US" b="1"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smtClean="0">
                <a:latin typeface="Calibri" panose="020F0502020204030204" pitchFamily="34" charset="0"/>
                <a:cs typeface="Calibri" panose="020F0502020204030204" pitchFamily="34" charset="0"/>
              </a:rPr>
              <a:t>It is </a:t>
            </a:r>
            <a:r>
              <a:rPr lang="en-US" dirty="0">
                <a:latin typeface="Calibri" panose="020F0502020204030204" pitchFamily="34" charset="0"/>
                <a:cs typeface="Calibri" panose="020F0502020204030204" pitchFamily="34" charset="0"/>
              </a:rPr>
              <a:t>easy and fast to predict class of </a:t>
            </a:r>
            <a:r>
              <a:rPr lang="en-US" dirty="0" smtClean="0">
                <a:latin typeface="Calibri" panose="020F0502020204030204" pitchFamily="34" charset="0"/>
                <a:cs typeface="Calibri" panose="020F0502020204030204" pitchFamily="34" charset="0"/>
              </a:rPr>
              <a:t>test </a:t>
            </a:r>
            <a:r>
              <a:rPr lang="en-US" dirty="0">
                <a:latin typeface="Calibri" panose="020F0502020204030204" pitchFamily="34" charset="0"/>
                <a:cs typeface="Calibri" panose="020F0502020204030204" pitchFamily="34" charset="0"/>
              </a:rPr>
              <a:t>data set. It also perform well in multi class prediction</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When </a:t>
            </a:r>
            <a:r>
              <a:rPr lang="en-US" b="1" dirty="0">
                <a:latin typeface="Calibri" panose="020F0502020204030204" pitchFamily="34" charset="0"/>
                <a:cs typeface="Calibri" panose="020F0502020204030204" pitchFamily="34" charset="0"/>
              </a:rPr>
              <a:t>assumption of independence </a:t>
            </a:r>
            <a:r>
              <a:rPr lang="en-US" dirty="0">
                <a:latin typeface="Calibri" panose="020F0502020204030204" pitchFamily="34" charset="0"/>
                <a:cs typeface="Calibri" panose="020F0502020204030204" pitchFamily="34" charset="0"/>
              </a:rPr>
              <a:t>holds, a Naive Bayes classifier performs better compare to other models like logistic regression and you need less training data.</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It perform well in case of categorical input variables compared to numerical variable(s). </a:t>
            </a:r>
            <a:r>
              <a:rPr lang="en-US" dirty="0" smtClean="0">
                <a:latin typeface="Calibri" panose="020F0502020204030204" pitchFamily="34" charset="0"/>
                <a:cs typeface="Calibri" panose="020F0502020204030204" pitchFamily="34" charset="0"/>
              </a:rPr>
              <a:t>For </a:t>
            </a:r>
            <a:r>
              <a:rPr lang="en-US" dirty="0">
                <a:latin typeface="Calibri" panose="020F0502020204030204" pitchFamily="34" charset="0"/>
                <a:cs typeface="Calibri" panose="020F0502020204030204" pitchFamily="34" charset="0"/>
              </a:rPr>
              <a:t>numerical variable, normal distribution is assumed (bell curve, which is a strong </a:t>
            </a:r>
            <a:r>
              <a:rPr lang="en-US" dirty="0" smtClean="0">
                <a:latin typeface="Calibri" panose="020F0502020204030204" pitchFamily="34" charset="0"/>
                <a:cs typeface="Calibri" panose="020F0502020204030204" pitchFamily="34" charset="0"/>
              </a:rPr>
              <a:t>assumption</a:t>
            </a:r>
          </a:p>
          <a:p>
            <a:pPr marL="285750" indent="-28575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algn="just"/>
            <a:r>
              <a:rPr lang="en-US" b="1" dirty="0" smtClean="0">
                <a:latin typeface="Calibri" panose="020F0502020204030204" pitchFamily="34" charset="0"/>
                <a:cs typeface="Calibri" panose="020F0502020204030204" pitchFamily="34" charset="0"/>
              </a:rPr>
              <a:t>CONS</a:t>
            </a:r>
          </a:p>
          <a:p>
            <a:pPr algn="just"/>
            <a:endParaRPr lang="en-US"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smtClean="0">
                <a:latin typeface="Calibri" panose="020F0502020204030204" pitchFamily="34" charset="0"/>
                <a:cs typeface="Calibri" panose="020F0502020204030204" pitchFamily="34" charset="0"/>
              </a:rPr>
              <a:t>If </a:t>
            </a:r>
            <a:r>
              <a:rPr lang="en-US" dirty="0">
                <a:latin typeface="Calibri" panose="020F0502020204030204" pitchFamily="34" charset="0"/>
                <a:cs typeface="Calibri" panose="020F0502020204030204" pitchFamily="34" charset="0"/>
              </a:rPr>
              <a:t>categorical variable has a category (in test data set), which was not observed in training data set, then model will assign a 0 (zero) probability and will be unable to make a prediction. This is often known as “Zero Frequency”. To solve this, we can use the smoothing technique. One of the simplest smoothing techniques is called Laplace estimation.</a:t>
            </a:r>
          </a:p>
          <a:p>
            <a:pPr marL="285750" indent="-285750" algn="just">
              <a:buFont typeface="Arial" panose="020B0604020202020204" pitchFamily="34" charset="0"/>
              <a:buChar char="•"/>
            </a:pPr>
            <a:r>
              <a:rPr lang="en-US" dirty="0" smtClean="0">
                <a:latin typeface="Calibri" panose="020F0502020204030204" pitchFamily="34" charset="0"/>
                <a:cs typeface="Calibri" panose="020F0502020204030204" pitchFamily="34" charset="0"/>
              </a:rPr>
              <a:t>Another </a:t>
            </a:r>
            <a:r>
              <a:rPr lang="en-US" dirty="0">
                <a:latin typeface="Calibri" panose="020F0502020204030204" pitchFamily="34" charset="0"/>
                <a:cs typeface="Calibri" panose="020F0502020204030204" pitchFamily="34" charset="0"/>
              </a:rPr>
              <a:t>limitation of Naive Bayes is the assumption of independent predictors. In real life, it is almost impossible that we get a set of predictors which are completely independent</a:t>
            </a:r>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pPr algn="just"/>
            <a:endParaRPr lang="en-US"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58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Applications</a:t>
            </a:r>
            <a:endParaRPr lang="en-US" b="1" spc="-5" dirty="0">
              <a:solidFill>
                <a:srgbClr val="C00000"/>
              </a:solidFill>
            </a:endParaRPr>
          </a:p>
        </p:txBody>
      </p:sp>
      <p:sp>
        <p:nvSpPr>
          <p:cNvPr id="4" name="Rectangle 3"/>
          <p:cNvSpPr/>
          <p:nvPr/>
        </p:nvSpPr>
        <p:spPr>
          <a:xfrm>
            <a:off x="228600" y="1135082"/>
            <a:ext cx="8305800" cy="3970318"/>
          </a:xfrm>
          <a:prstGeom prst="rect">
            <a:avLst/>
          </a:prstGeom>
        </p:spPr>
        <p:txBody>
          <a:bodyPr wrap="square">
            <a:spAutoFit/>
          </a:bodyPr>
          <a:lstStyle/>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Real time Prediction: </a:t>
            </a:r>
            <a:r>
              <a:rPr lang="en-US" dirty="0">
                <a:latin typeface="Calibri" panose="020F0502020204030204" pitchFamily="34" charset="0"/>
                <a:cs typeface="Calibri" panose="020F0502020204030204" pitchFamily="34" charset="0"/>
              </a:rPr>
              <a:t>Naive Bayes is an eager learning classifier and it is sure fast. Thus, it could be used for making predictions in real time</a:t>
            </a:r>
            <a:r>
              <a:rPr lang="en-US"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Multi class Prediction: </a:t>
            </a:r>
            <a:r>
              <a:rPr lang="en-US" dirty="0">
                <a:latin typeface="Calibri" panose="020F0502020204030204" pitchFamily="34" charset="0"/>
                <a:cs typeface="Calibri" panose="020F0502020204030204" pitchFamily="34" charset="0"/>
              </a:rPr>
              <a:t>This algorithm is also well known for multi class prediction feature. Here we can predict the probability of multiple classes of target variable</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Text classification/ Spam Filtering/ Sentiment Analysis:</a:t>
            </a:r>
            <a:r>
              <a:rPr lang="en-US" dirty="0">
                <a:latin typeface="Calibri" panose="020F0502020204030204" pitchFamily="34" charset="0"/>
                <a:cs typeface="Calibri" panose="020F0502020204030204" pitchFamily="34" charset="0"/>
              </a:rPr>
              <a:t> Naive Bayes classifiers mostly used in text classification (due to better result in multi class problems and independence rule) have higher success rate as compared to other algorithms. As a result, it is widely used in Spam filtering (identify spam e-mail) and Sentiment Analysis (in social media analysis, to identify positive and negative customer sentiments</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Recommendation </a:t>
            </a:r>
            <a:r>
              <a:rPr lang="en-US" b="1" dirty="0" smtClean="0">
                <a:latin typeface="Calibri" panose="020F0502020204030204" pitchFamily="34" charset="0"/>
                <a:cs typeface="Calibri" panose="020F0502020204030204" pitchFamily="34" charset="0"/>
              </a:rPr>
              <a:t>System</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9887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1143000"/>
            <a:ext cx="6858000" cy="2585323"/>
          </a:xfrm>
          <a:prstGeom prst="rect">
            <a:avLst/>
          </a:prstGeom>
        </p:spPr>
        <p:txBody>
          <a:bodyPr wrap="square">
            <a:spAutoFit/>
          </a:bodyPr>
          <a:lstStyle/>
          <a:p>
            <a:r>
              <a:rPr lang="en-US" dirty="0">
                <a:solidFill>
                  <a:srgbClr val="0070C0"/>
                </a:solidFill>
                <a:latin typeface="Calibri" panose="020F0502020204030204" pitchFamily="34" charset="0"/>
                <a:cs typeface="Calibri" panose="020F0502020204030204" pitchFamily="34" charset="0"/>
              </a:rPr>
              <a:t>from</a:t>
            </a:r>
            <a:r>
              <a:rPr lang="en-US" dirty="0">
                <a:solidFill>
                  <a:srgbClr val="000000"/>
                </a:solidFill>
                <a:latin typeface="Calibri" panose="020F0502020204030204" pitchFamily="34" charset="0"/>
                <a:cs typeface="Calibri" panose="020F0502020204030204" pitchFamily="34" charset="0"/>
              </a:rPr>
              <a:t> </a:t>
            </a:r>
            <a:r>
              <a:rPr lang="en-US" dirty="0" err="1" smtClean="0">
                <a:solidFill>
                  <a:srgbClr val="000000"/>
                </a:solidFill>
                <a:latin typeface="Calibri" panose="020F0502020204030204" pitchFamily="34" charset="0"/>
                <a:cs typeface="Calibri" panose="020F0502020204030204" pitchFamily="34" charset="0"/>
              </a:rPr>
              <a:t>sklearn.</a:t>
            </a:r>
            <a:r>
              <a:rPr lang="en-US" dirty="0" err="1" smtClean="0">
                <a:solidFill>
                  <a:srgbClr val="FF0000"/>
                </a:solidFill>
                <a:latin typeface="Calibri" panose="020F0502020204030204" pitchFamily="34" charset="0"/>
                <a:cs typeface="Calibri" panose="020F0502020204030204" pitchFamily="34" charset="0"/>
              </a:rPr>
              <a:t>naive_bayes</a:t>
            </a:r>
            <a:r>
              <a:rPr lang="en-US" dirty="0" smtClean="0">
                <a:solidFill>
                  <a:srgbClr val="000000"/>
                </a:solidFill>
                <a:latin typeface="Calibri" panose="020F0502020204030204" pitchFamily="34" charset="0"/>
                <a:cs typeface="Calibri" panose="020F0502020204030204" pitchFamily="34" charset="0"/>
              </a:rPr>
              <a:t> </a:t>
            </a:r>
            <a:r>
              <a:rPr lang="en-US" dirty="0">
                <a:solidFill>
                  <a:srgbClr val="0070C0"/>
                </a:solidFill>
                <a:latin typeface="Calibri" panose="020F0502020204030204" pitchFamily="34" charset="0"/>
                <a:cs typeface="Calibri" panose="020F0502020204030204" pitchFamily="34" charset="0"/>
              </a:rPr>
              <a:t>import</a:t>
            </a:r>
            <a:r>
              <a:rPr lang="en-US" dirty="0">
                <a:solidFill>
                  <a:srgbClr val="000000"/>
                </a:solidFill>
                <a:latin typeface="Calibri" panose="020F0502020204030204" pitchFamily="34" charset="0"/>
                <a:cs typeface="Calibri" panose="020F0502020204030204" pitchFamily="34" charset="0"/>
              </a:rPr>
              <a:t> </a:t>
            </a:r>
            <a:r>
              <a:rPr lang="en-US" dirty="0" err="1" smtClean="0">
                <a:solidFill>
                  <a:srgbClr val="000000"/>
                </a:solidFill>
                <a:latin typeface="Calibri" panose="020F0502020204030204" pitchFamily="34" charset="0"/>
                <a:cs typeface="Calibri" panose="020F0502020204030204" pitchFamily="34" charset="0"/>
              </a:rPr>
              <a:t>GaussianNB</a:t>
            </a:r>
            <a:endParaRPr lang="en-US" dirty="0" smtClean="0">
              <a:solidFill>
                <a:srgbClr val="000000"/>
              </a:solidFill>
              <a:latin typeface="Calibri" panose="020F0502020204030204" pitchFamily="34" charset="0"/>
              <a:cs typeface="Calibri" panose="020F0502020204030204" pitchFamily="34" charset="0"/>
            </a:endParaRPr>
          </a:p>
          <a:p>
            <a:r>
              <a:rPr lang="en-US" dirty="0" smtClean="0">
                <a:solidFill>
                  <a:srgbClr val="000000"/>
                </a:solidFill>
                <a:latin typeface="Calibri" panose="020F0502020204030204" pitchFamily="34" charset="0"/>
                <a:cs typeface="Calibri" panose="020F0502020204030204" pitchFamily="34" charset="0"/>
              </a:rPr>
              <a:t>	model </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GaussianNB</a:t>
            </a:r>
            <a:r>
              <a:rPr lang="en-US" dirty="0">
                <a:solidFill>
                  <a:srgbClr val="000000"/>
                </a:solidFill>
                <a:latin typeface="Calibri" panose="020F0502020204030204" pitchFamily="34" charset="0"/>
                <a:cs typeface="Calibri" panose="020F0502020204030204" pitchFamily="34" charset="0"/>
              </a:rPr>
              <a:t>()</a:t>
            </a:r>
          </a:p>
          <a:p>
            <a:r>
              <a:rPr lang="en-US" dirty="0">
                <a:solidFill>
                  <a:srgbClr val="000000"/>
                </a:solidFill>
                <a:latin typeface="Calibri" panose="020F0502020204030204" pitchFamily="34" charset="0"/>
                <a:cs typeface="Calibri" panose="020F0502020204030204" pitchFamily="34" charset="0"/>
              </a:rPr>
              <a:t># fit the model with the training data</a:t>
            </a:r>
          </a:p>
          <a:p>
            <a:r>
              <a:rPr lang="en-US" dirty="0" smtClean="0">
                <a:solidFill>
                  <a:srgbClr val="000000"/>
                </a:solidFill>
                <a:latin typeface="Calibri" panose="020F0502020204030204" pitchFamily="34" charset="0"/>
                <a:cs typeface="Calibri" panose="020F0502020204030204" pitchFamily="34" charset="0"/>
              </a:rPr>
              <a:t>	</a:t>
            </a:r>
            <a:r>
              <a:rPr lang="en-US" dirty="0" err="1" smtClean="0">
                <a:solidFill>
                  <a:srgbClr val="000000"/>
                </a:solidFill>
                <a:latin typeface="Calibri" panose="020F0502020204030204" pitchFamily="34" charset="0"/>
                <a:cs typeface="Calibri" panose="020F0502020204030204" pitchFamily="34" charset="0"/>
              </a:rPr>
              <a:t>model.fit</a:t>
            </a:r>
            <a:r>
              <a:rPr lang="en-US" dirty="0" smtClean="0">
                <a:solidFill>
                  <a:srgbClr val="000000"/>
                </a:solidFill>
                <a:latin typeface="Calibri" panose="020F0502020204030204" pitchFamily="34" charset="0"/>
                <a:cs typeface="Calibri" panose="020F0502020204030204" pitchFamily="34" charset="0"/>
              </a:rPr>
              <a:t>(</a:t>
            </a:r>
            <a:r>
              <a:rPr lang="en-US" dirty="0" err="1" smtClean="0">
                <a:solidFill>
                  <a:srgbClr val="000000"/>
                </a:solidFill>
                <a:latin typeface="Calibri" panose="020F0502020204030204" pitchFamily="34" charset="0"/>
                <a:cs typeface="Calibri" panose="020F0502020204030204" pitchFamily="34" charset="0"/>
              </a:rPr>
              <a:t>train_x,train_y</a:t>
            </a:r>
            <a:r>
              <a:rPr lang="en-US" dirty="0" smtClean="0">
                <a:solidFill>
                  <a:srgbClr val="000000"/>
                </a:solidFill>
                <a:latin typeface="Calibri" panose="020F0502020204030204" pitchFamily="34" charset="0"/>
                <a:cs typeface="Calibri" panose="020F0502020204030204" pitchFamily="34" charset="0"/>
              </a:rPr>
              <a:t>)</a:t>
            </a:r>
          </a:p>
          <a:p>
            <a:r>
              <a:rPr lang="en-US" dirty="0">
                <a:solidFill>
                  <a:srgbClr val="000000"/>
                </a:solidFill>
                <a:latin typeface="Calibri" panose="020F0502020204030204" pitchFamily="34" charset="0"/>
                <a:cs typeface="Calibri" panose="020F0502020204030204" pitchFamily="34" charset="0"/>
              </a:rPr>
              <a:t># predict the target on the train dataset</a:t>
            </a:r>
          </a:p>
          <a:p>
            <a:r>
              <a:rPr lang="en-US" dirty="0" smtClean="0">
                <a:solidFill>
                  <a:srgbClr val="000000"/>
                </a:solidFill>
                <a:latin typeface="Calibri" panose="020F0502020204030204" pitchFamily="34" charset="0"/>
                <a:cs typeface="Calibri" panose="020F0502020204030204" pitchFamily="34" charset="0"/>
              </a:rPr>
              <a:t>	</a:t>
            </a:r>
            <a:r>
              <a:rPr lang="en-US" dirty="0" err="1" smtClean="0">
                <a:solidFill>
                  <a:srgbClr val="000000"/>
                </a:solidFill>
                <a:latin typeface="Calibri" panose="020F0502020204030204" pitchFamily="34" charset="0"/>
                <a:cs typeface="Calibri" panose="020F0502020204030204" pitchFamily="34" charset="0"/>
              </a:rPr>
              <a:t>predict_train</a:t>
            </a:r>
            <a:r>
              <a:rPr lang="en-US" dirty="0" smtClean="0">
                <a:solidFill>
                  <a:srgbClr val="000000"/>
                </a:solidFill>
                <a:latin typeface="Calibri" panose="020F0502020204030204" pitchFamily="34" charset="0"/>
                <a:cs typeface="Calibri" panose="020F0502020204030204" pitchFamily="34" charset="0"/>
              </a:rPr>
              <a:t> </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model.predict</a:t>
            </a:r>
            <a:r>
              <a:rPr lang="en-US" dirty="0">
                <a:solidFill>
                  <a:srgbClr val="000000"/>
                </a:solidFill>
                <a:latin typeface="Calibri" panose="020F0502020204030204" pitchFamily="34" charset="0"/>
                <a:cs typeface="Calibri" panose="020F0502020204030204" pitchFamily="34" charset="0"/>
              </a:rPr>
              <a:t>(</a:t>
            </a:r>
            <a:r>
              <a:rPr lang="en-US" dirty="0" err="1">
                <a:solidFill>
                  <a:srgbClr val="000000"/>
                </a:solidFill>
                <a:latin typeface="Calibri" panose="020F0502020204030204" pitchFamily="34" charset="0"/>
                <a:cs typeface="Calibri" panose="020F0502020204030204" pitchFamily="34" charset="0"/>
              </a:rPr>
              <a:t>train_x</a:t>
            </a:r>
            <a:r>
              <a:rPr lang="en-US" dirty="0" smtClean="0">
                <a:solidFill>
                  <a:srgbClr val="000000"/>
                </a:solidFill>
                <a:latin typeface="Calibri" panose="020F0502020204030204" pitchFamily="34" charset="0"/>
                <a:cs typeface="Calibri" panose="020F0502020204030204" pitchFamily="34" charset="0"/>
              </a:rPr>
              <a:t>)</a:t>
            </a:r>
          </a:p>
          <a:p>
            <a:r>
              <a:rPr lang="en-US" dirty="0">
                <a:solidFill>
                  <a:srgbClr val="000000"/>
                </a:solidFill>
                <a:latin typeface="Calibri" panose="020F0502020204030204" pitchFamily="34" charset="0"/>
                <a:cs typeface="Calibri" panose="020F0502020204030204" pitchFamily="34" charset="0"/>
              </a:rPr>
              <a:t># predict the target on the test dataset</a:t>
            </a:r>
          </a:p>
          <a:p>
            <a:r>
              <a:rPr lang="en-US" dirty="0" smtClean="0">
                <a:solidFill>
                  <a:srgbClr val="000000"/>
                </a:solidFill>
                <a:latin typeface="Calibri" panose="020F0502020204030204" pitchFamily="34" charset="0"/>
                <a:cs typeface="Calibri" panose="020F0502020204030204" pitchFamily="34" charset="0"/>
              </a:rPr>
              <a:t>	</a:t>
            </a:r>
            <a:r>
              <a:rPr lang="en-US" dirty="0" err="1" smtClean="0">
                <a:solidFill>
                  <a:srgbClr val="000000"/>
                </a:solidFill>
                <a:latin typeface="Calibri" panose="020F0502020204030204" pitchFamily="34" charset="0"/>
                <a:cs typeface="Calibri" panose="020F0502020204030204" pitchFamily="34" charset="0"/>
              </a:rPr>
              <a:t>predict_test</a:t>
            </a:r>
            <a:r>
              <a:rPr lang="en-US" dirty="0" smtClean="0">
                <a:solidFill>
                  <a:srgbClr val="000000"/>
                </a:solidFill>
                <a:latin typeface="Calibri" panose="020F0502020204030204" pitchFamily="34" charset="0"/>
                <a:cs typeface="Calibri" panose="020F0502020204030204" pitchFamily="34" charset="0"/>
              </a:rPr>
              <a:t> </a:t>
            </a:r>
            <a:r>
              <a:rPr lang="en-US" dirty="0">
                <a:solidFill>
                  <a:srgbClr val="000000"/>
                </a:solidFill>
                <a:latin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cs typeface="Calibri" panose="020F0502020204030204" pitchFamily="34" charset="0"/>
              </a:rPr>
              <a:t>model.predict</a:t>
            </a:r>
            <a:r>
              <a:rPr lang="en-US" dirty="0">
                <a:solidFill>
                  <a:srgbClr val="000000"/>
                </a:solidFill>
                <a:latin typeface="Calibri" panose="020F0502020204030204" pitchFamily="34" charset="0"/>
                <a:cs typeface="Calibri" panose="020F0502020204030204" pitchFamily="34" charset="0"/>
              </a:rPr>
              <a:t>(</a:t>
            </a:r>
            <a:r>
              <a:rPr lang="en-US" dirty="0" err="1">
                <a:solidFill>
                  <a:srgbClr val="000000"/>
                </a:solidFill>
                <a:latin typeface="Calibri" panose="020F0502020204030204" pitchFamily="34" charset="0"/>
                <a:cs typeface="Calibri" panose="020F0502020204030204" pitchFamily="34" charset="0"/>
              </a:rPr>
              <a:t>test_x</a:t>
            </a:r>
            <a:r>
              <a:rPr lang="en-US" dirty="0">
                <a:solidFill>
                  <a:srgbClr val="000000"/>
                </a:solidFill>
                <a:latin typeface="Calibri" panose="020F0502020204030204" pitchFamily="34" charset="0"/>
                <a:cs typeface="Calibri" panose="020F0502020204030204" pitchFamily="34" charset="0"/>
              </a:rPr>
              <a:t>)</a:t>
            </a:r>
          </a:p>
          <a:p>
            <a:r>
              <a:rPr lang="en-US" dirty="0" smtClean="0">
                <a:solidFill>
                  <a:srgbClr val="000000"/>
                </a:solidFill>
                <a:latin typeface="Calibri" panose="020F0502020204030204" pitchFamily="34" charset="0"/>
                <a:cs typeface="Calibri" panose="020F0502020204030204" pitchFamily="34" charset="0"/>
              </a:rPr>
              <a:t>	print</a:t>
            </a:r>
            <a:r>
              <a:rPr lang="en-US" dirty="0">
                <a:solidFill>
                  <a:srgbClr val="000000"/>
                </a:solidFill>
                <a:latin typeface="Calibri" panose="020F0502020204030204" pitchFamily="34" charset="0"/>
                <a:cs typeface="Calibri" panose="020F0502020204030204" pitchFamily="34" charset="0"/>
              </a:rPr>
              <a:t>('Target on test data',</a:t>
            </a:r>
            <a:r>
              <a:rPr lang="en-US" dirty="0" err="1">
                <a:solidFill>
                  <a:srgbClr val="000000"/>
                </a:solidFill>
                <a:latin typeface="Calibri" panose="020F0502020204030204" pitchFamily="34" charset="0"/>
                <a:cs typeface="Calibri" panose="020F0502020204030204" pitchFamily="34" charset="0"/>
              </a:rPr>
              <a:t>predict_test</a:t>
            </a:r>
            <a:r>
              <a:rPr lang="en-US" dirty="0">
                <a:solidFill>
                  <a:srgbClr val="000000"/>
                </a:solidFill>
                <a:latin typeface="Calibri" panose="020F0502020204030204" pitchFamily="34" charset="0"/>
                <a:cs typeface="Calibri" panose="020F0502020204030204" pitchFamily="34" charset="0"/>
              </a:rPr>
              <a:t>) </a:t>
            </a:r>
            <a:endParaRPr lang="en-US" b="0" dirty="0">
              <a:solidFill>
                <a:srgbClr val="000000"/>
              </a:solidFill>
              <a:effectLst/>
              <a:latin typeface="Calibri" panose="020F0502020204030204" pitchFamily="34" charset="0"/>
              <a:cs typeface="Calibri" panose="020F0502020204030204" pitchFamily="34" charset="0"/>
            </a:endParaRPr>
          </a:p>
        </p:txBody>
      </p:sp>
      <p:sp>
        <p:nvSpPr>
          <p:cNvPr id="5"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Naive Bayes </a:t>
            </a:r>
            <a:r>
              <a:rPr lang="en-US" b="1" spc="-5" dirty="0" smtClean="0">
                <a:solidFill>
                  <a:srgbClr val="C00000"/>
                </a:solidFill>
              </a:rPr>
              <a:t>Classifier-</a:t>
            </a:r>
            <a:r>
              <a:rPr lang="en-US" b="1" spc="-5" dirty="0" err="1" smtClean="0">
                <a:solidFill>
                  <a:srgbClr val="C00000"/>
                </a:solidFill>
              </a:rPr>
              <a:t>Sklearn</a:t>
            </a:r>
            <a:endParaRPr lang="en-US" b="1" spc="-5" dirty="0">
              <a:solidFill>
                <a:srgbClr val="C00000"/>
              </a:solidFill>
            </a:endParaRPr>
          </a:p>
        </p:txBody>
      </p:sp>
      <p:sp>
        <p:nvSpPr>
          <p:cNvPr id="6" name="Rectangle 5"/>
          <p:cNvSpPr/>
          <p:nvPr/>
        </p:nvSpPr>
        <p:spPr>
          <a:xfrm>
            <a:off x="533400" y="4168875"/>
            <a:ext cx="8153400" cy="584775"/>
          </a:xfrm>
          <a:prstGeom prst="rect">
            <a:avLst/>
          </a:prstGeom>
        </p:spPr>
        <p:txBody>
          <a:bodyPr wrap="square">
            <a:spAutoFit/>
          </a:bodyPr>
          <a:lstStyle/>
          <a:p>
            <a:r>
              <a:rPr lang="en-US" sz="1600" dirty="0">
                <a:latin typeface="Calibri" panose="020F0502020204030204" pitchFamily="34" charset="0"/>
                <a:cs typeface="Calibri" panose="020F0502020204030204" pitchFamily="34" charset="0"/>
                <a:hlinkClick r:id="rId2"/>
              </a:rPr>
              <a:t>https://</a:t>
            </a:r>
            <a:r>
              <a:rPr lang="en-US" sz="1600" dirty="0" smtClean="0">
                <a:latin typeface="Calibri" panose="020F0502020204030204" pitchFamily="34" charset="0"/>
                <a:cs typeface="Calibri" panose="020F0502020204030204" pitchFamily="34" charset="0"/>
                <a:hlinkClick r:id="rId2"/>
              </a:rPr>
              <a:t>scikit-learn.org/stable/modules/generated/sklearn.naive_bayes.GaussianNB.html</a:t>
            </a:r>
            <a:endParaRPr lang="en-US" sz="1600" dirty="0" smtClean="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857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solidFill>
                  <a:schemeClr val="tx1"/>
                </a:solidFill>
              </a:rPr>
              <a:t>THANK YOU</a:t>
            </a:r>
            <a:endParaRPr lang="en-IN" dirty="0">
              <a:solidFill>
                <a:schemeClr val="tx1"/>
              </a:solidFill>
            </a:endParaRPr>
          </a:p>
        </p:txBody>
      </p:sp>
    </p:spTree>
    <p:extLst>
      <p:ext uri="{BB962C8B-B14F-4D97-AF65-F5344CB8AC3E}">
        <p14:creationId xmlns:p14="http://schemas.microsoft.com/office/powerpoint/2010/main" val="3515859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705600" cy="2053590"/>
          </a:xfrm>
        </p:spPr>
        <p:txBody>
          <a:bodyPr/>
          <a:lstStyle/>
          <a:p>
            <a:r>
              <a:rPr lang="en-US" dirty="0"/>
              <a:t>Naive Bayes Classifier</a:t>
            </a:r>
          </a:p>
        </p:txBody>
      </p:sp>
      <p:sp>
        <p:nvSpPr>
          <p:cNvPr id="3" name="Text Placeholder 2"/>
          <p:cNvSpPr>
            <a:spLocks noGrp="1"/>
          </p:cNvSpPr>
          <p:nvPr>
            <p:ph type="body" idx="1"/>
          </p:nvPr>
        </p:nvSpPr>
        <p:spPr/>
        <p:txBody>
          <a:bodyPr>
            <a:normAutofit/>
          </a:bodyPr>
          <a:lstStyle/>
          <a:p>
            <a:r>
              <a:rPr lang="en-US" sz="1400" dirty="0" smtClean="0"/>
              <a:t>Reference:</a:t>
            </a:r>
          </a:p>
          <a:p>
            <a:r>
              <a:rPr lang="en-US" sz="1400" dirty="0" smtClean="0"/>
              <a:t>Machine Learning-</a:t>
            </a:r>
            <a:r>
              <a:rPr lang="en-US" sz="1400" dirty="0" err="1" smtClean="0"/>
              <a:t>Saikat</a:t>
            </a:r>
            <a:r>
              <a:rPr lang="en-US" sz="1400" dirty="0" smtClean="0"/>
              <a:t> </a:t>
            </a:r>
            <a:r>
              <a:rPr lang="en-US" sz="1400" dirty="0" err="1" smtClean="0"/>
              <a:t>Dutt</a:t>
            </a:r>
            <a:r>
              <a:rPr lang="en-US" sz="1400" dirty="0" smtClean="0"/>
              <a:t>, Coursera-Andrew ng, </a:t>
            </a:r>
            <a:r>
              <a:rPr lang="en-US" sz="1400" dirty="0" err="1" smtClean="0"/>
              <a:t>Statquest</a:t>
            </a:r>
            <a:endParaRPr lang="en-US" sz="1400" dirty="0"/>
          </a:p>
        </p:txBody>
      </p:sp>
    </p:spTree>
    <p:extLst>
      <p:ext uri="{BB962C8B-B14F-4D97-AF65-F5344CB8AC3E}">
        <p14:creationId xmlns:p14="http://schemas.microsoft.com/office/powerpoint/2010/main" val="2369777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p:txBody>
          <a:bodyPr/>
          <a:lstStyle/>
          <a:p>
            <a:pPr indent="-285750"/>
            <a:endParaRPr lang="en-IN" dirty="0">
              <a:solidFill>
                <a:srgbClr val="04617B">
                  <a:shade val="90000"/>
                </a:srgbClr>
              </a:solidFill>
            </a:endParaRPr>
          </a:p>
        </p:txBody>
      </p:sp>
      <p:sp>
        <p:nvSpPr>
          <p:cNvPr id="6" name="Slide Number Placeholder 5"/>
          <p:cNvSpPr>
            <a:spLocks noGrp="1"/>
          </p:cNvSpPr>
          <p:nvPr>
            <p:ph type="sldNum" sz="quarter" idx="4294967295"/>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
        <p:nvSpPr>
          <p:cNvPr id="7" name="Content Placeholder 4"/>
          <p:cNvSpPr>
            <a:spLocks noGrp="1"/>
          </p:cNvSpPr>
          <p:nvPr>
            <p:ph idx="1"/>
          </p:nvPr>
        </p:nvSpPr>
        <p:spPr>
          <a:xfrm>
            <a:off x="381000" y="914400"/>
            <a:ext cx="8429704" cy="4906669"/>
          </a:xfrm>
        </p:spPr>
        <p:txBody>
          <a:bodyPr>
            <a:normAutofit/>
          </a:bodyPr>
          <a:lstStyle/>
          <a:p>
            <a:r>
              <a:rPr lang="en-US" dirty="0">
                <a:latin typeface="Calibri" panose="020F0502020204030204" pitchFamily="34" charset="0"/>
                <a:cs typeface="Calibri" panose="020F0502020204030204" pitchFamily="34" charset="0"/>
              </a:rPr>
              <a:t>Principle</a:t>
            </a:r>
          </a:p>
          <a:p>
            <a:pPr lvl="1"/>
            <a:r>
              <a:rPr lang="en-US" sz="2000" dirty="0">
                <a:latin typeface="Calibri" panose="020F0502020204030204" pitchFamily="34" charset="0"/>
                <a:cs typeface="Calibri" panose="020F0502020204030204" pitchFamily="34" charset="0"/>
              </a:rPr>
              <a:t>If it walks like a duck, quacks like a duck, then it is </a:t>
            </a:r>
            <a:r>
              <a:rPr lang="en-US" sz="2000" dirty="0">
                <a:solidFill>
                  <a:srgbClr val="0B5ED7"/>
                </a:solidFill>
                <a:latin typeface="Calibri" panose="020F0502020204030204" pitchFamily="34" charset="0"/>
                <a:cs typeface="Calibri" panose="020F0502020204030204" pitchFamily="34" charset="0"/>
              </a:rPr>
              <a:t>probably</a:t>
            </a:r>
            <a:r>
              <a:rPr lang="en-US" sz="2000" dirty="0">
                <a:latin typeface="Calibri" panose="020F0502020204030204" pitchFamily="34" charset="0"/>
                <a:cs typeface="Calibri" panose="020F0502020204030204" pitchFamily="34" charset="0"/>
              </a:rPr>
              <a:t> a duck</a:t>
            </a:r>
            <a:endParaRPr lang="en-IN" sz="2000" dirty="0">
              <a:latin typeface="Calibri" panose="020F0502020204030204" pitchFamily="34" charset="0"/>
              <a:cs typeface="Calibri" panose="020F0502020204030204" pitchFamily="34" charset="0"/>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2438400"/>
            <a:ext cx="8074707" cy="391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Bayesian Classifier</a:t>
            </a:r>
          </a:p>
        </p:txBody>
      </p:sp>
    </p:spTree>
    <p:extLst>
      <p:ext uri="{BB962C8B-B14F-4D97-AF65-F5344CB8AC3E}">
        <p14:creationId xmlns:p14="http://schemas.microsoft.com/office/powerpoint/2010/main" val="194504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Probability-Basics</a:t>
            </a:r>
            <a:endParaRPr lang="en-US" b="1" spc="-5" dirty="0">
              <a:solidFill>
                <a:srgbClr val="C00000"/>
              </a:solidFill>
            </a:endParaRPr>
          </a:p>
        </p:txBody>
      </p:sp>
      <mc:AlternateContent xmlns:mc="http://schemas.openxmlformats.org/markup-compatibility/2006" xmlns:a14="http://schemas.microsoft.com/office/drawing/2010/main">
        <mc:Choice Requires="a14">
          <p:sp>
            <p:nvSpPr>
              <p:cNvPr id="11" name="Rectangle 10"/>
              <p:cNvSpPr/>
              <p:nvPr/>
            </p:nvSpPr>
            <p:spPr>
              <a:xfrm>
                <a:off x="883920" y="1783225"/>
                <a:ext cx="7734300" cy="238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just"/>
                <a:r>
                  <a:rPr lang="en-US" dirty="0" smtClean="0">
                    <a:solidFill>
                      <a:prstClr val="black"/>
                    </a:solidFill>
                    <a:latin typeface="Times New Roman" panose="02020603050405020304" pitchFamily="18" charset="0"/>
                    <a:cs typeface="Times New Roman" panose="02020603050405020304" pitchFamily="18" charset="0"/>
                  </a:rPr>
                  <a:t>If there are </a:t>
                </a:r>
                <a:r>
                  <a:rPr lang="en-US" b="1" i="1" dirty="0" smtClean="0">
                    <a:solidFill>
                      <a:prstClr val="black"/>
                    </a:solidFill>
                    <a:latin typeface="Times New Roman" panose="02020603050405020304" pitchFamily="18" charset="0"/>
                    <a:cs typeface="Times New Roman" panose="02020603050405020304" pitchFamily="18" charset="0"/>
                  </a:rPr>
                  <a:t>n</a:t>
                </a:r>
                <a:r>
                  <a:rPr lang="en-US" dirty="0" smtClean="0">
                    <a:solidFill>
                      <a:prstClr val="black"/>
                    </a:solidFill>
                    <a:latin typeface="Times New Roman" panose="02020603050405020304" pitchFamily="18" charset="0"/>
                    <a:cs typeface="Times New Roman" panose="02020603050405020304" pitchFamily="18" charset="0"/>
                  </a:rPr>
                  <a:t> elementary events associated with a random experiment and </a:t>
                </a:r>
                <a:r>
                  <a:rPr lang="en-US" b="1" i="1" dirty="0" smtClean="0">
                    <a:solidFill>
                      <a:prstClr val="black"/>
                    </a:solidFill>
                    <a:latin typeface="Times New Roman" panose="02020603050405020304" pitchFamily="18" charset="0"/>
                    <a:cs typeface="Times New Roman" panose="02020603050405020304" pitchFamily="18" charset="0"/>
                  </a:rPr>
                  <a:t>m</a:t>
                </a:r>
                <a:r>
                  <a:rPr lang="en-US" b="1" dirty="0" smtClean="0">
                    <a:solidFill>
                      <a:prstClr val="black"/>
                    </a:solidFill>
                    <a:latin typeface="Times New Roman" panose="02020603050405020304" pitchFamily="18" charset="0"/>
                    <a:cs typeface="Times New Roman" panose="02020603050405020304" pitchFamily="18" charset="0"/>
                  </a:rPr>
                  <a:t> of </a:t>
                </a:r>
                <a:r>
                  <a:rPr lang="en-US" b="1" i="1" dirty="0" smtClean="0">
                    <a:solidFill>
                      <a:prstClr val="black"/>
                    </a:solidFill>
                    <a:latin typeface="Times New Roman" panose="02020603050405020304" pitchFamily="18" charset="0"/>
                    <a:cs typeface="Times New Roman" panose="02020603050405020304" pitchFamily="18" charset="0"/>
                  </a:rPr>
                  <a:t>n</a:t>
                </a:r>
                <a:r>
                  <a:rPr lang="en-US" b="1" dirty="0" smtClean="0">
                    <a:solidFill>
                      <a:prstClr val="black"/>
                    </a:solidFill>
                    <a:latin typeface="Times New Roman" panose="02020603050405020304" pitchFamily="18" charset="0"/>
                    <a:cs typeface="Times New Roman" panose="02020603050405020304" pitchFamily="18" charset="0"/>
                  </a:rPr>
                  <a:t> </a:t>
                </a:r>
                <a:r>
                  <a:rPr lang="en-US" dirty="0" smtClean="0">
                    <a:solidFill>
                      <a:prstClr val="black"/>
                    </a:solidFill>
                    <a:latin typeface="Times New Roman" panose="02020603050405020304" pitchFamily="18" charset="0"/>
                    <a:cs typeface="Times New Roman" panose="02020603050405020304" pitchFamily="18" charset="0"/>
                  </a:rPr>
                  <a:t>of them are favorable to an event </a:t>
                </a:r>
                <a:r>
                  <a:rPr lang="en-US" b="1" i="1" dirty="0" smtClean="0">
                    <a:solidFill>
                      <a:prstClr val="black"/>
                    </a:solidFill>
                    <a:latin typeface="Times New Roman" panose="02020603050405020304" pitchFamily="18" charset="0"/>
                    <a:cs typeface="Times New Roman" panose="02020603050405020304" pitchFamily="18" charset="0"/>
                  </a:rPr>
                  <a:t>A</a:t>
                </a:r>
                <a:r>
                  <a:rPr lang="en-US" dirty="0" smtClean="0">
                    <a:solidFill>
                      <a:prstClr val="black"/>
                    </a:solidFill>
                    <a:latin typeface="Times New Roman" panose="02020603050405020304" pitchFamily="18" charset="0"/>
                    <a:cs typeface="Times New Roman" panose="02020603050405020304" pitchFamily="18" charset="0"/>
                  </a:rPr>
                  <a:t>, then the probability of happening or occurrence of </a:t>
                </a:r>
                <a:r>
                  <a:rPr lang="en-US" i="1" dirty="0" smtClean="0">
                    <a:solidFill>
                      <a:prstClr val="black"/>
                    </a:solidFill>
                    <a:latin typeface="Times New Roman" panose="02020603050405020304" pitchFamily="18" charset="0"/>
                    <a:cs typeface="Times New Roman" panose="02020603050405020304" pitchFamily="18" charset="0"/>
                  </a:rPr>
                  <a:t>A</a:t>
                </a:r>
                <a:r>
                  <a:rPr lang="en-US" dirty="0" smtClean="0">
                    <a:solidFill>
                      <a:prstClr val="black"/>
                    </a:solidFill>
                    <a:latin typeface="Times New Roman" panose="02020603050405020304" pitchFamily="18" charset="0"/>
                    <a:cs typeface="Times New Roman" panose="02020603050405020304" pitchFamily="18" charset="0"/>
                  </a:rPr>
                  <a:t> is</a:t>
                </a:r>
              </a:p>
              <a:p>
                <a:pPr algn="just"/>
                <a14:m>
                  <m:oMathPara xmlns:m="http://schemas.openxmlformats.org/officeDocument/2006/math">
                    <m:oMathParaPr>
                      <m:jc m:val="centerGroup"/>
                    </m:oMathParaPr>
                    <m:oMath xmlns:m="http://schemas.openxmlformats.org/officeDocument/2006/math">
                      <m:r>
                        <a:rPr lang="en-IN" sz="2000" b="1" i="1" smtClean="0">
                          <a:solidFill>
                            <a:schemeClr val="tx1"/>
                          </a:solidFill>
                          <a:latin typeface="Cambria Math" panose="02040503050406030204" pitchFamily="18" charset="0"/>
                        </a:rPr>
                        <m:t>𝑷</m:t>
                      </m:r>
                      <m:d>
                        <m:dPr>
                          <m:ctrlPr>
                            <a:rPr lang="en-IN" sz="2000" b="1" i="1" smtClean="0">
                              <a:solidFill>
                                <a:schemeClr val="tx1"/>
                              </a:solidFill>
                              <a:latin typeface="Cambria Math" panose="02040503050406030204" pitchFamily="18" charset="0"/>
                            </a:rPr>
                          </m:ctrlPr>
                        </m:dPr>
                        <m:e>
                          <m:r>
                            <a:rPr lang="en-IN" sz="2000" b="1" i="1" smtClean="0">
                              <a:solidFill>
                                <a:schemeClr val="tx1"/>
                              </a:solidFill>
                              <a:latin typeface="Cambria Math" panose="02040503050406030204" pitchFamily="18" charset="0"/>
                            </a:rPr>
                            <m:t>𝑨</m:t>
                          </m:r>
                        </m:e>
                      </m:d>
                      <m:r>
                        <a:rPr lang="en-IN" sz="2000" b="1" i="1" smtClean="0">
                          <a:solidFill>
                            <a:schemeClr val="tx1"/>
                          </a:solidFill>
                          <a:latin typeface="Cambria Math" panose="02040503050406030204" pitchFamily="18" charset="0"/>
                        </a:rPr>
                        <m:t>=</m:t>
                      </m:r>
                      <m:f>
                        <m:fPr>
                          <m:ctrlPr>
                            <a:rPr lang="en-IN" sz="2000" b="1" i="1" smtClean="0">
                              <a:solidFill>
                                <a:schemeClr val="tx1"/>
                              </a:solidFill>
                              <a:latin typeface="Cambria Math" panose="02040503050406030204" pitchFamily="18" charset="0"/>
                            </a:rPr>
                          </m:ctrlPr>
                        </m:fPr>
                        <m:num>
                          <m:r>
                            <a:rPr lang="en-IN" sz="2000" b="1" i="1" smtClean="0">
                              <a:solidFill>
                                <a:schemeClr val="tx1"/>
                              </a:solidFill>
                              <a:latin typeface="Cambria Math" panose="02040503050406030204" pitchFamily="18" charset="0"/>
                            </a:rPr>
                            <m:t>𝒎</m:t>
                          </m:r>
                        </m:num>
                        <m:den>
                          <m:r>
                            <a:rPr lang="en-IN" sz="2000" b="1" i="1" smtClean="0">
                              <a:solidFill>
                                <a:schemeClr val="tx1"/>
                              </a:solidFill>
                              <a:latin typeface="Cambria Math" panose="02040503050406030204" pitchFamily="18" charset="0"/>
                            </a:rPr>
                            <m:t>𝒏</m:t>
                          </m:r>
                        </m:den>
                      </m:f>
                    </m:oMath>
                  </m:oMathPara>
                </a14:m>
                <a:endParaRPr lang="en-IN" b="1" dirty="0">
                  <a:solidFill>
                    <a:srgbClr val="A50021"/>
                  </a:solidFill>
                  <a:latin typeface="Times New Roman" panose="02020603050405020304" pitchFamily="18" charset="0"/>
                  <a:cs typeface="Times New Roman" panose="02020603050405020304" pitchFamily="18"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883920" y="1783225"/>
                <a:ext cx="7734300" cy="2380140"/>
              </a:xfrm>
              <a:prstGeom prst="rect">
                <a:avLst/>
              </a:prstGeom>
              <a:blipFill>
                <a:blip r:embed="rId3"/>
                <a:stretch>
                  <a:fillRect l="-471" r="-471"/>
                </a:stretch>
              </a:blipFill>
            </p:spPr>
            <p:txBody>
              <a:bodyPr/>
              <a:lstStyle/>
              <a:p>
                <a:r>
                  <a:rPr lang="en-US">
                    <a:noFill/>
                  </a:rPr>
                  <a:t> </a:t>
                </a:r>
              </a:p>
            </p:txBody>
          </p:sp>
        </mc:Fallback>
      </mc:AlternateContent>
      <p:sp>
        <p:nvSpPr>
          <p:cNvPr id="12" name="Rounded Rectangle 11"/>
          <p:cNvSpPr/>
          <p:nvPr/>
        </p:nvSpPr>
        <p:spPr>
          <a:xfrm>
            <a:off x="883920" y="1769380"/>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 </a:t>
            </a:r>
            <a:r>
              <a:rPr lang="en-US" sz="2000" b="1" dirty="0" smtClean="0">
                <a:solidFill>
                  <a:prstClr val="black"/>
                </a:solidFill>
                <a:latin typeface="Times New Roman" pitchFamily="18" charset="0"/>
                <a:cs typeface="Times New Roman" pitchFamily="18" charset="0"/>
              </a:rPr>
              <a:t>Simple Probability</a:t>
            </a:r>
            <a:endParaRPr lang="en-IN" sz="2000" b="1" dirty="0">
              <a:solidFill>
                <a:prstClr val="black"/>
              </a:solidFill>
              <a:latin typeface="Times New Roman" pitchFamily="18" charset="0"/>
              <a:cs typeface="Times New Roman" pitchFamily="18" charset="0"/>
            </a:endParaRPr>
          </a:p>
        </p:txBody>
      </p:sp>
      <p:sp>
        <p:nvSpPr>
          <p:cNvPr id="7" name="Rectangle 6"/>
          <p:cNvSpPr/>
          <p:nvPr/>
        </p:nvSpPr>
        <p:spPr>
          <a:xfrm>
            <a:off x="609600" y="4800600"/>
            <a:ext cx="7620000" cy="830997"/>
          </a:xfrm>
          <a:prstGeom prst="rect">
            <a:avLst/>
          </a:prstGeom>
        </p:spPr>
        <p:txBody>
          <a:bodyPr wrap="square">
            <a:spAutoFit/>
          </a:bodyPr>
          <a:lstStyle/>
          <a:p>
            <a:pPr marL="349250" indent="-295275"/>
            <a:r>
              <a:rPr lang="en-US" sz="2000" dirty="0">
                <a:latin typeface="Calibri" panose="020F0502020204030204" pitchFamily="34" charset="0"/>
                <a:cs typeface="Calibri" panose="020F0502020204030204" pitchFamily="34" charset="0"/>
              </a:rPr>
              <a:t>Suppose, A and B are any two events </a:t>
            </a:r>
            <a:r>
              <a:rPr lang="en-US" sz="2000" dirty="0" smtClean="0">
                <a:latin typeface="Calibri" panose="020F0502020204030204" pitchFamily="34" charset="0"/>
                <a:cs typeface="Calibri" panose="020F0502020204030204" pitchFamily="34" charset="0"/>
              </a:rPr>
              <a:t>then </a:t>
            </a:r>
            <a:r>
              <a:rPr lang="en-US" sz="2000" b="1" i="1" dirty="0" smtClean="0">
                <a:latin typeface="Calibri" panose="020F0502020204030204" pitchFamily="34" charset="0"/>
                <a:cs typeface="Calibri" panose="020F0502020204030204" pitchFamily="34" charset="0"/>
              </a:rPr>
              <a:t>P(A)</a:t>
            </a:r>
            <a:r>
              <a:rPr lang="en-US" sz="2000" b="1" dirty="0" smtClean="0">
                <a:latin typeface="Calibri" panose="020F0502020204030204" pitchFamily="34" charset="0"/>
                <a:cs typeface="Calibri" panose="020F0502020204030204" pitchFamily="34" charset="0"/>
              </a:rPr>
              <a:t>, </a:t>
            </a:r>
            <a:r>
              <a:rPr lang="en-US" sz="2000" b="1" i="1" dirty="0" smtClean="0">
                <a:latin typeface="Calibri" panose="020F0502020204030204" pitchFamily="34" charset="0"/>
                <a:cs typeface="Calibri" panose="020F0502020204030204" pitchFamily="34" charset="0"/>
              </a:rPr>
              <a:t>P(B)</a:t>
            </a:r>
            <a:r>
              <a:rPr lang="en-US" sz="2000" b="1" dirty="0" smtClean="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denote </a:t>
            </a:r>
            <a:r>
              <a:rPr lang="en-US" sz="2000" dirty="0">
                <a:latin typeface="Calibri" panose="020F0502020204030204" pitchFamily="34" charset="0"/>
                <a:cs typeface="Calibri" panose="020F0502020204030204" pitchFamily="34" charset="0"/>
              </a:rPr>
              <a:t>the probabilities that the events </a:t>
            </a:r>
            <a:r>
              <a:rPr lang="en-US" sz="2000" i="1"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and </a:t>
            </a:r>
            <a:r>
              <a:rPr lang="en-US" sz="2000" i="1" dirty="0">
                <a:latin typeface="Calibri" panose="020F0502020204030204" pitchFamily="34" charset="0"/>
                <a:cs typeface="Calibri" panose="020F0502020204030204" pitchFamily="34" charset="0"/>
              </a:rPr>
              <a:t>B </a:t>
            </a:r>
            <a:r>
              <a:rPr lang="en-US" sz="2000" dirty="0">
                <a:latin typeface="Calibri" panose="020F0502020204030204" pitchFamily="34" charset="0"/>
                <a:cs typeface="Calibri" panose="020F0502020204030204" pitchFamily="34" charset="0"/>
              </a:rPr>
              <a:t>will occur, respectively. </a:t>
            </a:r>
          </a:p>
          <a:p>
            <a:pPr marL="2543810" lvl="8" indent="-295275" algn="just"/>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5833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txBox="1">
            <a:spLocks/>
          </p:cNvSpPr>
          <p:nvPr/>
        </p:nvSpPr>
        <p:spPr>
          <a:xfrm>
            <a:off x="152400" y="1295400"/>
            <a:ext cx="8630202" cy="5181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543810" lvl="8" indent="-295275" algn="just"/>
            <a:endParaRPr lang="en-US" sz="800" dirty="0" smtClean="0">
              <a:latin typeface="Calibri" panose="020F0502020204030204" pitchFamily="34" charset="0"/>
              <a:cs typeface="Calibri" panose="020F0502020204030204" pitchFamily="34" charset="0"/>
            </a:endParaRPr>
          </a:p>
          <a:p>
            <a:pPr marL="349250" indent="-295275" algn="just"/>
            <a:r>
              <a:rPr lang="en-US" sz="2000" b="1" dirty="0" smtClean="0">
                <a:latin typeface="Calibri" panose="020F0502020204030204" pitchFamily="34" charset="0"/>
                <a:cs typeface="Calibri" panose="020F0502020204030204" pitchFamily="34" charset="0"/>
              </a:rPr>
              <a:t>Mutually Exclusive Events: </a:t>
            </a:r>
            <a:r>
              <a:rPr lang="en-US" sz="2000" dirty="0" smtClean="0">
                <a:latin typeface="Calibri" panose="020F0502020204030204" pitchFamily="34" charset="0"/>
                <a:cs typeface="Calibri" panose="020F0502020204030204" pitchFamily="34" charset="0"/>
              </a:rPr>
              <a:t> </a:t>
            </a:r>
          </a:p>
          <a:p>
            <a:pPr marL="715010" lvl="1" indent="-295275" algn="just"/>
            <a:r>
              <a:rPr lang="en-US" sz="1800" dirty="0" smtClean="0">
                <a:latin typeface="Calibri" panose="020F0502020204030204" pitchFamily="34" charset="0"/>
                <a:cs typeface="Calibri" panose="020F0502020204030204" pitchFamily="34" charset="0"/>
              </a:rPr>
              <a:t>Two events are mutually exclusive, if the occurrence of one precludes the occurrence of the other.</a:t>
            </a:r>
          </a:p>
          <a:p>
            <a:pPr marL="53975" indent="0" algn="just">
              <a:buFont typeface="Wingdings"/>
              <a:buNone/>
            </a:pPr>
            <a:r>
              <a:rPr lang="en-US" sz="2000" b="1" dirty="0" smtClean="0">
                <a:latin typeface="Calibri" panose="020F0502020204030204" pitchFamily="34" charset="0"/>
                <a:cs typeface="Calibri" panose="020F0502020204030204" pitchFamily="34" charset="0"/>
              </a:rPr>
              <a:t>     	</a:t>
            </a:r>
            <a:r>
              <a:rPr lang="en-US" sz="2000" b="1" dirty="0" smtClean="0">
                <a:solidFill>
                  <a:srgbClr val="0B5ED7"/>
                </a:solidFill>
                <a:latin typeface="Calibri" panose="020F0502020204030204" pitchFamily="34" charset="0"/>
                <a:cs typeface="Calibri" panose="020F0502020204030204" pitchFamily="34" charset="0"/>
              </a:rPr>
              <a:t>Example: </a:t>
            </a:r>
            <a:r>
              <a:rPr lang="en-US" sz="2000" dirty="0" smtClean="0">
                <a:solidFill>
                  <a:srgbClr val="0B5ED7"/>
                </a:solidFill>
                <a:latin typeface="Calibri" panose="020F0502020204030204" pitchFamily="34" charset="0"/>
                <a:cs typeface="Calibri" panose="020F0502020204030204" pitchFamily="34" charset="0"/>
              </a:rPr>
              <a:t>Tossing a coin (two events)----- Head and Tail</a:t>
            </a:r>
          </a:p>
          <a:p>
            <a:pPr marL="53975" indent="0" algn="just">
              <a:buFont typeface="Wingdings"/>
              <a:buNone/>
            </a:pPr>
            <a:r>
              <a:rPr lang="en-US" sz="2000" dirty="0" smtClean="0">
                <a:solidFill>
                  <a:srgbClr val="0B5ED7"/>
                </a:solidFill>
                <a:latin typeface="Calibri" panose="020F0502020204030204" pitchFamily="34" charset="0"/>
                <a:cs typeface="Calibri" panose="020F0502020204030204" pitchFamily="34" charset="0"/>
              </a:rPr>
              <a:t>	                   Tossing a </a:t>
            </a:r>
            <a:r>
              <a:rPr lang="en-US" sz="2000" dirty="0" err="1" smtClean="0">
                <a:solidFill>
                  <a:srgbClr val="0B5ED7"/>
                </a:solidFill>
                <a:latin typeface="Calibri" panose="020F0502020204030204" pitchFamily="34" charset="0"/>
                <a:cs typeface="Calibri" panose="020F0502020204030204" pitchFamily="34" charset="0"/>
              </a:rPr>
              <a:t>ludo</a:t>
            </a:r>
            <a:r>
              <a:rPr lang="en-US" sz="2000" dirty="0" smtClean="0">
                <a:solidFill>
                  <a:srgbClr val="0B5ED7"/>
                </a:solidFill>
                <a:latin typeface="Calibri" panose="020F0502020204030204" pitchFamily="34" charset="0"/>
                <a:cs typeface="Calibri" panose="020F0502020204030204" pitchFamily="34" charset="0"/>
              </a:rPr>
              <a:t> cube (Six events)</a:t>
            </a:r>
          </a:p>
          <a:p>
            <a:pPr marL="53975" indent="0" algn="just">
              <a:buFont typeface="Wingdings"/>
              <a:buNone/>
            </a:pPr>
            <a:endParaRPr lang="en-US" sz="2000" dirty="0" smtClean="0">
              <a:latin typeface="Calibri" panose="020F0502020204030204" pitchFamily="34" charset="0"/>
              <a:cs typeface="Calibri" panose="020F0502020204030204" pitchFamily="34" charset="0"/>
            </a:endParaRPr>
          </a:p>
          <a:p>
            <a:pPr marL="396875" indent="-342900" algn="just">
              <a:buSzPct val="135000"/>
              <a:buFont typeface="Wingdings"/>
              <a:buBlip>
                <a:blip r:embed="rId2"/>
              </a:buBlip>
            </a:pPr>
            <a:r>
              <a:rPr lang="en-US" sz="2000" dirty="0" smtClean="0">
                <a:latin typeface="Calibri" panose="020F0502020204030204" pitchFamily="34" charset="0"/>
                <a:cs typeface="Calibri" panose="020F0502020204030204" pitchFamily="34" charset="0"/>
              </a:rPr>
              <a:t>Can you give an example, so that two events are not mutually exclusive?</a:t>
            </a:r>
          </a:p>
          <a:p>
            <a:pPr marL="53975" indent="0" algn="just">
              <a:buFont typeface="Wingdings"/>
              <a:buNone/>
            </a:pPr>
            <a:r>
              <a:rPr lang="en-US" sz="2000" dirty="0" smtClean="0">
                <a:latin typeface="Calibri" panose="020F0502020204030204" pitchFamily="34" charset="0"/>
                <a:cs typeface="Calibri" panose="020F0502020204030204" pitchFamily="34" charset="0"/>
              </a:rPr>
              <a:t>      </a:t>
            </a:r>
            <a:r>
              <a:rPr lang="en-US" sz="2000" b="1" dirty="0" smtClean="0">
                <a:solidFill>
                  <a:schemeClr val="bg1">
                    <a:lumMod val="75000"/>
                  </a:schemeClr>
                </a:solidFill>
                <a:latin typeface="Calibri" panose="020F0502020204030204" pitchFamily="34" charset="0"/>
                <a:cs typeface="Calibri" panose="020F0502020204030204" pitchFamily="34" charset="0"/>
              </a:rPr>
              <a:t>Hint: Tossing two identical coins</a:t>
            </a:r>
          </a:p>
          <a:p>
            <a:pPr marL="53975" indent="0" algn="just">
              <a:buFont typeface="Wingdings"/>
              <a:buNone/>
            </a:pPr>
            <a:endParaRPr lang="en-US" sz="2000" b="1" dirty="0" smtClean="0">
              <a:solidFill>
                <a:schemeClr val="bg1">
                  <a:lumMod val="75000"/>
                </a:schemeClr>
              </a:solidFill>
              <a:latin typeface="Calibri" panose="020F0502020204030204" pitchFamily="34" charset="0"/>
              <a:cs typeface="Calibri" panose="020F0502020204030204" pitchFamily="34" charset="0"/>
            </a:endParaRPr>
          </a:p>
          <a:p>
            <a:pPr marL="349250" indent="-295275" algn="just"/>
            <a:r>
              <a:rPr lang="en-US" sz="2000" b="1" dirty="0">
                <a:latin typeface="Calibri" panose="020F0502020204030204" pitchFamily="34" charset="0"/>
                <a:cs typeface="Calibri" panose="020F0502020204030204" pitchFamily="34" charset="0"/>
              </a:rPr>
              <a:t>Independent events:</a:t>
            </a:r>
            <a:r>
              <a:rPr lang="en-US" sz="2000" dirty="0">
                <a:latin typeface="Calibri" panose="020F0502020204030204" pitchFamily="34" charset="0"/>
                <a:cs typeface="Calibri" panose="020F0502020204030204" pitchFamily="34" charset="0"/>
              </a:rPr>
              <a:t> Two events are independent if occurrences of one does not alter the occurrence of other.</a:t>
            </a:r>
          </a:p>
          <a:p>
            <a:pPr marL="2269490" lvl="7" indent="-295275" algn="just"/>
            <a:endParaRPr lang="en-US" sz="1000" dirty="0">
              <a:latin typeface="Calibri" panose="020F0502020204030204" pitchFamily="34" charset="0"/>
              <a:cs typeface="Calibri" panose="020F0502020204030204" pitchFamily="34" charset="0"/>
            </a:endParaRPr>
          </a:p>
          <a:p>
            <a:pPr marL="53975" indent="0" algn="just">
              <a:buNone/>
            </a:pPr>
            <a:r>
              <a:rPr lang="en-US" sz="2000" b="1" dirty="0">
                <a:solidFill>
                  <a:srgbClr val="0B5ED7"/>
                </a:solidFill>
                <a:latin typeface="Calibri" panose="020F0502020204030204" pitchFamily="34" charset="0"/>
                <a:cs typeface="Calibri" panose="020F0502020204030204" pitchFamily="34" charset="0"/>
              </a:rPr>
              <a:t>     Example:	</a:t>
            </a:r>
            <a:r>
              <a:rPr lang="en-US" sz="2000" dirty="0">
                <a:solidFill>
                  <a:srgbClr val="0B5ED7"/>
                </a:solidFill>
                <a:latin typeface="Calibri" panose="020F0502020204030204" pitchFamily="34" charset="0"/>
                <a:cs typeface="Calibri" panose="020F0502020204030204" pitchFamily="34" charset="0"/>
              </a:rPr>
              <a:t>Tossing both coin and </a:t>
            </a:r>
            <a:r>
              <a:rPr lang="en-US" sz="2000" dirty="0" err="1">
                <a:solidFill>
                  <a:srgbClr val="0B5ED7"/>
                </a:solidFill>
                <a:latin typeface="Calibri" panose="020F0502020204030204" pitchFamily="34" charset="0"/>
                <a:cs typeface="Calibri" panose="020F0502020204030204" pitchFamily="34" charset="0"/>
              </a:rPr>
              <a:t>ludo</a:t>
            </a:r>
            <a:r>
              <a:rPr lang="en-US" sz="2000" dirty="0">
                <a:solidFill>
                  <a:srgbClr val="0B5ED7"/>
                </a:solidFill>
                <a:latin typeface="Calibri" panose="020F0502020204030204" pitchFamily="34" charset="0"/>
                <a:cs typeface="Calibri" panose="020F0502020204030204" pitchFamily="34" charset="0"/>
              </a:rPr>
              <a:t> cube together. </a:t>
            </a:r>
          </a:p>
          <a:p>
            <a:pPr marL="53975" indent="0" algn="just">
              <a:buNone/>
            </a:pPr>
            <a:r>
              <a:rPr lang="en-US" sz="2000" dirty="0">
                <a:solidFill>
                  <a:srgbClr val="0B5ED7"/>
                </a:solidFill>
                <a:latin typeface="Calibri" panose="020F0502020204030204" pitchFamily="34" charset="0"/>
                <a:cs typeface="Calibri" panose="020F0502020204030204" pitchFamily="34" charset="0"/>
              </a:rPr>
              <a:t>      		(How many events are here?)</a:t>
            </a:r>
          </a:p>
          <a:p>
            <a:pPr marL="53975" indent="0" algn="just">
              <a:buNone/>
            </a:pPr>
            <a:endParaRPr lang="en-US" sz="2000" dirty="0">
              <a:solidFill>
                <a:srgbClr val="0B5ED7"/>
              </a:solidFill>
            </a:endParaRPr>
          </a:p>
          <a:p>
            <a:pPr marL="53975" indent="0" algn="just">
              <a:buFont typeface="Wingdings"/>
              <a:buNone/>
            </a:pPr>
            <a:endParaRPr lang="en-US" sz="2000" dirty="0" smtClean="0">
              <a:latin typeface="Calibri" panose="020F0502020204030204" pitchFamily="34" charset="0"/>
              <a:cs typeface="Calibri" panose="020F0502020204030204" pitchFamily="34" charset="0"/>
            </a:endParaRPr>
          </a:p>
        </p:txBody>
      </p:sp>
      <p:sp>
        <p:nvSpPr>
          <p:cNvPr id="5"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Probability-Basics</a:t>
            </a:r>
            <a:endParaRPr lang="en-US" b="1" spc="-5" dirty="0">
              <a:solidFill>
                <a:srgbClr val="C00000"/>
              </a:solidFill>
            </a:endParaRPr>
          </a:p>
        </p:txBody>
      </p:sp>
    </p:spTree>
    <p:extLst>
      <p:ext uri="{BB962C8B-B14F-4D97-AF65-F5344CB8AC3E}">
        <p14:creationId xmlns:p14="http://schemas.microsoft.com/office/powerpoint/2010/main" val="759060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457200" y="1752600"/>
                <a:ext cx="7734300" cy="3634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just"/>
                <a:r>
                  <a:rPr lang="en-US" dirty="0" smtClean="0">
                    <a:solidFill>
                      <a:prstClr val="black"/>
                    </a:solidFill>
                    <a:latin typeface="Times New Roman" panose="02020603050405020304" pitchFamily="18" charset="0"/>
                    <a:cs typeface="Times New Roman" panose="02020603050405020304" pitchFamily="18" charset="0"/>
                  </a:rPr>
                  <a:t>If </a:t>
                </a:r>
                <a:r>
                  <a:rPr lang="en-US" i="1" dirty="0" smtClean="0">
                    <a:solidFill>
                      <a:prstClr val="black"/>
                    </a:solidFill>
                    <a:latin typeface="Times New Roman" panose="02020603050405020304" pitchFamily="18" charset="0"/>
                    <a:cs typeface="Times New Roman" panose="02020603050405020304" pitchFamily="18" charset="0"/>
                  </a:rPr>
                  <a:t>P(A)</a:t>
                </a:r>
                <a:r>
                  <a:rPr lang="en-US" dirty="0" smtClean="0">
                    <a:solidFill>
                      <a:prstClr val="black"/>
                    </a:solidFill>
                    <a:latin typeface="Times New Roman" panose="02020603050405020304" pitchFamily="18" charset="0"/>
                    <a:cs typeface="Times New Roman" panose="02020603050405020304" pitchFamily="18" charset="0"/>
                  </a:rPr>
                  <a:t> and </a:t>
                </a:r>
                <a:r>
                  <a:rPr lang="en-US" i="1" dirty="0" smtClean="0">
                    <a:solidFill>
                      <a:prstClr val="black"/>
                    </a:solidFill>
                    <a:latin typeface="Times New Roman" panose="02020603050405020304" pitchFamily="18" charset="0"/>
                    <a:cs typeface="Times New Roman" panose="02020603050405020304" pitchFamily="18" charset="0"/>
                  </a:rPr>
                  <a:t>P(B)</a:t>
                </a:r>
                <a:r>
                  <a:rPr lang="en-US" dirty="0" smtClean="0">
                    <a:solidFill>
                      <a:prstClr val="black"/>
                    </a:solidFill>
                    <a:latin typeface="Times New Roman" panose="02020603050405020304" pitchFamily="18" charset="0"/>
                    <a:cs typeface="Times New Roman" panose="02020603050405020304" pitchFamily="18" charset="0"/>
                  </a:rPr>
                  <a:t> are the probability of two events, then</a:t>
                </a:r>
              </a:p>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IN" i="1" dirty="0" smtClean="0">
                          <a:solidFill>
                            <a:schemeClr val="tx1"/>
                          </a:solidFill>
                          <a:latin typeface="Cambria Math" panose="02040503050406030204" pitchFamily="18" charset="0"/>
                        </a:rPr>
                        <m:t>𝑃</m:t>
                      </m:r>
                      <m:d>
                        <m:dPr>
                          <m:ctrlPr>
                            <a:rPr lang="en-IN" i="1" dirty="0">
                              <a:solidFill>
                                <a:schemeClr val="tx1"/>
                              </a:solidFill>
                              <a:latin typeface="Cambria Math" panose="02040503050406030204" pitchFamily="18" charset="0"/>
                            </a:rPr>
                          </m:ctrlPr>
                        </m:dPr>
                        <m:e>
                          <m:r>
                            <a:rPr lang="en-IN" i="1" dirty="0">
                              <a:solidFill>
                                <a:schemeClr val="tx1"/>
                              </a:solidFill>
                              <a:latin typeface="Cambria Math" panose="02040503050406030204" pitchFamily="18" charset="0"/>
                            </a:rPr>
                            <m:t>𝐴</m:t>
                          </m:r>
                          <m:r>
                            <a:rPr lang="en-IN" i="1" dirty="0">
                              <a:solidFill>
                                <a:schemeClr val="tx1"/>
                              </a:solidFill>
                              <a:latin typeface="Cambria Math" panose="02040503050406030204" pitchFamily="18" charset="0"/>
                              <a:ea typeface="Cambria Math" panose="02040503050406030204" pitchFamily="18" charset="0"/>
                            </a:rPr>
                            <m:t>∪</m:t>
                          </m:r>
                          <m:r>
                            <a:rPr lang="en-IN" i="1" dirty="0">
                              <a:solidFill>
                                <a:schemeClr val="tx1"/>
                              </a:solidFill>
                              <a:latin typeface="Cambria Math" panose="02040503050406030204" pitchFamily="18" charset="0"/>
                              <a:ea typeface="Cambria Math" panose="02040503050406030204" pitchFamily="18" charset="0"/>
                            </a:rPr>
                            <m:t>𝐵</m:t>
                          </m:r>
                        </m:e>
                      </m:d>
                      <m:r>
                        <a:rPr lang="en-IN" i="1" dirty="0">
                          <a:solidFill>
                            <a:schemeClr val="tx1"/>
                          </a:solidFill>
                          <a:latin typeface="Cambria Math" panose="02040503050406030204" pitchFamily="18" charset="0"/>
                        </a:rPr>
                        <m:t>=</m:t>
                      </m:r>
                      <m:r>
                        <a:rPr lang="en-IN" i="1" dirty="0">
                          <a:solidFill>
                            <a:schemeClr val="tx1"/>
                          </a:solidFill>
                          <a:latin typeface="Cambria Math" panose="02040503050406030204" pitchFamily="18" charset="0"/>
                        </a:rPr>
                        <m:t>𝑃</m:t>
                      </m:r>
                      <m:d>
                        <m:dPr>
                          <m:ctrlPr>
                            <a:rPr lang="en-IN" i="1" dirty="0">
                              <a:solidFill>
                                <a:schemeClr val="tx1"/>
                              </a:solidFill>
                              <a:latin typeface="Cambria Math" panose="02040503050406030204" pitchFamily="18" charset="0"/>
                            </a:rPr>
                          </m:ctrlPr>
                        </m:dPr>
                        <m:e>
                          <m:r>
                            <a:rPr lang="en-IN" i="1" dirty="0">
                              <a:solidFill>
                                <a:schemeClr val="tx1"/>
                              </a:solidFill>
                              <a:latin typeface="Cambria Math" panose="02040503050406030204" pitchFamily="18" charset="0"/>
                            </a:rPr>
                            <m:t>𝐴</m:t>
                          </m:r>
                        </m:e>
                      </m:d>
                      <m:r>
                        <a:rPr lang="en-IN" i="1" dirty="0">
                          <a:solidFill>
                            <a:schemeClr val="tx1"/>
                          </a:solidFill>
                          <a:latin typeface="Cambria Math" panose="02040503050406030204" pitchFamily="18" charset="0"/>
                        </a:rPr>
                        <m:t>+</m:t>
                      </m:r>
                      <m:r>
                        <a:rPr lang="en-IN" i="1" dirty="0">
                          <a:solidFill>
                            <a:schemeClr val="tx1"/>
                          </a:solidFill>
                          <a:latin typeface="Cambria Math" panose="02040503050406030204" pitchFamily="18" charset="0"/>
                        </a:rPr>
                        <m:t>𝑃</m:t>
                      </m:r>
                      <m:d>
                        <m:dPr>
                          <m:ctrlPr>
                            <a:rPr lang="en-IN" i="1" dirty="0">
                              <a:solidFill>
                                <a:schemeClr val="tx1"/>
                              </a:solidFill>
                              <a:latin typeface="Cambria Math" panose="02040503050406030204" pitchFamily="18" charset="0"/>
                            </a:rPr>
                          </m:ctrlPr>
                        </m:dPr>
                        <m:e>
                          <m:r>
                            <a:rPr lang="en-IN" i="1" dirty="0">
                              <a:solidFill>
                                <a:schemeClr val="tx1"/>
                              </a:solidFill>
                              <a:latin typeface="Cambria Math" panose="02040503050406030204" pitchFamily="18" charset="0"/>
                            </a:rPr>
                            <m:t>𝐵</m:t>
                          </m:r>
                        </m:e>
                      </m:d>
                      <m:r>
                        <a:rPr lang="en-IN" i="1" dirty="0">
                          <a:solidFill>
                            <a:schemeClr val="tx1"/>
                          </a:solidFill>
                          <a:latin typeface="Cambria Math" panose="02040503050406030204" pitchFamily="18" charset="0"/>
                        </a:rPr>
                        <m:t>−</m:t>
                      </m:r>
                      <m:r>
                        <a:rPr lang="en-IN" i="1" dirty="0">
                          <a:solidFill>
                            <a:schemeClr val="tx1"/>
                          </a:solidFill>
                          <a:latin typeface="Cambria Math" panose="02040503050406030204" pitchFamily="18" charset="0"/>
                        </a:rPr>
                        <m:t>𝑃</m:t>
                      </m:r>
                      <m:d>
                        <m:dPr>
                          <m:ctrlPr>
                            <a:rPr lang="en-IN" i="1" dirty="0">
                              <a:solidFill>
                                <a:schemeClr val="tx1"/>
                              </a:solidFill>
                              <a:latin typeface="Cambria Math" panose="02040503050406030204" pitchFamily="18" charset="0"/>
                            </a:rPr>
                          </m:ctrlPr>
                        </m:dPr>
                        <m:e>
                          <m:r>
                            <a:rPr lang="en-IN" i="1" dirty="0">
                              <a:solidFill>
                                <a:schemeClr val="tx1"/>
                              </a:solidFill>
                              <a:latin typeface="Cambria Math" panose="02040503050406030204" pitchFamily="18" charset="0"/>
                            </a:rPr>
                            <m:t>𝐴</m:t>
                          </m:r>
                          <m:r>
                            <a:rPr lang="en-IN" i="1" dirty="0">
                              <a:solidFill>
                                <a:schemeClr val="tx1"/>
                              </a:solidFill>
                              <a:latin typeface="Cambria Math" panose="02040503050406030204" pitchFamily="18" charset="0"/>
                              <a:ea typeface="Cambria Math" panose="02040503050406030204" pitchFamily="18" charset="0"/>
                            </a:rPr>
                            <m:t>∩</m:t>
                          </m:r>
                          <m:r>
                            <a:rPr lang="en-IN" i="1" dirty="0">
                              <a:solidFill>
                                <a:schemeClr val="tx1"/>
                              </a:solidFill>
                              <a:latin typeface="Cambria Math" panose="02040503050406030204" pitchFamily="18" charset="0"/>
                              <a:ea typeface="Cambria Math" panose="02040503050406030204" pitchFamily="18" charset="0"/>
                            </a:rPr>
                            <m:t>𝐵</m:t>
                          </m:r>
                        </m:e>
                      </m:d>
                    </m:oMath>
                  </m:oMathPara>
                </a14:m>
                <a:endParaRPr lang="en-US" dirty="0" smtClean="0">
                  <a:solidFill>
                    <a:schemeClr val="tx1"/>
                  </a:solidFill>
                  <a:latin typeface="Times New Roman" panose="02020603050405020304" pitchFamily="18" charset="0"/>
                  <a:cs typeface="Times New Roman" panose="02020603050405020304" pitchFamily="18" charset="0"/>
                </a:endParaRPr>
              </a:p>
              <a:p>
                <a:pPr algn="ctr"/>
                <a:endParaRPr lang="en-US" b="1" dirty="0" smtClean="0">
                  <a:solidFill>
                    <a:srgbClr val="C00000"/>
                  </a:solidFill>
                  <a:latin typeface="Times New Roman" panose="02020603050405020304" pitchFamily="18" charset="0"/>
                  <a:cs typeface="Times New Roman" panose="02020603050405020304" pitchFamily="18" charset="0"/>
                </a:endParaRPr>
              </a:p>
              <a:p>
                <a:r>
                  <a:rPr lang="en-IN" b="1" dirty="0">
                    <a:solidFill>
                      <a:srgbClr val="C00000"/>
                    </a:solidFill>
                    <a:latin typeface="Times New Roman" panose="02020603050405020304" pitchFamily="18" charset="0"/>
                    <a:cs typeface="Times New Roman" panose="02020603050405020304" pitchFamily="18" charset="0"/>
                  </a:rPr>
                  <a:t>If </a:t>
                </a:r>
                <a:r>
                  <a:rPr lang="en-IN" b="1" i="1" dirty="0">
                    <a:solidFill>
                      <a:srgbClr val="C00000"/>
                    </a:solidFill>
                    <a:latin typeface="Times New Roman" panose="02020603050405020304" pitchFamily="18" charset="0"/>
                    <a:cs typeface="Times New Roman" panose="02020603050405020304" pitchFamily="18" charset="0"/>
                  </a:rPr>
                  <a:t>A</a:t>
                </a:r>
                <a:r>
                  <a:rPr lang="en-IN" b="1" dirty="0">
                    <a:solidFill>
                      <a:srgbClr val="C00000"/>
                    </a:solidFill>
                    <a:latin typeface="Times New Roman" panose="02020603050405020304" pitchFamily="18" charset="0"/>
                    <a:cs typeface="Times New Roman" panose="02020603050405020304" pitchFamily="18" charset="0"/>
                  </a:rPr>
                  <a:t> and </a:t>
                </a:r>
                <a:r>
                  <a:rPr lang="en-IN" b="1" i="1" dirty="0">
                    <a:solidFill>
                      <a:srgbClr val="C00000"/>
                    </a:solidFill>
                    <a:latin typeface="Times New Roman" panose="02020603050405020304" pitchFamily="18" charset="0"/>
                    <a:cs typeface="Times New Roman" panose="02020603050405020304" pitchFamily="18" charset="0"/>
                  </a:rPr>
                  <a:t>B</a:t>
                </a:r>
                <a:r>
                  <a:rPr lang="en-IN" b="1" dirty="0">
                    <a:solidFill>
                      <a:srgbClr val="C00000"/>
                    </a:solidFill>
                    <a:latin typeface="Times New Roman" panose="02020603050405020304" pitchFamily="18" charset="0"/>
                    <a:cs typeface="Times New Roman" panose="02020603050405020304" pitchFamily="18" charset="0"/>
                  </a:rPr>
                  <a:t> are mutually </a:t>
                </a:r>
                <a:r>
                  <a:rPr lang="en-IN" b="1" dirty="0" smtClean="0">
                    <a:solidFill>
                      <a:srgbClr val="C00000"/>
                    </a:solidFill>
                    <a:latin typeface="Times New Roman" panose="02020603050405020304" pitchFamily="18" charset="0"/>
                    <a:cs typeface="Times New Roman" panose="02020603050405020304" pitchFamily="18" charset="0"/>
                  </a:rPr>
                  <a:t>exclusive, then </a:t>
                </a:r>
                <a14:m>
                  <m:oMath xmlns:m="http://schemas.openxmlformats.org/officeDocument/2006/math">
                    <m:r>
                      <a:rPr lang="en-IN" b="1" i="1" dirty="0">
                        <a:solidFill>
                          <a:srgbClr val="C00000"/>
                        </a:solidFill>
                        <a:latin typeface="Cambria Math" panose="02040503050406030204" pitchFamily="18" charset="0"/>
                      </a:rPr>
                      <m:t>𝑷</m:t>
                    </m:r>
                    <m:d>
                      <m:dPr>
                        <m:ctrlPr>
                          <a:rPr lang="en-IN" b="1" i="1" dirty="0">
                            <a:solidFill>
                              <a:srgbClr val="C00000"/>
                            </a:solidFill>
                            <a:latin typeface="Cambria Math" panose="02040503050406030204" pitchFamily="18" charset="0"/>
                          </a:rPr>
                        </m:ctrlPr>
                      </m:dPr>
                      <m:e>
                        <m:r>
                          <a:rPr lang="en-IN" b="1" i="1" dirty="0">
                            <a:solidFill>
                              <a:srgbClr val="C00000"/>
                            </a:solidFill>
                            <a:latin typeface="Cambria Math" panose="02040503050406030204" pitchFamily="18" charset="0"/>
                          </a:rPr>
                          <m:t>𝑨</m:t>
                        </m:r>
                        <m:r>
                          <a:rPr lang="en-IN" b="1" i="1" dirty="0">
                            <a:solidFill>
                              <a:srgbClr val="C00000"/>
                            </a:solidFill>
                            <a:latin typeface="Cambria Math" panose="02040503050406030204" pitchFamily="18" charset="0"/>
                            <a:ea typeface="Cambria Math" panose="02040503050406030204" pitchFamily="18" charset="0"/>
                          </a:rPr>
                          <m:t>∩</m:t>
                        </m:r>
                        <m:r>
                          <a:rPr lang="en-IN" b="1" i="1" dirty="0">
                            <a:solidFill>
                              <a:srgbClr val="C00000"/>
                            </a:solidFill>
                            <a:latin typeface="Cambria Math" panose="02040503050406030204" pitchFamily="18" charset="0"/>
                            <a:ea typeface="Cambria Math" panose="02040503050406030204" pitchFamily="18" charset="0"/>
                          </a:rPr>
                          <m:t>𝑩</m:t>
                        </m:r>
                      </m:e>
                    </m:d>
                    <m:r>
                      <a:rPr lang="en-IN" b="1" i="1" dirty="0">
                        <a:solidFill>
                          <a:srgbClr val="C00000"/>
                        </a:solidFill>
                        <a:latin typeface="Cambria Math" panose="02040503050406030204" pitchFamily="18" charset="0"/>
                      </a:rPr>
                      <m:t>=</m:t>
                    </m:r>
                    <m:r>
                      <a:rPr lang="en-IN" b="1" i="1" dirty="0">
                        <a:solidFill>
                          <a:srgbClr val="C00000"/>
                        </a:solidFill>
                        <a:latin typeface="Cambria Math" panose="02040503050406030204" pitchFamily="18" charset="0"/>
                      </a:rPr>
                      <m:t>𝟎</m:t>
                    </m:r>
                  </m:oMath>
                </a14:m>
                <a:endParaRPr lang="en-US" b="1" i="0" dirty="0" smtClean="0">
                  <a:solidFill>
                    <a:srgbClr val="C00000"/>
                  </a:solidFill>
                  <a:latin typeface="Cambria Math"/>
                </a:endParaRPr>
              </a:p>
              <a:p>
                <a:r>
                  <a:rPr lang="en-IN" b="1" dirty="0">
                    <a:solidFill>
                      <a:srgbClr val="C00000"/>
                    </a:solidFill>
                    <a:latin typeface="Times New Roman" panose="02020603050405020304" pitchFamily="18" charset="0"/>
                    <a:cs typeface="Times New Roman" panose="02020603050405020304" pitchFamily="18" charset="0"/>
                  </a:rPr>
                  <a:t>If </a:t>
                </a:r>
                <a:r>
                  <a:rPr lang="en-IN" b="1" i="1" dirty="0">
                    <a:solidFill>
                      <a:srgbClr val="C00000"/>
                    </a:solidFill>
                    <a:latin typeface="Times New Roman" panose="02020603050405020304" pitchFamily="18" charset="0"/>
                    <a:cs typeface="Times New Roman" panose="02020603050405020304" pitchFamily="18" charset="0"/>
                  </a:rPr>
                  <a:t>A</a:t>
                </a:r>
                <a:r>
                  <a:rPr lang="en-IN" b="1" dirty="0">
                    <a:solidFill>
                      <a:srgbClr val="C00000"/>
                    </a:solidFill>
                    <a:latin typeface="Times New Roman" panose="02020603050405020304" pitchFamily="18" charset="0"/>
                    <a:cs typeface="Times New Roman" panose="02020603050405020304" pitchFamily="18" charset="0"/>
                  </a:rPr>
                  <a:t> and </a:t>
                </a:r>
                <a:r>
                  <a:rPr lang="en-IN" b="1" i="1" dirty="0">
                    <a:solidFill>
                      <a:srgbClr val="C00000"/>
                    </a:solidFill>
                    <a:latin typeface="Times New Roman" panose="02020603050405020304" pitchFamily="18" charset="0"/>
                    <a:cs typeface="Times New Roman" panose="02020603050405020304" pitchFamily="18" charset="0"/>
                  </a:rPr>
                  <a:t>B</a:t>
                </a:r>
                <a:r>
                  <a:rPr lang="en-IN" b="1" dirty="0">
                    <a:solidFill>
                      <a:srgbClr val="C00000"/>
                    </a:solidFill>
                    <a:latin typeface="Times New Roman" panose="02020603050405020304" pitchFamily="18" charset="0"/>
                    <a:cs typeface="Times New Roman" panose="02020603050405020304" pitchFamily="18" charset="0"/>
                  </a:rPr>
                  <a:t> are </a:t>
                </a:r>
                <a:r>
                  <a:rPr lang="en-IN" b="1" dirty="0" smtClean="0">
                    <a:solidFill>
                      <a:srgbClr val="C00000"/>
                    </a:solidFill>
                    <a:latin typeface="Times New Roman" panose="02020603050405020304" pitchFamily="18" charset="0"/>
                    <a:cs typeface="Times New Roman" panose="02020603050405020304" pitchFamily="18" charset="0"/>
                  </a:rPr>
                  <a:t>independent events, then </a:t>
                </a:r>
                <a14:m>
                  <m:oMath xmlns:m="http://schemas.openxmlformats.org/officeDocument/2006/math">
                    <m:r>
                      <a:rPr lang="en-IN" b="1" i="1" dirty="0">
                        <a:solidFill>
                          <a:srgbClr val="C00000"/>
                        </a:solidFill>
                        <a:latin typeface="Cambria Math" panose="02040503050406030204" pitchFamily="18" charset="0"/>
                      </a:rPr>
                      <m:t>𝑷</m:t>
                    </m:r>
                    <m:d>
                      <m:dPr>
                        <m:ctrlPr>
                          <a:rPr lang="en-IN" b="1" i="1" dirty="0">
                            <a:solidFill>
                              <a:srgbClr val="C00000"/>
                            </a:solidFill>
                            <a:latin typeface="Cambria Math" panose="02040503050406030204" pitchFamily="18" charset="0"/>
                          </a:rPr>
                        </m:ctrlPr>
                      </m:dPr>
                      <m:e>
                        <m:r>
                          <a:rPr lang="en-IN" b="1" i="1" dirty="0">
                            <a:solidFill>
                              <a:srgbClr val="C00000"/>
                            </a:solidFill>
                            <a:latin typeface="Cambria Math" panose="02040503050406030204" pitchFamily="18" charset="0"/>
                          </a:rPr>
                          <m:t>𝑨</m:t>
                        </m:r>
                        <m:r>
                          <a:rPr lang="en-IN" b="1" i="1" dirty="0">
                            <a:solidFill>
                              <a:srgbClr val="C00000"/>
                            </a:solidFill>
                            <a:latin typeface="Cambria Math" panose="02040503050406030204" pitchFamily="18" charset="0"/>
                            <a:ea typeface="Cambria Math" panose="02040503050406030204" pitchFamily="18" charset="0"/>
                          </a:rPr>
                          <m:t>∩</m:t>
                        </m:r>
                        <m:r>
                          <a:rPr lang="en-IN" b="1" i="1" dirty="0">
                            <a:solidFill>
                              <a:srgbClr val="C00000"/>
                            </a:solidFill>
                            <a:latin typeface="Cambria Math" panose="02040503050406030204" pitchFamily="18" charset="0"/>
                            <a:ea typeface="Cambria Math" panose="02040503050406030204" pitchFamily="18" charset="0"/>
                          </a:rPr>
                          <m:t>𝑩</m:t>
                        </m:r>
                      </m:e>
                    </m:d>
                    <m:r>
                      <a:rPr lang="en-IN" b="1" i="1" dirty="0">
                        <a:solidFill>
                          <a:srgbClr val="C00000"/>
                        </a:solidFill>
                        <a:latin typeface="Cambria Math" panose="02040503050406030204" pitchFamily="18" charset="0"/>
                      </a:rPr>
                      <m:t>=</m:t>
                    </m:r>
                    <m:r>
                      <a:rPr lang="en-US" b="1" i="1" dirty="0" smtClean="0">
                        <a:solidFill>
                          <a:srgbClr val="C00000"/>
                        </a:solidFill>
                        <a:latin typeface="Cambria Math"/>
                      </a:rPr>
                      <m:t>𝑷</m:t>
                    </m:r>
                    <m:d>
                      <m:dPr>
                        <m:ctrlPr>
                          <a:rPr lang="en-US" b="1" i="1" dirty="0" smtClean="0">
                            <a:solidFill>
                              <a:srgbClr val="C00000"/>
                            </a:solidFill>
                            <a:latin typeface="Cambria Math" panose="02040503050406030204" pitchFamily="18" charset="0"/>
                          </a:rPr>
                        </m:ctrlPr>
                      </m:dPr>
                      <m:e>
                        <m:r>
                          <a:rPr lang="en-US" b="1" i="1" dirty="0" smtClean="0">
                            <a:solidFill>
                              <a:srgbClr val="C00000"/>
                            </a:solidFill>
                            <a:latin typeface="Cambria Math"/>
                          </a:rPr>
                          <m:t>𝑨</m:t>
                        </m:r>
                      </m:e>
                    </m:d>
                    <m:r>
                      <a:rPr lang="en-US" b="1" i="1" dirty="0" smtClean="0">
                        <a:solidFill>
                          <a:srgbClr val="C00000"/>
                        </a:solidFill>
                        <a:latin typeface="Cambria Math"/>
                      </a:rPr>
                      <m:t>.</m:t>
                    </m:r>
                    <m:r>
                      <a:rPr lang="en-US" b="1" i="1" dirty="0" smtClean="0">
                        <a:solidFill>
                          <a:srgbClr val="C00000"/>
                        </a:solidFill>
                        <a:latin typeface="Cambria Math"/>
                      </a:rPr>
                      <m:t>𝑷</m:t>
                    </m:r>
                    <m:r>
                      <a:rPr lang="en-US" b="1" i="1" dirty="0" smtClean="0">
                        <a:solidFill>
                          <a:srgbClr val="C00000"/>
                        </a:solidFill>
                        <a:latin typeface="Cambria Math"/>
                      </a:rPr>
                      <m:t>(</m:t>
                    </m:r>
                    <m:r>
                      <a:rPr lang="en-US" b="1" i="1" dirty="0" smtClean="0">
                        <a:solidFill>
                          <a:srgbClr val="C00000"/>
                        </a:solidFill>
                        <a:latin typeface="Cambria Math"/>
                      </a:rPr>
                      <m:t>𝑩</m:t>
                    </m:r>
                    <m:r>
                      <a:rPr lang="en-US" b="1" i="1" dirty="0" smtClean="0">
                        <a:solidFill>
                          <a:srgbClr val="C00000"/>
                        </a:solidFill>
                        <a:latin typeface="Cambria Math"/>
                      </a:rPr>
                      <m:t>)</m:t>
                    </m:r>
                  </m:oMath>
                </a14:m>
                <a:endParaRPr lang="en-US" b="1" dirty="0">
                  <a:solidFill>
                    <a:srgbClr val="C00000"/>
                  </a:solidFill>
                  <a:latin typeface="Cambria Math"/>
                </a:endParaRPr>
              </a:p>
              <a:p>
                <a:pPr/>
                <a14:m>
                  <m:oMathPara xmlns:m="http://schemas.openxmlformats.org/officeDocument/2006/math">
                    <m:oMathParaPr>
                      <m:jc m:val="centerGroup"/>
                    </m:oMathParaPr>
                    <m:oMath xmlns:m="http://schemas.openxmlformats.org/officeDocument/2006/math">
                      <m:r>
                        <a:rPr lang="en-US" b="0" i="0" dirty="0" smtClean="0">
                          <a:solidFill>
                            <a:srgbClr val="0B5ED7"/>
                          </a:solidFill>
                          <a:latin typeface="Cambria Math"/>
                        </a:rPr>
                        <m:t> </m:t>
                      </m:r>
                    </m:oMath>
                  </m:oMathPara>
                </a14:m>
                <a:endParaRPr lang="en-US" b="0" dirty="0" smtClean="0">
                  <a:solidFill>
                    <a:srgbClr val="0B5ED7"/>
                  </a:solidFill>
                  <a:latin typeface="Times New Roman" panose="02020603050405020304" pitchFamily="18" charset="0"/>
                </a:endParaRPr>
              </a:p>
              <a:p>
                <a:r>
                  <a:rPr lang="en-IN" dirty="0" smtClean="0">
                    <a:solidFill>
                      <a:schemeClr val="tx1"/>
                    </a:solidFill>
                    <a:latin typeface="Times New Roman" panose="02020603050405020304" pitchFamily="18" charset="0"/>
                    <a:cs typeface="Times New Roman" panose="02020603050405020304" pitchFamily="18" charset="0"/>
                  </a:rPr>
                  <a:t>Thus, for mutually exclusive events</a:t>
                </a:r>
              </a:p>
              <a:p>
                <a:endParaRPr lang="en-IN" sz="1000" dirty="0" smtClean="0">
                  <a:solidFill>
                    <a:srgbClr val="0B5ED7"/>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i="1" dirty="0" smtClean="0">
                          <a:solidFill>
                            <a:schemeClr val="tx1"/>
                          </a:solidFill>
                          <a:latin typeface="Cambria Math" panose="02040503050406030204" pitchFamily="18" charset="0"/>
                        </a:rPr>
                        <m:t>𝑃</m:t>
                      </m:r>
                      <m:d>
                        <m:dPr>
                          <m:ctrlPr>
                            <a:rPr lang="en-IN" i="1" dirty="0">
                              <a:solidFill>
                                <a:schemeClr val="tx1"/>
                              </a:solidFill>
                              <a:latin typeface="Cambria Math" panose="02040503050406030204" pitchFamily="18" charset="0"/>
                            </a:rPr>
                          </m:ctrlPr>
                        </m:dPr>
                        <m:e>
                          <m:r>
                            <a:rPr lang="en-IN" i="1" dirty="0">
                              <a:solidFill>
                                <a:schemeClr val="tx1"/>
                              </a:solidFill>
                              <a:latin typeface="Cambria Math" panose="02040503050406030204" pitchFamily="18" charset="0"/>
                            </a:rPr>
                            <m:t>𝐴</m:t>
                          </m:r>
                          <m:r>
                            <a:rPr lang="en-IN" i="1" dirty="0">
                              <a:solidFill>
                                <a:schemeClr val="tx1"/>
                              </a:solidFill>
                              <a:latin typeface="Cambria Math" panose="02040503050406030204" pitchFamily="18" charset="0"/>
                              <a:ea typeface="Cambria Math" panose="02040503050406030204" pitchFamily="18" charset="0"/>
                            </a:rPr>
                            <m:t>∪</m:t>
                          </m:r>
                          <m:r>
                            <a:rPr lang="en-IN" i="1" dirty="0">
                              <a:solidFill>
                                <a:schemeClr val="tx1"/>
                              </a:solidFill>
                              <a:latin typeface="Cambria Math" panose="02040503050406030204" pitchFamily="18" charset="0"/>
                              <a:ea typeface="Cambria Math" panose="02040503050406030204" pitchFamily="18" charset="0"/>
                            </a:rPr>
                            <m:t>𝐵</m:t>
                          </m:r>
                        </m:e>
                      </m:d>
                      <m:r>
                        <a:rPr lang="en-IN" i="1" dirty="0">
                          <a:solidFill>
                            <a:schemeClr val="tx1"/>
                          </a:solidFill>
                          <a:latin typeface="Cambria Math" panose="02040503050406030204" pitchFamily="18" charset="0"/>
                        </a:rPr>
                        <m:t>=</m:t>
                      </m:r>
                      <m:r>
                        <a:rPr lang="en-IN" i="1" dirty="0">
                          <a:solidFill>
                            <a:schemeClr val="tx1"/>
                          </a:solidFill>
                          <a:latin typeface="Cambria Math" panose="02040503050406030204" pitchFamily="18" charset="0"/>
                        </a:rPr>
                        <m:t>𝑃</m:t>
                      </m:r>
                      <m:d>
                        <m:dPr>
                          <m:ctrlPr>
                            <a:rPr lang="en-IN" i="1" dirty="0">
                              <a:solidFill>
                                <a:schemeClr val="tx1"/>
                              </a:solidFill>
                              <a:latin typeface="Cambria Math" panose="02040503050406030204" pitchFamily="18" charset="0"/>
                            </a:rPr>
                          </m:ctrlPr>
                        </m:dPr>
                        <m:e>
                          <m:r>
                            <a:rPr lang="en-IN" i="1" dirty="0">
                              <a:solidFill>
                                <a:schemeClr val="tx1"/>
                              </a:solidFill>
                              <a:latin typeface="Cambria Math" panose="02040503050406030204" pitchFamily="18" charset="0"/>
                            </a:rPr>
                            <m:t>𝐴</m:t>
                          </m:r>
                        </m:e>
                      </m:d>
                      <m:r>
                        <a:rPr lang="en-IN" i="1" dirty="0">
                          <a:solidFill>
                            <a:schemeClr val="tx1"/>
                          </a:solidFill>
                          <a:latin typeface="Cambria Math" panose="02040503050406030204" pitchFamily="18" charset="0"/>
                        </a:rPr>
                        <m:t>+</m:t>
                      </m:r>
                      <m:r>
                        <a:rPr lang="en-IN" i="1" dirty="0">
                          <a:solidFill>
                            <a:schemeClr val="tx1"/>
                          </a:solidFill>
                          <a:latin typeface="Cambria Math" panose="02040503050406030204" pitchFamily="18" charset="0"/>
                        </a:rPr>
                        <m:t>𝑃</m:t>
                      </m:r>
                      <m:d>
                        <m:dPr>
                          <m:ctrlPr>
                            <a:rPr lang="en-IN" i="1" dirty="0">
                              <a:solidFill>
                                <a:schemeClr val="tx1"/>
                              </a:solidFill>
                              <a:latin typeface="Cambria Math" panose="02040503050406030204" pitchFamily="18" charset="0"/>
                            </a:rPr>
                          </m:ctrlPr>
                        </m:dPr>
                        <m:e>
                          <m:r>
                            <a:rPr lang="en-IN" i="1" dirty="0">
                              <a:solidFill>
                                <a:schemeClr val="tx1"/>
                              </a:solidFill>
                              <a:latin typeface="Cambria Math" panose="02040503050406030204" pitchFamily="18" charset="0"/>
                            </a:rPr>
                            <m:t>𝐵</m:t>
                          </m:r>
                        </m:e>
                      </m:d>
                    </m:oMath>
                  </m:oMathPara>
                </a14:m>
                <a:endParaRPr lang="en-US" dirty="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 </a:t>
                </a:r>
              </a:p>
            </p:txBody>
          </p:sp>
        </mc:Choice>
        <mc:Fallback xmlns="">
          <p:sp>
            <p:nvSpPr>
              <p:cNvPr id="4" name="Rectangle 3"/>
              <p:cNvSpPr>
                <a:spLocks noRot="1" noChangeAspect="1" noMove="1" noResize="1" noEditPoints="1" noAdjustHandles="1" noChangeArrowheads="1" noChangeShapeType="1" noTextEdit="1"/>
              </p:cNvSpPr>
              <p:nvPr/>
            </p:nvSpPr>
            <p:spPr>
              <a:xfrm>
                <a:off x="457200" y="1752600"/>
                <a:ext cx="7734300" cy="3634596"/>
              </a:xfrm>
              <a:prstGeom prst="rect">
                <a:avLst/>
              </a:prstGeom>
              <a:blipFill>
                <a:blip r:embed="rId2"/>
                <a:stretch>
                  <a:fillRect l="-471"/>
                </a:stretch>
              </a:blipFill>
            </p:spPr>
            <p:txBody>
              <a:bodyPr/>
              <a:lstStyle/>
              <a:p>
                <a:r>
                  <a:rPr lang="en-US">
                    <a:noFill/>
                  </a:rPr>
                  <a:t> </a:t>
                </a:r>
              </a:p>
            </p:txBody>
          </p:sp>
        </mc:Fallback>
      </mc:AlternateContent>
      <p:sp>
        <p:nvSpPr>
          <p:cNvPr id="5" name="Rounded Rectangle 4"/>
          <p:cNvSpPr/>
          <p:nvPr/>
        </p:nvSpPr>
        <p:spPr>
          <a:xfrm>
            <a:off x="457200" y="1752600"/>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 </a:t>
            </a:r>
            <a:r>
              <a:rPr lang="en-US" sz="2000" b="1" dirty="0" smtClean="0">
                <a:solidFill>
                  <a:prstClr val="black"/>
                </a:solidFill>
                <a:latin typeface="Times New Roman" pitchFamily="18" charset="0"/>
                <a:cs typeface="Times New Roman" pitchFamily="18" charset="0"/>
              </a:rPr>
              <a:t>Joint Probability</a:t>
            </a:r>
            <a:endParaRPr lang="en-IN" sz="2000" b="1" dirty="0">
              <a:solidFill>
                <a:prstClr val="black"/>
              </a:solidFill>
              <a:latin typeface="Times New Roman" pitchFamily="18" charset="0"/>
              <a:cs typeface="Times New Roman" pitchFamily="18" charset="0"/>
            </a:endParaRPr>
          </a:p>
        </p:txBody>
      </p:sp>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Probability-Basics</a:t>
            </a:r>
            <a:endParaRPr lang="en-US" b="1" spc="-5" dirty="0">
              <a:solidFill>
                <a:srgbClr val="C00000"/>
              </a:solidFill>
            </a:endParaRPr>
          </a:p>
        </p:txBody>
      </p:sp>
    </p:spTree>
    <p:extLst>
      <p:ext uri="{BB962C8B-B14F-4D97-AF65-F5344CB8AC3E}">
        <p14:creationId xmlns:p14="http://schemas.microsoft.com/office/powerpoint/2010/main" val="3977810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42900" y="838200"/>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 </a:t>
            </a:r>
            <a:r>
              <a:rPr lang="en-US" sz="2000" b="1" dirty="0" smtClean="0">
                <a:solidFill>
                  <a:prstClr val="black"/>
                </a:solidFill>
                <a:latin typeface="Times New Roman" pitchFamily="18" charset="0"/>
                <a:cs typeface="Times New Roman" pitchFamily="18" charset="0"/>
              </a:rPr>
              <a:t>Conditional  Probability</a:t>
            </a:r>
            <a:endParaRPr lang="en-IN" sz="2000" b="1" dirty="0">
              <a:solidFill>
                <a:prstClr val="black"/>
              </a:solidFill>
              <a:latin typeface="Times New Roman" pitchFamily="18" charset="0"/>
              <a:cs typeface="Times New Roman" pitchFamily="18" charset="0"/>
            </a:endParaRPr>
          </a:p>
        </p:txBody>
      </p:sp>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Probability-Basics</a:t>
            </a:r>
            <a:endParaRPr lang="en-US" b="1" spc="-5" dirty="0">
              <a:solidFill>
                <a:srgbClr val="C00000"/>
              </a:solidFill>
            </a:endParaRPr>
          </a:p>
        </p:txBody>
      </p:sp>
      <p:sp>
        <p:nvSpPr>
          <p:cNvPr id="2" name="Rectangle 1"/>
          <p:cNvSpPr/>
          <p:nvPr/>
        </p:nvSpPr>
        <p:spPr>
          <a:xfrm>
            <a:off x="228600" y="1752600"/>
            <a:ext cx="8534400" cy="4093428"/>
          </a:xfrm>
          <a:prstGeom prst="rect">
            <a:avLst/>
          </a:prstGeom>
        </p:spPr>
        <p:txBody>
          <a:bodyPr wrap="square">
            <a:spAutoFit/>
          </a:bodyPr>
          <a:lstStyle/>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If events are dependent, then their probability is expressed by conditional probability. </a:t>
            </a: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smtClean="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Conditional </a:t>
            </a:r>
            <a:r>
              <a:rPr lang="en-US" sz="2000" dirty="0">
                <a:latin typeface="Calibri" panose="020F0502020204030204" pitchFamily="34" charset="0"/>
                <a:cs typeface="Calibri" panose="020F0502020204030204" pitchFamily="34" charset="0"/>
              </a:rPr>
              <a:t>probability is a measure of the </a:t>
            </a:r>
            <a:r>
              <a:rPr lang="en-US" sz="2000" b="1" dirty="0">
                <a:latin typeface="Calibri" panose="020F0502020204030204" pitchFamily="34" charset="0"/>
                <a:cs typeface="Calibri" panose="020F0502020204030204" pitchFamily="34" charset="0"/>
              </a:rPr>
              <a:t>probability of an event </a:t>
            </a:r>
            <a:r>
              <a:rPr lang="en-US" sz="2000" dirty="0">
                <a:latin typeface="Calibri" panose="020F0502020204030204" pitchFamily="34" charset="0"/>
                <a:cs typeface="Calibri" panose="020F0502020204030204" pitchFamily="34" charset="0"/>
              </a:rPr>
              <a:t>given that </a:t>
            </a:r>
            <a:r>
              <a:rPr lang="en-US" sz="2000" b="1" dirty="0">
                <a:latin typeface="Calibri" panose="020F0502020204030204" pitchFamily="34" charset="0"/>
                <a:cs typeface="Calibri" panose="020F0502020204030204" pitchFamily="34" charset="0"/>
              </a:rPr>
              <a:t>another event has already </a:t>
            </a:r>
            <a:r>
              <a:rPr lang="en-US" sz="2000" b="1" dirty="0" smtClean="0">
                <a:latin typeface="Calibri" panose="020F0502020204030204" pitchFamily="34" charset="0"/>
                <a:cs typeface="Calibri" panose="020F0502020204030204" pitchFamily="34" charset="0"/>
              </a:rPr>
              <a:t>occurred.</a:t>
            </a:r>
          </a:p>
          <a:p>
            <a:pPr marL="285750" indent="-285750">
              <a:buFont typeface="Arial" panose="020B0604020202020204" pitchFamily="34" charset="0"/>
              <a:buChar char="•"/>
            </a:pPr>
            <a:endParaRPr lang="en-US" sz="2000" b="1"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If the event of interest is </a:t>
            </a:r>
            <a:r>
              <a:rPr lang="en-US" sz="2000" b="1"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and the event </a:t>
            </a:r>
            <a:r>
              <a:rPr lang="en-US" sz="2000" b="1"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is assumed to have occurred, "</a:t>
            </a:r>
            <a:r>
              <a:rPr lang="en-US" sz="2000" b="1" dirty="0">
                <a:solidFill>
                  <a:srgbClr val="C00000"/>
                </a:solidFill>
                <a:latin typeface="Calibri" panose="020F0502020204030204" pitchFamily="34" charset="0"/>
                <a:cs typeface="Calibri" panose="020F0502020204030204" pitchFamily="34" charset="0"/>
              </a:rPr>
              <a:t>the conditional probability of A given B</a:t>
            </a:r>
            <a:r>
              <a:rPr lang="en-US" sz="2000" dirty="0">
                <a:latin typeface="Calibri" panose="020F0502020204030204" pitchFamily="34" charset="0"/>
                <a:cs typeface="Calibri" panose="020F0502020204030204" pitchFamily="34" charset="0"/>
              </a:rPr>
              <a:t>", or "the probability of A under the condition B", is usually written as </a:t>
            </a:r>
            <a:r>
              <a:rPr lang="en-US" sz="2000" b="1" dirty="0">
                <a:latin typeface="Calibri" panose="020F0502020204030204" pitchFamily="34" charset="0"/>
                <a:cs typeface="Calibri" panose="020F0502020204030204" pitchFamily="34" charset="0"/>
              </a:rPr>
              <a:t>P(A|B)</a:t>
            </a:r>
            <a:r>
              <a:rPr lang="en-US" sz="2000" dirty="0">
                <a:latin typeface="Calibri" panose="020F0502020204030204" pitchFamily="34" charset="0"/>
                <a:cs typeface="Calibri" panose="020F0502020204030204" pitchFamily="34" charset="0"/>
              </a:rPr>
              <a:t>, or sometimes PB(A</a:t>
            </a:r>
            <a:r>
              <a:rPr lang="en-US"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Rectangle 2"/>
              <p:cNvSpPr/>
              <p:nvPr/>
            </p:nvSpPr>
            <p:spPr>
              <a:xfrm>
                <a:off x="1066800" y="5410200"/>
                <a:ext cx="6400800" cy="618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IN" i="1">
                          <a:solidFill>
                            <a:prstClr val="black"/>
                          </a:solidFill>
                          <a:latin typeface="Cambria Math" panose="02040503050406030204" pitchFamily="18" charset="0"/>
                        </a:rPr>
                        <m:t>𝑃</m:t>
                      </m:r>
                      <m:d>
                        <m:dPr>
                          <m:ctrlPr>
                            <a:rPr lang="en-IN" i="1">
                              <a:solidFill>
                                <a:prstClr val="black"/>
                              </a:solidFill>
                              <a:latin typeface="Cambria Math" panose="02040503050406030204" pitchFamily="18" charset="0"/>
                            </a:rPr>
                          </m:ctrlPr>
                        </m:dPr>
                        <m:e>
                          <m:r>
                            <a:rPr lang="en-IN" i="1">
                              <a:solidFill>
                                <a:prstClr val="black"/>
                              </a:solidFill>
                              <a:latin typeface="Cambria Math" panose="02040503050406030204" pitchFamily="18" charset="0"/>
                            </a:rPr>
                            <m:t>𝐴</m:t>
                          </m:r>
                        </m:e>
                        <m:e>
                          <m:r>
                            <a:rPr lang="en-IN" i="1">
                              <a:solidFill>
                                <a:prstClr val="black"/>
                              </a:solidFill>
                              <a:latin typeface="Cambria Math" panose="02040503050406030204" pitchFamily="18" charset="0"/>
                            </a:rPr>
                            <m:t>𝐵</m:t>
                          </m:r>
                        </m:e>
                      </m:d>
                      <m:r>
                        <a:rPr lang="en-IN" i="1">
                          <a:solidFill>
                            <a:prstClr val="black"/>
                          </a:solidFill>
                          <a:latin typeface="Cambria Math" panose="02040503050406030204" pitchFamily="18" charset="0"/>
                        </a:rPr>
                        <m:t>=</m:t>
                      </m:r>
                      <m:f>
                        <m:fPr>
                          <m:ctrlPr>
                            <a:rPr lang="en-IN" i="1">
                              <a:solidFill>
                                <a:prstClr val="black"/>
                              </a:solidFill>
                              <a:latin typeface="Cambria Math" panose="02040503050406030204" pitchFamily="18" charset="0"/>
                            </a:rPr>
                          </m:ctrlPr>
                        </m:fPr>
                        <m:num>
                          <m:r>
                            <m:rPr>
                              <m:sty m:val="p"/>
                            </m:rPr>
                            <a:rPr lang="en-IN">
                              <a:solidFill>
                                <a:prstClr val="black"/>
                              </a:solidFill>
                              <a:latin typeface="Cambria Math" panose="02040503050406030204" pitchFamily="18" charset="0"/>
                            </a:rPr>
                            <m:t>Number</m:t>
                          </m:r>
                          <m:r>
                            <a:rPr lang="en-IN">
                              <a:solidFill>
                                <a:prstClr val="black"/>
                              </a:solidFill>
                              <a:latin typeface="Cambria Math" panose="02040503050406030204" pitchFamily="18" charset="0"/>
                            </a:rPr>
                            <m:t> </m:t>
                          </m:r>
                          <m:r>
                            <m:rPr>
                              <m:sty m:val="p"/>
                            </m:rPr>
                            <a:rPr lang="en-IN">
                              <a:solidFill>
                                <a:prstClr val="black"/>
                              </a:solidFill>
                              <a:latin typeface="Cambria Math" panose="02040503050406030204" pitchFamily="18" charset="0"/>
                            </a:rPr>
                            <m:t>of</m:t>
                          </m:r>
                          <m:r>
                            <a:rPr lang="en-IN">
                              <a:solidFill>
                                <a:prstClr val="black"/>
                              </a:solidFill>
                              <a:latin typeface="Cambria Math" panose="02040503050406030204" pitchFamily="18" charset="0"/>
                            </a:rPr>
                            <m:t> </m:t>
                          </m:r>
                          <m:r>
                            <m:rPr>
                              <m:sty m:val="p"/>
                            </m:rPr>
                            <a:rPr lang="en-IN">
                              <a:solidFill>
                                <a:prstClr val="black"/>
                              </a:solidFill>
                              <a:latin typeface="Cambria Math" panose="02040503050406030204" pitchFamily="18" charset="0"/>
                            </a:rPr>
                            <m:t>events</m:t>
                          </m:r>
                          <m:r>
                            <a:rPr lang="en-IN">
                              <a:solidFill>
                                <a:prstClr val="black"/>
                              </a:solidFill>
                              <a:latin typeface="Cambria Math" panose="02040503050406030204" pitchFamily="18" charset="0"/>
                            </a:rPr>
                            <m:t> </m:t>
                          </m:r>
                          <m:r>
                            <m:rPr>
                              <m:sty m:val="p"/>
                            </m:rPr>
                            <a:rPr lang="en-IN">
                              <a:solidFill>
                                <a:prstClr val="black"/>
                              </a:solidFill>
                              <a:latin typeface="Cambria Math" panose="02040503050406030204" pitchFamily="18" charset="0"/>
                            </a:rPr>
                            <m:t>in</m:t>
                          </m:r>
                          <m:r>
                            <a:rPr lang="en-IN" i="1">
                              <a:solidFill>
                                <a:prstClr val="black"/>
                              </a:solidFill>
                              <a:latin typeface="Cambria Math" panose="02040503050406030204" pitchFamily="18" charset="0"/>
                            </a:rPr>
                            <m:t> </m:t>
                          </m:r>
                          <m:r>
                            <a:rPr lang="en-IN" i="1">
                              <a:solidFill>
                                <a:prstClr val="black"/>
                              </a:solidFill>
                              <a:latin typeface="Cambria Math" panose="02040503050406030204" pitchFamily="18" charset="0"/>
                            </a:rPr>
                            <m:t>𝐵</m:t>
                          </m:r>
                          <m:r>
                            <a:rPr lang="en-IN" i="1">
                              <a:solidFill>
                                <a:prstClr val="black"/>
                              </a:solidFill>
                              <a:latin typeface="Cambria Math" panose="02040503050406030204" pitchFamily="18" charset="0"/>
                            </a:rPr>
                            <m:t> </m:t>
                          </m:r>
                          <m:r>
                            <m:rPr>
                              <m:sty m:val="p"/>
                            </m:rPr>
                            <a:rPr lang="en-IN">
                              <a:solidFill>
                                <a:prstClr val="black"/>
                              </a:solidFill>
                              <a:latin typeface="Cambria Math" panose="02040503050406030204" pitchFamily="18" charset="0"/>
                            </a:rPr>
                            <m:t>which</m:t>
                          </m:r>
                          <m:r>
                            <a:rPr lang="en-IN">
                              <a:solidFill>
                                <a:prstClr val="black"/>
                              </a:solidFill>
                              <a:latin typeface="Cambria Math" panose="02040503050406030204" pitchFamily="18" charset="0"/>
                            </a:rPr>
                            <m:t> </m:t>
                          </m:r>
                          <m:r>
                            <m:rPr>
                              <m:sty m:val="p"/>
                            </m:rPr>
                            <a:rPr lang="en-IN">
                              <a:solidFill>
                                <a:prstClr val="black"/>
                              </a:solidFill>
                              <a:latin typeface="Cambria Math" panose="02040503050406030204" pitchFamily="18" charset="0"/>
                            </a:rPr>
                            <m:t>are</m:t>
                          </m:r>
                          <m:r>
                            <a:rPr lang="en-IN">
                              <a:solidFill>
                                <a:prstClr val="black"/>
                              </a:solidFill>
                              <a:latin typeface="Cambria Math" panose="02040503050406030204" pitchFamily="18" charset="0"/>
                            </a:rPr>
                            <m:t> </m:t>
                          </m:r>
                          <m:r>
                            <m:rPr>
                              <m:sty m:val="p"/>
                            </m:rPr>
                            <a:rPr lang="en-IN">
                              <a:solidFill>
                                <a:prstClr val="black"/>
                              </a:solidFill>
                              <a:latin typeface="Cambria Math" panose="02040503050406030204" pitchFamily="18" charset="0"/>
                            </a:rPr>
                            <m:t>favourable</m:t>
                          </m:r>
                          <m:r>
                            <a:rPr lang="en-IN">
                              <a:solidFill>
                                <a:prstClr val="black"/>
                              </a:solidFill>
                              <a:latin typeface="Cambria Math" panose="02040503050406030204" pitchFamily="18" charset="0"/>
                            </a:rPr>
                            <m:t> </m:t>
                          </m:r>
                          <m:r>
                            <m:rPr>
                              <m:sty m:val="p"/>
                            </m:rPr>
                            <a:rPr lang="en-IN">
                              <a:solidFill>
                                <a:prstClr val="black"/>
                              </a:solidFill>
                              <a:latin typeface="Cambria Math" panose="02040503050406030204" pitchFamily="18" charset="0"/>
                            </a:rPr>
                            <m:t>to</m:t>
                          </m:r>
                          <m:r>
                            <a:rPr lang="en-IN">
                              <a:solidFill>
                                <a:prstClr val="black"/>
                              </a:solidFill>
                              <a:latin typeface="Cambria Math" panose="02040503050406030204" pitchFamily="18" charset="0"/>
                            </a:rPr>
                            <m:t> </m:t>
                          </m:r>
                          <m:r>
                            <a:rPr lang="en-IN" i="1">
                              <a:solidFill>
                                <a:prstClr val="black"/>
                              </a:solidFill>
                              <a:latin typeface="Cambria Math" panose="02040503050406030204" pitchFamily="18" charset="0"/>
                            </a:rPr>
                            <m:t>𝐴</m:t>
                          </m:r>
                        </m:num>
                        <m:den>
                          <m:r>
                            <m:rPr>
                              <m:sty m:val="p"/>
                            </m:rPr>
                            <a:rPr lang="en-IN">
                              <a:solidFill>
                                <a:prstClr val="black"/>
                              </a:solidFill>
                              <a:latin typeface="Cambria Math" panose="02040503050406030204" pitchFamily="18" charset="0"/>
                            </a:rPr>
                            <m:t>Number</m:t>
                          </m:r>
                          <m:r>
                            <a:rPr lang="en-IN">
                              <a:solidFill>
                                <a:prstClr val="black"/>
                              </a:solidFill>
                              <a:latin typeface="Cambria Math" panose="02040503050406030204" pitchFamily="18" charset="0"/>
                            </a:rPr>
                            <m:t> </m:t>
                          </m:r>
                          <m:r>
                            <m:rPr>
                              <m:sty m:val="p"/>
                            </m:rPr>
                            <a:rPr lang="en-IN">
                              <a:solidFill>
                                <a:prstClr val="black"/>
                              </a:solidFill>
                              <a:latin typeface="Cambria Math" panose="02040503050406030204" pitchFamily="18" charset="0"/>
                            </a:rPr>
                            <m:t>of</m:t>
                          </m:r>
                          <m:r>
                            <a:rPr lang="en-IN">
                              <a:solidFill>
                                <a:prstClr val="black"/>
                              </a:solidFill>
                              <a:latin typeface="Cambria Math" panose="02040503050406030204" pitchFamily="18" charset="0"/>
                            </a:rPr>
                            <m:t> </m:t>
                          </m:r>
                          <m:r>
                            <m:rPr>
                              <m:sty m:val="p"/>
                            </m:rPr>
                            <a:rPr lang="en-IN">
                              <a:solidFill>
                                <a:prstClr val="black"/>
                              </a:solidFill>
                              <a:latin typeface="Cambria Math" panose="02040503050406030204" pitchFamily="18" charset="0"/>
                            </a:rPr>
                            <m:t>events</m:t>
                          </m:r>
                          <m:r>
                            <a:rPr lang="en-IN">
                              <a:solidFill>
                                <a:prstClr val="black"/>
                              </a:solidFill>
                              <a:latin typeface="Cambria Math" panose="02040503050406030204" pitchFamily="18" charset="0"/>
                            </a:rPr>
                            <m:t> </m:t>
                          </m:r>
                          <m:r>
                            <m:rPr>
                              <m:sty m:val="p"/>
                            </m:rPr>
                            <a:rPr lang="en-IN">
                              <a:solidFill>
                                <a:prstClr val="black"/>
                              </a:solidFill>
                              <a:latin typeface="Cambria Math" panose="02040503050406030204" pitchFamily="18" charset="0"/>
                            </a:rPr>
                            <m:t>in</m:t>
                          </m:r>
                          <m:r>
                            <a:rPr lang="en-IN">
                              <a:solidFill>
                                <a:prstClr val="black"/>
                              </a:solidFill>
                              <a:latin typeface="Cambria Math" panose="02040503050406030204" pitchFamily="18" charset="0"/>
                            </a:rPr>
                            <m:t> </m:t>
                          </m:r>
                          <m:r>
                            <a:rPr lang="en-IN" i="1">
                              <a:solidFill>
                                <a:prstClr val="black"/>
                              </a:solidFill>
                              <a:latin typeface="Cambria Math" panose="02040503050406030204" pitchFamily="18" charset="0"/>
                            </a:rPr>
                            <m:t>𝐵</m:t>
                          </m:r>
                        </m:den>
                      </m:f>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1066800" y="5410200"/>
                <a:ext cx="6400800" cy="61895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08738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28600" y="1143000"/>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 </a:t>
            </a:r>
            <a:r>
              <a:rPr lang="en-US" sz="2000" b="1" dirty="0" smtClean="0">
                <a:solidFill>
                  <a:prstClr val="black"/>
                </a:solidFill>
                <a:latin typeface="Times New Roman" pitchFamily="18" charset="0"/>
                <a:cs typeface="Times New Roman" pitchFamily="18" charset="0"/>
              </a:rPr>
              <a:t>Conditional  Probability Examples</a:t>
            </a:r>
            <a:endParaRPr lang="en-IN" sz="2000" b="1" dirty="0">
              <a:solidFill>
                <a:prstClr val="black"/>
              </a:solidFill>
              <a:latin typeface="Times New Roman" pitchFamily="18" charset="0"/>
              <a:cs typeface="Times New Roman" pitchFamily="18" charset="0"/>
            </a:endParaRPr>
          </a:p>
        </p:txBody>
      </p:sp>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Probability-Basics</a:t>
            </a:r>
            <a:endParaRPr lang="en-US" b="1" spc="-5" dirty="0">
              <a:solidFill>
                <a:srgbClr val="C00000"/>
              </a:solidFill>
            </a:endParaRPr>
          </a:p>
        </p:txBody>
      </p:sp>
      <p:sp>
        <p:nvSpPr>
          <p:cNvPr id="2" name="Rectangle 1"/>
          <p:cNvSpPr/>
          <p:nvPr/>
        </p:nvSpPr>
        <p:spPr>
          <a:xfrm>
            <a:off x="228600" y="1828800"/>
            <a:ext cx="8534400" cy="3477875"/>
          </a:xfrm>
          <a:prstGeom prst="rect">
            <a:avLst/>
          </a:prstGeom>
        </p:spPr>
        <p:txBody>
          <a:bodyPr wrap="square">
            <a:spAutoFit/>
          </a:bodyPr>
          <a:lstStyle/>
          <a:p>
            <a:pPr marL="285750" indent="-285750">
              <a:buFont typeface="Arial" panose="020B0604020202020204" pitchFamily="34" charset="0"/>
              <a:buChar char="•"/>
            </a:pPr>
            <a:r>
              <a:rPr lang="en-US" sz="2000" b="1" dirty="0" smtClean="0">
                <a:solidFill>
                  <a:srgbClr val="C00000"/>
                </a:solidFill>
                <a:latin typeface="Calibri" panose="020F0502020204030204" pitchFamily="34" charset="0"/>
                <a:cs typeface="Calibri" panose="020F0502020204030204" pitchFamily="34" charset="0"/>
              </a:rPr>
              <a:t> </a:t>
            </a:r>
            <a:r>
              <a:rPr lang="en-US" sz="2000" b="1" dirty="0">
                <a:solidFill>
                  <a:srgbClr val="C00000"/>
                </a:solidFill>
                <a:latin typeface="Calibri" panose="020F0502020204030204" pitchFamily="34" charset="0"/>
                <a:cs typeface="Calibri" panose="020F0502020204030204" pitchFamily="34" charset="0"/>
              </a:rPr>
              <a:t>Chances of cough</a:t>
            </a:r>
          </a:p>
          <a:p>
            <a:endParaRPr lang="en-US" sz="2000" dirty="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The  </a:t>
            </a:r>
            <a:r>
              <a:rPr lang="en-US" sz="2000" dirty="0">
                <a:latin typeface="Calibri" panose="020F0502020204030204" pitchFamily="34" charset="0"/>
                <a:cs typeface="Calibri" panose="020F0502020204030204" pitchFamily="34" charset="0"/>
              </a:rPr>
              <a:t>probability that any given person has a cough on any given day maybe only 5%. But if we know or assume that the person has a cold, then they are much more likely to be coughing. The conditional probability of coughing given that person have a cold might be a much higher 75%.</a:t>
            </a:r>
            <a:endParaRPr lang="en-US" sz="2000" b="1"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solidFill>
                  <a:srgbClr val="C00000"/>
                </a:solidFill>
                <a:latin typeface="Calibri" panose="020F0502020204030204" pitchFamily="34" charset="0"/>
                <a:cs typeface="Calibri" panose="020F0502020204030204" pitchFamily="34" charset="0"/>
              </a:rPr>
              <a:t> Marbles in a </a:t>
            </a:r>
            <a:r>
              <a:rPr lang="en-US" sz="2000" b="1" dirty="0" smtClean="0">
                <a:solidFill>
                  <a:srgbClr val="C00000"/>
                </a:solidFill>
                <a:latin typeface="Calibri" panose="020F0502020204030204" pitchFamily="34" charset="0"/>
                <a:cs typeface="Calibri" panose="020F0502020204030204" pitchFamily="34" charset="0"/>
              </a:rPr>
              <a:t>Bag</a:t>
            </a:r>
          </a:p>
          <a:p>
            <a:endParaRPr lang="en-US" sz="2000" b="1" dirty="0" smtClean="0">
              <a:solidFill>
                <a:srgbClr val="C00000"/>
              </a:solidFill>
              <a:latin typeface="Calibri" panose="020F0502020204030204" pitchFamily="34" charset="0"/>
              <a:cs typeface="Calibri" panose="020F0502020204030204" pitchFamily="34" charset="0"/>
            </a:endParaRPr>
          </a:p>
          <a:p>
            <a:pPr marL="396875" lvl="0" indent="-342900" algn="just">
              <a:buSzPct val="135000"/>
              <a:buBlip>
                <a:blip r:embed="rId2"/>
              </a:buBlip>
            </a:pPr>
            <a:r>
              <a:rPr lang="en-US" sz="2000" dirty="0" smtClean="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blue and 3 red marbles are in a bag. What are the chances of getting a blue marble? ???</a:t>
            </a:r>
          </a:p>
        </p:txBody>
      </p:sp>
      <p:sp>
        <p:nvSpPr>
          <p:cNvPr id="3" name="Rectangle 2"/>
          <p:cNvSpPr/>
          <p:nvPr/>
        </p:nvSpPr>
        <p:spPr>
          <a:xfrm>
            <a:off x="4724400" y="5460652"/>
            <a:ext cx="2249334" cy="369332"/>
          </a:xfrm>
          <a:prstGeom prst="rect">
            <a:avLst/>
          </a:prstGeom>
        </p:spPr>
        <p:txBody>
          <a:bodyPr wrap="none">
            <a:spAutoFit/>
          </a:bodyPr>
          <a:lstStyle/>
          <a:p>
            <a:r>
              <a:rPr lang="en-US" dirty="0">
                <a:solidFill>
                  <a:srgbClr val="C00000"/>
                </a:solidFill>
                <a:latin typeface="Helvetica Neue"/>
              </a:rPr>
              <a:t>The chance is 2 in 5</a:t>
            </a:r>
            <a:endParaRPr lang="en-US" dirty="0">
              <a:solidFill>
                <a:srgbClr val="C00000"/>
              </a:solidFill>
            </a:endParaRPr>
          </a:p>
        </p:txBody>
      </p:sp>
    </p:spTree>
    <p:extLst>
      <p:ext uri="{BB962C8B-B14F-4D97-AF65-F5344CB8AC3E}">
        <p14:creationId xmlns:p14="http://schemas.microsoft.com/office/powerpoint/2010/main" val="354858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But after taking one out of these chances,&#10;situation may change!&#10;So the next time:&#10;1. if we got a red marble before, then ..."/>
          <p:cNvPicPr>
            <a:picLocks noChangeAspect="1" noChangeArrowheads="1"/>
          </p:cNvPicPr>
          <p:nvPr/>
        </p:nvPicPr>
        <p:blipFill rotWithShape="1">
          <a:blip r:embed="rId2">
            <a:extLst>
              <a:ext uri="{28A0092B-C50C-407E-A947-70E740481C1C}">
                <a14:useLocalDpi xmlns:a14="http://schemas.microsoft.com/office/drawing/2010/main" val="0"/>
              </a:ext>
            </a:extLst>
          </a:blip>
          <a:srcRect l="59336" t="18817" b="50268"/>
          <a:stretch/>
        </p:blipFill>
        <p:spPr bwMode="auto">
          <a:xfrm>
            <a:off x="5181600" y="1742173"/>
            <a:ext cx="3446546" cy="1752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42900" y="2063612"/>
            <a:ext cx="8001000" cy="2862322"/>
          </a:xfrm>
          <a:prstGeom prst="rect">
            <a:avLst/>
          </a:prstGeom>
        </p:spPr>
        <p:txBody>
          <a:bodyPr wrap="square">
            <a:spAutoFit/>
          </a:bodyPr>
          <a:lstStyle/>
          <a:p>
            <a:r>
              <a:rPr lang="en-US" sz="2000" dirty="0">
                <a:solidFill>
                  <a:srgbClr val="3B3835"/>
                </a:solidFill>
                <a:latin typeface="Calibri" panose="020F0502020204030204" pitchFamily="34" charset="0"/>
                <a:cs typeface="Calibri" panose="020F0502020204030204" pitchFamily="34" charset="0"/>
              </a:rPr>
              <a:t>But after taking one out of these chances, </a:t>
            </a:r>
            <a:endParaRPr lang="en-US" sz="2000" dirty="0" smtClean="0">
              <a:solidFill>
                <a:srgbClr val="3B3835"/>
              </a:solidFill>
              <a:latin typeface="Calibri" panose="020F0502020204030204" pitchFamily="34" charset="0"/>
              <a:cs typeface="Calibri" panose="020F0502020204030204" pitchFamily="34" charset="0"/>
            </a:endParaRPr>
          </a:p>
          <a:p>
            <a:endParaRPr lang="en-US" sz="2000" dirty="0" smtClean="0">
              <a:solidFill>
                <a:srgbClr val="3B3835"/>
              </a:solidFill>
              <a:latin typeface="Calibri" panose="020F0502020204030204" pitchFamily="34" charset="0"/>
              <a:cs typeface="Calibri" panose="020F0502020204030204" pitchFamily="34" charset="0"/>
            </a:endParaRPr>
          </a:p>
          <a:p>
            <a:r>
              <a:rPr lang="en-US" sz="2000" b="1" dirty="0" smtClean="0">
                <a:solidFill>
                  <a:srgbClr val="3B3835"/>
                </a:solidFill>
                <a:latin typeface="Calibri" panose="020F0502020204030204" pitchFamily="34" charset="0"/>
                <a:cs typeface="Calibri" panose="020F0502020204030204" pitchFamily="34" charset="0"/>
              </a:rPr>
              <a:t>situation </a:t>
            </a:r>
            <a:r>
              <a:rPr lang="en-US" sz="2000" b="1" dirty="0">
                <a:solidFill>
                  <a:srgbClr val="3B3835"/>
                </a:solidFill>
                <a:latin typeface="Calibri" panose="020F0502020204030204" pitchFamily="34" charset="0"/>
                <a:cs typeface="Calibri" panose="020F0502020204030204" pitchFamily="34" charset="0"/>
              </a:rPr>
              <a:t>may change! </a:t>
            </a:r>
            <a:endParaRPr lang="en-US" sz="2000" b="1" dirty="0" smtClean="0">
              <a:solidFill>
                <a:srgbClr val="3B3835"/>
              </a:solidFill>
              <a:latin typeface="Calibri" panose="020F0502020204030204" pitchFamily="34" charset="0"/>
              <a:cs typeface="Calibri" panose="020F0502020204030204" pitchFamily="34" charset="0"/>
            </a:endParaRPr>
          </a:p>
          <a:p>
            <a:endParaRPr lang="en-US" sz="2000" b="1" dirty="0" smtClean="0">
              <a:solidFill>
                <a:srgbClr val="3B3835"/>
              </a:solidFill>
              <a:latin typeface="Calibri" panose="020F0502020204030204" pitchFamily="34" charset="0"/>
              <a:cs typeface="Calibri" panose="020F0502020204030204" pitchFamily="34" charset="0"/>
            </a:endParaRPr>
          </a:p>
          <a:p>
            <a:r>
              <a:rPr lang="en-US" sz="2000" dirty="0" smtClean="0">
                <a:solidFill>
                  <a:srgbClr val="3B3835"/>
                </a:solidFill>
                <a:latin typeface="Calibri" panose="020F0502020204030204" pitchFamily="34" charset="0"/>
                <a:cs typeface="Calibri" panose="020F0502020204030204" pitchFamily="34" charset="0"/>
              </a:rPr>
              <a:t>So </a:t>
            </a:r>
            <a:r>
              <a:rPr lang="en-US" sz="2000" dirty="0">
                <a:solidFill>
                  <a:srgbClr val="3B3835"/>
                </a:solidFill>
                <a:latin typeface="Calibri" panose="020F0502020204030204" pitchFamily="34" charset="0"/>
                <a:cs typeface="Calibri" panose="020F0502020204030204" pitchFamily="34" charset="0"/>
              </a:rPr>
              <a:t>the next time: </a:t>
            </a:r>
            <a:endParaRPr lang="en-US" sz="2000" dirty="0" smtClean="0">
              <a:solidFill>
                <a:srgbClr val="3B3835"/>
              </a:solidFill>
              <a:latin typeface="Calibri" panose="020F0502020204030204" pitchFamily="34" charset="0"/>
              <a:cs typeface="Calibri" panose="020F0502020204030204" pitchFamily="34" charset="0"/>
            </a:endParaRPr>
          </a:p>
          <a:p>
            <a:pPr marL="857250" indent="-342900">
              <a:buAutoNum type="arabicPeriod"/>
            </a:pPr>
            <a:r>
              <a:rPr lang="en-US" sz="2000" dirty="0" smtClean="0">
                <a:solidFill>
                  <a:srgbClr val="3B3835"/>
                </a:solidFill>
                <a:latin typeface="Calibri" panose="020F0502020204030204" pitchFamily="34" charset="0"/>
                <a:cs typeface="Calibri" panose="020F0502020204030204" pitchFamily="34" charset="0"/>
              </a:rPr>
              <a:t>if </a:t>
            </a:r>
            <a:r>
              <a:rPr lang="en-US" sz="2000" dirty="0">
                <a:solidFill>
                  <a:srgbClr val="3B3835"/>
                </a:solidFill>
                <a:latin typeface="Calibri" panose="020F0502020204030204" pitchFamily="34" charset="0"/>
                <a:cs typeface="Calibri" panose="020F0502020204030204" pitchFamily="34" charset="0"/>
              </a:rPr>
              <a:t>we got a red marble before, then the chance of a blue marble next is </a:t>
            </a:r>
            <a:r>
              <a:rPr lang="en-US" sz="2000" b="1" dirty="0">
                <a:solidFill>
                  <a:srgbClr val="3B3835"/>
                </a:solidFill>
                <a:latin typeface="Calibri" panose="020F0502020204030204" pitchFamily="34" charset="0"/>
                <a:cs typeface="Calibri" panose="020F0502020204030204" pitchFamily="34" charset="0"/>
              </a:rPr>
              <a:t>2 in 4 </a:t>
            </a:r>
          </a:p>
          <a:p>
            <a:pPr marL="857250" indent="-342900">
              <a:buAutoNum type="arabicPeriod"/>
            </a:pPr>
            <a:r>
              <a:rPr lang="en-US" sz="2000" dirty="0" smtClean="0">
                <a:solidFill>
                  <a:srgbClr val="3B3835"/>
                </a:solidFill>
                <a:latin typeface="Calibri" panose="020F0502020204030204" pitchFamily="34" charset="0"/>
                <a:cs typeface="Calibri" panose="020F0502020204030204" pitchFamily="34" charset="0"/>
              </a:rPr>
              <a:t> </a:t>
            </a:r>
            <a:r>
              <a:rPr lang="en-US" sz="2000" dirty="0">
                <a:solidFill>
                  <a:srgbClr val="3B3835"/>
                </a:solidFill>
                <a:latin typeface="Calibri" panose="020F0502020204030204" pitchFamily="34" charset="0"/>
                <a:cs typeface="Calibri" panose="020F0502020204030204" pitchFamily="34" charset="0"/>
              </a:rPr>
              <a:t>if we got a blue marble before, then the chance of a blue marble next is </a:t>
            </a:r>
            <a:r>
              <a:rPr lang="en-US" sz="2000" b="1" dirty="0">
                <a:solidFill>
                  <a:srgbClr val="3B3835"/>
                </a:solidFill>
                <a:latin typeface="Calibri" panose="020F0502020204030204" pitchFamily="34" charset="0"/>
                <a:cs typeface="Calibri" panose="020F0502020204030204" pitchFamily="34" charset="0"/>
              </a:rPr>
              <a:t>1 in 4</a:t>
            </a:r>
            <a:endParaRPr lang="en-US" sz="2000" b="1" dirty="0">
              <a:latin typeface="Calibri" panose="020F0502020204030204" pitchFamily="34" charset="0"/>
              <a:cs typeface="Calibri" panose="020F0502020204030204" pitchFamily="34" charset="0"/>
            </a:endParaRPr>
          </a:p>
        </p:txBody>
      </p:sp>
      <p:sp>
        <p:nvSpPr>
          <p:cNvPr id="6"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smtClean="0">
                <a:solidFill>
                  <a:srgbClr val="C00000"/>
                </a:solidFill>
              </a:rPr>
              <a:t>Probability-Basics</a:t>
            </a:r>
            <a:endParaRPr lang="en-US" b="1" spc="-5" dirty="0">
              <a:solidFill>
                <a:srgbClr val="C00000"/>
              </a:solidFill>
            </a:endParaRPr>
          </a:p>
        </p:txBody>
      </p:sp>
      <p:sp>
        <p:nvSpPr>
          <p:cNvPr id="7" name="Rounded Rectangle 6"/>
          <p:cNvSpPr/>
          <p:nvPr/>
        </p:nvSpPr>
        <p:spPr>
          <a:xfrm>
            <a:off x="228600" y="1143000"/>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 </a:t>
            </a:r>
            <a:r>
              <a:rPr lang="en-US" sz="2000" b="1" dirty="0" smtClean="0">
                <a:solidFill>
                  <a:prstClr val="black"/>
                </a:solidFill>
                <a:latin typeface="Times New Roman" pitchFamily="18" charset="0"/>
                <a:cs typeface="Times New Roman" pitchFamily="18" charset="0"/>
              </a:rPr>
              <a:t>Conditional  Probability Examples</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42474292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432E31F2FB9B44B860B4B885E92693" ma:contentTypeVersion="3" ma:contentTypeDescription="Create a new document." ma:contentTypeScope="" ma:versionID="6aaa6a89880c72b3898ebaa570f3cc91">
  <xsd:schema xmlns:xsd="http://www.w3.org/2001/XMLSchema" xmlns:xs="http://www.w3.org/2001/XMLSchema" xmlns:p="http://schemas.microsoft.com/office/2006/metadata/properties" xmlns:ns2="5fec2b50-0c22-4184-8bd8-c518e29fd48c" targetNamespace="http://schemas.microsoft.com/office/2006/metadata/properties" ma:root="true" ma:fieldsID="7798ab67eefe3d7a6633abc41c44ec4b" ns2:_="">
    <xsd:import namespace="5fec2b50-0c22-4184-8bd8-c518e29fd48c"/>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ec2b50-0c22-4184-8bd8-c518e29fd4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E8A175-AC6E-4AFA-BECE-FE4CE9F31E0D}"/>
</file>

<file path=customXml/itemProps2.xml><?xml version="1.0" encoding="utf-8"?>
<ds:datastoreItem xmlns:ds="http://schemas.openxmlformats.org/officeDocument/2006/customXml" ds:itemID="{8231C98D-6D6B-4445-9024-4F5DE8AB300F}"/>
</file>

<file path=customXml/itemProps3.xml><?xml version="1.0" encoding="utf-8"?>
<ds:datastoreItem xmlns:ds="http://schemas.openxmlformats.org/officeDocument/2006/customXml" ds:itemID="{C0730583-C69F-4E13-AD5E-43298B651D25}"/>
</file>

<file path=docProps/app.xml><?xml version="1.0" encoding="utf-8"?>
<Properties xmlns="http://schemas.openxmlformats.org/officeDocument/2006/extended-properties" xmlns:vt="http://schemas.openxmlformats.org/officeDocument/2006/docPropsVTypes">
  <Template>Solstice</Template>
  <TotalTime>31903</TotalTime>
  <Words>943</Words>
  <Application>Microsoft Office PowerPoint</Application>
  <PresentationFormat>On-screen Show (4:3)</PresentationFormat>
  <Paragraphs>145</Paragraphs>
  <Slides>18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Cambria Math</vt:lpstr>
      <vt:lpstr>Century Schoolbook</vt:lpstr>
      <vt:lpstr>charter</vt:lpstr>
      <vt:lpstr>Helvetica Neue</vt:lpstr>
      <vt:lpstr>Times New Roman</vt:lpstr>
      <vt:lpstr>Wingdings</vt:lpstr>
      <vt:lpstr>Wingdings 2</vt:lpstr>
      <vt:lpstr>Oriel</vt:lpstr>
      <vt:lpstr>19CSE305: MACHINE LEARNING  </vt:lpstr>
      <vt:lpstr>Naive Bayes Classifier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19CSE202  Database Management Systems  (DBMS)</dc:title>
  <dc:creator>USER</dc:creator>
  <cp:lastModifiedBy>USER</cp:lastModifiedBy>
  <cp:revision>563</cp:revision>
  <dcterms:created xsi:type="dcterms:W3CDTF">2006-08-16T00:00:00Z</dcterms:created>
  <dcterms:modified xsi:type="dcterms:W3CDTF">2021-10-05T05:18:18Z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0x01010038432E31F2FB9B44B860B4B885E92693</vt:lpwstr>
  </property>
</Properties>
</file>