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55" r:id="rId2"/>
    <p:sldId id="310" r:id="rId3"/>
    <p:sldId id="303" r:id="rId4"/>
    <p:sldId id="348" r:id="rId5"/>
    <p:sldId id="319" r:id="rId6"/>
    <p:sldId id="349" r:id="rId7"/>
    <p:sldId id="331" r:id="rId8"/>
    <p:sldId id="350" r:id="rId9"/>
    <p:sldId id="351" r:id="rId10"/>
    <p:sldId id="352" r:id="rId11"/>
    <p:sldId id="353" r:id="rId12"/>
    <p:sldId id="35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60" d="100"/>
          <a:sy n="60" d="100"/>
        </p:scale>
        <p:origin x="13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2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D44B3-AF5A-405C-B78A-76FAA042647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7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D44B3-AF5A-405C-B78A-76FAA042647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57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LEARNING 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40128"/>
              </p:ext>
            </p:extLst>
          </p:nvPr>
        </p:nvGraphicFramePr>
        <p:xfrm>
          <a:off x="304800" y="762000"/>
          <a:ext cx="1752600" cy="44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762000"/>
                        <a:ext cx="1752600" cy="446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98801"/>
              </p:ext>
            </p:extLst>
          </p:nvPr>
        </p:nvGraphicFramePr>
        <p:xfrm>
          <a:off x="333375" y="1588882"/>
          <a:ext cx="2861689" cy="104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625400" imgH="711000" progId="Equation.DSMT4">
                  <p:embed/>
                </p:oleObj>
              </mc:Choice>
              <mc:Fallback>
                <p:oleObj name="Equation" r:id="rId5" imgW="1625400" imgH="7110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375" y="1588882"/>
                        <a:ext cx="2861689" cy="1048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237361"/>
              </p:ext>
            </p:extLst>
          </p:nvPr>
        </p:nvGraphicFramePr>
        <p:xfrm>
          <a:off x="4991100" y="1064575"/>
          <a:ext cx="27098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1346040" imgH="736560" progId="Equation.DSMT4">
                  <p:embed/>
                </p:oleObj>
              </mc:Choice>
              <mc:Fallback>
                <p:oleObj name="Equation" r:id="rId7" imgW="1346040" imgH="736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1100" y="1064575"/>
                        <a:ext cx="2709862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62400" y="959430"/>
            <a:ext cx="0" cy="2133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1975" y="2407230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 is the point on L1 and x2 is the point on L2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3426212"/>
            <a:ext cx="882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both sides with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52379"/>
              </p:ext>
            </p:extLst>
          </p:nvPr>
        </p:nvGraphicFramePr>
        <p:xfrm>
          <a:off x="2590800" y="3426212"/>
          <a:ext cx="3840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241200" imgH="253800" progId="Equation.DSMT4">
                  <p:embed/>
                </p:oleObj>
              </mc:Choice>
              <mc:Fallback>
                <p:oleObj name="Equation" r:id="rId9" imgW="241200" imgH="253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3426212"/>
                        <a:ext cx="38401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32016"/>
              </p:ext>
            </p:extLst>
          </p:nvPr>
        </p:nvGraphicFramePr>
        <p:xfrm>
          <a:off x="333375" y="4176521"/>
          <a:ext cx="3857625" cy="94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1206360" imgH="469800" progId="Equation.DSMT4">
                  <p:embed/>
                </p:oleObj>
              </mc:Choice>
              <mc:Fallback>
                <p:oleObj name="Equation" r:id="rId11" imgW="1206360" imgH="4698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375" y="4176521"/>
                        <a:ext cx="3857625" cy="949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/>
          <p:cNvSpPr/>
          <p:nvPr/>
        </p:nvSpPr>
        <p:spPr>
          <a:xfrm>
            <a:off x="276225" y="4008081"/>
            <a:ext cx="962025" cy="1371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5867400"/>
            <a:ext cx="388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 vector in the direction of W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648200" y="3931230"/>
            <a:ext cx="0" cy="26981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65949"/>
              </p:ext>
            </p:extLst>
          </p:nvPr>
        </p:nvGraphicFramePr>
        <p:xfrm>
          <a:off x="4919663" y="4267223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939600" imgH="444240" progId="Equation.DSMT4">
                  <p:embed/>
                </p:oleObj>
              </mc:Choice>
              <mc:Fallback>
                <p:oleObj name="Equation" r:id="rId13" imgW="939600" imgH="4442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9663" y="4267223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6191"/>
              </p:ext>
            </p:extLst>
          </p:nvPr>
        </p:nvGraphicFramePr>
        <p:xfrm>
          <a:off x="4919663" y="5271656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5" imgW="939600" imgH="444240" progId="Equation.DSMT4">
                  <p:embed/>
                </p:oleObj>
              </mc:Choice>
              <mc:Fallback>
                <p:oleObj name="Equation" r:id="rId15" imgW="939600" imgH="44424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19663" y="5271656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23203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89192"/>
              </p:ext>
            </p:extLst>
          </p:nvPr>
        </p:nvGraphicFramePr>
        <p:xfrm>
          <a:off x="1295400" y="762000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939600" imgH="444240" progId="Equation.DSMT4">
                  <p:embed/>
                </p:oleObj>
              </mc:Choice>
              <mc:Fallback>
                <p:oleObj name="Equation" r:id="rId3" imgW="939600" imgH="44424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762000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057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to maximize the margin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10945"/>
              </p:ext>
            </p:extLst>
          </p:nvPr>
        </p:nvGraphicFramePr>
        <p:xfrm>
          <a:off x="1050925" y="2743200"/>
          <a:ext cx="2882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901440" imgH="444240" progId="Equation.DSMT4">
                  <p:embed/>
                </p:oleObj>
              </mc:Choice>
              <mc:Fallback>
                <p:oleObj name="Equation" r:id="rId5" imgW="90144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0925" y="2743200"/>
                        <a:ext cx="28829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3007796"/>
            <a:ext cx="4114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that classify all data points correctly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51676"/>
              </p:ext>
            </p:extLst>
          </p:nvPr>
        </p:nvGraphicFramePr>
        <p:xfrm>
          <a:off x="5003800" y="3833813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965160" imgH="253800" progId="Equation.DSMT4">
                  <p:embed/>
                </p:oleObj>
              </mc:Choice>
              <mc:Fallback>
                <p:oleObj name="Equation" r:id="rId7" imgW="96516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0" y="3833813"/>
                        <a:ext cx="3086100" cy="514350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545825"/>
            <a:ext cx="8610600" cy="17543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+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point: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point: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35911"/>
              </p:ext>
            </p:extLst>
          </p:nvPr>
        </p:nvGraphicFramePr>
        <p:xfrm>
          <a:off x="2333625" y="4538148"/>
          <a:ext cx="3452812" cy="30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3625" y="4538148"/>
                        <a:ext cx="3452812" cy="309048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84193"/>
              </p:ext>
            </p:extLst>
          </p:nvPr>
        </p:nvGraphicFramePr>
        <p:xfrm>
          <a:off x="2239168" y="5418892"/>
          <a:ext cx="43608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9168" y="5418892"/>
                        <a:ext cx="4360863" cy="309562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9A47E-9A30-4DFC-A69F-D311747C6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5000" y="6015893"/>
            <a:ext cx="5410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762000"/>
          <a:ext cx="30051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939600" imgH="444240" progId="Equation.DSMT4">
                  <p:embed/>
                </p:oleObj>
              </mc:Choice>
              <mc:Fallback>
                <p:oleObj name="Equation" r:id="rId3" imgW="93960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762000"/>
                        <a:ext cx="30051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088980"/>
            <a:ext cx="2514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Optimization Problem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1939"/>
              </p:ext>
            </p:extLst>
          </p:nvPr>
        </p:nvGraphicFramePr>
        <p:xfrm>
          <a:off x="304800" y="2580077"/>
          <a:ext cx="2882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901440" imgH="444240" progId="Equation.DSMT4">
                  <p:embed/>
                </p:oleObj>
              </mc:Choice>
              <mc:Fallback>
                <p:oleObj name="Equation" r:id="rId5" imgW="901440" imgH="4442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580077"/>
                        <a:ext cx="28829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38800"/>
              </p:ext>
            </p:extLst>
          </p:nvPr>
        </p:nvGraphicFramePr>
        <p:xfrm>
          <a:off x="4697413" y="2772164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965160" imgH="253800" progId="Equation.DSMT4">
                  <p:embed/>
                </p:oleObj>
              </mc:Choice>
              <mc:Fallback>
                <p:oleObj name="Equation" r:id="rId7" imgW="96516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7413" y="2772164"/>
                        <a:ext cx="3086100" cy="514350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87700" y="2823607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70859"/>
              </p:ext>
            </p:extLst>
          </p:nvPr>
        </p:nvGraphicFramePr>
        <p:xfrm>
          <a:off x="306388" y="3981450"/>
          <a:ext cx="3287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388" y="3981450"/>
                        <a:ext cx="3287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361017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3478602"/>
            <a:ext cx="4752975" cy="314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square term is added to make as a quadratic programming problem which is easy to solve.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            represents the magnitude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the  vector, squaring will not have  </a:t>
            </a:r>
          </a:p>
          <a:p>
            <a:r>
              <a:rPr lang="en-US" dirty="0">
                <a:solidFill>
                  <a:schemeClr val="tx1"/>
                </a:solidFill>
              </a:rPr>
              <a:t>      much effect(It magnifies but wont </a:t>
            </a:r>
          </a:p>
          <a:p>
            <a:r>
              <a:rPr lang="en-US" dirty="0">
                <a:solidFill>
                  <a:schemeClr val="tx1"/>
                </a:solidFill>
              </a:rPr>
              <a:t>      change the order)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61971"/>
              </p:ext>
            </p:extLst>
          </p:nvPr>
        </p:nvGraphicFramePr>
        <p:xfrm>
          <a:off x="5029200" y="484188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1" imgW="241200" imgH="253800" progId="Equation.DSMT4">
                  <p:embed/>
                </p:oleObj>
              </mc:Choice>
              <mc:Fallback>
                <p:oleObj name="Equation" r:id="rId11" imgW="24120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484188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7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705600" cy="2053590"/>
          </a:xfrm>
        </p:spPr>
        <p:txBody>
          <a:bodyPr/>
          <a:lstStyle/>
          <a:p>
            <a:r>
              <a:rPr lang="en-US" spc="-5" dirty="0">
                <a:solidFill>
                  <a:schemeClr val="accent1"/>
                </a:solidFill>
              </a:rPr>
              <a:t>Support Vector Machines(SVM)</a:t>
            </a:r>
            <a:br>
              <a:rPr lang="en-US" spc="-5" dirty="0">
                <a:solidFill>
                  <a:srgbClr val="C00000"/>
                </a:solidFill>
              </a:rPr>
            </a:br>
            <a:br>
              <a:rPr lang="en-US" spc="-5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/>
              <a:t>Machine Learning-</a:t>
            </a:r>
            <a:r>
              <a:rPr lang="en-US" sz="1400" dirty="0" err="1"/>
              <a:t>Saikat</a:t>
            </a:r>
            <a:r>
              <a:rPr lang="en-US" sz="1400" dirty="0"/>
              <a:t> </a:t>
            </a:r>
            <a:r>
              <a:rPr lang="en-US" sz="1400" dirty="0" err="1"/>
              <a:t>Dutt</a:t>
            </a:r>
            <a:r>
              <a:rPr lang="en-US" sz="1400" dirty="0"/>
              <a:t>, Coursera-Andrew ng, </a:t>
            </a:r>
            <a:r>
              <a:rPr lang="en-US" sz="1400" dirty="0" err="1"/>
              <a:t>Statquest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977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3" name="Picture 69" descr="support vector machines (sv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6" y="4395370"/>
            <a:ext cx="3425824" cy="23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(SVM) is 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supervised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machine learning algorithm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, Regression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88392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the SVM algorithm, we plot each data item as a point in n-dimensional space.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 Number of 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775" y="3636997"/>
            <a:ext cx="89154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by finding the hyper-plane (</a:t>
            </a:r>
            <a:r>
              <a:rPr lang="en-US" b="1" dirty="0"/>
              <a:t>decision boundary)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differentiates the two classes very well.</a:t>
            </a:r>
          </a:p>
        </p:txBody>
      </p:sp>
      <p:pic>
        <p:nvPicPr>
          <p:cNvPr id="16451" name="Picture 67" descr="support vector machines (sv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b="7158"/>
          <a:stretch/>
        </p:blipFill>
        <p:spPr bwMode="auto">
          <a:xfrm>
            <a:off x="152400" y="4419600"/>
            <a:ext cx="3428999" cy="23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3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3" name="Picture 69" descr="support vector machines (sv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6" y="4395370"/>
            <a:ext cx="3425824" cy="23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hyper plane is a generalization of a plane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2D it is a line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3D it is a plane</a:t>
            </a:r>
          </a:p>
          <a:p>
            <a:pPr marL="800100" indent="-2730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larger dimension-hyper plane</a:t>
            </a:r>
          </a:p>
          <a:p>
            <a:pPr marL="52705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451" name="Picture 67" descr="support vector machines (sv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b="7158"/>
          <a:stretch/>
        </p:blipFill>
        <p:spPr bwMode="auto">
          <a:xfrm>
            <a:off x="152400" y="4419600"/>
            <a:ext cx="3428999" cy="23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838200" y="2888742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276491" name="Oval 11"/>
          <p:cNvSpPr>
            <a:spLocks noChangeAspect="1" noChangeArrowheads="1"/>
          </p:cNvSpPr>
          <p:nvPr/>
        </p:nvSpPr>
        <p:spPr bwMode="auto">
          <a:xfrm rot="4777107">
            <a:off x="915194" y="3040348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spect="1" noChangeArrowheads="1"/>
          </p:cNvSpPr>
          <p:nvPr/>
        </p:nvSpPr>
        <p:spPr bwMode="auto">
          <a:xfrm rot="5895381">
            <a:off x="915988" y="3496754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2590800" y="3193542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 flipV="1">
            <a:off x="2438400" y="6546342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495" name="Oval 15"/>
          <p:cNvSpPr>
            <a:spLocks noChangeAspect="1" noChangeArrowheads="1"/>
          </p:cNvSpPr>
          <p:nvPr/>
        </p:nvSpPr>
        <p:spPr bwMode="auto">
          <a:xfrm>
            <a:off x="3717925" y="601611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spect="1" noChangeArrowheads="1"/>
          </p:cNvSpPr>
          <p:nvPr/>
        </p:nvSpPr>
        <p:spPr bwMode="auto">
          <a:xfrm>
            <a:off x="2486025" y="4887405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spect="1" noChangeArrowheads="1"/>
          </p:cNvSpPr>
          <p:nvPr/>
        </p:nvSpPr>
        <p:spPr bwMode="auto">
          <a:xfrm>
            <a:off x="4340225" y="379838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Oval 18"/>
          <p:cNvSpPr>
            <a:spLocks noChangeAspect="1" noChangeArrowheads="1"/>
          </p:cNvSpPr>
          <p:nvPr/>
        </p:nvSpPr>
        <p:spPr bwMode="auto">
          <a:xfrm>
            <a:off x="4403725" y="4619117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Oval 19"/>
          <p:cNvSpPr>
            <a:spLocks noChangeAspect="1" noChangeArrowheads="1"/>
          </p:cNvSpPr>
          <p:nvPr/>
        </p:nvSpPr>
        <p:spPr bwMode="auto">
          <a:xfrm>
            <a:off x="3409950" y="3647567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0" name="Oval 20"/>
          <p:cNvSpPr>
            <a:spLocks noChangeAspect="1" noChangeArrowheads="1"/>
          </p:cNvSpPr>
          <p:nvPr/>
        </p:nvSpPr>
        <p:spPr bwMode="auto">
          <a:xfrm>
            <a:off x="3886200" y="4717542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1" name="Oval 21"/>
          <p:cNvSpPr>
            <a:spLocks noChangeAspect="1" noChangeArrowheads="1"/>
          </p:cNvSpPr>
          <p:nvPr/>
        </p:nvSpPr>
        <p:spPr bwMode="auto">
          <a:xfrm>
            <a:off x="3048000" y="4107942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Oval 22"/>
          <p:cNvSpPr>
            <a:spLocks noChangeAspect="1" noChangeArrowheads="1"/>
          </p:cNvSpPr>
          <p:nvPr/>
        </p:nvSpPr>
        <p:spPr bwMode="auto">
          <a:xfrm>
            <a:off x="5105400" y="5098542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3" name="Oval 23"/>
          <p:cNvSpPr>
            <a:spLocks noChangeAspect="1" noChangeArrowheads="1"/>
          </p:cNvSpPr>
          <p:nvPr/>
        </p:nvSpPr>
        <p:spPr bwMode="auto">
          <a:xfrm rot="-1118274">
            <a:off x="3887788" y="5427155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4" name="Oval 24"/>
          <p:cNvSpPr>
            <a:spLocks noChangeAspect="1" noChangeArrowheads="1"/>
          </p:cNvSpPr>
          <p:nvPr/>
        </p:nvSpPr>
        <p:spPr bwMode="auto">
          <a:xfrm rot="-1118274">
            <a:off x="6003925" y="421271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Oval 25"/>
          <p:cNvSpPr>
            <a:spLocks noChangeAspect="1" noChangeArrowheads="1"/>
          </p:cNvSpPr>
          <p:nvPr/>
        </p:nvSpPr>
        <p:spPr bwMode="auto">
          <a:xfrm rot="-1118274">
            <a:off x="5295900" y="552875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6" name="Oval 26"/>
          <p:cNvSpPr>
            <a:spLocks noChangeAspect="1" noChangeArrowheads="1"/>
          </p:cNvSpPr>
          <p:nvPr/>
        </p:nvSpPr>
        <p:spPr bwMode="auto">
          <a:xfrm rot="-1118274">
            <a:off x="3124200" y="3650742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7" name="Oval 27"/>
          <p:cNvSpPr>
            <a:spLocks noChangeAspect="1" noChangeArrowheads="1"/>
          </p:cNvSpPr>
          <p:nvPr/>
        </p:nvSpPr>
        <p:spPr bwMode="auto">
          <a:xfrm rot="-1118274">
            <a:off x="4711700" y="456831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8" name="Oval 28"/>
          <p:cNvSpPr>
            <a:spLocks noChangeAspect="1" noChangeArrowheads="1"/>
          </p:cNvSpPr>
          <p:nvPr/>
        </p:nvSpPr>
        <p:spPr bwMode="auto">
          <a:xfrm rot="-1118274">
            <a:off x="5867400" y="5479542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Oval 29"/>
          <p:cNvSpPr>
            <a:spLocks noChangeAspect="1" noChangeArrowheads="1"/>
          </p:cNvSpPr>
          <p:nvPr/>
        </p:nvSpPr>
        <p:spPr bwMode="auto">
          <a:xfrm rot="-1118274">
            <a:off x="3114675" y="4623880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Oval 30"/>
          <p:cNvSpPr>
            <a:spLocks noChangeAspect="1" noChangeArrowheads="1"/>
          </p:cNvSpPr>
          <p:nvPr/>
        </p:nvSpPr>
        <p:spPr bwMode="auto">
          <a:xfrm rot="5895381">
            <a:off x="3867150" y="4041267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Oval 31"/>
          <p:cNvSpPr>
            <a:spLocks noChangeAspect="1" noChangeArrowheads="1"/>
          </p:cNvSpPr>
          <p:nvPr/>
        </p:nvSpPr>
        <p:spPr bwMode="auto">
          <a:xfrm rot="5895381">
            <a:off x="4136231" y="6226461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2" name="Oval 32"/>
          <p:cNvSpPr>
            <a:spLocks noChangeAspect="1" noChangeArrowheads="1"/>
          </p:cNvSpPr>
          <p:nvPr/>
        </p:nvSpPr>
        <p:spPr bwMode="auto">
          <a:xfrm rot="5895381">
            <a:off x="3114675" y="508266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3" name="Oval 33"/>
          <p:cNvSpPr>
            <a:spLocks noChangeAspect="1" noChangeArrowheads="1"/>
          </p:cNvSpPr>
          <p:nvPr/>
        </p:nvSpPr>
        <p:spPr bwMode="auto">
          <a:xfrm rot="5895381">
            <a:off x="4343400" y="3377692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4" name="Oval 34"/>
          <p:cNvSpPr>
            <a:spLocks noChangeAspect="1" noChangeArrowheads="1"/>
          </p:cNvSpPr>
          <p:nvPr/>
        </p:nvSpPr>
        <p:spPr bwMode="auto">
          <a:xfrm rot="5895381">
            <a:off x="5304632" y="5127911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5" name="Oval 35"/>
          <p:cNvSpPr>
            <a:spLocks noChangeAspect="1" noChangeArrowheads="1"/>
          </p:cNvSpPr>
          <p:nvPr/>
        </p:nvSpPr>
        <p:spPr bwMode="auto">
          <a:xfrm rot="5895381">
            <a:off x="4370388" y="506361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6" name="Oval 36"/>
          <p:cNvSpPr>
            <a:spLocks noChangeAspect="1" noChangeArrowheads="1"/>
          </p:cNvSpPr>
          <p:nvPr/>
        </p:nvSpPr>
        <p:spPr bwMode="auto">
          <a:xfrm rot="5895381">
            <a:off x="5619750" y="4349242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7" name="Oval 37"/>
          <p:cNvSpPr>
            <a:spLocks noChangeAspect="1" noChangeArrowheads="1"/>
          </p:cNvSpPr>
          <p:nvPr/>
        </p:nvSpPr>
        <p:spPr bwMode="auto">
          <a:xfrm rot="5895381">
            <a:off x="3087688" y="3330067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8" name="Oval 38"/>
          <p:cNvSpPr>
            <a:spLocks noChangeAspect="1" noChangeArrowheads="1"/>
          </p:cNvSpPr>
          <p:nvPr/>
        </p:nvSpPr>
        <p:spPr bwMode="auto">
          <a:xfrm rot="5895381">
            <a:off x="5260975" y="42571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9" name="Oval 39"/>
          <p:cNvSpPr>
            <a:spLocks noChangeAspect="1" noChangeArrowheads="1"/>
          </p:cNvSpPr>
          <p:nvPr/>
        </p:nvSpPr>
        <p:spPr bwMode="auto">
          <a:xfrm rot="5895381">
            <a:off x="5117307" y="5702586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0" name="Oval 40"/>
          <p:cNvSpPr>
            <a:spLocks noChangeAspect="1" noChangeArrowheads="1"/>
          </p:cNvSpPr>
          <p:nvPr/>
        </p:nvSpPr>
        <p:spPr bwMode="auto">
          <a:xfrm rot="4777107">
            <a:off x="3498057" y="4518311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1" name="Oval 41"/>
          <p:cNvSpPr>
            <a:spLocks noChangeAspect="1" noChangeArrowheads="1"/>
          </p:cNvSpPr>
          <p:nvPr/>
        </p:nvSpPr>
        <p:spPr bwMode="auto">
          <a:xfrm rot="4777107">
            <a:off x="4651375" y="62383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2" name="Oval 42"/>
          <p:cNvSpPr>
            <a:spLocks noChangeAspect="1" noChangeArrowheads="1"/>
          </p:cNvSpPr>
          <p:nvPr/>
        </p:nvSpPr>
        <p:spPr bwMode="auto">
          <a:xfrm rot="4777107">
            <a:off x="4346575" y="5857367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3" name="Oval 43"/>
          <p:cNvSpPr>
            <a:spLocks noChangeAspect="1" noChangeArrowheads="1"/>
          </p:cNvSpPr>
          <p:nvPr/>
        </p:nvSpPr>
        <p:spPr bwMode="auto">
          <a:xfrm rot="4777107">
            <a:off x="2817019" y="4719923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4" name="Oval 44"/>
          <p:cNvSpPr>
            <a:spLocks noChangeAspect="1" noChangeArrowheads="1"/>
          </p:cNvSpPr>
          <p:nvPr/>
        </p:nvSpPr>
        <p:spPr bwMode="auto">
          <a:xfrm rot="4777107">
            <a:off x="3713163" y="3760279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5" name="Oval 45"/>
          <p:cNvSpPr>
            <a:spLocks noChangeAspect="1" noChangeArrowheads="1"/>
          </p:cNvSpPr>
          <p:nvPr/>
        </p:nvSpPr>
        <p:spPr bwMode="auto">
          <a:xfrm rot="4777107">
            <a:off x="4356101" y="5347779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6" name="Oval 46"/>
          <p:cNvSpPr>
            <a:spLocks noChangeAspect="1" noChangeArrowheads="1"/>
          </p:cNvSpPr>
          <p:nvPr/>
        </p:nvSpPr>
        <p:spPr bwMode="auto">
          <a:xfrm rot="4777107">
            <a:off x="2504282" y="4065873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7" name="Oval 47"/>
          <p:cNvSpPr>
            <a:spLocks noChangeAspect="1" noChangeArrowheads="1"/>
          </p:cNvSpPr>
          <p:nvPr/>
        </p:nvSpPr>
        <p:spPr bwMode="auto">
          <a:xfrm rot="4777107">
            <a:off x="3937794" y="6032786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8" name="Oval 48"/>
          <p:cNvSpPr>
            <a:spLocks noChangeAspect="1" noChangeArrowheads="1"/>
          </p:cNvSpPr>
          <p:nvPr/>
        </p:nvSpPr>
        <p:spPr bwMode="auto">
          <a:xfrm rot="4777107">
            <a:off x="5303838" y="5739892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0" name="Text Box 50"/>
          <p:cNvSpPr txBox="1">
            <a:spLocks noChangeArrowheads="1"/>
          </p:cNvSpPr>
          <p:nvPr/>
        </p:nvSpPr>
        <p:spPr bwMode="auto">
          <a:xfrm>
            <a:off x="6248400" y="4184142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5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Linearly separable data can be separated by the equation of a line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9812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WX+b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Y represents class labels +,-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590800" y="3193542"/>
            <a:ext cx="3022635" cy="3207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38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 for any hyper plane: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W, b  -------- Parameters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X       --------  Features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Y       --------- Class Labels {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00022"/>
              </p:ext>
            </p:extLst>
          </p:nvPr>
        </p:nvGraphicFramePr>
        <p:xfrm>
          <a:off x="2667000" y="19812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981200"/>
                        <a:ext cx="2438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3106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point lies on the decision boundary.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can’t say whether the class is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35864"/>
              </p:ext>
            </p:extLst>
          </p:nvPr>
        </p:nvGraphicFramePr>
        <p:xfrm>
          <a:off x="2176463" y="5565775"/>
          <a:ext cx="3116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168200" imgH="228600" progId="Equation.DSMT4">
                  <p:embed/>
                </p:oleObj>
              </mc:Choice>
              <mc:Fallback>
                <p:oleObj name="Equation" r:id="rId4" imgW="1168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6463" y="5565775"/>
                        <a:ext cx="311626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64199"/>
              </p:ext>
            </p:extLst>
          </p:nvPr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4595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for the linear separator lies towards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45789"/>
              </p:ext>
            </p:extLst>
          </p:nvPr>
        </p:nvGraphicFramePr>
        <p:xfrm>
          <a:off x="2227263" y="5549900"/>
          <a:ext cx="30146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130040" imgH="241200" progId="Equation.DSMT4">
                  <p:embed/>
                </p:oleObj>
              </mc:Choice>
              <mc:Fallback>
                <p:oleObj name="Equation" r:id="rId4" imgW="1130040" imgH="241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7263" y="5549900"/>
                        <a:ext cx="3014662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75" y="1276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3808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xy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410200" cy="36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2133600" y="1408335"/>
            <a:ext cx="4267200" cy="251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76700" y="3352800"/>
            <a:ext cx="45719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27432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1295400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1944465"/>
            <a:ext cx="3657600" cy="2133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43400" y="2514600"/>
            <a:ext cx="762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95250" y="4648200"/>
            <a:ext cx="86487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for the linear separator lies towards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52705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1799"/>
              </p:ext>
            </p:extLst>
          </p:nvPr>
        </p:nvGraphicFramePr>
        <p:xfrm>
          <a:off x="2074863" y="5549900"/>
          <a:ext cx="33194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244520" imgH="241200" progId="Equation.DSMT4">
                  <p:embed/>
                </p:oleObj>
              </mc:Choice>
              <mc:Fallback>
                <p:oleObj name="Equation" r:id="rId4" imgW="1244520" imgH="241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863" y="5549900"/>
                        <a:ext cx="3319462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358829" y="1162378"/>
          <a:ext cx="1108771" cy="2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8829" y="1162378"/>
                        <a:ext cx="1108771" cy="24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3124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75" y="1276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1859280"/>
            <a:ext cx="457200" cy="7315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4446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Support Vector Machine (SVM) </a:t>
            </a:r>
          </a:p>
        </p:txBody>
      </p:sp>
    </p:spTree>
    <p:extLst>
      <p:ext uri="{BB962C8B-B14F-4D97-AF65-F5344CB8AC3E}">
        <p14:creationId xmlns:p14="http://schemas.microsoft.com/office/powerpoint/2010/main" val="18193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7315E4-666D-4353-8F5E-CD170ADC7F93}"/>
</file>

<file path=customXml/itemProps2.xml><?xml version="1.0" encoding="utf-8"?>
<ds:datastoreItem xmlns:ds="http://schemas.openxmlformats.org/officeDocument/2006/customXml" ds:itemID="{961BC166-EE3D-4D27-BCEA-62434EC8DB3A}"/>
</file>

<file path=customXml/itemProps3.xml><?xml version="1.0" encoding="utf-8"?>
<ds:datastoreItem xmlns:ds="http://schemas.openxmlformats.org/officeDocument/2006/customXml" ds:itemID="{723A61DD-F4C7-4515-A3D1-8A817C27CD8F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27326</TotalTime>
  <Words>380</Words>
  <Application>Microsoft Office PowerPoint</Application>
  <PresentationFormat>On-screen Show (4:3)</PresentationFormat>
  <Paragraphs>93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Oriel</vt:lpstr>
      <vt:lpstr>Equation</vt:lpstr>
      <vt:lpstr>19CSE305: MACHINE LEARNING  </vt:lpstr>
      <vt:lpstr>Support Vector Machines(SVM)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Sikha O K</cp:lastModifiedBy>
  <cp:revision>536</cp:revision>
  <dcterms:created xsi:type="dcterms:W3CDTF">2006-08-16T00:00:00Z</dcterms:created>
  <dcterms:modified xsi:type="dcterms:W3CDTF">2021-10-26T05:21:56Z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