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36.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23.xml" ContentType="application/vnd.openxmlformats-officedocument.presentationml.notesSlide+xml"/>
  <Override PartName="/ppt/notesSlides/notesSlide3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24.xml" ContentType="application/vnd.openxmlformats-officedocument.presentationml.notesSlide+xml"/>
  <Override PartName="/ppt/notesSlides/notesSlide4.xml" ContentType="application/vnd.openxmlformats-officedocument.presentationml.notesSlide+xml"/>
  <Override PartName="/ppt/notesSlides/notesSlide2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xml" ContentType="application/vnd.openxmlformats-officedocument.presentationml.notesSlide+xml"/>
  <Override PartName="/ppt/notesSlides/notesSlide22.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8.xml" ContentType="application/vnd.openxmlformats-officedocument.presentationml.notesSlide+xml"/>
  <Override PartName="/ppt/notesSlides/notesSlide41.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0.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79" r:id="rId2"/>
    <p:sldId id="381" r:id="rId3"/>
    <p:sldId id="283" r:id="rId4"/>
    <p:sldId id="280" r:id="rId5"/>
    <p:sldId id="284" r:id="rId6"/>
    <p:sldId id="285" r:id="rId7"/>
    <p:sldId id="256" r:id="rId8"/>
    <p:sldId id="281" r:id="rId9"/>
    <p:sldId id="282" r:id="rId10"/>
    <p:sldId id="286" r:id="rId11"/>
    <p:sldId id="287" r:id="rId12"/>
    <p:sldId id="259" r:id="rId13"/>
    <p:sldId id="257" r:id="rId14"/>
    <p:sldId id="258" r:id="rId15"/>
    <p:sldId id="260" r:id="rId16"/>
    <p:sldId id="261" r:id="rId17"/>
    <p:sldId id="268" r:id="rId18"/>
    <p:sldId id="387" r:id="rId19"/>
    <p:sldId id="388" r:id="rId20"/>
    <p:sldId id="271" r:id="rId21"/>
    <p:sldId id="272" r:id="rId22"/>
    <p:sldId id="273" r:id="rId23"/>
    <p:sldId id="274" r:id="rId24"/>
    <p:sldId id="275" r:id="rId25"/>
    <p:sldId id="276" r:id="rId26"/>
    <p:sldId id="277" r:id="rId27"/>
    <p:sldId id="379"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94" r:id="rId54"/>
    <p:sldId id="393" r:id="rId55"/>
    <p:sldId id="392" r:id="rId56"/>
    <p:sldId id="314" r:id="rId57"/>
    <p:sldId id="315" r:id="rId58"/>
    <p:sldId id="316" r:id="rId59"/>
    <p:sldId id="380" r:id="rId60"/>
    <p:sldId id="319" r:id="rId61"/>
    <p:sldId id="320" r:id="rId62"/>
    <p:sldId id="356" r:id="rId63"/>
    <p:sldId id="357" r:id="rId64"/>
    <p:sldId id="358" r:id="rId65"/>
    <p:sldId id="359" r:id="rId66"/>
    <p:sldId id="360" r:id="rId67"/>
    <p:sldId id="361" r:id="rId68"/>
    <p:sldId id="362" r:id="rId69"/>
    <p:sldId id="384" r:id="rId70"/>
    <p:sldId id="386" r:id="rId71"/>
    <p:sldId id="390" r:id="rId72"/>
    <p:sldId id="391" r:id="rId73"/>
    <p:sldId id="383" r:id="rId74"/>
    <p:sldId id="378"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g, Sohil (IN - Delhi)" initials="GS(-D" lastIdx="3" clrIdx="0"/>
  <p:cmAuthor id="1" name="Pahuja, Apoorva (IN - Delhi)" initials="PA(-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0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4" autoAdjust="0"/>
    <p:restoredTop sz="94622" autoAdjust="0"/>
  </p:normalViewPr>
  <p:slideViewPr>
    <p:cSldViewPr>
      <p:cViewPr varScale="1">
        <p:scale>
          <a:sx n="72" d="100"/>
          <a:sy n="72" d="100"/>
        </p:scale>
        <p:origin x="1374" y="78"/>
      </p:cViewPr>
      <p:guideLst>
        <p:guide orient="horz" pos="2160"/>
        <p:guide pos="2880"/>
      </p:guideLst>
    </p:cSldViewPr>
  </p:slideViewPr>
  <p:outlineViewPr>
    <p:cViewPr>
      <p:scale>
        <a:sx n="33" d="100"/>
        <a:sy n="33" d="100"/>
      </p:scale>
      <p:origin x="0" y="2532"/>
    </p:cViewPr>
  </p:outlineViewPr>
  <p:notesTextViewPr>
    <p:cViewPr>
      <p:scale>
        <a:sx n="100" d="100"/>
        <a:sy n="100" d="100"/>
      </p:scale>
      <p:origin x="0" y="0"/>
    </p:cViewPr>
  </p:notesTextViewPr>
  <p:sorterViewPr>
    <p:cViewPr varScale="1">
      <p:scale>
        <a:sx n="100" d="100"/>
        <a:sy n="100" d="100"/>
      </p:scale>
      <p:origin x="0" y="-3093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E899DB-FC33-4031-8617-119717EB25B3}" type="datetimeFigureOut">
              <a:rPr lang="en-US" smtClean="0"/>
              <a:t>7/20/2021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976C40-BE0F-472B-B558-F0BE280829CE}" type="slidenum">
              <a:rPr lang="en-US" smtClean="0"/>
              <a:t>‹#›</a:t>
            </a:fld>
            <a:endParaRPr lang="en-US" dirty="0"/>
          </a:p>
        </p:txBody>
      </p:sp>
    </p:spTree>
    <p:extLst>
      <p:ext uri="{BB962C8B-B14F-4D97-AF65-F5344CB8AC3E}">
        <p14:creationId xmlns:p14="http://schemas.microsoft.com/office/powerpoint/2010/main" val="2688653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34D46-B5C5-4A6F-B95F-CF9DCBA481CD}" type="slidenum">
              <a:rPr lang="en-US"/>
              <a:pPr/>
              <a:t>7</a:t>
            </a:fld>
            <a:endParaRPr lang="en-US"/>
          </a:p>
        </p:txBody>
      </p:sp>
      <p:sp>
        <p:nvSpPr>
          <p:cNvPr id="5122" name="Rectangle 2"/>
          <p:cNvSpPr>
            <a:spLocks noGrp="1" noRot="1" noChangeAspect="1" noChangeArrowheads="1" noTextEdit="1"/>
          </p:cNvSpPr>
          <p:nvPr>
            <p:ph type="sldImg"/>
          </p:nvPr>
        </p:nvSpPr>
        <p:spPr>
          <a:xfrm>
            <a:off x="1090613" y="306388"/>
            <a:ext cx="4703762" cy="3527425"/>
          </a:xfrm>
          <a:ln/>
        </p:spPr>
      </p:sp>
      <p:sp>
        <p:nvSpPr>
          <p:cNvPr id="5123" name="Rectangle 3"/>
          <p:cNvSpPr>
            <a:spLocks noGrp="1" noChangeArrowheads="1"/>
          </p:cNvSpPr>
          <p:nvPr>
            <p:ph type="body" idx="1"/>
          </p:nvPr>
        </p:nvSpPr>
        <p:spPr>
          <a:xfrm>
            <a:off x="523875" y="4059238"/>
            <a:ext cx="5835650" cy="4579937"/>
          </a:xfrm>
        </p:spPr>
        <p:txBody>
          <a:bodyPr/>
          <a:lstStyle/>
          <a:p>
            <a:pPr defTabSz="1020763"/>
            <a:r>
              <a:rPr lang="en-US" b="1"/>
              <a:t>Purpose:</a:t>
            </a:r>
            <a:r>
              <a:rPr lang="en-US"/>
              <a:t> This figure identifies the symbols typically used throughout the graphical presentations of this course.</a:t>
            </a:r>
          </a:p>
          <a:p>
            <a:pPr defTabSz="1020763"/>
            <a:endParaRPr lang="en-US"/>
          </a:p>
        </p:txBody>
      </p:sp>
    </p:spTree>
    <p:extLst>
      <p:ext uri="{BB962C8B-B14F-4D97-AF65-F5344CB8AC3E}">
        <p14:creationId xmlns:p14="http://schemas.microsoft.com/office/powerpoint/2010/main" val="2489041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576DA8-F2AA-4AF0-AA36-94D26202C5AB}" type="slidenum">
              <a:rPr lang="en-US"/>
              <a:pPr/>
              <a:t>22</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4025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023D0-5475-4C45-B2C6-EFAB73925AC6}" type="slidenum">
              <a:rPr lang="en-US"/>
              <a:pPr/>
              <a:t>23</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9843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C42E22-6541-4F97-91B5-67922F85F851}" type="slidenum">
              <a:rPr lang="en-US"/>
              <a:pPr/>
              <a:t>24</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1519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33679D-DF60-4786-A02A-E133B6EA361A}" type="slidenum">
              <a:rPr lang="en-US"/>
              <a:pPr/>
              <a:t>25</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0060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3854CC-BD89-4B20-8B52-EABB48D3F445}" type="slidenum">
              <a:rPr lang="en-US"/>
              <a:pPr/>
              <a:t>26</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6880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79513" y="152400"/>
            <a:ext cx="4622800" cy="3468688"/>
          </a:xfrm>
          <a:ln cap="flat"/>
        </p:spPr>
      </p:sp>
      <p:sp>
        <p:nvSpPr>
          <p:cNvPr id="109571" name="Rectangle 3"/>
          <p:cNvSpPr>
            <a:spLocks noGrp="1" noChangeArrowheads="1"/>
          </p:cNvSpPr>
          <p:nvPr>
            <p:ph type="body" idx="1"/>
          </p:nvPr>
        </p:nvSpPr>
        <p:spPr>
          <a:xfrm>
            <a:off x="931863" y="3886200"/>
            <a:ext cx="5118100" cy="4695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This module covers the very basics of internetworking. We’ll start with a little history that describes how the networking industry evolved. We’ll then move on to a section that describes how a LAN is built: essentially the necessary components (like NIC cards and cables). We then cover LAN topologies. And finally we’ll discuss the key networking devices: hubs, bridges, switches, and routers.</a:t>
            </a:r>
          </a:p>
          <a:p>
            <a:r>
              <a:rPr lang="en-US"/>
              <a:t>This module is an overview only. It will familiarize you with much of the vocabulary you hear with regards to networking. Some of these concepts are covered in more detail in later modules. </a:t>
            </a:r>
          </a:p>
        </p:txBody>
      </p:sp>
    </p:spTree>
    <p:extLst>
      <p:ext uri="{BB962C8B-B14F-4D97-AF65-F5344CB8AC3E}">
        <p14:creationId xmlns:p14="http://schemas.microsoft.com/office/powerpoint/2010/main" val="3254274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5"/>
          <p:cNvSpPr>
            <a:spLocks noGrp="1" noRot="1" noChangeAspect="1" noChangeArrowheads="1" noTextEdit="1"/>
          </p:cNvSpPr>
          <p:nvPr>
            <p:ph type="sldImg"/>
          </p:nvPr>
        </p:nvSpPr>
        <p:spPr>
          <a:ln/>
        </p:spPr>
      </p:sp>
      <p:sp>
        <p:nvSpPr>
          <p:cNvPr id="110595"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But it’s really the telephone network that has had the greatest impact on how businesses communicate and connect today.  Until 1985,  the Bell Telephone Company, now known as AT&amp;T, owned the telephone network from end to end.  It represented a phenomenal network, the largest then and still the largest today.  </a:t>
            </a:r>
          </a:p>
          <a:p>
            <a:r>
              <a:rPr lang="en-US"/>
              <a:t>Let’s take a look at some additional developments in the communications industry that had a direct impact on the networking industry today.	</a:t>
            </a:r>
          </a:p>
          <a:p>
            <a:endParaRPr lang="en-US"/>
          </a:p>
        </p:txBody>
      </p:sp>
    </p:spTree>
    <p:extLst>
      <p:ext uri="{BB962C8B-B14F-4D97-AF65-F5344CB8AC3E}">
        <p14:creationId xmlns:p14="http://schemas.microsoft.com/office/powerpoint/2010/main" val="4032014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Rot="1" noChangeAspect="1" noChangeArrowheads="1" noTextEdit="1"/>
          </p:cNvSpPr>
          <p:nvPr>
            <p:ph type="sldImg"/>
          </p:nvPr>
        </p:nvSpPr>
        <p:spPr>
          <a:ln/>
        </p:spPr>
      </p:sp>
      <p:sp>
        <p:nvSpPr>
          <p:cNvPr id="111619"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break up of AT&amp;T in 1984 opened the door for other competitors in the telecommunications  market.  Companies like Microwave Communications, Inc. (MCI), and Sprint.  Today, when you make a phone call across the country, it may go through three or four different carrier networks in order to make the connection.  </a:t>
            </a:r>
          </a:p>
          <a:p>
            <a:endParaRPr lang="en-US"/>
          </a:p>
          <a:p>
            <a:r>
              <a:rPr lang="en-US"/>
              <a:t>Now, let’s take a look at what was happening in the computer industry about the same time. 	</a:t>
            </a:r>
          </a:p>
          <a:p>
            <a:endParaRPr lang="en-US"/>
          </a:p>
        </p:txBody>
      </p:sp>
    </p:spTree>
    <p:extLst>
      <p:ext uri="{BB962C8B-B14F-4D97-AF65-F5344CB8AC3E}">
        <p14:creationId xmlns:p14="http://schemas.microsoft.com/office/powerpoint/2010/main" val="1129090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Grp="1" noRot="1" noChangeAspect="1" noChangeArrowheads="1" noTextEdit="1"/>
          </p:cNvSpPr>
          <p:nvPr>
            <p:ph type="sldImg"/>
          </p:nvPr>
        </p:nvSpPr>
        <p:spPr>
          <a:ln/>
        </p:spPr>
      </p:sp>
      <p:sp>
        <p:nvSpPr>
          <p:cNvPr id="112643"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 the 1960’s and 1970’s, traditional computer communications centered around the mainframe host. The mainframe contained all the applications needed by the users, as well as file management, and even printing.   This centralized computing environment used low-speed access lines that tied terminals to the host.  </a:t>
            </a:r>
          </a:p>
          <a:p>
            <a:r>
              <a:rPr lang="en-US"/>
              <a:t>These large mainframes used digital signals – pulses of electricity or zeros and ones, what is called binary --  to pass information from the terminals to the host.  The information processing in the host was also all digital. 	</a:t>
            </a:r>
          </a:p>
          <a:p>
            <a:endParaRPr lang="en-US"/>
          </a:p>
        </p:txBody>
      </p:sp>
    </p:spTree>
    <p:extLst>
      <p:ext uri="{BB962C8B-B14F-4D97-AF65-F5344CB8AC3E}">
        <p14:creationId xmlns:p14="http://schemas.microsoft.com/office/powerpoint/2010/main" val="400768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28"/>
          <p:cNvSpPr>
            <a:spLocks noGrp="1" noRot="1" noChangeAspect="1" noChangeArrowheads="1" noTextEdit="1"/>
          </p:cNvSpPr>
          <p:nvPr>
            <p:ph type="sldImg"/>
          </p:nvPr>
        </p:nvSpPr>
        <p:spPr>
          <a:ln/>
        </p:spPr>
      </p:sp>
      <p:sp>
        <p:nvSpPr>
          <p:cNvPr id="113667" name="Rectangle 102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term local-area network, or LAN, describes of all the devices that communicate together—printers, file server, computers, and perhaps even a host computer. However, the LAN is constrained by distance. The transmission technologies used in LAN applications do not operate at speed over long distances. LAN distances are in the range of 100 meters (m) to 3 kilometers (km). This range can change as new technologies emerge.</a:t>
            </a:r>
          </a:p>
          <a:p>
            <a:r>
              <a:rPr lang="en-US"/>
              <a:t>For systems from different manufacturers to interoperate—be it a printer, PC, and file server—they must be developed and manufactured according to industry-wide protocols and standards. </a:t>
            </a:r>
          </a:p>
          <a:p>
            <a:r>
              <a:rPr lang="en-US"/>
              <a:t>More details about protocols and standards will be given later, but for now, just keep in mind they represent rules that govern how devices on a network exchange information. These rules are developed by industry-wide special interest groups (SIGs) and standards committees such as the Institute of Electrical and Electronics Engineers (IEEE).</a:t>
            </a:r>
          </a:p>
          <a:p>
            <a:endParaRPr lang="en-US"/>
          </a:p>
        </p:txBody>
      </p:sp>
    </p:spTree>
    <p:extLst>
      <p:ext uri="{BB962C8B-B14F-4D97-AF65-F5344CB8AC3E}">
        <p14:creationId xmlns:p14="http://schemas.microsoft.com/office/powerpoint/2010/main" val="4060862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D11DF-A75C-48A7-832D-CE26E9D906AE}" type="slidenum">
              <a:rPr lang="en-US"/>
              <a:pPr/>
              <a:t>12</a:t>
            </a:fld>
            <a:endParaRPr lang="en-US"/>
          </a:p>
        </p:txBody>
      </p:sp>
      <p:sp>
        <p:nvSpPr>
          <p:cNvPr id="11266" name="Rectangle 2"/>
          <p:cNvSpPr>
            <a:spLocks noGrp="1" noRot="1" noChangeAspect="1" noChangeArrowheads="1" noTextEdit="1"/>
          </p:cNvSpPr>
          <p:nvPr>
            <p:ph type="sldImg"/>
          </p:nvPr>
        </p:nvSpPr>
        <p:spPr>
          <a:xfrm>
            <a:off x="1090613" y="306388"/>
            <a:ext cx="4703762" cy="3527425"/>
          </a:xfrm>
          <a:ln/>
        </p:spPr>
      </p:sp>
      <p:sp>
        <p:nvSpPr>
          <p:cNvPr id="11267" name="Rectangle 3"/>
          <p:cNvSpPr>
            <a:spLocks noGrp="1" noChangeArrowheads="1"/>
          </p:cNvSpPr>
          <p:nvPr>
            <p:ph type="body" idx="1"/>
          </p:nvPr>
        </p:nvSpPr>
        <p:spPr>
          <a:xfrm>
            <a:off x="523875" y="4052888"/>
            <a:ext cx="5835650" cy="4579937"/>
          </a:xfrm>
        </p:spPr>
        <p:txBody>
          <a:bodyPr/>
          <a:lstStyle/>
          <a:p>
            <a:pPr defTabSz="1020763"/>
            <a:r>
              <a:rPr lang="en-US" b="1"/>
              <a:t>Emphasize:</a:t>
            </a:r>
            <a:r>
              <a:rPr lang="en-US"/>
              <a:t> This figure summarizes the different collision domains and broadcast domains on various network devices. It is important that students understand the difference between the two domains.</a:t>
            </a:r>
          </a:p>
        </p:txBody>
      </p:sp>
    </p:spTree>
    <p:extLst>
      <p:ext uri="{BB962C8B-B14F-4D97-AF65-F5344CB8AC3E}">
        <p14:creationId xmlns:p14="http://schemas.microsoft.com/office/powerpoint/2010/main" val="1532889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Grp="1" noRot="1" noChangeAspect="1" noChangeArrowheads="1" noTextEdit="1"/>
          </p:cNvSpPr>
          <p:nvPr>
            <p:ph type="sldImg"/>
          </p:nvPr>
        </p:nvSpPr>
        <p:spPr>
          <a:ln/>
        </p:spPr>
      </p:sp>
      <p:sp>
        <p:nvSpPr>
          <p:cNvPr id="11469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Most of the network administrator’s tasks deal with LANs. Major characteristics of LANs are:</a:t>
            </a:r>
          </a:p>
          <a:p>
            <a:pPr lvl="1"/>
            <a:r>
              <a:rPr lang="en-US"/>
              <a:t>The network operates within a building or floor of a building. The geographic scope for ever more powerful LAN desktop devices running more powerful applications is for less area per LAN.</a:t>
            </a:r>
          </a:p>
          <a:p>
            <a:pPr lvl="1"/>
            <a:r>
              <a:rPr lang="en-US"/>
              <a:t>LANs provide multiple connected desktop devices (usually PCs) with access to high-bandwidth media.</a:t>
            </a:r>
          </a:p>
          <a:p>
            <a:pPr lvl="1"/>
            <a:r>
              <a:rPr lang="en-US"/>
              <a:t>An enterprise purchases the media and connections used in the LAN; the enterprise can privately control the LAN as it chooses.</a:t>
            </a:r>
          </a:p>
          <a:p>
            <a:pPr lvl="1"/>
            <a:r>
              <a:rPr lang="en-US"/>
              <a:t>LANs rarely shut down or restrict access to connected workstations; local services are usually always available.</a:t>
            </a:r>
          </a:p>
          <a:p>
            <a:pPr lvl="1"/>
            <a:r>
              <a:rPr lang="en-US"/>
              <a:t>By definition, the LAN connects physically adjacent devices on the media. </a:t>
            </a:r>
          </a:p>
          <a:p>
            <a:r>
              <a:rPr lang="en-US"/>
              <a:t>So let’s look at the components of a LAN.</a:t>
            </a:r>
          </a:p>
        </p:txBody>
      </p:sp>
    </p:spTree>
    <p:extLst>
      <p:ext uri="{BB962C8B-B14F-4D97-AF65-F5344CB8AC3E}">
        <p14:creationId xmlns:p14="http://schemas.microsoft.com/office/powerpoint/2010/main" val="495623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4"/>
          <p:cNvSpPr>
            <a:spLocks noGrp="1" noRot="1" noChangeAspect="1" noChangeArrowheads="1" noTextEdit="1"/>
          </p:cNvSpPr>
          <p:nvPr>
            <p:ph type="sldImg"/>
          </p:nvPr>
        </p:nvSpPr>
        <p:spPr>
          <a:ln/>
        </p:spPr>
      </p:sp>
      <p:sp>
        <p:nvSpPr>
          <p:cNvPr id="11571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 order for computers to be able to communicate with each other, they must first have the networking software that tells them how to do so. Without the software, the system will function simply as a “standalone,” unable to utilize any of the resources on the network. </a:t>
            </a:r>
          </a:p>
          <a:p>
            <a:r>
              <a:rPr lang="en-US"/>
              <a:t>Network operating software may by installed by the factory, eliminating the need for you to purchase it, (for example AppleTalk), or you may install it yourself. </a:t>
            </a:r>
          </a:p>
          <a:p>
            <a:r>
              <a:rPr lang="en-US"/>
              <a:t>The computer shown here may be a workstation or a personal computer (PC).</a:t>
            </a:r>
          </a:p>
          <a:p>
            <a:r>
              <a:rPr lang="en-US"/>
              <a:t> </a:t>
            </a:r>
          </a:p>
        </p:txBody>
      </p:sp>
    </p:spTree>
    <p:extLst>
      <p:ext uri="{BB962C8B-B14F-4D97-AF65-F5344CB8AC3E}">
        <p14:creationId xmlns:p14="http://schemas.microsoft.com/office/powerpoint/2010/main" val="3412013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28"/>
          <p:cNvSpPr>
            <a:spLocks noGrp="1" noRot="1" noChangeAspect="1" noChangeArrowheads="1" noTextEdit="1"/>
          </p:cNvSpPr>
          <p:nvPr>
            <p:ph type="sldImg"/>
          </p:nvPr>
        </p:nvSpPr>
        <p:spPr>
          <a:ln/>
        </p:spPr>
      </p:sp>
      <p:sp>
        <p:nvSpPr>
          <p:cNvPr id="116739" name="Rectangle 102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 addition to network operating software, each network device must also have a network interface card. These cards today are also referred to as adapters, as in “Ethernet adapter card” or “Token Ring adapter card.”</a:t>
            </a:r>
          </a:p>
          <a:p>
            <a:r>
              <a:rPr lang="en-US"/>
              <a:t>The NIC card amplifies electronic signals which are generally very weak within the computer system itself. The NIC is also responsible for packaging data for transmission, and for controlling access to the network cable. When the data is packaged properly, and the timing is right, the NIC will push the data stream onto the cable. </a:t>
            </a:r>
          </a:p>
          <a:p>
            <a:r>
              <a:rPr lang="en-US"/>
              <a:t>The NIC also provides the physical connection between the computer and the transmission cable (also called “media”). This connection is made through the connector port. Examples of transmission media are Ethernet, Token Ring, and FDDI.</a:t>
            </a:r>
          </a:p>
          <a:p>
            <a:endParaRPr lang="en-US"/>
          </a:p>
        </p:txBody>
      </p:sp>
    </p:spTree>
    <p:extLst>
      <p:ext uri="{BB962C8B-B14F-4D97-AF65-F5344CB8AC3E}">
        <p14:creationId xmlns:p14="http://schemas.microsoft.com/office/powerpoint/2010/main" val="3358861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Grp="1" noRot="1" noChangeAspect="1" noChangeArrowheads="1" noTextEdit="1"/>
          </p:cNvSpPr>
          <p:nvPr>
            <p:ph type="sldImg"/>
          </p:nvPr>
        </p:nvSpPr>
        <p:spPr>
          <a:ln/>
        </p:spPr>
      </p:sp>
      <p:sp>
        <p:nvSpPr>
          <p:cNvPr id="11776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 order to have a network, you must have at least two devices that communicate with each other. In this simple model, it is a computer and a printer. The printer also has an NIC installed (for example, an HP Jet Direct card), which in turn is plugged into a wiring hub. The computer system is also plugged into the hub, which facilitates communication between the two devices. </a:t>
            </a:r>
          </a:p>
          <a:p>
            <a:r>
              <a:rPr lang="en-US"/>
              <a:t>Additional components (such as a server, a few more PCs, and a scanner) may be connected to the hub. With this connection, all network components would have access to all other network components. </a:t>
            </a:r>
          </a:p>
          <a:p>
            <a:r>
              <a:rPr lang="en-US"/>
              <a:t>The benefit of building this network is that by sharing resources a company can afford higher quality components. For example, instead of providing an inkjet printer for every PC, a company may purchase a laser printer (which is faster, higher capacity, and higher quality than the inkjet) to attach to a network. Then, all computers on that network have access to the higher quality printer.</a:t>
            </a:r>
          </a:p>
          <a:p>
            <a:endParaRPr lang="en-US"/>
          </a:p>
          <a:p>
            <a:endParaRPr lang="en-US"/>
          </a:p>
        </p:txBody>
      </p:sp>
    </p:spTree>
    <p:extLst>
      <p:ext uri="{BB962C8B-B14F-4D97-AF65-F5344CB8AC3E}">
        <p14:creationId xmlns:p14="http://schemas.microsoft.com/office/powerpoint/2010/main" val="1767039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4"/>
          <p:cNvSpPr>
            <a:spLocks noGrp="1" noRot="1" noChangeAspect="1" noChangeArrowheads="1" noTextEdit="1"/>
          </p:cNvSpPr>
          <p:nvPr>
            <p:ph type="sldImg"/>
          </p:nvPr>
        </p:nvSpPr>
        <p:spPr>
          <a:ln/>
        </p:spPr>
      </p:sp>
      <p:sp>
        <p:nvSpPr>
          <p:cNvPr id="11878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wires connecting the various devices together are referred to as cables. </a:t>
            </a:r>
          </a:p>
          <a:p>
            <a:pPr lvl="1"/>
            <a:r>
              <a:rPr lang="en-US"/>
              <a:t>Cable prices range from inexpensive to very costly and can comprise of a significant cost of the network itself. </a:t>
            </a:r>
          </a:p>
          <a:p>
            <a:pPr lvl="1"/>
            <a:r>
              <a:rPr lang="en-US"/>
              <a:t>Cables are one example of transmission media. Media are various physical environments through which transmission signals pass. Common network media include twisted-pair, coaxial cable, fiber-optic cable, and the atmosphere (through which microwave, laser, and infrared transmission occurs). Another term for this is “physical media.” </a:t>
            </a:r>
          </a:p>
          <a:p>
            <a:pPr lvl="1"/>
            <a:r>
              <a:rPr lang="en-US"/>
              <a:t>Note that not all wiring hubs support all medium types.</a:t>
            </a:r>
          </a:p>
          <a:p>
            <a:r>
              <a:rPr lang="en-US"/>
              <a:t>The other component shown in this slide is the connector. </a:t>
            </a:r>
          </a:p>
          <a:p>
            <a:pPr lvl="1"/>
            <a:r>
              <a:rPr lang="en-US"/>
              <a:t>As their name implies, the connector is the physical location where the NIC card and the cabling connect. </a:t>
            </a:r>
          </a:p>
          <a:p>
            <a:pPr lvl="1"/>
            <a:r>
              <a:rPr lang="en-US"/>
              <a:t>Registered jack (RJ) connectors were originally used to connect telephone lines. RJ connectors are now used for telephone connections and for 10BaseT and other types of network connections. Different connectors are able support different speeds of transmission because of their design and the materials used in their manufacture. </a:t>
            </a:r>
          </a:p>
          <a:p>
            <a:pPr lvl="1"/>
            <a:r>
              <a:rPr lang="en-US"/>
              <a:t>RJ-11 connectors are used for telephones, faxes, and modems. RJ-45 connectors are used for NIC cards, 10BaseT cabling, and ISDN lines.</a:t>
            </a:r>
          </a:p>
          <a:p>
            <a:endParaRPr lang="en-US"/>
          </a:p>
        </p:txBody>
      </p:sp>
    </p:spTree>
    <p:extLst>
      <p:ext uri="{BB962C8B-B14F-4D97-AF65-F5344CB8AC3E}">
        <p14:creationId xmlns:p14="http://schemas.microsoft.com/office/powerpoint/2010/main" val="4176938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4"/>
          <p:cNvSpPr>
            <a:spLocks noGrp="1" noRot="1" noChangeAspect="1" noChangeArrowheads="1" noTextEdit="1"/>
          </p:cNvSpPr>
          <p:nvPr>
            <p:ph type="sldImg"/>
          </p:nvPr>
        </p:nvSpPr>
        <p:spPr>
          <a:ln/>
        </p:spPr>
      </p:sp>
      <p:sp>
        <p:nvSpPr>
          <p:cNvPr id="11981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Cable is the actual physical path upon which an electrical signal travels as it moves from one component to another.</a:t>
            </a:r>
          </a:p>
          <a:p>
            <a:r>
              <a:rPr lang="en-US"/>
              <a:t>Transmission protocols determine how NIC cards take turns transmitting data onto the cable. Remember that we discussed how LAN cables (baseband) carry one signal, while WAN cables (broadband) carry multiple signals. There are three primary cable types:</a:t>
            </a:r>
          </a:p>
          <a:p>
            <a:pPr lvl="1"/>
            <a:r>
              <a:rPr lang="en-US"/>
              <a:t>Twisted-pair (or copper)</a:t>
            </a:r>
          </a:p>
          <a:p>
            <a:pPr lvl="1"/>
            <a:r>
              <a:rPr lang="en-US"/>
              <a:t>Coaxial cable and</a:t>
            </a:r>
          </a:p>
          <a:p>
            <a:pPr lvl="1"/>
            <a:r>
              <a:rPr lang="en-US"/>
              <a:t>Fiber-optic cable </a:t>
            </a:r>
          </a:p>
        </p:txBody>
      </p:sp>
    </p:spTree>
    <p:extLst>
      <p:ext uri="{BB962C8B-B14F-4D97-AF65-F5344CB8AC3E}">
        <p14:creationId xmlns:p14="http://schemas.microsoft.com/office/powerpoint/2010/main" val="1910888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Grp="1" noRot="1" noChangeAspect="1" noChangeArrowheads="1" noTextEdit="1"/>
          </p:cNvSpPr>
          <p:nvPr>
            <p:ph type="sldImg"/>
          </p:nvPr>
        </p:nvSpPr>
        <p:spPr>
          <a:ln/>
        </p:spPr>
      </p:sp>
      <p:sp>
        <p:nvSpPr>
          <p:cNvPr id="12083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tab pos="1371600" algn="l"/>
              </a:tabLst>
            </a:pPr>
            <a:r>
              <a:rPr lang="en-US"/>
              <a:t>Unshielded twisted-pair (UTP) is a four-pair wire medium used in a variety of networks. UTP does not require the fixed spacing between connections that is necessary with coaxial-type connections. There are five types of UTP cabling commonly used as shown below:</a:t>
            </a:r>
          </a:p>
          <a:p>
            <a:pPr lvl="1">
              <a:tabLst>
                <a:tab pos="1371600" algn="l"/>
              </a:tabLst>
            </a:pPr>
            <a:r>
              <a:rPr lang="en-US"/>
              <a:t>Category 1:	Used for telephone communications. It is not suitable for transmitting data. </a:t>
            </a:r>
          </a:p>
          <a:p>
            <a:pPr lvl="1">
              <a:tabLst>
                <a:tab pos="1371600" algn="l"/>
              </a:tabLst>
            </a:pPr>
            <a:r>
              <a:rPr lang="en-US"/>
              <a:t>Category 2:	Capable of transmitting data at speeds up to 4 Mbps. </a:t>
            </a:r>
          </a:p>
          <a:p>
            <a:pPr lvl="1">
              <a:tabLst>
                <a:tab pos="1371600" algn="l"/>
              </a:tabLst>
            </a:pPr>
            <a:r>
              <a:rPr lang="en-US"/>
              <a:t>Category 3:	Used in 10BaseT networks and can transmit data at speeds up to 10 Mbps. </a:t>
            </a:r>
          </a:p>
          <a:p>
            <a:pPr lvl="1">
              <a:tabLst>
                <a:tab pos="1371600" algn="l"/>
              </a:tabLst>
            </a:pPr>
            <a:r>
              <a:rPr lang="en-US"/>
              <a:t>Category 4:	Used in Token Ring networks. Can transmit data at speeds up to 16 Mbps. </a:t>
            </a:r>
          </a:p>
          <a:p>
            <a:pPr lvl="1">
              <a:tabLst>
                <a:tab pos="1371600" algn="l"/>
              </a:tabLst>
            </a:pPr>
            <a:r>
              <a:rPr lang="en-US"/>
              <a:t>Category 5:	Can transmit data at speeds up to 100 Mbps. </a:t>
            </a:r>
          </a:p>
          <a:p>
            <a:pPr>
              <a:tabLst>
                <a:tab pos="1371600" algn="l"/>
              </a:tabLst>
            </a:pPr>
            <a:r>
              <a:rPr lang="en-US"/>
              <a:t>Shielded twisted-pair (STP) is a two-pair wiring medium used in a variety of network  implementations. STP cabling has a layer of shielded insulation to reduce EMI. Token Ring runs on STP.</a:t>
            </a:r>
          </a:p>
          <a:p>
            <a:pPr>
              <a:tabLst>
                <a:tab pos="1371600" algn="l"/>
              </a:tabLst>
            </a:pPr>
            <a:r>
              <a:rPr lang="en-US"/>
              <a:t>Using UTP and STP:</a:t>
            </a:r>
          </a:p>
          <a:p>
            <a:pPr lvl="1">
              <a:tabLst>
                <a:tab pos="1371600" algn="l"/>
              </a:tabLst>
            </a:pPr>
            <a:r>
              <a:rPr lang="en-US"/>
              <a:t>Speed is usually satisfactory for local-area distances. </a:t>
            </a:r>
          </a:p>
          <a:p>
            <a:pPr lvl="1">
              <a:tabLst>
                <a:tab pos="1371600" algn="l"/>
              </a:tabLst>
            </a:pPr>
            <a:r>
              <a:rPr lang="en-US"/>
              <a:t>These are the least expensive media for data communication. UTP is cheaper than STP.</a:t>
            </a:r>
          </a:p>
          <a:p>
            <a:pPr lvl="1">
              <a:tabLst>
                <a:tab pos="1371600" algn="l"/>
              </a:tabLst>
            </a:pPr>
            <a:r>
              <a:rPr lang="en-US"/>
              <a:t>Because most buildings are already wired with UTP, many transmission standards are adapted to use it to avoid costly re-wiring of an alternative cable type. </a:t>
            </a:r>
          </a:p>
          <a:p>
            <a:pPr lvl="1">
              <a:tabLst>
                <a:tab pos="1371600" algn="l"/>
              </a:tabLst>
            </a:pPr>
            <a:endParaRPr lang="en-US"/>
          </a:p>
        </p:txBody>
      </p:sp>
    </p:spTree>
    <p:extLst>
      <p:ext uri="{BB962C8B-B14F-4D97-AF65-F5344CB8AC3E}">
        <p14:creationId xmlns:p14="http://schemas.microsoft.com/office/powerpoint/2010/main" val="1571032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4"/>
          <p:cNvSpPr>
            <a:spLocks noGrp="1" noRot="1" noChangeAspect="1" noChangeArrowheads="1" noTextEdit="1"/>
          </p:cNvSpPr>
          <p:nvPr>
            <p:ph type="sldImg"/>
          </p:nvPr>
        </p:nvSpPr>
        <p:spPr>
          <a:ln/>
        </p:spPr>
      </p:sp>
      <p:sp>
        <p:nvSpPr>
          <p:cNvPr id="12185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Coaxial cable consists of a solid copper core surrounded by an insulator, a combination shield and ground wire, and an outer protective jacket.</a:t>
            </a:r>
          </a:p>
          <a:p>
            <a:r>
              <a:rPr lang="en-US"/>
              <a:t>The shielding on coaxial cable makes it less susceptible to interference from outside sources. It requires termination at each end of the cable, as well as a single ground connection.</a:t>
            </a:r>
          </a:p>
          <a:p>
            <a:r>
              <a:rPr lang="en-US"/>
              <a:t>Coax supports 10/100 Mbps and is relatively inexpensive, although more costly than UTP.</a:t>
            </a:r>
          </a:p>
          <a:p>
            <a:r>
              <a:rPr lang="en-US"/>
              <a:t>Coaxial can be cabled over longer distances than twisted-pair cable. For example, Ethernet can run at speed over approximately 100 m (300 feet) of twisted pair. Using coaxial cable increases this distance to 500 m.</a:t>
            </a:r>
          </a:p>
        </p:txBody>
      </p:sp>
    </p:spTree>
    <p:extLst>
      <p:ext uri="{BB962C8B-B14F-4D97-AF65-F5344CB8AC3E}">
        <p14:creationId xmlns:p14="http://schemas.microsoft.com/office/powerpoint/2010/main" val="3035342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4"/>
          <p:cNvSpPr>
            <a:spLocks noGrp="1" noRot="1" noChangeAspect="1" noChangeArrowheads="1" noTextEdit="1"/>
          </p:cNvSpPr>
          <p:nvPr>
            <p:ph type="sldImg"/>
          </p:nvPr>
        </p:nvSpPr>
        <p:spPr>
          <a:ln/>
        </p:spPr>
      </p:sp>
      <p:sp>
        <p:nvSpPr>
          <p:cNvPr id="12288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Fiber-optic cable consists of glass fiber surrounded by shielding protection: a plastic shield, kevlar reinforcing, and an outer jacket. Fiber-optic cable is the most expensive of the three types discussed in this section, but it supports 100+ Mbps line speeds.</a:t>
            </a:r>
          </a:p>
          <a:p>
            <a:r>
              <a:rPr lang="en-US"/>
              <a:t>There are two types of fiber cable: </a:t>
            </a:r>
          </a:p>
          <a:p>
            <a:pPr lvl="1"/>
            <a:r>
              <a:rPr lang="en-US"/>
              <a:t>Single or mono-mode—Allows only one mode (or wavelength) of light to propagate through the fiber; is capable of higher bandwidth and greater distances than multimode. Often used for campus backbones. Uses lasers as the light generating method. Single mode is much more expensive than multimode cable. Maximum cable length is 100 km.</a:t>
            </a:r>
          </a:p>
          <a:p>
            <a:pPr lvl="1"/>
            <a:r>
              <a:rPr lang="en-US"/>
              <a:t>Multimode—Allows multiple modes of light to propagate through the fiber. Often used for workgroup applications. Uses light-emitting diodes (LEDs) as light generating device. Maximum cable length is 2 km.</a:t>
            </a:r>
          </a:p>
        </p:txBody>
      </p:sp>
    </p:spTree>
    <p:extLst>
      <p:ext uri="{BB962C8B-B14F-4D97-AF65-F5344CB8AC3E}">
        <p14:creationId xmlns:p14="http://schemas.microsoft.com/office/powerpoint/2010/main" val="2398990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26"/>
          <p:cNvSpPr>
            <a:spLocks noGrp="1" noRot="1" noChangeAspect="1" noChangeArrowheads="1" noTextEdit="1"/>
          </p:cNvSpPr>
          <p:nvPr>
            <p:ph type="sldImg"/>
          </p:nvPr>
        </p:nvSpPr>
        <p:spPr>
          <a:solidFill>
            <a:srgbClr val="FFFFFF"/>
          </a:solidFill>
          <a:ln/>
        </p:spPr>
      </p:sp>
      <p:sp>
        <p:nvSpPr>
          <p:cNvPr id="124931" name="Rectangle 1027"/>
          <p:cNvSpPr>
            <a:spLocks noGrp="1" noChangeArrowheads="1"/>
          </p:cNvSpPr>
          <p:nvPr>
            <p:ph type="body" idx="1"/>
          </p:nvPr>
        </p:nvSpPr>
        <p:spPr>
          <a:xfrm>
            <a:off x="901700" y="3886200"/>
            <a:ext cx="5180013" cy="4697413"/>
          </a:xfrm>
          <a:solidFill>
            <a:srgbClr val="FFFFFF"/>
          </a:solidFill>
          <a:ln>
            <a:solidFill>
              <a:srgbClr val="000000"/>
            </a:solidFill>
          </a:ln>
        </p:spPr>
        <p:txBody>
          <a:bodyPr/>
          <a:lstStyle/>
          <a:p>
            <a:r>
              <a:rPr lang="en-US"/>
              <a:t>Let’s put this in some context. You are already familiar with different networking devices such as hubs, switches, and routers.  Each of these devices operate at a different level of the OSI Model. </a:t>
            </a:r>
          </a:p>
          <a:p>
            <a:r>
              <a:rPr lang="en-US"/>
              <a:t>NIC cards receive information from upper level applications and properly package data for transmission on to the network media.  Essentially, NIC cards live at the lower four layers of the OSI Model.  </a:t>
            </a:r>
          </a:p>
          <a:p>
            <a:r>
              <a:rPr lang="en-US"/>
              <a:t>Hubs, whether Ethernet, or FDDI, live at the physical layer.  They are only concerned with passing bits from one station to other connected stations on the network.  They do not filter any traffic.  </a:t>
            </a:r>
          </a:p>
          <a:p>
            <a:r>
              <a:rPr lang="en-US"/>
              <a:t>Bridges and switches on the other hand, will filter traffic and build bridging and switching tables in order to keep track of what device is connected to what port.  </a:t>
            </a:r>
          </a:p>
          <a:p>
            <a:r>
              <a:rPr lang="en-US"/>
              <a:t>Routers, or the technology of routing, lives at layer 3.  </a:t>
            </a:r>
          </a:p>
          <a:p>
            <a:r>
              <a:rPr lang="en-US"/>
              <a:t>These are the layers people are referring to when they speak of “layer 2” or “layer 3” devices.  </a:t>
            </a:r>
          </a:p>
          <a:p>
            <a:r>
              <a:rPr lang="en-US"/>
              <a:t>Let’s take a closer look at the model.  </a:t>
            </a:r>
          </a:p>
        </p:txBody>
      </p:sp>
    </p:spTree>
    <p:extLst>
      <p:ext uri="{BB962C8B-B14F-4D97-AF65-F5344CB8AC3E}">
        <p14:creationId xmlns:p14="http://schemas.microsoft.com/office/powerpoint/2010/main" val="3810139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DEA10-794C-43AE-ACA3-7F4471CB102F}" type="slidenum">
              <a:rPr lang="en-US"/>
              <a:pPr/>
              <a:t>13</a:t>
            </a:fld>
            <a:endParaRPr lang="en-US"/>
          </a:p>
        </p:txBody>
      </p:sp>
      <p:sp>
        <p:nvSpPr>
          <p:cNvPr id="7170" name="Rectangle 2"/>
          <p:cNvSpPr>
            <a:spLocks noGrp="1" noRot="1" noChangeAspect="1" noChangeArrowheads="1" noTextEdit="1"/>
          </p:cNvSpPr>
          <p:nvPr>
            <p:ph type="sldImg"/>
          </p:nvPr>
        </p:nvSpPr>
        <p:spPr>
          <a:xfrm>
            <a:off x="1090613" y="306388"/>
            <a:ext cx="4703762" cy="3527425"/>
          </a:xfrm>
          <a:ln/>
        </p:spPr>
      </p:sp>
      <p:sp>
        <p:nvSpPr>
          <p:cNvPr id="7171" name="Rectangle 3"/>
          <p:cNvSpPr>
            <a:spLocks noGrp="1" noChangeArrowheads="1"/>
          </p:cNvSpPr>
          <p:nvPr>
            <p:ph type="body" idx="1"/>
          </p:nvPr>
        </p:nvSpPr>
        <p:spPr>
          <a:xfrm>
            <a:off x="523875" y="4052888"/>
            <a:ext cx="5835650" cy="4579937"/>
          </a:xfrm>
        </p:spPr>
        <p:txBody>
          <a:bodyPr/>
          <a:lstStyle/>
          <a:p>
            <a:pPr defTabSz="1020763"/>
            <a:r>
              <a:rPr lang="en-US" b="1"/>
              <a:t>Purpose:</a:t>
            </a:r>
            <a:r>
              <a:rPr lang="en-US"/>
              <a:t> This figure compares hubs in a CSMA/CD environment to a highway with multiple access points.</a:t>
            </a:r>
          </a:p>
          <a:p>
            <a:pPr defTabSz="1020763"/>
            <a:r>
              <a:rPr lang="en-US" b="1"/>
              <a:t>Emphasize:</a:t>
            </a:r>
            <a:r>
              <a:rPr lang="en-US"/>
              <a:t> The more entrance points onto the highway, the greater the likelihood for a collision to occur. Likewise, the more end stations on a hub trying to access the line, the more collisions occur.</a:t>
            </a:r>
          </a:p>
        </p:txBody>
      </p:sp>
    </p:spTree>
    <p:extLst>
      <p:ext uri="{BB962C8B-B14F-4D97-AF65-F5344CB8AC3E}">
        <p14:creationId xmlns:p14="http://schemas.microsoft.com/office/powerpoint/2010/main" val="574942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solidFill>
            <a:srgbClr val="FFFFFF"/>
          </a:solidFill>
          <a:ln/>
        </p:spPr>
      </p:sp>
      <p:sp>
        <p:nvSpPr>
          <p:cNvPr id="125955" name="Rectangle 3"/>
          <p:cNvSpPr>
            <a:spLocks noGrp="1" noChangeArrowheads="1"/>
          </p:cNvSpPr>
          <p:nvPr>
            <p:ph type="body" idx="1"/>
          </p:nvPr>
        </p:nvSpPr>
        <p:spPr>
          <a:xfrm>
            <a:off x="901700" y="3886200"/>
            <a:ext cx="5180013" cy="4697413"/>
          </a:xfrm>
          <a:solidFill>
            <a:srgbClr val="FFFFFF"/>
          </a:solidFill>
          <a:ln>
            <a:solidFill>
              <a:srgbClr val="000000"/>
            </a:solidFill>
          </a:ln>
        </p:spPr>
        <p:txBody>
          <a:bodyPr/>
          <a:lstStyle/>
          <a:p>
            <a:r>
              <a:rPr lang="en-US"/>
              <a:t>The upper four layers, Application, Presentation, Session, and Transport, are responsible for accurate data delivery between computers.  The tasks or functions of these upper four layers must “interoperate” with the upper four layers in the system being communicated with.  </a:t>
            </a:r>
          </a:p>
        </p:txBody>
      </p:sp>
    </p:spTree>
    <p:extLst>
      <p:ext uri="{BB962C8B-B14F-4D97-AF65-F5344CB8AC3E}">
        <p14:creationId xmlns:p14="http://schemas.microsoft.com/office/powerpoint/2010/main" val="770730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solidFill>
            <a:srgbClr val="FFFFFF"/>
          </a:solidFill>
          <a:ln/>
        </p:spPr>
      </p:sp>
      <p:sp>
        <p:nvSpPr>
          <p:cNvPr id="126979" name="Rectangle 3"/>
          <p:cNvSpPr>
            <a:spLocks noGrp="1" noChangeArrowheads="1"/>
          </p:cNvSpPr>
          <p:nvPr>
            <p:ph type="body" idx="1"/>
          </p:nvPr>
        </p:nvSpPr>
        <p:spPr>
          <a:xfrm>
            <a:off x="901700" y="3886200"/>
            <a:ext cx="5180013" cy="4697413"/>
          </a:xfrm>
          <a:solidFill>
            <a:srgbClr val="FFFFFF"/>
          </a:solidFill>
          <a:ln>
            <a:solidFill>
              <a:srgbClr val="000000"/>
            </a:solidFill>
          </a:ln>
        </p:spPr>
        <p:txBody>
          <a:bodyPr/>
          <a:lstStyle/>
          <a:p>
            <a:r>
              <a:rPr lang="en-US"/>
              <a:t>The lower three layers – Network, Data Link and Physical --  are called the media layers.  The media layers are responsible for seeing that the information does indeed arrive at the destination for which it was intended.</a:t>
            </a:r>
          </a:p>
        </p:txBody>
      </p:sp>
    </p:spTree>
    <p:extLst>
      <p:ext uri="{BB962C8B-B14F-4D97-AF65-F5344CB8AC3E}">
        <p14:creationId xmlns:p14="http://schemas.microsoft.com/office/powerpoint/2010/main" val="1487151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4"/>
          <p:cNvSpPr>
            <a:spLocks noGrp="1" noRot="1" noChangeAspect="1" noChangeArrowheads="1" noTextEdit="1"/>
          </p:cNvSpPr>
          <p:nvPr>
            <p:ph type="sldImg"/>
          </p:nvPr>
        </p:nvSpPr>
        <p:spPr>
          <a:ln/>
        </p:spPr>
      </p:sp>
      <p:sp>
        <p:nvSpPr>
          <p:cNvPr id="13312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Let’s now take a look at some of the devices that move traffic around the network.  </a:t>
            </a:r>
          </a:p>
          <a:p>
            <a:r>
              <a:rPr lang="en-US"/>
              <a:t>The approach taken in this section will be simple.  As networking technology continues to evolve, the actual differences between networking devices is beginning to blur slightly.  Routers today are switching packets faster and yielding the performance of switches.  Switches, on the other hand, are being designed with more intelligence and able to act more like routers.  Hubs, while traditionally not intelligent in terms of the amount of software they run, are now being designed with software that allows the hub to be “intelligent” acting more like a switch.  </a:t>
            </a:r>
          </a:p>
          <a:p>
            <a:r>
              <a:rPr lang="en-US"/>
              <a:t>In this section, we’ll keep these different types of product separate so that you can understand the basics.  Let’s start off with the hub. </a:t>
            </a:r>
          </a:p>
          <a:p>
            <a:endParaRPr lang="en-US"/>
          </a:p>
        </p:txBody>
      </p:sp>
    </p:spTree>
    <p:extLst>
      <p:ext uri="{BB962C8B-B14F-4D97-AF65-F5344CB8AC3E}">
        <p14:creationId xmlns:p14="http://schemas.microsoft.com/office/powerpoint/2010/main" val="3733796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4"/>
          <p:cNvSpPr>
            <a:spLocks noGrp="1" noRot="1" noChangeAspect="1" noChangeArrowheads="1" noTextEdit="1"/>
          </p:cNvSpPr>
          <p:nvPr>
            <p:ph type="sldImg"/>
          </p:nvPr>
        </p:nvSpPr>
        <p:spPr>
          <a:ln/>
        </p:spPr>
      </p:sp>
      <p:sp>
        <p:nvSpPr>
          <p:cNvPr id="13414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Star topology networks generally have a hub in the center of the network that connects all of the devices together using cabling.  When bits hit a networking device, be they hubs, switches, or routers, the devices will strengthen the signal and then send it on its way.  </a:t>
            </a:r>
          </a:p>
          <a:p>
            <a:r>
              <a:rPr lang="en-US"/>
              <a:t>A hub is simple a multiport repeater.  There is usually no software to load, and no configuration required (i.e. network administrators don’t have to tell the device what to do).  </a:t>
            </a:r>
          </a:p>
        </p:txBody>
      </p:sp>
    </p:spTree>
    <p:extLst>
      <p:ext uri="{BB962C8B-B14F-4D97-AF65-F5344CB8AC3E}">
        <p14:creationId xmlns:p14="http://schemas.microsoft.com/office/powerpoint/2010/main" val="2980508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a:spLocks noGrp="1" noRot="1" noChangeAspect="1" noChangeArrowheads="1" noTextEdit="1"/>
          </p:cNvSpPr>
          <p:nvPr>
            <p:ph type="sldImg"/>
          </p:nvPr>
        </p:nvSpPr>
        <p:spPr>
          <a:ln/>
        </p:spPr>
      </p:sp>
      <p:sp>
        <p:nvSpPr>
          <p:cNvPr id="13517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Hubs operate very much the same way as a repeater.  They amplify and propagate signals received out all ports, with the exception of the port from which the data arrived.  </a:t>
            </a:r>
          </a:p>
          <a:p>
            <a:r>
              <a:rPr lang="en-US"/>
              <a:t>For example, if system 125 wanted to print on the printer 128, the message would be sent to all systems on Segment 1, as well as across the hub  to all systems on Segment 2.  System 128 would see that the message is intended for it and would process it.  </a:t>
            </a:r>
          </a:p>
          <a:p>
            <a:r>
              <a:rPr lang="en-US"/>
              <a:t>Devices on the network are constantly listening for data.  When devices  sense a frame of information that is addressed (and we will talk more about addressing later) for it, then it will accept that information into memory found on the network interface card (NIC) and begin processing the data.  </a:t>
            </a:r>
          </a:p>
          <a:p>
            <a:r>
              <a:rPr lang="en-US"/>
              <a:t>In fairly small networks, hubs work very well.  However, in large networks the limitations of hubs creates problems for network managers.  In this example, Ethernet is the standard being used.  The network is also baseband, only one station can use the network at a time.  If the applications and files being used on this network are large, and there are more nodes on the network, contention for bandwidth will slow the responsiveness of the network down.  </a:t>
            </a:r>
          </a:p>
        </p:txBody>
      </p:sp>
    </p:spTree>
    <p:extLst>
      <p:ext uri="{BB962C8B-B14F-4D97-AF65-F5344CB8AC3E}">
        <p14:creationId xmlns:p14="http://schemas.microsoft.com/office/powerpoint/2010/main" val="4224777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4"/>
          <p:cNvSpPr>
            <a:spLocks noGrp="1" noRot="1" noChangeAspect="1" noChangeArrowheads="1" noTextEdit="1"/>
          </p:cNvSpPr>
          <p:nvPr>
            <p:ph type="sldImg"/>
          </p:nvPr>
        </p:nvSpPr>
        <p:spPr>
          <a:ln/>
        </p:spPr>
      </p:sp>
      <p:sp>
        <p:nvSpPr>
          <p:cNvPr id="13619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Bridges improve network throughput and operate at a more intelligent level than do hubs.  A bridge is considered to be a store and forward device that uses unique hardware addresses to filter traffic that would otherwise travel from one segment to another.  A bridge performs the following functions:</a:t>
            </a:r>
          </a:p>
          <a:p>
            <a:pPr lvl="1"/>
            <a:r>
              <a:rPr lang="en-US"/>
              <a:t>Reads data frame headers and records source address/port (segment) pairs</a:t>
            </a:r>
          </a:p>
          <a:p>
            <a:pPr lvl="1"/>
            <a:r>
              <a:rPr lang="en-US"/>
              <a:t>Reads the destination address of incoming frames and uses recorded addresses to determine the appropriate outbound port for the frame.</a:t>
            </a:r>
          </a:p>
          <a:p>
            <a:pPr lvl="1"/>
            <a:r>
              <a:rPr lang="en-US"/>
              <a:t>Uses memory buffers to store frames during periods of heavy transmission, and forwards them when the medium is ready.</a:t>
            </a:r>
          </a:p>
          <a:p>
            <a:r>
              <a:rPr lang="en-US"/>
              <a:t>Let’s take a look at an example. </a:t>
            </a:r>
          </a:p>
        </p:txBody>
      </p:sp>
    </p:spTree>
    <p:extLst>
      <p:ext uri="{BB962C8B-B14F-4D97-AF65-F5344CB8AC3E}">
        <p14:creationId xmlns:p14="http://schemas.microsoft.com/office/powerpoint/2010/main" val="41029151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931863" y="3957638"/>
            <a:ext cx="5119687" cy="4625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bridge divides this Ethernet LAN into two segments, each connecting to a hub and then to a bridge port.  Stations 123-125 are on segment 1 and stations 126-128 are on segment 2.  </a:t>
            </a:r>
          </a:p>
          <a:p>
            <a:r>
              <a:rPr lang="en-US"/>
              <a:t>When station 124 transmits to station 125, the frame goes into the hub (who repeats it and sends it out all connected ports) and then on to the bridge.  The bridge will not forward the frame because it recognizes that stations 124 and 125 are on the same segment.  Only traffic between segments passes through the bridge.  In this example, a data frame from station 123, 124, or 125 to any station on segment 2 would be forwarded, and so would a message from any station on segment 2 to stations on segment 1.  </a:t>
            </a:r>
          </a:p>
          <a:p>
            <a:r>
              <a:rPr lang="en-US"/>
              <a:t>When one station transmits, all other stations must wait until the line is silent again before transmitting. In Ethernet, only one station can transmit at a time, or data frames will collide with each other, corrupting the data in both frames.  </a:t>
            </a:r>
          </a:p>
          <a:p>
            <a:r>
              <a:rPr lang="en-US"/>
              <a:t>Bridges will listen to the network and keep track of who they are hearing.  For instance, the bridge in this example will know that system 127 is on Segment 2, and that 125 is on segment 1.  The bridge may even have a port (perhaps out to the Internet) where it will send all packets that it cannot identify a destination for.   </a:t>
            </a:r>
          </a:p>
          <a:p>
            <a:endParaRPr lang="en-US"/>
          </a:p>
        </p:txBody>
      </p:sp>
      <p:sp>
        <p:nvSpPr>
          <p:cNvPr id="137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04738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a:xfrm>
            <a:off x="931863" y="3957638"/>
            <a:ext cx="5119687" cy="4625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Aft>
                <a:spcPct val="48000"/>
              </a:spcAft>
            </a:pPr>
            <a:r>
              <a:rPr lang="en-US"/>
              <a:t>Switches use bridging technology to forward traffic between ports.  They provide full dedicated transmission rates between two stations that are directly connected to the switch ports.  Switches also build and maintain address tables just like bridges do.  These address tables are known as “content addressable memory.” Let’s look at an example.</a:t>
            </a:r>
          </a:p>
          <a:p>
            <a:endParaRPr lang="en-US"/>
          </a:p>
          <a:p>
            <a:endParaRPr lang="en-US"/>
          </a:p>
        </p:txBody>
      </p:sp>
      <p:sp>
        <p:nvSpPr>
          <p:cNvPr id="1382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66530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931863" y="3957638"/>
            <a:ext cx="5119687" cy="4625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Replacing the two hubs and the bridge with an Ethernet switch provides the users with dedicated bandwidth.  Each station has a full 10Mbps “pipe” to the switch.  With a switch at the center of the network, combined with the 100Mbps links, users have greater access to the network.  </a:t>
            </a:r>
          </a:p>
          <a:p>
            <a:r>
              <a:rPr lang="en-US"/>
              <a:t>Given the size of the files and applications on this network, additional bandwidth for access to the sever or to the corporate intranet is possible by using a switch that has both 10Mbps and 100Mbps Fast Ethernet ports.  The 10Mbps links could be used to support all the desktop devices, including the printer, while the 100Mbps switch ports would be used for higher bandwidth needs.  </a:t>
            </a:r>
          </a:p>
        </p:txBody>
      </p:sp>
      <p:sp>
        <p:nvSpPr>
          <p:cNvPr id="1392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66569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EBA997-8CD9-4138-BD30-0A8877DC7006}" type="slidenum">
              <a:rPr lang="en-US" smtClean="0"/>
              <a:pPr/>
              <a:t>70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1BE29-33F9-4ADD-B271-532722BE9831}" type="slidenum">
              <a:rPr lang="en-US"/>
              <a:pPr/>
              <a:t>14</a:t>
            </a:fld>
            <a:endParaRPr lang="en-US"/>
          </a:p>
        </p:txBody>
      </p:sp>
      <p:sp>
        <p:nvSpPr>
          <p:cNvPr id="9218" name="Rectangle 2"/>
          <p:cNvSpPr>
            <a:spLocks noGrp="1" noRot="1" noChangeAspect="1" noChangeArrowheads="1" noTextEdit="1"/>
          </p:cNvSpPr>
          <p:nvPr>
            <p:ph type="sldImg"/>
          </p:nvPr>
        </p:nvSpPr>
        <p:spPr>
          <a:xfrm>
            <a:off x="1090613" y="306388"/>
            <a:ext cx="4703762" cy="3527425"/>
          </a:xfrm>
          <a:ln/>
        </p:spPr>
      </p:sp>
      <p:sp>
        <p:nvSpPr>
          <p:cNvPr id="9219" name="Rectangle 3"/>
          <p:cNvSpPr>
            <a:spLocks noGrp="1" noChangeArrowheads="1"/>
          </p:cNvSpPr>
          <p:nvPr>
            <p:ph type="body" idx="1"/>
          </p:nvPr>
        </p:nvSpPr>
        <p:spPr>
          <a:xfrm>
            <a:off x="523875" y="4052888"/>
            <a:ext cx="5835650" cy="4579937"/>
          </a:xfrm>
        </p:spPr>
        <p:txBody>
          <a:bodyPr/>
          <a:lstStyle/>
          <a:p>
            <a:pPr defTabSz="1020763"/>
            <a:r>
              <a:rPr lang="en-US" b="1"/>
              <a:t>Purpose:</a:t>
            </a:r>
            <a:r>
              <a:rPr lang="en-US"/>
              <a:t> Routers provide access into the corporate network via WAN connections.</a:t>
            </a:r>
          </a:p>
          <a:p>
            <a:pPr defTabSz="1020763"/>
            <a:r>
              <a:rPr lang="en-US" b="1"/>
              <a:t>Emphasize:</a:t>
            </a:r>
            <a:r>
              <a:rPr lang="en-US"/>
              <a:t> A main office must be able to support multiple types of connections.</a:t>
            </a:r>
          </a:p>
          <a:p>
            <a:pPr defTabSz="1020763"/>
            <a:r>
              <a:rPr lang="en-US" b="1"/>
              <a:t>Note:</a:t>
            </a:r>
            <a:r>
              <a:rPr lang="en-US"/>
              <a:t> The lightning bolt represents a WAN connection. The dotted lines represent DDR connections. The solid bolts can be packet switched or leased lines.</a:t>
            </a:r>
          </a:p>
        </p:txBody>
      </p:sp>
    </p:spTree>
    <p:extLst>
      <p:ext uri="{BB962C8B-B14F-4D97-AF65-F5344CB8AC3E}">
        <p14:creationId xmlns:p14="http://schemas.microsoft.com/office/powerpoint/2010/main" val="32787499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12"/>
        <p:cNvGrpSpPr/>
        <p:nvPr/>
      </p:nvGrpSpPr>
      <p:grpSpPr>
        <a:xfrm>
          <a:off x="0" y="0"/>
          <a:ext cx="0" cy="0"/>
          <a:chOff x="0" y="0"/>
          <a:chExt cx="0" cy="0"/>
        </a:xfrm>
      </p:grpSpPr>
      <p:sp>
        <p:nvSpPr>
          <p:cNvPr id="237313" name="Google Shape;237313;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314" name="Google Shape;23731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4660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19"/>
        <p:cNvGrpSpPr/>
        <p:nvPr/>
      </p:nvGrpSpPr>
      <p:grpSpPr>
        <a:xfrm>
          <a:off x="0" y="0"/>
          <a:ext cx="0" cy="0"/>
          <a:chOff x="0" y="0"/>
          <a:chExt cx="0" cy="0"/>
        </a:xfrm>
      </p:grpSpPr>
      <p:sp>
        <p:nvSpPr>
          <p:cNvPr id="237320" name="Google Shape;237320;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321" name="Google Shape;23732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113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C53636-55B4-427E-B5BA-2B7EB7B9ED21}" type="slidenum">
              <a:rPr lang="en-US"/>
              <a:pPr/>
              <a:t>15</a:t>
            </a:fld>
            <a:endParaRPr lang="en-US"/>
          </a:p>
        </p:txBody>
      </p:sp>
      <p:sp>
        <p:nvSpPr>
          <p:cNvPr id="19458" name="Rectangle 2"/>
          <p:cNvSpPr>
            <a:spLocks noGrp="1" noRot="1" noChangeAspect="1" noChangeArrowheads="1" noTextEdit="1"/>
          </p:cNvSpPr>
          <p:nvPr>
            <p:ph type="sldImg"/>
          </p:nvPr>
        </p:nvSpPr>
        <p:spPr>
          <a:xfrm>
            <a:off x="1090613" y="306388"/>
            <a:ext cx="4703762" cy="3527425"/>
          </a:xfrm>
          <a:ln/>
        </p:spPr>
      </p:sp>
      <p:sp>
        <p:nvSpPr>
          <p:cNvPr id="19459" name="Rectangle 3"/>
          <p:cNvSpPr>
            <a:spLocks noGrp="1" noChangeArrowheads="1"/>
          </p:cNvSpPr>
          <p:nvPr>
            <p:ph type="body" idx="1"/>
          </p:nvPr>
        </p:nvSpPr>
        <p:spPr>
          <a:xfrm>
            <a:off x="523875" y="4052888"/>
            <a:ext cx="5835650" cy="4579937"/>
          </a:xfrm>
        </p:spPr>
        <p:txBody>
          <a:bodyPr/>
          <a:lstStyle/>
          <a:p>
            <a:pPr defTabSz="1020763"/>
            <a:r>
              <a:rPr lang="en-US" b="1"/>
              <a:t>Purpose:</a:t>
            </a:r>
            <a:r>
              <a:rPr lang="en-US"/>
              <a:t> This figure compares the switch to a highway.</a:t>
            </a:r>
          </a:p>
        </p:txBody>
      </p:sp>
    </p:spTree>
    <p:extLst>
      <p:ext uri="{BB962C8B-B14F-4D97-AF65-F5344CB8AC3E}">
        <p14:creationId xmlns:p14="http://schemas.microsoft.com/office/powerpoint/2010/main" val="2565602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B8B562-4F10-4819-989B-8839122B6185}" type="slidenum">
              <a:rPr lang="en-US"/>
              <a:pPr/>
              <a:t>16</a:t>
            </a:fld>
            <a:endParaRPr lang="en-US"/>
          </a:p>
        </p:txBody>
      </p:sp>
      <p:sp>
        <p:nvSpPr>
          <p:cNvPr id="21506" name="Rectangle 2"/>
          <p:cNvSpPr>
            <a:spLocks noGrp="1" noRot="1" noChangeAspect="1" noChangeArrowheads="1" noTextEdit="1"/>
          </p:cNvSpPr>
          <p:nvPr>
            <p:ph type="sldImg"/>
          </p:nvPr>
        </p:nvSpPr>
        <p:spPr>
          <a:xfrm>
            <a:off x="1090613" y="306388"/>
            <a:ext cx="4703762" cy="3527425"/>
          </a:xfrm>
          <a:ln/>
        </p:spPr>
      </p:sp>
      <p:sp>
        <p:nvSpPr>
          <p:cNvPr id="21507" name="Rectangle 3"/>
          <p:cNvSpPr>
            <a:spLocks noGrp="1" noChangeArrowheads="1"/>
          </p:cNvSpPr>
          <p:nvPr>
            <p:ph type="body" idx="1"/>
          </p:nvPr>
        </p:nvSpPr>
        <p:spPr>
          <a:xfrm>
            <a:off x="523875" y="4052888"/>
            <a:ext cx="5835650" cy="4579937"/>
          </a:xfrm>
        </p:spPr>
        <p:txBody>
          <a:bodyPr/>
          <a:lstStyle/>
          <a:p>
            <a:pPr defTabSz="1020763"/>
            <a:r>
              <a:rPr lang="en-US" b="1"/>
              <a:t>Purpose:</a:t>
            </a:r>
            <a:r>
              <a:rPr lang="en-US"/>
              <a:t> this figure highlights the LAN network. In this section, students will learn how to cable the LAN.</a:t>
            </a:r>
          </a:p>
          <a:p>
            <a:pPr defTabSz="1020763"/>
            <a:r>
              <a:rPr lang="en-US" b="1"/>
              <a:t>Note:</a:t>
            </a:r>
            <a:r>
              <a:rPr lang="en-US"/>
              <a:t> The figure illustrates two workgroup LANS, both connecting into core switches.</a:t>
            </a:r>
          </a:p>
        </p:txBody>
      </p:sp>
    </p:spTree>
    <p:extLst>
      <p:ext uri="{BB962C8B-B14F-4D97-AF65-F5344CB8AC3E}">
        <p14:creationId xmlns:p14="http://schemas.microsoft.com/office/powerpoint/2010/main" val="2983075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032723-8FD0-489E-8D95-59918445F4B3}" type="slidenum">
              <a:rPr lang="en-US"/>
              <a:pPr/>
              <a:t>17</a:t>
            </a:fld>
            <a:endParaRPr lang="en-US"/>
          </a:p>
        </p:txBody>
      </p:sp>
      <p:sp>
        <p:nvSpPr>
          <p:cNvPr id="35842" name="Rectangle 2"/>
          <p:cNvSpPr>
            <a:spLocks noGrp="1" noRot="1" noChangeAspect="1" noChangeArrowheads="1" noTextEdit="1"/>
          </p:cNvSpPr>
          <p:nvPr>
            <p:ph type="sldImg"/>
          </p:nvPr>
        </p:nvSpPr>
        <p:spPr>
          <a:xfrm>
            <a:off x="1090613" y="306388"/>
            <a:ext cx="4703762" cy="3527425"/>
          </a:xfrm>
          <a:ln/>
        </p:spPr>
      </p:sp>
      <p:sp>
        <p:nvSpPr>
          <p:cNvPr id="35843" name="Rectangle 3"/>
          <p:cNvSpPr>
            <a:spLocks noGrp="1" noChangeArrowheads="1"/>
          </p:cNvSpPr>
          <p:nvPr>
            <p:ph type="body" idx="1"/>
          </p:nvPr>
        </p:nvSpPr>
        <p:spPr>
          <a:xfrm>
            <a:off x="523875" y="4052888"/>
            <a:ext cx="5835650" cy="4579937"/>
          </a:xfrm>
        </p:spPr>
        <p:txBody>
          <a:bodyPr/>
          <a:lstStyle/>
          <a:p>
            <a:pPr defTabSz="1020763"/>
            <a:r>
              <a:rPr lang="en-US" b="1"/>
              <a:t>Purpose:</a:t>
            </a:r>
            <a:r>
              <a:rPr lang="en-US"/>
              <a:t> This figure highlights the WAN network. In this section, students will learn how to cable the WAN.</a:t>
            </a:r>
          </a:p>
          <a:p>
            <a:pPr defTabSz="1020763"/>
            <a:r>
              <a:rPr lang="en-US" b="1"/>
              <a:t>Note:</a:t>
            </a:r>
            <a:r>
              <a:rPr lang="en-US"/>
              <a:t> The figure illustrates two workgroup WANs. One is an ISDN connection to a home office. The other illustrates a serial Frame Relay or leased line connection to a branch office.</a:t>
            </a:r>
          </a:p>
        </p:txBody>
      </p:sp>
    </p:spTree>
    <p:extLst>
      <p:ext uri="{BB962C8B-B14F-4D97-AF65-F5344CB8AC3E}">
        <p14:creationId xmlns:p14="http://schemas.microsoft.com/office/powerpoint/2010/main" val="1810732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65D170-CDD6-4CD1-80F0-F1B3B98DB84B}" type="slidenum">
              <a:rPr lang="en-US"/>
              <a:pPr/>
              <a:t>20</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6929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ACDAC-B178-4213-B022-712B657E3C7B}" type="slidenum">
              <a:rPr lang="en-US"/>
              <a:pPr/>
              <a:t>21</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0443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0000" y="2700000"/>
            <a:ext cx="8424000" cy="430887"/>
          </a:xfrm>
        </p:spPr>
        <p:txBody>
          <a:bodyPr lIns="0" tIns="0" rIns="0" bIns="0" anchor="t" anchorCtr="0">
            <a:spAutoFit/>
          </a:bodyPr>
          <a:lstStyle>
            <a:lvl1pPr algn="l">
              <a:defRPr sz="2800" b="0">
                <a:solidFill>
                  <a:schemeClr val="accent1"/>
                </a:solidFill>
                <a:latin typeface="+mj-lt"/>
              </a:defRPr>
            </a:lvl1pPr>
          </a:lstStyle>
          <a:p>
            <a:r>
              <a:rPr lang="en-US"/>
              <a:t>Click to edit Master title style</a:t>
            </a:r>
            <a:endParaRPr lang="en-GB" dirty="0"/>
          </a:p>
        </p:txBody>
      </p:sp>
      <p:sp>
        <p:nvSpPr>
          <p:cNvPr id="3" name="Subtitle 2"/>
          <p:cNvSpPr>
            <a:spLocks noGrp="1"/>
          </p:cNvSpPr>
          <p:nvPr>
            <p:ph type="subTitle" idx="1"/>
          </p:nvPr>
        </p:nvSpPr>
        <p:spPr>
          <a:xfrm>
            <a:off x="360000" y="5400000"/>
            <a:ext cx="5400000" cy="276999"/>
          </a:xfrm>
        </p:spPr>
        <p:txBody>
          <a:bodyPr lIns="0" tIns="0" rIns="0" bIns="0">
            <a:spAutoFit/>
          </a:bodyPr>
          <a:lstStyle>
            <a:lvl1pPr marL="0" indent="0" algn="l">
              <a:buNone/>
              <a:defRPr sz="1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4000" y="360000"/>
            <a:ext cx="1980000" cy="6030000"/>
          </a:xfrm>
        </p:spPr>
        <p:txBody>
          <a:bodyPr vert="eaVert"/>
          <a:lstStyle/>
          <a:p>
            <a:r>
              <a:rPr lang="en-US"/>
              <a:t>Click to edit Master title style</a:t>
            </a:r>
            <a:endParaRPr lang="en-GB" dirty="0"/>
          </a:p>
        </p:txBody>
      </p:sp>
      <p:sp>
        <p:nvSpPr>
          <p:cNvPr id="3" name="Vertical Text Placeholder 2"/>
          <p:cNvSpPr>
            <a:spLocks noGrp="1"/>
          </p:cNvSpPr>
          <p:nvPr>
            <p:ph type="body" orient="vert" idx="1"/>
          </p:nvPr>
        </p:nvSpPr>
        <p:spPr>
          <a:xfrm>
            <a:off x="360000" y="360000"/>
            <a:ext cx="6354000" cy="6030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313880FF-B11A-4FA9-B5CC-7226C1B8517C}"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163DB25-70FC-42F0-B3E2-2372523A7FB7}" type="slidenum">
              <a:rPr lang="en-US" altLang="en-US"/>
              <a:pPr/>
              <a:t>‹#›</a:t>
            </a:fld>
            <a:endParaRPr lang="en-US" altLang="en-US"/>
          </a:p>
        </p:txBody>
      </p:sp>
    </p:spTree>
    <p:extLst>
      <p:ext uri="{BB962C8B-B14F-4D97-AF65-F5344CB8AC3E}">
        <p14:creationId xmlns:p14="http://schemas.microsoft.com/office/powerpoint/2010/main" val="708688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7543800" cy="1143000"/>
          </a:xfrm>
        </p:spPr>
        <p:txBody>
          <a:bodyPr/>
          <a:lstStyle/>
          <a:p>
            <a:r>
              <a:rPr lang="en-US"/>
              <a:t>Click to edit Master title style</a:t>
            </a:r>
          </a:p>
        </p:txBody>
      </p:sp>
      <p:sp>
        <p:nvSpPr>
          <p:cNvPr id="3" name="Content Placeholder 2"/>
          <p:cNvSpPr>
            <a:spLocks noGrp="1"/>
          </p:cNvSpPr>
          <p:nvPr>
            <p:ph sz="half" idx="1"/>
          </p:nvPr>
        </p:nvSpPr>
        <p:spPr>
          <a:xfrm>
            <a:off x="1371600" y="1981200"/>
            <a:ext cx="762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0" y="4114800"/>
            <a:ext cx="7620000" cy="198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1371600" y="6248400"/>
            <a:ext cx="1676400" cy="457200"/>
          </a:xfrm>
          <a:prstGeom prst="rect">
            <a:avLst/>
          </a:prstGeom>
        </p:spPr>
        <p:txBody>
          <a:bodyPr/>
          <a:lstStyle>
            <a:lvl1pPr>
              <a:defRPr smtClean="0"/>
            </a:lvl1pPr>
          </a:lstStyle>
          <a:p>
            <a:pPr>
              <a:defRPr/>
            </a:pPr>
            <a:endParaRPr lang="en-US"/>
          </a:p>
        </p:txBody>
      </p:sp>
      <p:sp>
        <p:nvSpPr>
          <p:cNvPr id="6" name="Footer Placeholder 5"/>
          <p:cNvSpPr>
            <a:spLocks noGrp="1"/>
          </p:cNvSpPr>
          <p:nvPr>
            <p:ph type="ftr" sz="quarter" idx="11"/>
          </p:nvPr>
        </p:nvSpPr>
        <p:spPr/>
        <p:txBody>
          <a:bodyPr/>
          <a:lstStyle>
            <a:lvl1pPr>
              <a:defRPr dirty="0" smtClean="0"/>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1A52EF92-902C-4F48-AF35-8D0C500F5916}" type="slidenum">
              <a:rPr lang="en-US"/>
              <a:pPr/>
              <a:t>‹#›</a:t>
            </a:fld>
            <a:endParaRPr lang="en-US"/>
          </a:p>
        </p:txBody>
      </p:sp>
    </p:spTree>
    <p:extLst>
      <p:ext uri="{BB962C8B-B14F-4D97-AF65-F5344CB8AC3E}">
        <p14:creationId xmlns:p14="http://schemas.microsoft.com/office/powerpoint/2010/main" val="80151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b="1"/>
            </a:lvl1pPr>
          </a:lstStyle>
          <a:p>
            <a:fld id="{313880FF-B11A-4FA9-B5CC-7226C1B8517C}"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60000" y="2160000"/>
            <a:ext cx="8424000" cy="800219"/>
          </a:xfrm>
        </p:spPr>
        <p:txBody>
          <a:bodyPr vert="horz" wrap="square" lIns="0" tIns="0" rIns="0" bIns="0" rtlCol="0" anchor="t" anchorCtr="0">
            <a:spAutoFit/>
          </a:bodyPr>
          <a:lstStyle>
            <a:lvl1pPr algn="l" defTabSz="914400" rtl="0" eaLnBrk="1" latinLnBrk="0" hangingPunct="1">
              <a:spcBef>
                <a:spcPct val="0"/>
              </a:spcBef>
              <a:buNone/>
              <a:defRPr lang="en-GB" sz="5200" b="0" kern="1200" dirty="0" smtClean="0">
                <a:solidFill>
                  <a:schemeClr val="bg1"/>
                </a:solidFill>
                <a:latin typeface="+mj-lt"/>
                <a:ea typeface="+mj-ea"/>
                <a:cs typeface="+mj-cs"/>
              </a:defRPr>
            </a:lvl1pPr>
          </a:lstStyle>
          <a:p>
            <a:r>
              <a:rPr lang="en-US"/>
              <a:t>Click to edit Master title style</a:t>
            </a:r>
            <a:endParaRPr lang="en-GB" dirty="0"/>
          </a:p>
        </p:txBody>
      </p:sp>
      <p:sp>
        <p:nvSpPr>
          <p:cNvPr id="10" name="Slide Number Placeholder 9"/>
          <p:cNvSpPr>
            <a:spLocks noGrp="1"/>
          </p:cNvSpPr>
          <p:nvPr>
            <p:ph type="sldNum" sz="quarter" idx="10"/>
          </p:nvPr>
        </p:nvSpPr>
        <p:spPr/>
        <p:txBody>
          <a:bodyPr/>
          <a:lstStyle>
            <a:lvl1pPr>
              <a:defRPr>
                <a:solidFill>
                  <a:schemeClr val="bg1"/>
                </a:solidFill>
              </a:defRPr>
            </a:lvl1pPr>
          </a:lstStyle>
          <a:p>
            <a:fld id="{313880FF-B11A-4FA9-B5CC-7226C1B8517C}"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0"/>
            <a:ext cx="8424000" cy="630000"/>
          </a:xfrm>
        </p:spPr>
        <p:txBody>
          <a:bodyPr/>
          <a:lstStyle/>
          <a:p>
            <a:r>
              <a:rPr lang="en-US"/>
              <a:t>Click to edit Master title style</a:t>
            </a:r>
            <a:endParaRPr lang="en-GB" dirty="0"/>
          </a:p>
        </p:txBody>
      </p:sp>
      <p:sp>
        <p:nvSpPr>
          <p:cNvPr id="3" name="Content Placeholder 2"/>
          <p:cNvSpPr>
            <a:spLocks noGrp="1"/>
          </p:cNvSpPr>
          <p:nvPr>
            <p:ph sz="half" idx="1"/>
          </p:nvPr>
        </p:nvSpPr>
        <p:spPr>
          <a:xfrm>
            <a:off x="360000" y="1170000"/>
            <a:ext cx="4140000" cy="5220000"/>
          </a:xfrm>
        </p:spPr>
        <p:txBody>
          <a:bodyPr vert="horz" lIns="0" tIns="0" rIns="0" bIns="0" rtlCol="0" anchor="t" anchorCtr="0">
            <a:noAutofit/>
          </a:bodyPr>
          <a:lstStyle>
            <a:lvl1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1pPr>
            <a:lvl2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2pPr>
            <a:lvl3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3pPr>
            <a:lvl4pPr algn="l" defTabSz="914400" rtl="0" eaLnBrk="1" latinLnBrk="0" hangingPunct="1">
              <a:spcBef>
                <a:spcPts val="0"/>
              </a:spcBef>
              <a:spcAft>
                <a:spcPts val="300"/>
              </a:spcAft>
              <a:buFont typeface="Arial" pitchFamily="34" charset="0"/>
              <a:defRPr lang="en-US" sz="1600" kern="1200" dirty="0" smtClean="0">
                <a:solidFill>
                  <a:schemeClr val="accent1"/>
                </a:solidFill>
                <a:latin typeface="+mn-lt"/>
                <a:ea typeface="+mj-ea"/>
                <a:cs typeface="+mj-cs"/>
              </a:defRPr>
            </a:lvl4pPr>
            <a:lvl5pPr algn="l" defTabSz="914400" rtl="0" eaLnBrk="1" latinLnBrk="0" hangingPunct="1">
              <a:spcBef>
                <a:spcPts val="0"/>
              </a:spcBef>
              <a:spcAft>
                <a:spcPts val="300"/>
              </a:spcAft>
              <a:buFont typeface="Arial" pitchFamily="34" charset="0"/>
              <a:defRPr lang="en-GB" sz="1600" kern="1200" dirty="0" smtClean="0">
                <a:solidFill>
                  <a:schemeClr val="accent1"/>
                </a:solidFill>
                <a:latin typeface="+mn-lt"/>
                <a:ea typeface="+mj-ea"/>
                <a:cs typeface="+mj-cs"/>
              </a:defRPr>
            </a:lvl5pPr>
            <a:lvl6pPr>
              <a:defRPr sz="16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4000" y="1170000"/>
            <a:ext cx="4140000" cy="5220000"/>
          </a:xfrm>
        </p:spPr>
        <p:txBody>
          <a:bodyPr vert="horz" lIns="0" tIns="0" rIns="0" bIns="0" rtlCol="0" anchor="t" anchorCtr="0">
            <a:noAutofit/>
          </a:bodyPr>
          <a:lstStyle>
            <a:lvl1pPr algn="l" defTabSz="914400" rtl="0" eaLnBrk="1" latinLnBrk="0" hangingPunct="1">
              <a:spcBef>
                <a:spcPts val="0"/>
              </a:spcBef>
              <a:spcAft>
                <a:spcPts val="300"/>
              </a:spcAft>
              <a:buFont typeface="Arial" pitchFamily="34" charset="0"/>
              <a:defRPr lang="en-US" sz="1800" kern="1200" smtClean="0">
                <a:solidFill>
                  <a:schemeClr val="accent1"/>
                </a:solidFill>
                <a:latin typeface="+mn-lt"/>
                <a:ea typeface="+mj-ea"/>
                <a:cs typeface="+mj-cs"/>
              </a:defRPr>
            </a:lvl1pPr>
            <a:lvl2pPr algn="l" defTabSz="914400" rtl="0" eaLnBrk="1" latinLnBrk="0" hangingPunct="1">
              <a:spcBef>
                <a:spcPts val="0"/>
              </a:spcBef>
              <a:spcAft>
                <a:spcPts val="300"/>
              </a:spcAft>
              <a:buFont typeface="Arial" pitchFamily="34" charset="0"/>
              <a:defRPr lang="en-US" sz="1800" kern="1200" smtClean="0">
                <a:solidFill>
                  <a:schemeClr val="accent1"/>
                </a:solidFill>
                <a:latin typeface="+mn-lt"/>
                <a:ea typeface="+mj-ea"/>
                <a:cs typeface="+mj-cs"/>
              </a:defRPr>
            </a:lvl2pPr>
            <a:lvl3pPr algn="l" defTabSz="914400" rtl="0" eaLnBrk="1" latinLnBrk="0" hangingPunct="1">
              <a:spcBef>
                <a:spcPts val="0"/>
              </a:spcBef>
              <a:spcAft>
                <a:spcPts val="300"/>
              </a:spcAft>
              <a:buFont typeface="Arial" pitchFamily="34" charset="0"/>
              <a:defRPr lang="en-US" sz="1800" kern="1200" smtClean="0">
                <a:solidFill>
                  <a:schemeClr val="accent1"/>
                </a:solidFill>
                <a:latin typeface="+mn-lt"/>
                <a:ea typeface="+mj-ea"/>
                <a:cs typeface="+mj-cs"/>
              </a:defRPr>
            </a:lvl3pPr>
            <a:lvl4pPr algn="l" defTabSz="914400" rtl="0" eaLnBrk="1" latinLnBrk="0" hangingPunct="1">
              <a:spcBef>
                <a:spcPts val="0"/>
              </a:spcBef>
              <a:spcAft>
                <a:spcPts val="300"/>
              </a:spcAft>
              <a:buFont typeface="Arial" pitchFamily="34" charset="0"/>
              <a:defRPr lang="en-US" sz="1600" kern="1200" smtClean="0">
                <a:solidFill>
                  <a:schemeClr val="accent1"/>
                </a:solidFill>
                <a:latin typeface="+mn-lt"/>
                <a:ea typeface="+mj-ea"/>
                <a:cs typeface="+mj-cs"/>
              </a:defRPr>
            </a:lvl4pPr>
            <a:lvl5pPr algn="l" defTabSz="914400" rtl="0" eaLnBrk="1" latinLnBrk="0" hangingPunct="1">
              <a:spcBef>
                <a:spcPts val="0"/>
              </a:spcBef>
              <a:spcAft>
                <a:spcPts val="300"/>
              </a:spcAft>
              <a:buFont typeface="Arial" pitchFamily="34" charset="0"/>
              <a:defRPr lang="en-GB" sz="1600" kern="1200" dirty="0" smtClean="0">
                <a:solidFill>
                  <a:schemeClr val="accent1"/>
                </a:solidFill>
                <a:latin typeface="+mn-lt"/>
                <a:ea typeface="+mj-ea"/>
                <a:cs typeface="+mj-cs"/>
              </a:defRPr>
            </a:lvl5pPr>
            <a:lvl6pPr>
              <a:defRPr sz="16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p>
            <a:fld id="{313880FF-B11A-4FA9-B5CC-7226C1B8517C}"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0"/>
            <a:ext cx="8424000" cy="630000"/>
          </a:xfrm>
        </p:spPr>
        <p:txBody>
          <a:bodyPr/>
          <a:lstStyle>
            <a:lvl1pPr>
              <a:defRPr/>
            </a:lvl1pPr>
          </a:lstStyle>
          <a:p>
            <a:r>
              <a:rPr lang="en-US"/>
              <a:t>Click to edit Master title style</a:t>
            </a:r>
            <a:endParaRPr lang="en-GB" dirty="0"/>
          </a:p>
        </p:txBody>
      </p:sp>
      <p:sp>
        <p:nvSpPr>
          <p:cNvPr id="3" name="Text Placeholder 2"/>
          <p:cNvSpPr>
            <a:spLocks noGrp="1"/>
          </p:cNvSpPr>
          <p:nvPr>
            <p:ph type="body" idx="1"/>
          </p:nvPr>
        </p:nvSpPr>
        <p:spPr>
          <a:xfrm>
            <a:off x="360000" y="1170000"/>
            <a:ext cx="4140000" cy="630000"/>
          </a:xfrm>
        </p:spPr>
        <p:txBody>
          <a:bodyPr vert="horz" lIns="0" tIns="0" rIns="0" bIns="0" rtlCol="0" anchor="t" anchorCtr="0">
            <a:noAutofit/>
          </a:bodyPr>
          <a:lstStyle>
            <a:lvl1pPr marL="0" indent="0" algn="l" defTabSz="914400" rtl="0" eaLnBrk="1" latinLnBrk="0" hangingPunct="1">
              <a:spcBef>
                <a:spcPct val="0"/>
              </a:spcBef>
              <a:buNone/>
              <a:defRPr lang="en-US" sz="1800" b="1" kern="1200" dirty="0" smtClean="0">
                <a:solidFill>
                  <a:schemeClr val="accent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0000" y="1890000"/>
            <a:ext cx="4140000" cy="4500000"/>
          </a:xfrm>
        </p:spPr>
        <p:txBody>
          <a:bodyPr vert="horz" lIns="0" tIns="0" rIns="0" bIns="0" rtlCol="0" anchor="t" anchorCtr="0">
            <a:noAutofit/>
          </a:bodyPr>
          <a:lstStyle>
            <a:lvl1pPr algn="l" defTabSz="914400" rtl="0" eaLnBrk="1" latinLnBrk="0" hangingPunct="1">
              <a:spcBef>
                <a:spcPts val="0"/>
              </a:spcBef>
              <a:spcAft>
                <a:spcPts val="300"/>
              </a:spcAft>
              <a:buFont typeface="Arial" pitchFamily="34" charset="0"/>
              <a:defRPr lang="en-US" sz="1600" kern="1200" dirty="0" smtClean="0">
                <a:solidFill>
                  <a:schemeClr val="accent1"/>
                </a:solidFill>
                <a:latin typeface="+mn-lt"/>
                <a:ea typeface="+mj-ea"/>
                <a:cs typeface="+mj-cs"/>
              </a:defRPr>
            </a:lvl1pPr>
            <a:lvl2pPr algn="l" defTabSz="914400" rtl="0" eaLnBrk="1" latinLnBrk="0" hangingPunct="1">
              <a:spcBef>
                <a:spcPts val="0"/>
              </a:spcBef>
              <a:spcAft>
                <a:spcPts val="300"/>
              </a:spcAft>
              <a:buFont typeface="Arial" pitchFamily="34" charset="0"/>
              <a:defRPr lang="en-US" sz="1600" kern="1200" dirty="0" smtClean="0">
                <a:solidFill>
                  <a:schemeClr val="accent1"/>
                </a:solidFill>
                <a:latin typeface="+mn-lt"/>
                <a:ea typeface="+mj-ea"/>
                <a:cs typeface="+mj-cs"/>
              </a:defRPr>
            </a:lvl2pPr>
            <a:lvl3pPr algn="l" defTabSz="914400" rtl="0" eaLnBrk="1" latinLnBrk="0" hangingPunct="1">
              <a:spcBef>
                <a:spcPts val="0"/>
              </a:spcBef>
              <a:spcAft>
                <a:spcPts val="300"/>
              </a:spcAft>
              <a:buFont typeface="Arial" pitchFamily="34" charset="0"/>
              <a:defRPr lang="en-US" sz="1600" kern="1200" dirty="0" smtClean="0">
                <a:solidFill>
                  <a:schemeClr val="accent1"/>
                </a:solidFill>
                <a:latin typeface="+mn-lt"/>
                <a:ea typeface="+mj-ea"/>
                <a:cs typeface="+mj-cs"/>
              </a:defRPr>
            </a:lvl3pPr>
            <a:lvl4pPr algn="l" defTabSz="914400" rtl="0" eaLnBrk="1" latinLnBrk="0" hangingPunct="1">
              <a:spcBef>
                <a:spcPts val="0"/>
              </a:spcBef>
              <a:spcAft>
                <a:spcPts val="300"/>
              </a:spcAft>
              <a:buFont typeface="Arial" pitchFamily="34" charset="0"/>
              <a:defRPr lang="en-US" sz="1400" kern="1200" dirty="0" smtClean="0">
                <a:solidFill>
                  <a:schemeClr val="accent1"/>
                </a:solidFill>
                <a:latin typeface="+mn-lt"/>
                <a:ea typeface="+mj-ea"/>
                <a:cs typeface="+mj-cs"/>
              </a:defRPr>
            </a:lvl4pPr>
            <a:lvl5pPr algn="l" defTabSz="914400" rtl="0" eaLnBrk="1" latinLnBrk="0" hangingPunct="1">
              <a:spcBef>
                <a:spcPts val="0"/>
              </a:spcBef>
              <a:spcAft>
                <a:spcPts val="300"/>
              </a:spcAft>
              <a:buFont typeface="Arial" pitchFamily="34" charset="0"/>
              <a:defRPr lang="en-GB" sz="1400" kern="1200" dirty="0" smtClean="0">
                <a:solidFill>
                  <a:schemeClr val="accent1"/>
                </a:solidFill>
                <a:latin typeface="+mn-lt"/>
                <a:ea typeface="+mj-ea"/>
                <a:cs typeface="+mj-cs"/>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44000" y="1170000"/>
            <a:ext cx="4140000" cy="630000"/>
          </a:xfrm>
        </p:spPr>
        <p:txBody>
          <a:bodyPr vert="horz" lIns="0" tIns="0" rIns="0" bIns="0" rtlCol="0" anchor="t" anchorCtr="0">
            <a:noAutofit/>
          </a:bodyPr>
          <a:lstStyle>
            <a:lvl1pPr marL="0" indent="0" algn="l" defTabSz="914400" rtl="0" eaLnBrk="1" latinLnBrk="0" hangingPunct="1">
              <a:spcBef>
                <a:spcPct val="0"/>
              </a:spcBef>
              <a:buNone/>
              <a:defRPr lang="en-US" sz="1800" b="1" kern="1200" dirty="0" smtClean="0">
                <a:solidFill>
                  <a:schemeClr val="accent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4000" y="1890000"/>
            <a:ext cx="4140000" cy="4500000"/>
          </a:xfrm>
        </p:spPr>
        <p:txBody>
          <a:bodyPr vert="horz" lIns="0" tIns="0" rIns="0" bIns="0" rtlCol="0" anchor="t" anchorCtr="0">
            <a:noAutofit/>
          </a:bodyPr>
          <a:lstStyle>
            <a:lvl1pPr algn="l" defTabSz="914400" rtl="0" eaLnBrk="1" latinLnBrk="0" hangingPunct="1">
              <a:spcBef>
                <a:spcPts val="0"/>
              </a:spcBef>
              <a:spcAft>
                <a:spcPts val="300"/>
              </a:spcAft>
              <a:buFont typeface="Arial" pitchFamily="34" charset="0"/>
              <a:defRPr lang="en-US" sz="1600" kern="1200" smtClean="0">
                <a:solidFill>
                  <a:schemeClr val="accent1"/>
                </a:solidFill>
                <a:latin typeface="+mn-lt"/>
                <a:ea typeface="+mj-ea"/>
                <a:cs typeface="+mj-cs"/>
              </a:defRPr>
            </a:lvl1pPr>
            <a:lvl2pPr algn="l" defTabSz="914400" rtl="0" eaLnBrk="1" latinLnBrk="0" hangingPunct="1">
              <a:spcBef>
                <a:spcPts val="0"/>
              </a:spcBef>
              <a:spcAft>
                <a:spcPts val="300"/>
              </a:spcAft>
              <a:buFont typeface="Arial" pitchFamily="34" charset="0"/>
              <a:defRPr lang="en-US" sz="1600" kern="1200" smtClean="0">
                <a:solidFill>
                  <a:schemeClr val="accent1"/>
                </a:solidFill>
                <a:latin typeface="+mn-lt"/>
                <a:ea typeface="+mj-ea"/>
                <a:cs typeface="+mj-cs"/>
              </a:defRPr>
            </a:lvl2pPr>
            <a:lvl3pPr algn="l" defTabSz="914400" rtl="0" eaLnBrk="1" latinLnBrk="0" hangingPunct="1">
              <a:spcBef>
                <a:spcPts val="0"/>
              </a:spcBef>
              <a:spcAft>
                <a:spcPts val="300"/>
              </a:spcAft>
              <a:buFont typeface="Arial" pitchFamily="34" charset="0"/>
              <a:defRPr lang="en-US" sz="1600" kern="1200" smtClean="0">
                <a:solidFill>
                  <a:schemeClr val="accent1"/>
                </a:solidFill>
                <a:latin typeface="+mn-lt"/>
                <a:ea typeface="+mj-ea"/>
                <a:cs typeface="+mj-cs"/>
              </a:defRPr>
            </a:lvl3pPr>
            <a:lvl4pPr algn="l" defTabSz="914400" rtl="0" eaLnBrk="1" latinLnBrk="0" hangingPunct="1">
              <a:spcBef>
                <a:spcPts val="0"/>
              </a:spcBef>
              <a:spcAft>
                <a:spcPts val="300"/>
              </a:spcAft>
              <a:buFont typeface="Arial" pitchFamily="34" charset="0"/>
              <a:defRPr lang="en-US" sz="1400" kern="1200" smtClean="0">
                <a:solidFill>
                  <a:schemeClr val="accent1"/>
                </a:solidFill>
                <a:latin typeface="+mn-lt"/>
                <a:ea typeface="+mj-ea"/>
                <a:cs typeface="+mj-cs"/>
              </a:defRPr>
            </a:lvl4pPr>
            <a:lvl5pPr algn="l" defTabSz="914400" rtl="0" eaLnBrk="1" latinLnBrk="0" hangingPunct="1">
              <a:spcBef>
                <a:spcPts val="0"/>
              </a:spcBef>
              <a:spcAft>
                <a:spcPts val="300"/>
              </a:spcAft>
              <a:buFont typeface="Arial" pitchFamily="34" charset="0"/>
              <a:defRPr lang="en-GB" sz="1400" kern="1200" dirty="0" smtClean="0">
                <a:solidFill>
                  <a:schemeClr val="accent1"/>
                </a:solidFill>
                <a:latin typeface="+mn-lt"/>
                <a:ea typeface="+mj-ea"/>
                <a:cs typeface="+mj-cs"/>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8"/>
          <p:cNvSpPr>
            <a:spLocks noGrp="1"/>
          </p:cNvSpPr>
          <p:nvPr>
            <p:ph type="sldNum" sz="quarter" idx="12"/>
          </p:nvPr>
        </p:nvSpPr>
        <p:spPr/>
        <p:txBody>
          <a:bodyPr/>
          <a:lstStyle/>
          <a:p>
            <a:fld id="{313880FF-B11A-4FA9-B5CC-7226C1B8517C}"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5" name="Slide Number Placeholder 4"/>
          <p:cNvSpPr>
            <a:spLocks noGrp="1"/>
          </p:cNvSpPr>
          <p:nvPr>
            <p:ph type="sldNum" sz="quarter" idx="12"/>
          </p:nvPr>
        </p:nvSpPr>
        <p:spPr/>
        <p:txBody>
          <a:bodyPr/>
          <a:lstStyle/>
          <a:p>
            <a:fld id="{313880FF-B11A-4FA9-B5CC-7226C1B8517C}"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0"/>
            <a:ext cx="5634000" cy="630000"/>
          </a:xfrm>
        </p:spPr>
        <p:txBody>
          <a:bodyPr vert="horz" lIns="0" tIns="0" rIns="0" bIns="0" rtlCol="0" anchor="t" anchorCtr="0">
            <a:noAutofit/>
          </a:bodyPr>
          <a:lstStyle>
            <a:lvl1pPr algn="l" defTabSz="914400" rtl="0" eaLnBrk="1" latinLnBrk="0" hangingPunct="1">
              <a:spcBef>
                <a:spcPct val="0"/>
              </a:spcBef>
              <a:buNone/>
              <a:defRPr lang="en-GB" sz="2400" b="1" kern="1200" dirty="0" smtClean="0">
                <a:solidFill>
                  <a:schemeClr val="accent1"/>
                </a:solidFill>
                <a:latin typeface="+mn-lt"/>
                <a:ea typeface="+mj-ea"/>
                <a:cs typeface="+mj-cs"/>
              </a:defRPr>
            </a:lvl1pPr>
          </a:lstStyle>
          <a:p>
            <a:r>
              <a:rPr lang="en-US"/>
              <a:t>Click to edit Master title style</a:t>
            </a:r>
            <a:endParaRPr lang="en-GB" dirty="0"/>
          </a:p>
        </p:txBody>
      </p:sp>
      <p:sp>
        <p:nvSpPr>
          <p:cNvPr id="3" name="Content Placeholder 2"/>
          <p:cNvSpPr>
            <a:spLocks noGrp="1"/>
          </p:cNvSpPr>
          <p:nvPr>
            <p:ph idx="1"/>
          </p:nvPr>
        </p:nvSpPr>
        <p:spPr>
          <a:xfrm>
            <a:off x="360000" y="1170000"/>
            <a:ext cx="5634000" cy="5220000"/>
          </a:xfrm>
        </p:spPr>
        <p:txBody>
          <a:bodyPr vert="horz" lIns="0" tIns="0" rIns="0" bIns="0" rtlCol="0" anchor="t" anchorCtr="0">
            <a:noAutofit/>
          </a:bodyPr>
          <a:lstStyle>
            <a:lvl1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1pPr>
            <a:lvl2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2pPr>
            <a:lvl3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3pPr>
            <a:lvl4pPr algn="l" defTabSz="914400" rtl="0" eaLnBrk="1" latinLnBrk="0" hangingPunct="1">
              <a:spcBef>
                <a:spcPts val="0"/>
              </a:spcBef>
              <a:spcAft>
                <a:spcPts val="300"/>
              </a:spcAft>
              <a:buFont typeface="Arial" pitchFamily="34" charset="0"/>
              <a:defRPr lang="en-US" sz="1600" kern="1200" dirty="0" smtClean="0">
                <a:solidFill>
                  <a:schemeClr val="accent1"/>
                </a:solidFill>
                <a:latin typeface="+mn-lt"/>
                <a:ea typeface="+mj-ea"/>
                <a:cs typeface="+mj-cs"/>
              </a:defRPr>
            </a:lvl4pPr>
            <a:lvl5pPr algn="l" defTabSz="914400" rtl="0" eaLnBrk="1" latinLnBrk="0" hangingPunct="1">
              <a:spcBef>
                <a:spcPts val="0"/>
              </a:spcBef>
              <a:spcAft>
                <a:spcPts val="300"/>
              </a:spcAft>
              <a:buFont typeface="Arial" pitchFamily="34" charset="0"/>
              <a:defRPr lang="en-GB" sz="1600" kern="1200" dirty="0" smtClean="0">
                <a:solidFill>
                  <a:schemeClr val="accent1"/>
                </a:solidFill>
                <a:latin typeface="+mn-lt"/>
                <a:ea typeface="+mj-ea"/>
                <a:cs typeface="+mj-cs"/>
              </a:defRPr>
            </a:lvl5pPr>
            <a:lvl6pPr algn="l" defTabSz="914400" rtl="0" eaLnBrk="1" latinLnBrk="0" hangingPunct="1">
              <a:spcBef>
                <a:spcPts val="0"/>
              </a:spcBef>
              <a:spcAft>
                <a:spcPts val="300"/>
              </a:spcAft>
              <a:buFont typeface="Arial" pitchFamily="34" charset="0"/>
              <a:defRPr lang="en-GB" sz="1600" kern="1200" dirty="0" smtClean="0">
                <a:solidFill>
                  <a:schemeClr val="accent1"/>
                </a:solidFill>
                <a:latin typeface="+mn-lt"/>
                <a:ea typeface="+mj-ea"/>
                <a:cs typeface="+mj-cs"/>
              </a:defRPr>
            </a:lvl6pPr>
            <a:lvl7pPr algn="l" defTabSz="914400" rtl="0" eaLnBrk="1" latinLnBrk="0" hangingPunct="1">
              <a:spcBef>
                <a:spcPts val="0"/>
              </a:spcBef>
              <a:spcAft>
                <a:spcPts val="300"/>
              </a:spcAft>
              <a:buFont typeface="Arial" pitchFamily="34" charset="0"/>
              <a:defRPr lang="en-GB" sz="1400" kern="1200" dirty="0" smtClean="0">
                <a:solidFill>
                  <a:schemeClr val="accent1"/>
                </a:solidFill>
                <a:latin typeface="+mn-lt"/>
                <a:ea typeface="+mj-ea"/>
                <a:cs typeface="+mj-cs"/>
              </a:defRPr>
            </a:lvl7pPr>
            <a:lvl8pPr algn="l" defTabSz="914400" rtl="0" eaLnBrk="1" latinLnBrk="0" hangingPunct="1">
              <a:spcBef>
                <a:spcPts val="0"/>
              </a:spcBef>
              <a:spcAft>
                <a:spcPts val="300"/>
              </a:spcAft>
              <a:buFont typeface="Arial" pitchFamily="34" charset="0"/>
              <a:defRPr lang="en-GB" sz="1400" kern="1200" dirty="0" smtClean="0">
                <a:solidFill>
                  <a:schemeClr val="accent1"/>
                </a:solidFill>
                <a:latin typeface="+mn-lt"/>
                <a:ea typeface="+mj-ea"/>
                <a:cs typeface="+mj-cs"/>
              </a:defRPr>
            </a:lvl8pPr>
            <a:lvl9pPr algn="l" defTabSz="914400" rtl="0" eaLnBrk="1" latinLnBrk="0" hangingPunct="1">
              <a:spcBef>
                <a:spcPts val="0"/>
              </a:spcBef>
              <a:spcAft>
                <a:spcPts val="300"/>
              </a:spcAft>
              <a:buFont typeface="Arial" pitchFamily="34" charset="0"/>
              <a:defRPr lang="en-GB" sz="1400" kern="1200" dirty="0">
                <a:solidFill>
                  <a:schemeClr val="accent1"/>
                </a:solidFill>
                <a:latin typeface="+mn-lt"/>
                <a:ea typeface="+mj-ea"/>
                <a:cs typeface="+mj-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6084000" y="1169999"/>
            <a:ext cx="2700000" cy="1846659"/>
          </a:xfrm>
        </p:spPr>
        <p:txBody>
          <a:bodyPr vert="horz" lIns="0" tIns="0" rIns="0" bIns="0" rtlCol="0" anchor="t" anchorCtr="0">
            <a:spAutoFit/>
          </a:bodyPr>
          <a:lstStyle>
            <a:lvl1pPr marL="0" indent="0" algn="l" defTabSz="914400" rtl="0" eaLnBrk="1" latinLnBrk="0" hangingPunct="1">
              <a:spcBef>
                <a:spcPct val="0"/>
              </a:spcBef>
              <a:buNone/>
              <a:defRPr lang="en-US" sz="4000" b="0" kern="1200" smtClean="0">
                <a:solidFill>
                  <a:schemeClr val="accent2"/>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13880FF-B11A-4FA9-B5CC-7226C1B8517C}"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0000" y="1170000"/>
            <a:ext cx="3420000" cy="1938992"/>
          </a:xfrm>
        </p:spPr>
        <p:txBody>
          <a:bodyPr vert="horz" wrap="square" lIns="0" tIns="0" rIns="0" bIns="0" rtlCol="0" anchor="t" anchorCtr="0">
            <a:spAutoFit/>
          </a:bodyPr>
          <a:lstStyle>
            <a:lvl1pPr algn="l" defTabSz="914400" rtl="0" eaLnBrk="1" latinLnBrk="0" hangingPunct="1">
              <a:spcBef>
                <a:spcPct val="0"/>
              </a:spcBef>
              <a:buNone/>
              <a:defRPr lang="en-GB" sz="4200" b="0" kern="1200" dirty="0" smtClean="0">
                <a:solidFill>
                  <a:schemeClr val="accent1"/>
                </a:solidFill>
                <a:latin typeface="+mj-lt"/>
                <a:ea typeface="+mj-ea"/>
                <a:cs typeface="+mj-cs"/>
              </a:defRPr>
            </a:lvl1pPr>
          </a:lstStyle>
          <a:p>
            <a:r>
              <a:rPr lang="en-US"/>
              <a:t>Click to edit Master title style</a:t>
            </a:r>
            <a:endParaRPr lang="en-GB" dirty="0"/>
          </a:p>
        </p:txBody>
      </p:sp>
      <p:sp>
        <p:nvSpPr>
          <p:cNvPr id="3" name="Picture Placeholder 2"/>
          <p:cNvSpPr>
            <a:spLocks noGrp="1"/>
          </p:cNvSpPr>
          <p:nvPr>
            <p:ph type="pic" idx="1"/>
          </p:nvPr>
        </p:nvSpPr>
        <p:spPr>
          <a:xfrm>
            <a:off x="3870000" y="360000"/>
            <a:ext cx="4914000" cy="603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10" name="Slide Number Placeholder 9"/>
          <p:cNvSpPr>
            <a:spLocks noGrp="1"/>
          </p:cNvSpPr>
          <p:nvPr>
            <p:ph type="sldNum" sz="quarter" idx="10"/>
          </p:nvPr>
        </p:nvSpPr>
        <p:spPr>
          <a:xfrm>
            <a:off x="360000" y="6570000"/>
            <a:ext cx="360000" cy="123111"/>
          </a:xfrm>
        </p:spPr>
        <p:txBody>
          <a:bodyPr/>
          <a:lstStyle/>
          <a:p>
            <a:fld id="{313880FF-B11A-4FA9-B5CC-7226C1B8517C}"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313880FF-B11A-4FA9-B5CC-7226C1B8517C}"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0" y="360000"/>
            <a:ext cx="8424000" cy="6300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360000" y="1170000"/>
            <a:ext cx="8424000" cy="5220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3"/>
          </p:nvPr>
        </p:nvSpPr>
        <p:spPr>
          <a:xfrm>
            <a:off x="720000" y="6570000"/>
            <a:ext cx="5400000" cy="123111"/>
          </a:xfrm>
          <a:prstGeom prst="rect">
            <a:avLst/>
          </a:prstGeom>
        </p:spPr>
        <p:txBody>
          <a:bodyPr vert="horz" lIns="0" tIns="0" rIns="0" bIns="0" rtlCol="0" anchor="t" anchorCtr="0">
            <a:noAutofit/>
          </a:bodyPr>
          <a:lstStyle>
            <a:lvl1pPr algn="l">
              <a:defRPr sz="1000">
                <a:solidFill>
                  <a:schemeClr val="accent1"/>
                </a:solidFill>
              </a:defRPr>
            </a:lvl1pPr>
          </a:lstStyle>
          <a:p>
            <a:r>
              <a:rPr lang="en-GB" dirty="0"/>
              <a:t>Social engineering Point of View</a:t>
            </a:r>
          </a:p>
        </p:txBody>
      </p:sp>
      <p:sp>
        <p:nvSpPr>
          <p:cNvPr id="6" name="Slide Number Placeholder 5"/>
          <p:cNvSpPr>
            <a:spLocks noGrp="1"/>
          </p:cNvSpPr>
          <p:nvPr>
            <p:ph type="sldNum" sz="quarter" idx="4"/>
          </p:nvPr>
        </p:nvSpPr>
        <p:spPr>
          <a:xfrm>
            <a:off x="360000" y="6570000"/>
            <a:ext cx="360000" cy="123111"/>
          </a:xfrm>
          <a:prstGeom prst="rect">
            <a:avLst/>
          </a:prstGeom>
        </p:spPr>
        <p:txBody>
          <a:bodyPr vert="horz" lIns="0" tIns="0" rIns="0" bIns="0" rtlCol="0" anchor="t" anchorCtr="0">
            <a:noAutofit/>
          </a:bodyPr>
          <a:lstStyle>
            <a:lvl1pPr algn="l">
              <a:defRPr sz="1000" b="1">
                <a:solidFill>
                  <a:schemeClr val="accent1"/>
                </a:solidFill>
              </a:defRPr>
            </a:lvl1pPr>
          </a:lstStyle>
          <a:p>
            <a:fld id="{313880FF-B11A-4FA9-B5CC-7226C1B8517C}"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2" r:id="rId12"/>
  </p:sldLayoutIdLst>
  <p:hf hdr="0" dt="0"/>
  <p:txStyles>
    <p:titleStyle>
      <a:lvl1pPr algn="l" defTabSz="914400" rtl="0" eaLnBrk="1" latinLnBrk="0" hangingPunct="1">
        <a:spcBef>
          <a:spcPct val="0"/>
        </a:spcBef>
        <a:buNone/>
        <a:defRPr sz="2400" b="1" kern="1200">
          <a:solidFill>
            <a:schemeClr val="accent1"/>
          </a:solidFill>
          <a:latin typeface="+mn-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lang="en-US" sz="1800" kern="1200" dirty="0" smtClean="0">
          <a:solidFill>
            <a:schemeClr val="accent1"/>
          </a:solidFill>
          <a:latin typeface="+mn-lt"/>
          <a:ea typeface="+mj-ea"/>
          <a:cs typeface="+mj-cs"/>
        </a:defRPr>
      </a:lvl1pPr>
      <a:lvl2pPr marL="182563" indent="-182563" algn="l" defTabSz="914400" rtl="0" eaLnBrk="1" latinLnBrk="0" hangingPunct="1">
        <a:spcBef>
          <a:spcPts val="0"/>
        </a:spcBef>
        <a:spcAft>
          <a:spcPts val="300"/>
        </a:spcAft>
        <a:buFont typeface="Arial" pitchFamily="34" charset="0"/>
        <a:buChar char="•"/>
        <a:defRPr lang="en-US" sz="1800" kern="1200" dirty="0" smtClean="0">
          <a:solidFill>
            <a:schemeClr val="accent1"/>
          </a:solidFill>
          <a:latin typeface="+mn-lt"/>
          <a:ea typeface="+mj-ea"/>
          <a:cs typeface="+mj-cs"/>
        </a:defRPr>
      </a:lvl2pPr>
      <a:lvl3pPr marL="357188" indent="-174625" algn="l" defTabSz="914400" rtl="0" eaLnBrk="1" latinLnBrk="0" hangingPunct="1">
        <a:spcBef>
          <a:spcPts val="0"/>
        </a:spcBef>
        <a:spcAft>
          <a:spcPts val="300"/>
        </a:spcAft>
        <a:buFont typeface="Arial" pitchFamily="34" charset="0"/>
        <a:buChar char="‒"/>
        <a:defRPr lang="en-US" sz="1800" kern="1200" dirty="0" smtClean="0">
          <a:solidFill>
            <a:schemeClr val="accent1"/>
          </a:solidFill>
          <a:latin typeface="+mn-lt"/>
          <a:ea typeface="+mj-ea"/>
          <a:cs typeface="+mj-cs"/>
        </a:defRPr>
      </a:lvl3pPr>
      <a:lvl4pPr marL="539750" indent="-182563" algn="l" defTabSz="914400" rtl="0" eaLnBrk="1" latinLnBrk="0" hangingPunct="1">
        <a:spcBef>
          <a:spcPts val="0"/>
        </a:spcBef>
        <a:spcAft>
          <a:spcPts val="300"/>
        </a:spcAft>
        <a:buFont typeface="Arial" pitchFamily="34" charset="0"/>
        <a:buChar char="•"/>
        <a:defRPr lang="en-US" sz="1600" kern="1200" dirty="0" smtClean="0">
          <a:solidFill>
            <a:schemeClr val="accent1"/>
          </a:solidFill>
          <a:latin typeface="+mn-lt"/>
          <a:ea typeface="+mj-ea"/>
          <a:cs typeface="+mj-cs"/>
        </a:defRPr>
      </a:lvl4pPr>
      <a:lvl5pPr marL="712788" indent="-173038" algn="l" defTabSz="914400" rtl="0" eaLnBrk="1" latinLnBrk="0" hangingPunct="1">
        <a:spcBef>
          <a:spcPts val="0"/>
        </a:spcBef>
        <a:spcAft>
          <a:spcPts val="300"/>
        </a:spcAft>
        <a:buFont typeface="Arial" pitchFamily="34" charset="0"/>
        <a:buChar char="‒"/>
        <a:defRPr lang="en-GB" sz="1600" kern="1200" baseline="0" dirty="0" smtClean="0">
          <a:solidFill>
            <a:schemeClr val="accent1"/>
          </a:solidFill>
          <a:latin typeface="+mn-lt"/>
          <a:ea typeface="+mj-ea"/>
          <a:cs typeface="+mj-cs"/>
        </a:defRPr>
      </a:lvl5pPr>
      <a:lvl6pPr marL="895350" indent="-182563" algn="l" defTabSz="914400" rtl="0" eaLnBrk="1" latinLnBrk="0" hangingPunct="1">
        <a:spcBef>
          <a:spcPts val="0"/>
        </a:spcBef>
        <a:spcAft>
          <a:spcPts val="300"/>
        </a:spcAft>
        <a:buFont typeface="Arial" pitchFamily="34" charset="0"/>
        <a:buChar char="•"/>
        <a:defRPr sz="1600" kern="1200" baseline="0">
          <a:solidFill>
            <a:schemeClr val="accent1"/>
          </a:solidFill>
          <a:latin typeface="+mn-lt"/>
          <a:ea typeface="+mn-ea"/>
          <a:cs typeface="+mn-cs"/>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image" Target="../media/image25.wmf"/></Relationships>
</file>

<file path=ppt/slides/_rels/slide1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 Id="rId9" Type="http://schemas.openxmlformats.org/officeDocument/2006/relationships/image" Target="../media/image33.wmf"/></Relationships>
</file>

<file path=ppt/slides/_rels/slide1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34.wmf"/><Relationship Id="rId7" Type="http://schemas.openxmlformats.org/officeDocument/2006/relationships/image" Target="../media/image22.w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35.wmf"/><Relationship Id="rId9" Type="http://schemas.openxmlformats.org/officeDocument/2006/relationships/image" Target="../media/image9.wmf"/></Relationships>
</file>

<file path=ppt/slides/_rels/slide1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34.wmf"/><Relationship Id="rId7" Type="http://schemas.openxmlformats.org/officeDocument/2006/relationships/image" Target="../media/image22.wm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35.wmf"/><Relationship Id="rId9"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_rels/slide3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36.wmf"/><Relationship Id="rId5" Type="http://schemas.openxmlformats.org/officeDocument/2006/relationships/image" Target="../media/image39.wmf"/><Relationship Id="rId4" Type="http://schemas.openxmlformats.org/officeDocument/2006/relationships/image" Target="../media/image38.wmf"/></Relationships>
</file>

<file path=ppt/slides/_rels/slide33.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42.wmf"/><Relationship Id="rId5" Type="http://schemas.openxmlformats.org/officeDocument/2006/relationships/oleObject" Target="../embeddings/oleObject2.bin"/><Relationship Id="rId4" Type="http://schemas.openxmlformats.org/officeDocument/2006/relationships/image" Target="../media/image41.wmf"/></Relationships>
</file>

<file path=ppt/slides/_rels/slide39.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42.wmf"/><Relationship Id="rId5" Type="http://schemas.openxmlformats.org/officeDocument/2006/relationships/oleObject" Target="../embeddings/oleObject5.bin"/><Relationship Id="rId4" Type="http://schemas.openxmlformats.org/officeDocument/2006/relationships/image" Target="../media/image41.wmf"/></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PBWhzz_Gn10"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43.wmf"/><Relationship Id="rId5" Type="http://schemas.openxmlformats.org/officeDocument/2006/relationships/oleObject" Target="../embeddings/oleObject8.bin"/><Relationship Id="rId10" Type="http://schemas.openxmlformats.org/officeDocument/2006/relationships/image" Target="../media/image42.wmf"/><Relationship Id="rId4" Type="http://schemas.openxmlformats.org/officeDocument/2006/relationships/image" Target="../media/image44.wmf"/><Relationship Id="rId9" Type="http://schemas.openxmlformats.org/officeDocument/2006/relationships/oleObject" Target="../embeddings/oleObject10.bin"/></Relationships>
</file>

<file path=ppt/slides/_rels/slide41.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41.wmf"/><Relationship Id="rId5" Type="http://schemas.openxmlformats.org/officeDocument/2006/relationships/oleObject" Target="../embeddings/oleObject12.bin"/><Relationship Id="rId10" Type="http://schemas.openxmlformats.org/officeDocument/2006/relationships/image" Target="../media/image43.wmf"/><Relationship Id="rId4" Type="http://schemas.openxmlformats.org/officeDocument/2006/relationships/image" Target="../media/image44.wmf"/><Relationship Id="rId9"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http://firewall.cx/pictures/topologies-bus.gif" TargetMode="External"/><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http://firewall.cx/pictures/topologies-ring.gif" TargetMode="External"/><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http://firewall.cx/pictures/topologies-star.gif" TargetMode="External"/><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http://firewall.cx/pictures/topologies-mesh.gif" TargetMode="External"/><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http://firewall.cx/pictures/topologies-hybrid-star-bus.gif" TargetMode="External"/><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http://firewall.cx/pictures/topologies-hybrid-star-ring.gif" TargetMode="External"/><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15.bin"/><Relationship Id="rId7" Type="http://schemas.openxmlformats.org/officeDocument/2006/relationships/image" Target="../media/image54.w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4.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9.wmf"/><Relationship Id="rId4" Type="http://schemas.openxmlformats.org/officeDocument/2006/relationships/image" Target="../media/image44.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8.bin"/><Relationship Id="rId7" Type="http://schemas.openxmlformats.org/officeDocument/2006/relationships/image" Target="../media/image59.w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4.wmf"/><Relationship Id="rId5" Type="http://schemas.openxmlformats.org/officeDocument/2006/relationships/oleObject" Target="../embeddings/oleObject19.bin"/><Relationship Id="rId4" Type="http://schemas.openxmlformats.org/officeDocument/2006/relationships/image" Target="../media/image60.wmf"/><Relationship Id="rId9" Type="http://schemas.openxmlformats.org/officeDocument/2006/relationships/image" Target="../media/image61.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4.wmf"/><Relationship Id="rId3" Type="http://schemas.openxmlformats.org/officeDocument/2006/relationships/image" Target="../media/image5.wmf"/><Relationship Id="rId7" Type="http://schemas.openxmlformats.org/officeDocument/2006/relationships/image" Target="../media/image4.wmf"/><Relationship Id="rId12" Type="http://schemas.openxmlformats.org/officeDocument/2006/relationships/image" Target="../media/image13.wmf"/><Relationship Id="rId2" Type="http://schemas.openxmlformats.org/officeDocument/2006/relationships/notesSlide" Target="../notesSlides/notesSlide1.xml"/><Relationship Id="rId16" Type="http://schemas.openxmlformats.org/officeDocument/2006/relationships/image" Target="../media/image17.wmf"/><Relationship Id="rId1" Type="http://schemas.openxmlformats.org/officeDocument/2006/relationships/slideLayout" Target="../slideLayouts/slideLayout6.xml"/><Relationship Id="rId6" Type="http://schemas.openxmlformats.org/officeDocument/2006/relationships/image" Target="../media/image8.wmf"/><Relationship Id="rId11" Type="http://schemas.openxmlformats.org/officeDocument/2006/relationships/image" Target="../media/image12.wmf"/><Relationship Id="rId5" Type="http://schemas.openxmlformats.org/officeDocument/2006/relationships/image" Target="../media/image7.wmf"/><Relationship Id="rId15" Type="http://schemas.openxmlformats.org/officeDocument/2006/relationships/image" Target="../media/image16.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 Id="rId14" Type="http://schemas.openxmlformats.org/officeDocument/2006/relationships/image" Target="../media/image15.wmf"/></Relationships>
</file>

<file path=ppt/slides/_rels/slide70.xml.rels><?xml version="1.0" encoding="UTF-8" standalone="yes"?>
<Relationships xmlns="http://schemas.openxmlformats.org/package/2006/relationships"><Relationship Id="rId8" Type="http://schemas.openxmlformats.org/officeDocument/2006/relationships/hyperlink" Target="http://www.compaq.com/products/handhelds/pocketpc/index.html" TargetMode="External"/><Relationship Id="rId13" Type="http://schemas.openxmlformats.org/officeDocument/2006/relationships/image" Target="../media/image71.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0.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65.jpeg"/><Relationship Id="rId11" Type="http://schemas.openxmlformats.org/officeDocument/2006/relationships/image" Target="../media/image69.png"/><Relationship Id="rId5" Type="http://schemas.openxmlformats.org/officeDocument/2006/relationships/image" Target="../media/image64.png"/><Relationship Id="rId15" Type="http://schemas.openxmlformats.org/officeDocument/2006/relationships/image" Target="../media/image73.jpeg"/><Relationship Id="rId10" Type="http://schemas.openxmlformats.org/officeDocument/2006/relationships/image" Target="../media/image68.jpeg"/><Relationship Id="rId4" Type="http://schemas.openxmlformats.org/officeDocument/2006/relationships/image" Target="../media/image63.png"/><Relationship Id="rId9" Type="http://schemas.openxmlformats.org/officeDocument/2006/relationships/image" Target="../media/image67.jpeg"/><Relationship Id="rId14" Type="http://schemas.openxmlformats.org/officeDocument/2006/relationships/image" Target="../media/image72.png"/></Relationships>
</file>

<file path=ppt/slides/_rels/slide7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festim_PPT"/>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304800" y="457200"/>
            <a:ext cx="8610600" cy="1661993"/>
          </a:xfrm>
        </p:spPr>
        <p:txBody>
          <a:bodyPr/>
          <a:lstStyle/>
          <a:p>
            <a:r>
              <a:rPr lang="en-US" sz="5400" dirty="0">
                <a:solidFill>
                  <a:schemeClr val="bg1">
                    <a:lumMod val="95000"/>
                  </a:schemeClr>
                </a:solidFill>
              </a:rPr>
              <a:t>19CSE301- Computer Networks</a:t>
            </a:r>
          </a:p>
        </p:txBody>
      </p:sp>
    </p:spTree>
    <p:extLst>
      <p:ext uri="{BB962C8B-B14F-4D97-AF65-F5344CB8AC3E}">
        <p14:creationId xmlns:p14="http://schemas.microsoft.com/office/powerpoint/2010/main" val="3208076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devices and purpose</a:t>
            </a:r>
          </a:p>
        </p:txBody>
      </p:sp>
      <p:sp>
        <p:nvSpPr>
          <p:cNvPr id="3" name="Slide Number Placeholder 2"/>
          <p:cNvSpPr>
            <a:spLocks noGrp="1"/>
          </p:cNvSpPr>
          <p:nvPr>
            <p:ph type="sldNum" sz="quarter" idx="12"/>
          </p:nvPr>
        </p:nvSpPr>
        <p:spPr/>
        <p:txBody>
          <a:bodyPr/>
          <a:lstStyle/>
          <a:p>
            <a:fld id="{313880FF-B11A-4FA9-B5CC-7226C1B8517C}" type="slidenum">
              <a:rPr lang="en-GB" smtClean="0"/>
              <a:pPr/>
              <a:t>10</a:t>
            </a:fld>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718310912"/>
              </p:ext>
            </p:extLst>
          </p:nvPr>
        </p:nvGraphicFramePr>
        <p:xfrm>
          <a:off x="360000" y="990000"/>
          <a:ext cx="8545239" cy="5334600"/>
        </p:xfrm>
        <a:graphic>
          <a:graphicData uri="http://schemas.openxmlformats.org/drawingml/2006/table">
            <a:tbl>
              <a:tblPr firstRow="1" bandRow="1">
                <a:tableStyleId>{5C22544A-7EE6-4342-B048-85BDC9FD1C3A}</a:tableStyleId>
              </a:tblPr>
              <a:tblGrid>
                <a:gridCol w="1915840">
                  <a:extLst>
                    <a:ext uri="{9D8B030D-6E8A-4147-A177-3AD203B41FA5}">
                      <a16:colId xmlns:a16="http://schemas.microsoft.com/office/drawing/2014/main" val="20000"/>
                    </a:ext>
                  </a:extLst>
                </a:gridCol>
                <a:gridCol w="3780986">
                  <a:extLst>
                    <a:ext uri="{9D8B030D-6E8A-4147-A177-3AD203B41FA5}">
                      <a16:colId xmlns:a16="http://schemas.microsoft.com/office/drawing/2014/main" val="20001"/>
                    </a:ext>
                  </a:extLst>
                </a:gridCol>
                <a:gridCol w="2848413">
                  <a:extLst>
                    <a:ext uri="{9D8B030D-6E8A-4147-A177-3AD203B41FA5}">
                      <a16:colId xmlns:a16="http://schemas.microsoft.com/office/drawing/2014/main" val="20002"/>
                    </a:ext>
                  </a:extLst>
                </a:gridCol>
              </a:tblGrid>
              <a:tr h="563568">
                <a:tc>
                  <a:txBody>
                    <a:bodyPr/>
                    <a:lstStyle/>
                    <a:p>
                      <a:r>
                        <a:rPr lang="en-US" sz="1600" dirty="0"/>
                        <a:t>Network device</a:t>
                      </a:r>
                    </a:p>
                  </a:txBody>
                  <a:tcPr/>
                </a:tc>
                <a:tc>
                  <a:txBody>
                    <a:bodyPr/>
                    <a:lstStyle/>
                    <a:p>
                      <a:r>
                        <a:rPr lang="en-US" sz="1600" dirty="0"/>
                        <a:t>Purpose</a:t>
                      </a:r>
                    </a:p>
                  </a:txBody>
                  <a:tcPr/>
                </a:tc>
                <a:tc>
                  <a:txBody>
                    <a:bodyPr/>
                    <a:lstStyle/>
                    <a:p>
                      <a:r>
                        <a:rPr lang="en-US" sz="1600" dirty="0"/>
                        <a:t>Remarks</a:t>
                      </a:r>
                    </a:p>
                  </a:txBody>
                  <a:tcPr/>
                </a:tc>
                <a:extLst>
                  <a:ext uri="{0D108BD9-81ED-4DB2-BD59-A6C34878D82A}">
                    <a16:rowId xmlns:a16="http://schemas.microsoft.com/office/drawing/2014/main" val="10000"/>
                  </a:ext>
                </a:extLst>
              </a:tr>
              <a:tr h="808632">
                <a:tc>
                  <a:txBody>
                    <a:bodyPr/>
                    <a:lstStyle/>
                    <a:p>
                      <a:r>
                        <a:rPr lang="en-US" sz="1600" dirty="0"/>
                        <a:t>Hub</a:t>
                      </a:r>
                    </a:p>
                  </a:txBody>
                  <a:tcPr/>
                </a:tc>
                <a:tc>
                  <a:txBody>
                    <a:bodyPr/>
                    <a:lstStyle/>
                    <a:p>
                      <a:r>
                        <a:rPr lang="en-US" sz="1600" dirty="0"/>
                        <a:t>To</a:t>
                      </a:r>
                      <a:r>
                        <a:rPr lang="en-US" sz="1600" baseline="0" dirty="0"/>
                        <a:t> connect more than 2 system</a:t>
                      </a:r>
                      <a:endParaRPr lang="en-US" sz="1600" dirty="0"/>
                    </a:p>
                  </a:txBody>
                  <a:tcPr/>
                </a:tc>
                <a:tc>
                  <a:txBody>
                    <a:bodyPr/>
                    <a:lstStyle/>
                    <a:p>
                      <a:r>
                        <a:rPr lang="en-US" sz="1600" dirty="0"/>
                        <a:t>It is out dated</a:t>
                      </a:r>
                      <a:r>
                        <a:rPr lang="en-US" sz="1600" baseline="0" dirty="0"/>
                        <a:t> as it is very slow and does broad casting</a:t>
                      </a:r>
                      <a:endParaRPr lang="en-US" sz="1600" dirty="0"/>
                    </a:p>
                  </a:txBody>
                  <a:tcPr/>
                </a:tc>
                <a:extLst>
                  <a:ext uri="{0D108BD9-81ED-4DB2-BD59-A6C34878D82A}">
                    <a16:rowId xmlns:a16="http://schemas.microsoft.com/office/drawing/2014/main" val="10001"/>
                  </a:ext>
                </a:extLst>
              </a:tr>
              <a:tr h="563568">
                <a:tc>
                  <a:txBody>
                    <a:bodyPr/>
                    <a:lstStyle/>
                    <a:p>
                      <a:r>
                        <a:rPr lang="en-US" sz="1600" dirty="0"/>
                        <a:t>Switch</a:t>
                      </a:r>
                    </a:p>
                  </a:txBody>
                  <a:tcPr/>
                </a:tc>
                <a:tc>
                  <a:txBody>
                    <a:bodyPr/>
                    <a:lstStyle/>
                    <a:p>
                      <a:r>
                        <a:rPr lang="en-US" sz="1600" dirty="0"/>
                        <a:t>To</a:t>
                      </a:r>
                      <a:r>
                        <a:rPr lang="en-US" sz="1600" baseline="0" dirty="0"/>
                        <a:t> connect more than 2 system</a:t>
                      </a:r>
                      <a:endParaRPr lang="en-US" sz="1600" dirty="0"/>
                    </a:p>
                  </a:txBody>
                  <a:tcPr/>
                </a:tc>
                <a:tc>
                  <a:txBody>
                    <a:bodyPr/>
                    <a:lstStyle/>
                    <a:p>
                      <a:r>
                        <a:rPr lang="en-US" sz="1600" dirty="0"/>
                        <a:t>It</a:t>
                      </a:r>
                      <a:r>
                        <a:rPr lang="en-US" sz="1600" baseline="0" dirty="0"/>
                        <a:t> is also called intelligent hub, it does unicasting and very fast</a:t>
                      </a:r>
                      <a:endParaRPr lang="en-US" sz="1600" dirty="0"/>
                    </a:p>
                  </a:txBody>
                  <a:tcPr/>
                </a:tc>
                <a:extLst>
                  <a:ext uri="{0D108BD9-81ED-4DB2-BD59-A6C34878D82A}">
                    <a16:rowId xmlns:a16="http://schemas.microsoft.com/office/drawing/2014/main" val="10002"/>
                  </a:ext>
                </a:extLst>
              </a:tr>
              <a:tr h="563568">
                <a:tc>
                  <a:txBody>
                    <a:bodyPr/>
                    <a:lstStyle/>
                    <a:p>
                      <a:r>
                        <a:rPr lang="en-US" sz="1600" dirty="0"/>
                        <a:t>Bridge</a:t>
                      </a:r>
                    </a:p>
                  </a:txBody>
                  <a:tcPr/>
                </a:tc>
                <a:tc>
                  <a:txBody>
                    <a:bodyPr/>
                    <a:lstStyle/>
                    <a:p>
                      <a:r>
                        <a:rPr lang="en-US" sz="1600" dirty="0"/>
                        <a:t>To connect different</a:t>
                      </a:r>
                      <a:r>
                        <a:rPr lang="en-US" sz="1600" baseline="0" dirty="0"/>
                        <a:t> network (based on various IP address scheming)</a:t>
                      </a:r>
                      <a:endParaRPr lang="en-US" sz="1600" dirty="0"/>
                    </a:p>
                  </a:txBody>
                  <a:tcPr/>
                </a:tc>
                <a:tc>
                  <a:txBody>
                    <a:bodyPr/>
                    <a:lstStyle/>
                    <a:p>
                      <a:r>
                        <a:rPr lang="en-US" sz="1600" dirty="0"/>
                        <a:t>Slow and outdated</a:t>
                      </a:r>
                    </a:p>
                  </a:txBody>
                  <a:tcPr/>
                </a:tc>
                <a:extLst>
                  <a:ext uri="{0D108BD9-81ED-4DB2-BD59-A6C34878D82A}">
                    <a16:rowId xmlns:a16="http://schemas.microsoft.com/office/drawing/2014/main" val="10003"/>
                  </a:ext>
                </a:extLst>
              </a:tr>
              <a:tr h="563568">
                <a:tc>
                  <a:txBody>
                    <a:bodyPr/>
                    <a:lstStyle/>
                    <a:p>
                      <a:r>
                        <a:rPr lang="en-US" sz="1600" dirty="0"/>
                        <a:t>Router</a:t>
                      </a:r>
                    </a:p>
                  </a:txBody>
                  <a:tcPr/>
                </a:tc>
                <a:tc>
                  <a:txBody>
                    <a:bodyPr/>
                    <a:lstStyle/>
                    <a:p>
                      <a:r>
                        <a:rPr lang="en-US" sz="1600" dirty="0"/>
                        <a:t>To connect different</a:t>
                      </a:r>
                      <a:r>
                        <a:rPr lang="en-US" sz="1600" baseline="0" dirty="0"/>
                        <a:t> network (based on various IP address scheming)</a:t>
                      </a:r>
                      <a:endParaRPr lang="en-US" sz="1600" dirty="0"/>
                    </a:p>
                  </a:txBody>
                  <a:tcPr/>
                </a:tc>
                <a:tc>
                  <a:txBody>
                    <a:bodyPr/>
                    <a:lstStyle/>
                    <a:p>
                      <a:r>
                        <a:rPr lang="en-US" sz="1600" dirty="0"/>
                        <a:t>Latest</a:t>
                      </a:r>
                      <a:r>
                        <a:rPr lang="en-US" sz="1600" baseline="0" dirty="0"/>
                        <a:t> and currently in use</a:t>
                      </a:r>
                      <a:endParaRPr lang="en-US" sz="1600" dirty="0"/>
                    </a:p>
                  </a:txBody>
                  <a:tcPr/>
                </a:tc>
                <a:extLst>
                  <a:ext uri="{0D108BD9-81ED-4DB2-BD59-A6C34878D82A}">
                    <a16:rowId xmlns:a16="http://schemas.microsoft.com/office/drawing/2014/main" val="10004"/>
                  </a:ext>
                </a:extLst>
              </a:tr>
              <a:tr h="563568">
                <a:tc>
                  <a:txBody>
                    <a:bodyPr/>
                    <a:lstStyle/>
                    <a:p>
                      <a:r>
                        <a:rPr lang="en-US" sz="1600" dirty="0"/>
                        <a:t>Firewall</a:t>
                      </a:r>
                    </a:p>
                  </a:txBody>
                  <a:tcPr/>
                </a:tc>
                <a:tc>
                  <a:txBody>
                    <a:bodyPr/>
                    <a:lstStyle/>
                    <a:p>
                      <a:r>
                        <a:rPr lang="en-US" sz="1600" dirty="0"/>
                        <a:t>To create wall</a:t>
                      </a:r>
                      <a:r>
                        <a:rPr lang="en-US" sz="1600" baseline="0" dirty="0"/>
                        <a:t> (secure) between trusted (internal and external (untrusted network)</a:t>
                      </a:r>
                      <a:endParaRPr lang="en-US" sz="1600" dirty="0"/>
                    </a:p>
                  </a:txBody>
                  <a:tcPr/>
                </a:tc>
                <a:tc>
                  <a:txBody>
                    <a:bodyPr/>
                    <a:lstStyle/>
                    <a:p>
                      <a:endParaRPr lang="en-US" sz="1600" dirty="0"/>
                    </a:p>
                  </a:txBody>
                  <a:tcPr/>
                </a:tc>
                <a:extLst>
                  <a:ext uri="{0D108BD9-81ED-4DB2-BD59-A6C34878D82A}">
                    <a16:rowId xmlns:a16="http://schemas.microsoft.com/office/drawing/2014/main" val="10005"/>
                  </a:ext>
                </a:extLst>
              </a:tr>
              <a:tr h="563568">
                <a:tc>
                  <a:txBody>
                    <a:bodyPr/>
                    <a:lstStyle/>
                    <a:p>
                      <a:r>
                        <a:rPr lang="en-US" sz="1600" dirty="0"/>
                        <a:t>VPN</a:t>
                      </a:r>
                    </a:p>
                  </a:txBody>
                  <a:tcPr/>
                </a:tc>
                <a:tc>
                  <a:txBody>
                    <a:bodyPr/>
                    <a:lstStyle/>
                    <a:p>
                      <a:r>
                        <a:rPr lang="en-US" sz="1600" dirty="0"/>
                        <a:t>Establish</a:t>
                      </a:r>
                      <a:r>
                        <a:rPr lang="en-US" sz="1600" baseline="0" dirty="0"/>
                        <a:t> secure connection to trusted network over public network (internet)</a:t>
                      </a:r>
                      <a:endParaRPr lang="en-US" sz="1600" dirty="0"/>
                    </a:p>
                  </a:txBody>
                  <a:tcPr/>
                </a:tc>
                <a:tc>
                  <a:txBody>
                    <a:bodyPr/>
                    <a:lstStyle/>
                    <a:p>
                      <a:r>
                        <a:rPr lang="en-US" sz="1600" dirty="0"/>
                        <a:t>e.g.</a:t>
                      </a:r>
                      <a:r>
                        <a:rPr lang="en-US" sz="1600" baseline="0" dirty="0"/>
                        <a:t> work from home now</a:t>
                      </a:r>
                      <a:endParaRPr lang="en-US" sz="1600" dirty="0"/>
                    </a:p>
                  </a:txBody>
                  <a:tcPr/>
                </a:tc>
                <a:extLst>
                  <a:ext uri="{0D108BD9-81ED-4DB2-BD59-A6C34878D82A}">
                    <a16:rowId xmlns:a16="http://schemas.microsoft.com/office/drawing/2014/main" val="10006"/>
                  </a:ext>
                </a:extLst>
              </a:tr>
              <a:tr h="563568">
                <a:tc>
                  <a:txBody>
                    <a:bodyPr/>
                    <a:lstStyle/>
                    <a:p>
                      <a:r>
                        <a:rPr lang="en-US" sz="1600" dirty="0"/>
                        <a:t>IDS/</a:t>
                      </a:r>
                      <a:r>
                        <a:rPr lang="en-US" sz="1600" baseline="0" dirty="0"/>
                        <a:t> IPS</a:t>
                      </a:r>
                      <a:endParaRPr lang="en-US" sz="1600" dirty="0"/>
                    </a:p>
                  </a:txBody>
                  <a:tcPr/>
                </a:tc>
                <a:tc>
                  <a:txBody>
                    <a:bodyPr/>
                    <a:lstStyle/>
                    <a:p>
                      <a:r>
                        <a:rPr lang="en-US" sz="1600" dirty="0"/>
                        <a:t>Detect</a:t>
                      </a:r>
                      <a:r>
                        <a:rPr lang="en-US" sz="1600" baseline="0" dirty="0"/>
                        <a:t> and prevent intrusion attempts by hackers</a:t>
                      </a:r>
                      <a:endParaRPr lang="en-US" sz="1600" dirty="0"/>
                    </a:p>
                  </a:txBody>
                  <a:tcPr/>
                </a:tc>
                <a:tc>
                  <a:txBody>
                    <a:bodyPr/>
                    <a:lstStyle/>
                    <a:p>
                      <a:endParaRPr lang="en-US" sz="16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0169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Industry roles and responsibility</a:t>
            </a:r>
          </a:p>
        </p:txBody>
      </p:sp>
      <p:sp>
        <p:nvSpPr>
          <p:cNvPr id="3" name="Slide Number Placeholder 2"/>
          <p:cNvSpPr>
            <a:spLocks noGrp="1"/>
          </p:cNvSpPr>
          <p:nvPr>
            <p:ph type="sldNum" sz="quarter" idx="12"/>
          </p:nvPr>
        </p:nvSpPr>
        <p:spPr/>
        <p:txBody>
          <a:bodyPr/>
          <a:lstStyle/>
          <a:p>
            <a:fld id="{313880FF-B11A-4FA9-B5CC-7226C1B8517C}" type="slidenum">
              <a:rPr lang="en-GB" smtClean="0"/>
              <a:pPr/>
              <a:t>11</a:t>
            </a:fld>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519037406"/>
              </p:ext>
            </p:extLst>
          </p:nvPr>
        </p:nvGraphicFramePr>
        <p:xfrm>
          <a:off x="390480" y="1143000"/>
          <a:ext cx="8393520" cy="5464625"/>
        </p:xfrm>
        <a:graphic>
          <a:graphicData uri="http://schemas.openxmlformats.org/drawingml/2006/table">
            <a:tbl>
              <a:tblPr firstRow="1" bandRow="1">
                <a:tableStyleId>{5C22544A-7EE6-4342-B048-85BDC9FD1C3A}</a:tableStyleId>
              </a:tblPr>
              <a:tblGrid>
                <a:gridCol w="2124120">
                  <a:extLst>
                    <a:ext uri="{9D8B030D-6E8A-4147-A177-3AD203B41FA5}">
                      <a16:colId xmlns:a16="http://schemas.microsoft.com/office/drawing/2014/main" val="20000"/>
                    </a:ext>
                  </a:extLst>
                </a:gridCol>
                <a:gridCol w="2072640">
                  <a:extLst>
                    <a:ext uri="{9D8B030D-6E8A-4147-A177-3AD203B41FA5}">
                      <a16:colId xmlns:a16="http://schemas.microsoft.com/office/drawing/2014/main" val="20001"/>
                    </a:ext>
                  </a:extLst>
                </a:gridCol>
                <a:gridCol w="2098380">
                  <a:extLst>
                    <a:ext uri="{9D8B030D-6E8A-4147-A177-3AD203B41FA5}">
                      <a16:colId xmlns:a16="http://schemas.microsoft.com/office/drawing/2014/main" val="20002"/>
                    </a:ext>
                  </a:extLst>
                </a:gridCol>
                <a:gridCol w="2098380">
                  <a:extLst>
                    <a:ext uri="{9D8B030D-6E8A-4147-A177-3AD203B41FA5}">
                      <a16:colId xmlns:a16="http://schemas.microsoft.com/office/drawing/2014/main" val="20003"/>
                    </a:ext>
                  </a:extLst>
                </a:gridCol>
              </a:tblGrid>
              <a:tr h="838200">
                <a:tc>
                  <a:txBody>
                    <a:bodyPr/>
                    <a:lstStyle/>
                    <a:p>
                      <a:pPr algn="ctr"/>
                      <a:r>
                        <a:rPr lang="en-US" sz="1600" dirty="0"/>
                        <a:t>Roles</a:t>
                      </a:r>
                    </a:p>
                  </a:txBody>
                  <a:tcPr/>
                </a:tc>
                <a:tc>
                  <a:txBody>
                    <a:bodyPr/>
                    <a:lstStyle/>
                    <a:p>
                      <a:pPr algn="ctr"/>
                      <a:r>
                        <a:rPr lang="en-US" sz="1600" dirty="0"/>
                        <a:t>Responsibility</a:t>
                      </a:r>
                    </a:p>
                  </a:txBody>
                  <a:tcPr/>
                </a:tc>
                <a:tc>
                  <a:txBody>
                    <a:bodyPr/>
                    <a:lstStyle/>
                    <a:p>
                      <a:pPr algn="ctr"/>
                      <a:r>
                        <a:rPr lang="en-US" sz="1600" dirty="0"/>
                        <a:t>Skill set required</a:t>
                      </a:r>
                    </a:p>
                  </a:txBody>
                  <a:tcPr/>
                </a:tc>
                <a:tc>
                  <a:txBody>
                    <a:bodyPr/>
                    <a:lstStyle/>
                    <a:p>
                      <a:pPr algn="ctr"/>
                      <a:r>
                        <a:rPr lang="en-US" sz="1600" dirty="0"/>
                        <a:t>Certificates related to the work</a:t>
                      </a:r>
                    </a:p>
                  </a:txBody>
                  <a:tcPr/>
                </a:tc>
                <a:extLst>
                  <a:ext uri="{0D108BD9-81ED-4DB2-BD59-A6C34878D82A}">
                    <a16:rowId xmlns:a16="http://schemas.microsoft.com/office/drawing/2014/main" val="10000"/>
                  </a:ext>
                </a:extLst>
              </a:tr>
              <a:tr h="603065">
                <a:tc>
                  <a:txBody>
                    <a:bodyPr/>
                    <a:lstStyle/>
                    <a:p>
                      <a:r>
                        <a:rPr lang="en-US" sz="1600" dirty="0"/>
                        <a:t>Desktop</a:t>
                      </a:r>
                      <a:r>
                        <a:rPr lang="en-US" sz="1600" baseline="0" dirty="0"/>
                        <a:t> Engineer</a:t>
                      </a:r>
                      <a:endParaRPr lang="en-US" sz="1600" dirty="0"/>
                    </a:p>
                  </a:txBody>
                  <a:tcPr/>
                </a:tc>
                <a:tc>
                  <a:txBody>
                    <a:bodyPr/>
                    <a:lstStyle/>
                    <a:p>
                      <a:r>
                        <a:rPr lang="en-US" sz="1600" dirty="0"/>
                        <a:t>To trouble and install operating system (OS) related issues</a:t>
                      </a:r>
                    </a:p>
                  </a:txBody>
                  <a:tcPr/>
                </a:tc>
                <a:tc>
                  <a:txBody>
                    <a:bodyPr/>
                    <a:lstStyle/>
                    <a:p>
                      <a:r>
                        <a:rPr lang="en-US" sz="1600" dirty="0"/>
                        <a:t>Hardware and OS</a:t>
                      </a:r>
                    </a:p>
                  </a:txBody>
                  <a:tcPr/>
                </a:tc>
                <a:tc>
                  <a:txBody>
                    <a:bodyPr/>
                    <a:lstStyle/>
                    <a:p>
                      <a:r>
                        <a:rPr lang="en-US" sz="1600" dirty="0" err="1"/>
                        <a:t>Comptia</a:t>
                      </a:r>
                      <a:r>
                        <a:rPr lang="en-US" sz="1600" baseline="0" dirty="0"/>
                        <a:t> A+</a:t>
                      </a:r>
                      <a:endParaRPr lang="en-US" sz="1600" dirty="0"/>
                    </a:p>
                  </a:txBody>
                  <a:tcPr/>
                </a:tc>
                <a:extLst>
                  <a:ext uri="{0D108BD9-81ED-4DB2-BD59-A6C34878D82A}">
                    <a16:rowId xmlns:a16="http://schemas.microsoft.com/office/drawing/2014/main" val="10001"/>
                  </a:ext>
                </a:extLst>
              </a:tr>
              <a:tr h="603065">
                <a:tc>
                  <a:txBody>
                    <a:bodyPr/>
                    <a:lstStyle/>
                    <a:p>
                      <a:r>
                        <a:rPr lang="en-US" sz="1600" dirty="0"/>
                        <a:t>Server</a:t>
                      </a:r>
                      <a:r>
                        <a:rPr lang="en-US" sz="1600" baseline="0" dirty="0"/>
                        <a:t> Engineer</a:t>
                      </a:r>
                      <a:endParaRPr lang="en-US" sz="1600" dirty="0"/>
                    </a:p>
                  </a:txBody>
                  <a:tcPr/>
                </a:tc>
                <a:tc>
                  <a:txBody>
                    <a:bodyPr/>
                    <a:lstStyle/>
                    <a:p>
                      <a:r>
                        <a:rPr lang="en-US" sz="1600" dirty="0"/>
                        <a:t>Setup</a:t>
                      </a:r>
                      <a:r>
                        <a:rPr lang="en-US" sz="1600" baseline="0" dirty="0"/>
                        <a:t> and operate servers </a:t>
                      </a:r>
                      <a:endParaRPr lang="en-US" sz="1600" dirty="0"/>
                    </a:p>
                  </a:txBody>
                  <a:tcPr/>
                </a:tc>
                <a:tc>
                  <a:txBody>
                    <a:bodyPr/>
                    <a:lstStyle/>
                    <a:p>
                      <a:r>
                        <a:rPr lang="en-US" sz="1600" dirty="0"/>
                        <a:t>Services</a:t>
                      </a:r>
                      <a:r>
                        <a:rPr lang="en-US" sz="1600" baseline="0" dirty="0"/>
                        <a:t> and OS</a:t>
                      </a:r>
                      <a:endParaRPr lang="en-US" sz="1600" dirty="0"/>
                    </a:p>
                  </a:txBody>
                  <a:tcPr/>
                </a:tc>
                <a:tc>
                  <a:txBody>
                    <a:bodyPr/>
                    <a:lstStyle/>
                    <a:p>
                      <a:r>
                        <a:rPr lang="en-US" sz="1600" dirty="0"/>
                        <a:t>MCSE, RHCE</a:t>
                      </a:r>
                      <a:r>
                        <a:rPr lang="en-US" sz="1600" baseline="0" dirty="0"/>
                        <a:t> etc.,</a:t>
                      </a:r>
                      <a:endParaRPr lang="en-US" sz="1600" dirty="0"/>
                    </a:p>
                  </a:txBody>
                  <a:tcPr/>
                </a:tc>
                <a:extLst>
                  <a:ext uri="{0D108BD9-81ED-4DB2-BD59-A6C34878D82A}">
                    <a16:rowId xmlns:a16="http://schemas.microsoft.com/office/drawing/2014/main" val="10002"/>
                  </a:ext>
                </a:extLst>
              </a:tr>
              <a:tr h="603065">
                <a:tc>
                  <a:txBody>
                    <a:bodyPr/>
                    <a:lstStyle/>
                    <a:p>
                      <a:r>
                        <a:rPr lang="en-US" sz="1600" dirty="0"/>
                        <a:t>Network</a:t>
                      </a:r>
                      <a:r>
                        <a:rPr lang="en-US" sz="1600" baseline="0" dirty="0"/>
                        <a:t> Engineer</a:t>
                      </a:r>
                      <a:endParaRPr lang="en-US" sz="1600" dirty="0"/>
                    </a:p>
                  </a:txBody>
                  <a:tcPr/>
                </a:tc>
                <a:tc>
                  <a:txBody>
                    <a:bodyPr/>
                    <a:lstStyle/>
                    <a:p>
                      <a:r>
                        <a:rPr lang="en-US" sz="1600" dirty="0"/>
                        <a:t>Setup</a:t>
                      </a:r>
                      <a:r>
                        <a:rPr lang="en-US" sz="1600" baseline="0" dirty="0"/>
                        <a:t> and trouble shoot network</a:t>
                      </a:r>
                      <a:endParaRPr lang="en-US" sz="1600" dirty="0"/>
                    </a:p>
                  </a:txBody>
                  <a:tcPr/>
                </a:tc>
                <a:tc>
                  <a:txBody>
                    <a:bodyPr/>
                    <a:lstStyle/>
                    <a:p>
                      <a:r>
                        <a:rPr lang="en-US" sz="1600" dirty="0"/>
                        <a:t>Cabling</a:t>
                      </a:r>
                      <a:r>
                        <a:rPr lang="en-US" sz="1600" baseline="0" dirty="0"/>
                        <a:t>, network commands, sub netting, VPN, routing, switching etc.,</a:t>
                      </a:r>
                      <a:endParaRPr lang="en-US" sz="1600" dirty="0"/>
                    </a:p>
                  </a:txBody>
                  <a:tcPr/>
                </a:tc>
                <a:tc>
                  <a:txBody>
                    <a:bodyPr/>
                    <a:lstStyle/>
                    <a:p>
                      <a:r>
                        <a:rPr lang="en-US" sz="1600" dirty="0" err="1"/>
                        <a:t>Comptia</a:t>
                      </a:r>
                      <a:r>
                        <a:rPr lang="en-US" sz="1600" dirty="0"/>
                        <a:t> N+, CCNA etc.,</a:t>
                      </a:r>
                    </a:p>
                  </a:txBody>
                  <a:tcPr/>
                </a:tc>
                <a:extLst>
                  <a:ext uri="{0D108BD9-81ED-4DB2-BD59-A6C34878D82A}">
                    <a16:rowId xmlns:a16="http://schemas.microsoft.com/office/drawing/2014/main" val="10003"/>
                  </a:ext>
                </a:extLst>
              </a:tr>
              <a:tr h="603065">
                <a:tc>
                  <a:txBody>
                    <a:bodyPr/>
                    <a:lstStyle/>
                    <a:p>
                      <a:r>
                        <a:rPr lang="en-US" sz="1600" dirty="0"/>
                        <a:t>Security Engineer</a:t>
                      </a:r>
                    </a:p>
                  </a:txBody>
                  <a:tcPr/>
                </a:tc>
                <a:tc>
                  <a:txBody>
                    <a:bodyPr/>
                    <a:lstStyle/>
                    <a:p>
                      <a:r>
                        <a:rPr lang="en-US" sz="1600" dirty="0"/>
                        <a:t>Detect and Prevent intrusions/</a:t>
                      </a:r>
                      <a:r>
                        <a:rPr lang="en-US" sz="1600" baseline="0" dirty="0"/>
                        <a:t> malicious activities</a:t>
                      </a:r>
                      <a:endParaRPr lang="en-US" sz="1600" dirty="0"/>
                    </a:p>
                  </a:txBody>
                  <a:tcPr/>
                </a:tc>
                <a:tc>
                  <a:txBody>
                    <a:bodyPr/>
                    <a:lstStyle/>
                    <a:p>
                      <a:r>
                        <a:rPr lang="en-US" sz="1600" dirty="0"/>
                        <a:t>Firewall</a:t>
                      </a:r>
                      <a:r>
                        <a:rPr lang="en-US" sz="1600" baseline="0" dirty="0"/>
                        <a:t> setup, VPN, IDS &amp; IPS and other security technologies</a:t>
                      </a:r>
                      <a:endParaRPr lang="en-US" sz="1600" dirty="0"/>
                    </a:p>
                  </a:txBody>
                  <a:tcPr/>
                </a:tc>
                <a:tc>
                  <a:txBody>
                    <a:bodyPr/>
                    <a:lstStyle/>
                    <a:p>
                      <a:r>
                        <a:rPr lang="en-US" sz="1600" dirty="0" err="1"/>
                        <a:t>Comptia</a:t>
                      </a:r>
                      <a:r>
                        <a:rPr lang="en-US" sz="1600" dirty="0"/>
                        <a:t> S+</a:t>
                      </a:r>
                    </a:p>
                  </a:txBody>
                  <a:tcPr/>
                </a:tc>
                <a:extLst>
                  <a:ext uri="{0D108BD9-81ED-4DB2-BD59-A6C34878D82A}">
                    <a16:rowId xmlns:a16="http://schemas.microsoft.com/office/drawing/2014/main" val="10004"/>
                  </a:ext>
                </a:extLst>
              </a:tr>
              <a:tr h="603065">
                <a:tc>
                  <a:txBody>
                    <a:bodyPr/>
                    <a:lstStyle/>
                    <a:p>
                      <a:r>
                        <a:rPr lang="en-US" sz="1600" dirty="0"/>
                        <a:t>Information</a:t>
                      </a:r>
                      <a:r>
                        <a:rPr lang="en-US" sz="1600" baseline="0" dirty="0"/>
                        <a:t> Security Officer</a:t>
                      </a:r>
                      <a:endParaRPr lang="en-US" sz="1600" dirty="0"/>
                    </a:p>
                  </a:txBody>
                  <a:tcPr/>
                </a:tc>
                <a:tc>
                  <a:txBody>
                    <a:bodyPr/>
                    <a:lstStyle/>
                    <a:p>
                      <a:r>
                        <a:rPr lang="en-US" sz="1600" dirty="0"/>
                        <a:t>To Design</a:t>
                      </a:r>
                      <a:r>
                        <a:rPr lang="en-US" sz="1600" baseline="0" dirty="0"/>
                        <a:t> and periodically review entire IT infrastructure</a:t>
                      </a:r>
                      <a:endParaRPr lang="en-US" sz="1600" dirty="0"/>
                    </a:p>
                  </a:txBody>
                  <a:tcPr/>
                </a:tc>
                <a:tc>
                  <a:txBody>
                    <a:bodyPr/>
                    <a:lstStyle/>
                    <a:p>
                      <a:r>
                        <a:rPr lang="en-US" sz="1600" dirty="0"/>
                        <a:t>Generally</a:t>
                      </a:r>
                      <a:r>
                        <a:rPr lang="en-US" sz="1600" baseline="0" dirty="0"/>
                        <a:t> knowledge on all of the above</a:t>
                      </a:r>
                      <a:endParaRPr lang="en-US" sz="1600" dirty="0"/>
                    </a:p>
                  </a:txBody>
                  <a:tcPr/>
                </a:tc>
                <a:tc>
                  <a:txBody>
                    <a:bodyPr/>
                    <a:lstStyle/>
                    <a:p>
                      <a:r>
                        <a:rPr lang="en-US" sz="1600" dirty="0" err="1"/>
                        <a:t>Comptia</a:t>
                      </a:r>
                      <a:r>
                        <a:rPr lang="en-US" sz="1600" dirty="0"/>
                        <a:t> S+, CISSP,</a:t>
                      </a:r>
                      <a:r>
                        <a:rPr lang="en-US" sz="1600" baseline="0" dirty="0"/>
                        <a:t> CISA etc.,</a:t>
                      </a:r>
                      <a:endParaRPr lang="en-US"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85861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rot="16200000" flipH="1">
            <a:off x="3080544" y="3044032"/>
            <a:ext cx="0" cy="1096962"/>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3" name="Line 3"/>
          <p:cNvSpPr>
            <a:spLocks noChangeShapeType="1"/>
          </p:cNvSpPr>
          <p:nvPr/>
        </p:nvSpPr>
        <p:spPr bwMode="auto">
          <a:xfrm rot="5400000" flipH="1" flipV="1">
            <a:off x="7860507" y="2172494"/>
            <a:ext cx="6350" cy="16652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4" name="Line 4"/>
          <p:cNvSpPr>
            <a:spLocks noChangeShapeType="1"/>
          </p:cNvSpPr>
          <p:nvPr/>
        </p:nvSpPr>
        <p:spPr bwMode="auto">
          <a:xfrm flipH="1" flipV="1">
            <a:off x="7950200" y="2336800"/>
            <a:ext cx="6350" cy="17160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5" name="Line 5"/>
          <p:cNvSpPr>
            <a:spLocks noChangeShapeType="1"/>
          </p:cNvSpPr>
          <p:nvPr/>
        </p:nvSpPr>
        <p:spPr bwMode="auto">
          <a:xfrm rot="5400000" flipH="1" flipV="1">
            <a:off x="2983707" y="2197894"/>
            <a:ext cx="6350" cy="16652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6" name="Line 6"/>
          <p:cNvSpPr>
            <a:spLocks noChangeShapeType="1"/>
          </p:cNvSpPr>
          <p:nvPr/>
        </p:nvSpPr>
        <p:spPr bwMode="auto">
          <a:xfrm flipH="1" flipV="1">
            <a:off x="3073400" y="2362200"/>
            <a:ext cx="6350" cy="16398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7" name="Line 7"/>
          <p:cNvSpPr>
            <a:spLocks noChangeShapeType="1"/>
          </p:cNvSpPr>
          <p:nvPr/>
        </p:nvSpPr>
        <p:spPr bwMode="auto">
          <a:xfrm rot="16200000" flipH="1">
            <a:off x="1046957" y="2388394"/>
            <a:ext cx="19050" cy="12588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8" name="Rectangle 8"/>
          <p:cNvSpPr>
            <a:spLocks noChangeArrowheads="1"/>
          </p:cNvSpPr>
          <p:nvPr/>
        </p:nvSpPr>
        <p:spPr bwMode="auto">
          <a:xfrm>
            <a:off x="152400" y="354013"/>
            <a:ext cx="6781800" cy="8032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550" tIns="41275" rIns="82550" bIns="41275" anchor="ctr"/>
          <a:lstStyle/>
          <a:p>
            <a:pPr algn="ctr" eaLnBrk="0" hangingPunct="0"/>
            <a:r>
              <a:rPr lang="en-US" sz="4000" b="1" u="sng">
                <a:solidFill>
                  <a:schemeClr val="bg1"/>
                </a:solidFill>
                <a:latin typeface="Arial" panose="020B0604020202020204" pitchFamily="34" charset="0"/>
              </a:rPr>
              <a:t>Network Device Domains</a:t>
            </a:r>
          </a:p>
        </p:txBody>
      </p:sp>
      <p:sp>
        <p:nvSpPr>
          <p:cNvPr id="10249" name="Line 9"/>
          <p:cNvSpPr>
            <a:spLocks noChangeShapeType="1"/>
          </p:cNvSpPr>
          <p:nvPr/>
        </p:nvSpPr>
        <p:spPr bwMode="auto">
          <a:xfrm flipH="1" flipV="1">
            <a:off x="1041400" y="2184400"/>
            <a:ext cx="6350" cy="16398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50"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1250" y="2811463"/>
            <a:ext cx="9207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1"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275" y="2787650"/>
            <a:ext cx="5984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52" name="Picture 1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925" y="34575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53" name="Picture 1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888" y="2873375"/>
            <a:ext cx="411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54"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9850" y="2671763"/>
            <a:ext cx="946150" cy="66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5" name="Picture 1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088" y="2111375"/>
            <a:ext cx="411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56" name="Picture 1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8025" y="28987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57" name="Picture 1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9088" y="2162175"/>
            <a:ext cx="411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58" name="Picture 1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70125" y="34321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59" name="Picture 1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4325" y="39147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60" name="Picture 2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76625" y="34702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61" name="Picture 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0675" y="3473450"/>
            <a:ext cx="471488"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62" name="Picture 2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9825" y="28733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263" name="Line 23"/>
          <p:cNvSpPr>
            <a:spLocks noChangeShapeType="1"/>
          </p:cNvSpPr>
          <p:nvPr/>
        </p:nvSpPr>
        <p:spPr bwMode="auto">
          <a:xfrm rot="5400000" flipH="1" flipV="1">
            <a:off x="5320507" y="2172494"/>
            <a:ext cx="6350" cy="16652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64" name="Line 24"/>
          <p:cNvSpPr>
            <a:spLocks noChangeShapeType="1"/>
          </p:cNvSpPr>
          <p:nvPr/>
        </p:nvSpPr>
        <p:spPr bwMode="auto">
          <a:xfrm flipH="1" flipV="1">
            <a:off x="5410200" y="2336800"/>
            <a:ext cx="6350" cy="16398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65" name="Picture 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14825" y="28733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66" name="Picture 2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5888" y="2136775"/>
            <a:ext cx="411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267" name="Line 27"/>
          <p:cNvSpPr>
            <a:spLocks noChangeShapeType="1"/>
          </p:cNvSpPr>
          <p:nvPr/>
        </p:nvSpPr>
        <p:spPr bwMode="auto">
          <a:xfrm rot="16200000" flipH="1">
            <a:off x="5471319" y="3044032"/>
            <a:ext cx="0" cy="1096962"/>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68" name="Picture 2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06925" y="34067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69" name="Picture 2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1125" y="38893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70" name="Picture 3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3425" y="34448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71" name="Picture 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7475" y="3448050"/>
            <a:ext cx="471488"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72" name="Picture 3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6625" y="28479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73" name="Picture 3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8225" y="2817813"/>
            <a:ext cx="11207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7250" y="2913063"/>
            <a:ext cx="6159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5" name="Picture 35"/>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13525" y="2894013"/>
            <a:ext cx="765175"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6" name="Picture 3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91425" y="2284413"/>
            <a:ext cx="765175"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7" name="Text Box 37"/>
          <p:cNvSpPr txBox="1">
            <a:spLocks noChangeArrowheads="1"/>
          </p:cNvSpPr>
          <p:nvPr/>
        </p:nvSpPr>
        <p:spPr bwMode="auto">
          <a:xfrm>
            <a:off x="706438" y="1587500"/>
            <a:ext cx="776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0" hangingPunct="0">
              <a:spcBef>
                <a:spcPct val="50000"/>
              </a:spcBef>
            </a:pPr>
            <a:r>
              <a:rPr lang="en-US" sz="2400" b="1">
                <a:latin typeface="Helvetica" panose="020B0604020202020204" pitchFamily="34" charset="0"/>
              </a:rPr>
              <a:t>Hub</a:t>
            </a:r>
          </a:p>
        </p:txBody>
      </p:sp>
      <p:sp>
        <p:nvSpPr>
          <p:cNvPr id="10278" name="Text Box 38"/>
          <p:cNvSpPr txBox="1">
            <a:spLocks noChangeArrowheads="1"/>
          </p:cNvSpPr>
          <p:nvPr/>
        </p:nvSpPr>
        <p:spPr bwMode="auto">
          <a:xfrm>
            <a:off x="2492375" y="1587500"/>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0" hangingPunct="0">
              <a:spcBef>
                <a:spcPct val="50000"/>
              </a:spcBef>
            </a:pPr>
            <a:r>
              <a:rPr lang="en-US" sz="2400" b="1">
                <a:latin typeface="Helvetica" panose="020B0604020202020204" pitchFamily="34" charset="0"/>
              </a:rPr>
              <a:t>Bridge</a:t>
            </a:r>
          </a:p>
        </p:txBody>
      </p:sp>
      <p:sp>
        <p:nvSpPr>
          <p:cNvPr id="10279" name="Text Box 39"/>
          <p:cNvSpPr txBox="1">
            <a:spLocks noChangeArrowheads="1"/>
          </p:cNvSpPr>
          <p:nvPr/>
        </p:nvSpPr>
        <p:spPr bwMode="auto">
          <a:xfrm>
            <a:off x="4819650" y="15875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0" hangingPunct="0">
              <a:spcBef>
                <a:spcPct val="50000"/>
              </a:spcBef>
            </a:pPr>
            <a:r>
              <a:rPr lang="en-US" sz="2400" b="1">
                <a:latin typeface="Helvetica" panose="020B0604020202020204" pitchFamily="34" charset="0"/>
              </a:rPr>
              <a:t>Switch</a:t>
            </a:r>
          </a:p>
        </p:txBody>
      </p:sp>
      <p:sp>
        <p:nvSpPr>
          <p:cNvPr id="10280" name="Text Box 40"/>
          <p:cNvSpPr txBox="1">
            <a:spLocks noChangeArrowheads="1"/>
          </p:cNvSpPr>
          <p:nvPr/>
        </p:nvSpPr>
        <p:spPr bwMode="auto">
          <a:xfrm>
            <a:off x="7334250" y="1587500"/>
            <a:ext cx="1166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0" hangingPunct="0">
              <a:spcBef>
                <a:spcPct val="50000"/>
              </a:spcBef>
            </a:pPr>
            <a:r>
              <a:rPr lang="en-US" sz="2400" b="1">
                <a:latin typeface="Helvetica" panose="020B0604020202020204" pitchFamily="34" charset="0"/>
              </a:rPr>
              <a:t>Router</a:t>
            </a:r>
          </a:p>
        </p:txBody>
      </p:sp>
      <p:sp>
        <p:nvSpPr>
          <p:cNvPr id="10281" name="Line 41"/>
          <p:cNvSpPr>
            <a:spLocks noChangeShapeType="1"/>
          </p:cNvSpPr>
          <p:nvPr/>
        </p:nvSpPr>
        <p:spPr bwMode="auto">
          <a:xfrm rot="16200000" flipH="1">
            <a:off x="7866857" y="3048794"/>
            <a:ext cx="19050" cy="11064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82" name="Picture 4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7225" y="34067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83" name="Picture 4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425" y="38893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84" name="Picture 4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66125" y="34321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285" name="Text Box 45"/>
          <p:cNvSpPr txBox="1">
            <a:spLocks noChangeArrowheads="1"/>
          </p:cNvSpPr>
          <p:nvPr/>
        </p:nvSpPr>
        <p:spPr bwMode="auto">
          <a:xfrm>
            <a:off x="385763" y="4381500"/>
            <a:ext cx="294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0" hangingPunct="0">
              <a:spcBef>
                <a:spcPct val="50000"/>
              </a:spcBef>
            </a:pPr>
            <a:r>
              <a:rPr lang="en-US" sz="2400" b="1">
                <a:latin typeface="Helvetica" panose="020B0604020202020204" pitchFamily="34" charset="0"/>
              </a:rPr>
              <a:t>Collision Domains:</a:t>
            </a:r>
          </a:p>
        </p:txBody>
      </p:sp>
      <p:sp>
        <p:nvSpPr>
          <p:cNvPr id="10286" name="Text Box 46"/>
          <p:cNvSpPr txBox="1">
            <a:spLocks noChangeArrowheads="1"/>
          </p:cNvSpPr>
          <p:nvPr/>
        </p:nvSpPr>
        <p:spPr bwMode="auto">
          <a:xfrm>
            <a:off x="1046163" y="4889500"/>
            <a:ext cx="7526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eaLnBrk="0" hangingPunct="0">
              <a:spcBef>
                <a:spcPct val="50000"/>
              </a:spcBef>
            </a:pPr>
            <a:r>
              <a:rPr lang="en-US" sz="2400" b="1">
                <a:latin typeface="Helvetica" panose="020B0604020202020204" pitchFamily="34" charset="0"/>
              </a:rPr>
              <a:t>1                     4                         4                             4 </a:t>
            </a:r>
          </a:p>
        </p:txBody>
      </p:sp>
      <p:sp>
        <p:nvSpPr>
          <p:cNvPr id="10287" name="Text Box 47"/>
          <p:cNvSpPr txBox="1">
            <a:spLocks noChangeArrowheads="1"/>
          </p:cNvSpPr>
          <p:nvPr/>
        </p:nvSpPr>
        <p:spPr bwMode="auto">
          <a:xfrm>
            <a:off x="376238" y="5295900"/>
            <a:ext cx="314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0" hangingPunct="0">
              <a:spcBef>
                <a:spcPct val="50000"/>
              </a:spcBef>
            </a:pPr>
            <a:r>
              <a:rPr lang="en-US" sz="2400" b="1">
                <a:latin typeface="Helvetica" panose="020B0604020202020204" pitchFamily="34" charset="0"/>
              </a:rPr>
              <a:t>Broadcast Domains:</a:t>
            </a:r>
          </a:p>
        </p:txBody>
      </p:sp>
      <p:sp>
        <p:nvSpPr>
          <p:cNvPr id="10288" name="Text Box 48"/>
          <p:cNvSpPr txBox="1">
            <a:spLocks noChangeArrowheads="1"/>
          </p:cNvSpPr>
          <p:nvPr/>
        </p:nvSpPr>
        <p:spPr bwMode="auto">
          <a:xfrm>
            <a:off x="1058863" y="5791200"/>
            <a:ext cx="7526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eaLnBrk="0" hangingPunct="0">
              <a:spcBef>
                <a:spcPct val="50000"/>
              </a:spcBef>
            </a:pPr>
            <a:r>
              <a:rPr lang="en-US" sz="2400" b="1">
                <a:latin typeface="Helvetica" panose="020B0604020202020204" pitchFamily="34" charset="0"/>
              </a:rPr>
              <a:t>1                     1                         1                             4 </a:t>
            </a:r>
          </a:p>
        </p:txBody>
      </p:sp>
      <p:pic>
        <p:nvPicPr>
          <p:cNvPr id="10289" name="Picture 4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5088" y="2911475"/>
            <a:ext cx="411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90" name="Picture 5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7475" y="3448050"/>
            <a:ext cx="471488"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372294695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2400" y="239713"/>
            <a:ext cx="6994525" cy="827087"/>
          </a:xfrm>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71412" tIns="41061" rIns="71412" bIns="41061" anchor="ctr"/>
          <a:lstStyle/>
          <a:p>
            <a:pPr defTabSz="646113"/>
            <a:r>
              <a:rPr lang="en-US" u="sng"/>
              <a:t>Hubs: One Collision Domain</a:t>
            </a:r>
          </a:p>
        </p:txBody>
      </p:sp>
      <p:sp>
        <p:nvSpPr>
          <p:cNvPr id="6147" name="Freeform 3"/>
          <p:cNvSpPr>
            <a:spLocks/>
          </p:cNvSpPr>
          <p:nvPr/>
        </p:nvSpPr>
        <p:spPr bwMode="auto">
          <a:xfrm>
            <a:off x="4900613" y="1852613"/>
            <a:ext cx="3121025" cy="3952875"/>
          </a:xfrm>
          <a:custGeom>
            <a:avLst/>
            <a:gdLst>
              <a:gd name="T0" fmla="*/ 1697 w 1971"/>
              <a:gd name="T1" fmla="*/ 0 h 3001"/>
              <a:gd name="T2" fmla="*/ 0 w 1971"/>
              <a:gd name="T3" fmla="*/ 1915 h 3001"/>
              <a:gd name="T4" fmla="*/ 365 w 1971"/>
              <a:gd name="T5" fmla="*/ 2125 h 3001"/>
              <a:gd name="T6" fmla="*/ 721 w 1971"/>
              <a:gd name="T7" fmla="*/ 1696 h 3001"/>
              <a:gd name="T8" fmla="*/ 858 w 1971"/>
              <a:gd name="T9" fmla="*/ 3000 h 3001"/>
              <a:gd name="T10" fmla="*/ 1214 w 1971"/>
              <a:gd name="T11" fmla="*/ 2954 h 3001"/>
              <a:gd name="T12" fmla="*/ 1049 w 1971"/>
              <a:gd name="T13" fmla="*/ 1641 h 3001"/>
              <a:gd name="T14" fmla="*/ 1478 w 1971"/>
              <a:gd name="T15" fmla="*/ 2289 h 3001"/>
              <a:gd name="T16" fmla="*/ 1789 w 1971"/>
              <a:gd name="T17" fmla="*/ 2061 h 3001"/>
              <a:gd name="T18" fmla="*/ 1141 w 1971"/>
              <a:gd name="T19" fmla="*/ 1167 h 3001"/>
              <a:gd name="T20" fmla="*/ 1970 w 1971"/>
              <a:gd name="T21" fmla="*/ 207 h 3001"/>
              <a:gd name="T22" fmla="*/ 1697 w 1971"/>
              <a:gd name="T23" fmla="*/ 0 h 3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1" h="3001">
                <a:moveTo>
                  <a:pt x="1697" y="0"/>
                </a:moveTo>
                <a:lnTo>
                  <a:pt x="0" y="1915"/>
                </a:lnTo>
                <a:lnTo>
                  <a:pt x="365" y="2125"/>
                </a:lnTo>
                <a:lnTo>
                  <a:pt x="721" y="1696"/>
                </a:lnTo>
                <a:lnTo>
                  <a:pt x="858" y="3000"/>
                </a:lnTo>
                <a:lnTo>
                  <a:pt x="1214" y="2954"/>
                </a:lnTo>
                <a:lnTo>
                  <a:pt x="1049" y="1641"/>
                </a:lnTo>
                <a:lnTo>
                  <a:pt x="1478" y="2289"/>
                </a:lnTo>
                <a:lnTo>
                  <a:pt x="1789" y="2061"/>
                </a:lnTo>
                <a:lnTo>
                  <a:pt x="1141" y="1167"/>
                </a:lnTo>
                <a:lnTo>
                  <a:pt x="1970" y="207"/>
                </a:lnTo>
                <a:lnTo>
                  <a:pt x="1697" y="0"/>
                </a:lnTo>
              </a:path>
            </a:pathLst>
          </a:custGeom>
          <a:solidFill>
            <a:srgbClr val="E7EDED"/>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48" name="Line 4"/>
          <p:cNvSpPr>
            <a:spLocks noChangeShapeType="1"/>
          </p:cNvSpPr>
          <p:nvPr/>
        </p:nvSpPr>
        <p:spPr bwMode="auto">
          <a:xfrm flipV="1">
            <a:off x="5175250" y="2070100"/>
            <a:ext cx="2560638" cy="2447925"/>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6149" name="Line 5"/>
          <p:cNvSpPr>
            <a:spLocks noChangeShapeType="1"/>
          </p:cNvSpPr>
          <p:nvPr/>
        </p:nvSpPr>
        <p:spPr bwMode="auto">
          <a:xfrm flipH="1" flipV="1">
            <a:off x="6535738" y="3548063"/>
            <a:ext cx="936625" cy="1198562"/>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6150" name="Line 6"/>
          <p:cNvSpPr>
            <a:spLocks noChangeShapeType="1"/>
          </p:cNvSpPr>
          <p:nvPr/>
        </p:nvSpPr>
        <p:spPr bwMode="auto">
          <a:xfrm flipH="1" flipV="1">
            <a:off x="6276975" y="4003675"/>
            <a:ext cx="284163" cy="1774825"/>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6151" name="Group 7"/>
          <p:cNvGrpSpPr>
            <a:grpSpLocks/>
          </p:cNvGrpSpPr>
          <p:nvPr/>
        </p:nvGrpSpPr>
        <p:grpSpPr bwMode="auto">
          <a:xfrm>
            <a:off x="6508750" y="3554413"/>
            <a:ext cx="508000" cy="503237"/>
            <a:chOff x="2613" y="1917"/>
            <a:chExt cx="322" cy="383"/>
          </a:xfrm>
        </p:grpSpPr>
        <p:sp>
          <p:nvSpPr>
            <p:cNvPr id="6152" name="Freeform 8"/>
            <p:cNvSpPr>
              <a:spLocks/>
            </p:cNvSpPr>
            <p:nvPr/>
          </p:nvSpPr>
          <p:spPr bwMode="auto">
            <a:xfrm>
              <a:off x="2847" y="2256"/>
              <a:ext cx="28" cy="28"/>
            </a:xfrm>
            <a:custGeom>
              <a:avLst/>
              <a:gdLst>
                <a:gd name="T0" fmla="*/ 23 w 28"/>
                <a:gd name="T1" fmla="*/ 6 h 28"/>
                <a:gd name="T2" fmla="*/ 27 w 28"/>
                <a:gd name="T3" fmla="*/ 10 h 28"/>
                <a:gd name="T4" fmla="*/ 15 w 28"/>
                <a:gd name="T5" fmla="*/ 27 h 28"/>
                <a:gd name="T6" fmla="*/ 14 w 28"/>
                <a:gd name="T7" fmla="*/ 24 h 28"/>
                <a:gd name="T8" fmla="*/ 8 w 28"/>
                <a:gd name="T9" fmla="*/ 22 h 28"/>
                <a:gd name="T10" fmla="*/ 3 w 28"/>
                <a:gd name="T11" fmla="*/ 13 h 28"/>
                <a:gd name="T12" fmla="*/ 0 w 28"/>
                <a:gd name="T13" fmla="*/ 14 h 28"/>
                <a:gd name="T14" fmla="*/ 4 w 28"/>
                <a:gd name="T15" fmla="*/ 3 h 28"/>
                <a:gd name="T16" fmla="*/ 14 w 28"/>
                <a:gd name="T17" fmla="*/ 2 h 28"/>
                <a:gd name="T18" fmla="*/ 19 w 28"/>
                <a:gd name="T19" fmla="*/ 0 h 28"/>
                <a:gd name="T20" fmla="*/ 23 w 28"/>
                <a:gd name="T2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23" y="6"/>
                  </a:moveTo>
                  <a:lnTo>
                    <a:pt x="27" y="10"/>
                  </a:lnTo>
                  <a:lnTo>
                    <a:pt x="15" y="27"/>
                  </a:lnTo>
                  <a:lnTo>
                    <a:pt x="14" y="24"/>
                  </a:lnTo>
                  <a:lnTo>
                    <a:pt x="8" y="22"/>
                  </a:lnTo>
                  <a:lnTo>
                    <a:pt x="3" y="13"/>
                  </a:lnTo>
                  <a:lnTo>
                    <a:pt x="0" y="14"/>
                  </a:lnTo>
                  <a:lnTo>
                    <a:pt x="4" y="3"/>
                  </a:lnTo>
                  <a:lnTo>
                    <a:pt x="14" y="2"/>
                  </a:lnTo>
                  <a:lnTo>
                    <a:pt x="19" y="0"/>
                  </a:lnTo>
                  <a:lnTo>
                    <a:pt x="23" y="6"/>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53" name="Freeform 9"/>
            <p:cNvSpPr>
              <a:spLocks/>
            </p:cNvSpPr>
            <p:nvPr/>
          </p:nvSpPr>
          <p:spPr bwMode="auto">
            <a:xfrm>
              <a:off x="2901" y="2209"/>
              <a:ext cx="23" cy="26"/>
            </a:xfrm>
            <a:custGeom>
              <a:avLst/>
              <a:gdLst>
                <a:gd name="T0" fmla="*/ 22 w 23"/>
                <a:gd name="T1" fmla="*/ 8 h 26"/>
                <a:gd name="T2" fmla="*/ 22 w 23"/>
                <a:gd name="T3" fmla="*/ 14 h 26"/>
                <a:gd name="T4" fmla="*/ 17 w 23"/>
                <a:gd name="T5" fmla="*/ 22 h 26"/>
                <a:gd name="T6" fmla="*/ 12 w 23"/>
                <a:gd name="T7" fmla="*/ 25 h 26"/>
                <a:gd name="T8" fmla="*/ 6 w 23"/>
                <a:gd name="T9" fmla="*/ 21 h 26"/>
                <a:gd name="T10" fmla="*/ 5 w 23"/>
                <a:gd name="T11" fmla="*/ 10 h 26"/>
                <a:gd name="T12" fmla="*/ 0 w 23"/>
                <a:gd name="T13" fmla="*/ 13 h 26"/>
                <a:gd name="T14" fmla="*/ 5 w 23"/>
                <a:gd name="T15" fmla="*/ 1 h 26"/>
                <a:gd name="T16" fmla="*/ 10 w 23"/>
                <a:gd name="T17" fmla="*/ 4 h 26"/>
                <a:gd name="T18" fmla="*/ 17 w 23"/>
                <a:gd name="T19" fmla="*/ 0 h 26"/>
                <a:gd name="T20" fmla="*/ 22 w 23"/>
                <a:gd name="T21"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6">
                  <a:moveTo>
                    <a:pt x="22" y="8"/>
                  </a:moveTo>
                  <a:lnTo>
                    <a:pt x="22" y="14"/>
                  </a:lnTo>
                  <a:lnTo>
                    <a:pt x="17" y="22"/>
                  </a:lnTo>
                  <a:lnTo>
                    <a:pt x="12" y="25"/>
                  </a:lnTo>
                  <a:lnTo>
                    <a:pt x="6" y="21"/>
                  </a:lnTo>
                  <a:lnTo>
                    <a:pt x="5" y="10"/>
                  </a:lnTo>
                  <a:lnTo>
                    <a:pt x="0" y="13"/>
                  </a:lnTo>
                  <a:lnTo>
                    <a:pt x="5" y="1"/>
                  </a:lnTo>
                  <a:lnTo>
                    <a:pt x="10" y="4"/>
                  </a:lnTo>
                  <a:lnTo>
                    <a:pt x="17" y="0"/>
                  </a:lnTo>
                  <a:lnTo>
                    <a:pt x="22" y="8"/>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54" name="Freeform 10"/>
            <p:cNvSpPr>
              <a:spLocks/>
            </p:cNvSpPr>
            <p:nvPr/>
          </p:nvSpPr>
          <p:spPr bwMode="auto">
            <a:xfrm>
              <a:off x="2682" y="1926"/>
              <a:ext cx="26" cy="22"/>
            </a:xfrm>
            <a:custGeom>
              <a:avLst/>
              <a:gdLst>
                <a:gd name="T0" fmla="*/ 25 w 26"/>
                <a:gd name="T1" fmla="*/ 8 h 22"/>
                <a:gd name="T2" fmla="*/ 21 w 26"/>
                <a:gd name="T3" fmla="*/ 12 h 22"/>
                <a:gd name="T4" fmla="*/ 20 w 26"/>
                <a:gd name="T5" fmla="*/ 21 h 22"/>
                <a:gd name="T6" fmla="*/ 14 w 26"/>
                <a:gd name="T7" fmla="*/ 17 h 22"/>
                <a:gd name="T8" fmla="*/ 7 w 26"/>
                <a:gd name="T9" fmla="*/ 16 h 22"/>
                <a:gd name="T10" fmla="*/ 0 w 26"/>
                <a:gd name="T11" fmla="*/ 17 h 22"/>
                <a:gd name="T12" fmla="*/ 3 w 26"/>
                <a:gd name="T13" fmla="*/ 7 h 22"/>
                <a:gd name="T14" fmla="*/ 4 w 26"/>
                <a:gd name="T15" fmla="*/ 3 h 22"/>
                <a:gd name="T16" fmla="*/ 8 w 26"/>
                <a:gd name="T17" fmla="*/ 0 h 22"/>
                <a:gd name="T18" fmla="*/ 18 w 26"/>
                <a:gd name="T19" fmla="*/ 1 h 22"/>
                <a:gd name="T20" fmla="*/ 25 w 26"/>
                <a:gd name="T21"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2">
                  <a:moveTo>
                    <a:pt x="25" y="8"/>
                  </a:moveTo>
                  <a:lnTo>
                    <a:pt x="21" y="12"/>
                  </a:lnTo>
                  <a:lnTo>
                    <a:pt x="20" y="21"/>
                  </a:lnTo>
                  <a:lnTo>
                    <a:pt x="14" y="17"/>
                  </a:lnTo>
                  <a:lnTo>
                    <a:pt x="7" y="16"/>
                  </a:lnTo>
                  <a:lnTo>
                    <a:pt x="0" y="17"/>
                  </a:lnTo>
                  <a:lnTo>
                    <a:pt x="3" y="7"/>
                  </a:lnTo>
                  <a:lnTo>
                    <a:pt x="4" y="3"/>
                  </a:lnTo>
                  <a:lnTo>
                    <a:pt x="8" y="0"/>
                  </a:lnTo>
                  <a:lnTo>
                    <a:pt x="18" y="1"/>
                  </a:lnTo>
                  <a:lnTo>
                    <a:pt x="25" y="8"/>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55" name="Freeform 11"/>
            <p:cNvSpPr>
              <a:spLocks/>
            </p:cNvSpPr>
            <p:nvPr/>
          </p:nvSpPr>
          <p:spPr bwMode="auto">
            <a:xfrm>
              <a:off x="2636" y="1973"/>
              <a:ext cx="22" cy="24"/>
            </a:xfrm>
            <a:custGeom>
              <a:avLst/>
              <a:gdLst>
                <a:gd name="T0" fmla="*/ 21 w 22"/>
                <a:gd name="T1" fmla="*/ 3 h 24"/>
                <a:gd name="T2" fmla="*/ 16 w 22"/>
                <a:gd name="T3" fmla="*/ 10 h 24"/>
                <a:gd name="T4" fmla="*/ 17 w 22"/>
                <a:gd name="T5" fmla="*/ 23 h 24"/>
                <a:gd name="T6" fmla="*/ 8 w 22"/>
                <a:gd name="T7" fmla="*/ 19 h 24"/>
                <a:gd name="T8" fmla="*/ 5 w 22"/>
                <a:gd name="T9" fmla="*/ 22 h 24"/>
                <a:gd name="T10" fmla="*/ 0 w 22"/>
                <a:gd name="T11" fmla="*/ 17 h 24"/>
                <a:gd name="T12" fmla="*/ 0 w 22"/>
                <a:gd name="T13" fmla="*/ 7 h 24"/>
                <a:gd name="T14" fmla="*/ 1 w 22"/>
                <a:gd name="T15" fmla="*/ 4 h 24"/>
                <a:gd name="T16" fmla="*/ 7 w 22"/>
                <a:gd name="T17" fmla="*/ 0 h 24"/>
                <a:gd name="T18" fmla="*/ 12 w 22"/>
                <a:gd name="T19" fmla="*/ 0 h 24"/>
                <a:gd name="T20" fmla="*/ 21 w 22"/>
                <a:gd name="T21"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4">
                  <a:moveTo>
                    <a:pt x="21" y="3"/>
                  </a:moveTo>
                  <a:lnTo>
                    <a:pt x="16" y="10"/>
                  </a:lnTo>
                  <a:lnTo>
                    <a:pt x="17" y="23"/>
                  </a:lnTo>
                  <a:lnTo>
                    <a:pt x="8" y="19"/>
                  </a:lnTo>
                  <a:lnTo>
                    <a:pt x="5" y="22"/>
                  </a:lnTo>
                  <a:lnTo>
                    <a:pt x="0" y="17"/>
                  </a:lnTo>
                  <a:lnTo>
                    <a:pt x="0" y="7"/>
                  </a:lnTo>
                  <a:lnTo>
                    <a:pt x="1" y="4"/>
                  </a:lnTo>
                  <a:lnTo>
                    <a:pt x="7" y="0"/>
                  </a:lnTo>
                  <a:lnTo>
                    <a:pt x="12" y="0"/>
                  </a:lnTo>
                  <a:lnTo>
                    <a:pt x="21" y="3"/>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56" name="Freeform 12"/>
            <p:cNvSpPr>
              <a:spLocks/>
            </p:cNvSpPr>
            <p:nvPr/>
          </p:nvSpPr>
          <p:spPr bwMode="auto">
            <a:xfrm>
              <a:off x="2619" y="1917"/>
              <a:ext cx="108" cy="112"/>
            </a:xfrm>
            <a:custGeom>
              <a:avLst/>
              <a:gdLst>
                <a:gd name="T0" fmla="*/ 107 w 108"/>
                <a:gd name="T1" fmla="*/ 10 h 112"/>
                <a:gd name="T2" fmla="*/ 102 w 108"/>
                <a:gd name="T3" fmla="*/ 16 h 112"/>
                <a:gd name="T4" fmla="*/ 98 w 108"/>
                <a:gd name="T5" fmla="*/ 18 h 112"/>
                <a:gd name="T6" fmla="*/ 88 w 108"/>
                <a:gd name="T7" fmla="*/ 26 h 112"/>
                <a:gd name="T8" fmla="*/ 82 w 108"/>
                <a:gd name="T9" fmla="*/ 31 h 112"/>
                <a:gd name="T10" fmla="*/ 63 w 108"/>
                <a:gd name="T11" fmla="*/ 38 h 112"/>
                <a:gd name="T12" fmla="*/ 48 w 108"/>
                <a:gd name="T13" fmla="*/ 53 h 112"/>
                <a:gd name="T14" fmla="*/ 35 w 108"/>
                <a:gd name="T15" fmla="*/ 67 h 112"/>
                <a:gd name="T16" fmla="*/ 20 w 108"/>
                <a:gd name="T17" fmla="*/ 83 h 112"/>
                <a:gd name="T18" fmla="*/ 18 w 108"/>
                <a:gd name="T19" fmla="*/ 93 h 112"/>
                <a:gd name="T20" fmla="*/ 13 w 108"/>
                <a:gd name="T21" fmla="*/ 102 h 112"/>
                <a:gd name="T22" fmla="*/ 9 w 108"/>
                <a:gd name="T23" fmla="*/ 105 h 112"/>
                <a:gd name="T24" fmla="*/ 9 w 108"/>
                <a:gd name="T25" fmla="*/ 110 h 112"/>
                <a:gd name="T26" fmla="*/ 6 w 108"/>
                <a:gd name="T27" fmla="*/ 111 h 112"/>
                <a:gd name="T28" fmla="*/ 4 w 108"/>
                <a:gd name="T29" fmla="*/ 110 h 112"/>
                <a:gd name="T30" fmla="*/ 1 w 108"/>
                <a:gd name="T31" fmla="*/ 110 h 112"/>
                <a:gd name="T32" fmla="*/ 0 w 108"/>
                <a:gd name="T33" fmla="*/ 107 h 112"/>
                <a:gd name="T34" fmla="*/ 1 w 108"/>
                <a:gd name="T35" fmla="*/ 99 h 112"/>
                <a:gd name="T36" fmla="*/ 5 w 108"/>
                <a:gd name="T37" fmla="*/ 96 h 112"/>
                <a:gd name="T38" fmla="*/ 9 w 108"/>
                <a:gd name="T39" fmla="*/ 89 h 112"/>
                <a:gd name="T40" fmla="*/ 13 w 108"/>
                <a:gd name="T41" fmla="*/ 82 h 112"/>
                <a:gd name="T42" fmla="*/ 25 w 108"/>
                <a:gd name="T43" fmla="*/ 60 h 112"/>
                <a:gd name="T44" fmla="*/ 42 w 108"/>
                <a:gd name="T45" fmla="*/ 41 h 112"/>
                <a:gd name="T46" fmla="*/ 58 w 108"/>
                <a:gd name="T47" fmla="*/ 29 h 112"/>
                <a:gd name="T48" fmla="*/ 77 w 108"/>
                <a:gd name="T49" fmla="*/ 16 h 112"/>
                <a:gd name="T50" fmla="*/ 84 w 108"/>
                <a:gd name="T51" fmla="*/ 7 h 112"/>
                <a:gd name="T52" fmla="*/ 92 w 108"/>
                <a:gd name="T53" fmla="*/ 7 h 112"/>
                <a:gd name="T54" fmla="*/ 97 w 108"/>
                <a:gd name="T55" fmla="*/ 4 h 112"/>
                <a:gd name="T56" fmla="*/ 103 w 108"/>
                <a:gd name="T57" fmla="*/ 0 h 112"/>
                <a:gd name="T58" fmla="*/ 104 w 108"/>
                <a:gd name="T59" fmla="*/ 3 h 112"/>
                <a:gd name="T60" fmla="*/ 103 w 108"/>
                <a:gd name="T61" fmla="*/ 6 h 112"/>
                <a:gd name="T62" fmla="*/ 107 w 108"/>
                <a:gd name="T63" fmla="*/ 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112">
                  <a:moveTo>
                    <a:pt x="107" y="10"/>
                  </a:moveTo>
                  <a:lnTo>
                    <a:pt x="102" y="16"/>
                  </a:lnTo>
                  <a:lnTo>
                    <a:pt x="98" y="18"/>
                  </a:lnTo>
                  <a:lnTo>
                    <a:pt x="88" y="26"/>
                  </a:lnTo>
                  <a:lnTo>
                    <a:pt x="82" y="31"/>
                  </a:lnTo>
                  <a:lnTo>
                    <a:pt x="63" y="38"/>
                  </a:lnTo>
                  <a:lnTo>
                    <a:pt x="48" y="53"/>
                  </a:lnTo>
                  <a:lnTo>
                    <a:pt x="35" y="67"/>
                  </a:lnTo>
                  <a:lnTo>
                    <a:pt x="20" y="83"/>
                  </a:lnTo>
                  <a:lnTo>
                    <a:pt x="18" y="93"/>
                  </a:lnTo>
                  <a:lnTo>
                    <a:pt x="13" y="102"/>
                  </a:lnTo>
                  <a:lnTo>
                    <a:pt x="9" y="105"/>
                  </a:lnTo>
                  <a:lnTo>
                    <a:pt x="9" y="110"/>
                  </a:lnTo>
                  <a:lnTo>
                    <a:pt x="6" y="111"/>
                  </a:lnTo>
                  <a:lnTo>
                    <a:pt x="4" y="110"/>
                  </a:lnTo>
                  <a:lnTo>
                    <a:pt x="1" y="110"/>
                  </a:lnTo>
                  <a:lnTo>
                    <a:pt x="0" y="107"/>
                  </a:lnTo>
                  <a:lnTo>
                    <a:pt x="1" y="99"/>
                  </a:lnTo>
                  <a:lnTo>
                    <a:pt x="5" y="96"/>
                  </a:lnTo>
                  <a:lnTo>
                    <a:pt x="9" y="89"/>
                  </a:lnTo>
                  <a:lnTo>
                    <a:pt x="13" y="82"/>
                  </a:lnTo>
                  <a:lnTo>
                    <a:pt x="25" y="60"/>
                  </a:lnTo>
                  <a:lnTo>
                    <a:pt x="42" y="41"/>
                  </a:lnTo>
                  <a:lnTo>
                    <a:pt x="58" y="29"/>
                  </a:lnTo>
                  <a:lnTo>
                    <a:pt x="77" y="16"/>
                  </a:lnTo>
                  <a:lnTo>
                    <a:pt x="84" y="7"/>
                  </a:lnTo>
                  <a:lnTo>
                    <a:pt x="92" y="7"/>
                  </a:lnTo>
                  <a:lnTo>
                    <a:pt x="97" y="4"/>
                  </a:lnTo>
                  <a:lnTo>
                    <a:pt x="103" y="0"/>
                  </a:lnTo>
                  <a:lnTo>
                    <a:pt x="104" y="3"/>
                  </a:lnTo>
                  <a:lnTo>
                    <a:pt x="103" y="6"/>
                  </a:lnTo>
                  <a:lnTo>
                    <a:pt x="107" y="10"/>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57" name="Freeform 13"/>
            <p:cNvSpPr>
              <a:spLocks/>
            </p:cNvSpPr>
            <p:nvPr/>
          </p:nvSpPr>
          <p:spPr bwMode="auto">
            <a:xfrm>
              <a:off x="2748" y="2194"/>
              <a:ext cx="65" cy="77"/>
            </a:xfrm>
            <a:custGeom>
              <a:avLst/>
              <a:gdLst>
                <a:gd name="T0" fmla="*/ 23 w 65"/>
                <a:gd name="T1" fmla="*/ 4 h 77"/>
                <a:gd name="T2" fmla="*/ 17 w 65"/>
                <a:gd name="T3" fmla="*/ 0 h 77"/>
                <a:gd name="T4" fmla="*/ 15 w 65"/>
                <a:gd name="T5" fmla="*/ 0 h 77"/>
                <a:gd name="T6" fmla="*/ 1 w 65"/>
                <a:gd name="T7" fmla="*/ 12 h 77"/>
                <a:gd name="T8" fmla="*/ 0 w 65"/>
                <a:gd name="T9" fmla="*/ 13 h 77"/>
                <a:gd name="T10" fmla="*/ 3 w 65"/>
                <a:gd name="T11" fmla="*/ 18 h 77"/>
                <a:gd name="T12" fmla="*/ 46 w 65"/>
                <a:gd name="T13" fmla="*/ 73 h 77"/>
                <a:gd name="T14" fmla="*/ 46 w 65"/>
                <a:gd name="T15" fmla="*/ 76 h 77"/>
                <a:gd name="T16" fmla="*/ 49 w 65"/>
                <a:gd name="T17" fmla="*/ 73 h 77"/>
                <a:gd name="T18" fmla="*/ 61 w 65"/>
                <a:gd name="T19" fmla="*/ 61 h 77"/>
                <a:gd name="T20" fmla="*/ 64 w 65"/>
                <a:gd name="T21" fmla="*/ 60 h 77"/>
                <a:gd name="T22" fmla="*/ 63 w 65"/>
                <a:gd name="T23" fmla="*/ 58 h 77"/>
                <a:gd name="T24" fmla="*/ 23 w 65"/>
                <a:gd name="T25"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77">
                  <a:moveTo>
                    <a:pt x="23" y="4"/>
                  </a:moveTo>
                  <a:lnTo>
                    <a:pt x="17" y="0"/>
                  </a:lnTo>
                  <a:lnTo>
                    <a:pt x="15" y="0"/>
                  </a:lnTo>
                  <a:lnTo>
                    <a:pt x="1" y="12"/>
                  </a:lnTo>
                  <a:lnTo>
                    <a:pt x="0" y="13"/>
                  </a:lnTo>
                  <a:lnTo>
                    <a:pt x="3" y="18"/>
                  </a:lnTo>
                  <a:lnTo>
                    <a:pt x="46" y="73"/>
                  </a:lnTo>
                  <a:lnTo>
                    <a:pt x="46" y="76"/>
                  </a:lnTo>
                  <a:lnTo>
                    <a:pt x="49" y="73"/>
                  </a:lnTo>
                  <a:lnTo>
                    <a:pt x="61" y="61"/>
                  </a:lnTo>
                  <a:lnTo>
                    <a:pt x="64" y="60"/>
                  </a:lnTo>
                  <a:lnTo>
                    <a:pt x="63" y="58"/>
                  </a:lnTo>
                  <a:lnTo>
                    <a:pt x="23" y="4"/>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58" name="Freeform 14"/>
            <p:cNvSpPr>
              <a:spLocks/>
            </p:cNvSpPr>
            <p:nvPr/>
          </p:nvSpPr>
          <p:spPr bwMode="auto">
            <a:xfrm>
              <a:off x="2853" y="2089"/>
              <a:ext cx="63" cy="79"/>
            </a:xfrm>
            <a:custGeom>
              <a:avLst/>
              <a:gdLst>
                <a:gd name="T0" fmla="*/ 18 w 63"/>
                <a:gd name="T1" fmla="*/ 0 h 79"/>
                <a:gd name="T2" fmla="*/ 17 w 63"/>
                <a:gd name="T3" fmla="*/ 0 h 79"/>
                <a:gd name="T4" fmla="*/ 15 w 63"/>
                <a:gd name="T5" fmla="*/ 2 h 79"/>
                <a:gd name="T6" fmla="*/ 3 w 63"/>
                <a:gd name="T7" fmla="*/ 14 h 79"/>
                <a:gd name="T8" fmla="*/ 0 w 63"/>
                <a:gd name="T9" fmla="*/ 14 h 79"/>
                <a:gd name="T10" fmla="*/ 0 w 63"/>
                <a:gd name="T11" fmla="*/ 21 h 79"/>
                <a:gd name="T12" fmla="*/ 42 w 63"/>
                <a:gd name="T13" fmla="*/ 74 h 79"/>
                <a:gd name="T14" fmla="*/ 46 w 63"/>
                <a:gd name="T15" fmla="*/ 78 h 79"/>
                <a:gd name="T16" fmla="*/ 47 w 63"/>
                <a:gd name="T17" fmla="*/ 75 h 79"/>
                <a:gd name="T18" fmla="*/ 59 w 63"/>
                <a:gd name="T19" fmla="*/ 63 h 79"/>
                <a:gd name="T20" fmla="*/ 62 w 63"/>
                <a:gd name="T21" fmla="*/ 60 h 79"/>
                <a:gd name="T22" fmla="*/ 59 w 63"/>
                <a:gd name="T23" fmla="*/ 59 h 79"/>
                <a:gd name="T24" fmla="*/ 18 w 63"/>
                <a:gd name="T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79">
                  <a:moveTo>
                    <a:pt x="18" y="0"/>
                  </a:moveTo>
                  <a:lnTo>
                    <a:pt x="17" y="0"/>
                  </a:lnTo>
                  <a:lnTo>
                    <a:pt x="15" y="2"/>
                  </a:lnTo>
                  <a:lnTo>
                    <a:pt x="3" y="14"/>
                  </a:lnTo>
                  <a:lnTo>
                    <a:pt x="0" y="14"/>
                  </a:lnTo>
                  <a:lnTo>
                    <a:pt x="0" y="21"/>
                  </a:lnTo>
                  <a:lnTo>
                    <a:pt x="42" y="74"/>
                  </a:lnTo>
                  <a:lnTo>
                    <a:pt x="46" y="78"/>
                  </a:lnTo>
                  <a:lnTo>
                    <a:pt x="47" y="75"/>
                  </a:lnTo>
                  <a:lnTo>
                    <a:pt x="59" y="63"/>
                  </a:lnTo>
                  <a:lnTo>
                    <a:pt x="62" y="60"/>
                  </a:lnTo>
                  <a:lnTo>
                    <a:pt x="59" y="59"/>
                  </a:lnTo>
                  <a:lnTo>
                    <a:pt x="18" y="0"/>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59" name="Freeform 15"/>
            <p:cNvSpPr>
              <a:spLocks/>
            </p:cNvSpPr>
            <p:nvPr/>
          </p:nvSpPr>
          <p:spPr bwMode="auto">
            <a:xfrm>
              <a:off x="2629" y="2046"/>
              <a:ext cx="64" cy="74"/>
            </a:xfrm>
            <a:custGeom>
              <a:avLst/>
              <a:gdLst>
                <a:gd name="T0" fmla="*/ 18 w 64"/>
                <a:gd name="T1" fmla="*/ 1 h 74"/>
                <a:gd name="T2" fmla="*/ 17 w 64"/>
                <a:gd name="T3" fmla="*/ 1 h 74"/>
                <a:gd name="T4" fmla="*/ 12 w 64"/>
                <a:gd name="T5" fmla="*/ 0 h 74"/>
                <a:gd name="T6" fmla="*/ 0 w 64"/>
                <a:gd name="T7" fmla="*/ 10 h 74"/>
                <a:gd name="T8" fmla="*/ 3 w 64"/>
                <a:gd name="T9" fmla="*/ 15 h 74"/>
                <a:gd name="T10" fmla="*/ 1 w 64"/>
                <a:gd name="T11" fmla="*/ 18 h 74"/>
                <a:gd name="T12" fmla="*/ 46 w 64"/>
                <a:gd name="T13" fmla="*/ 70 h 74"/>
                <a:gd name="T14" fmla="*/ 49 w 64"/>
                <a:gd name="T15" fmla="*/ 73 h 74"/>
                <a:gd name="T16" fmla="*/ 49 w 64"/>
                <a:gd name="T17" fmla="*/ 72 h 74"/>
                <a:gd name="T18" fmla="*/ 60 w 64"/>
                <a:gd name="T19" fmla="*/ 57 h 74"/>
                <a:gd name="T20" fmla="*/ 63 w 64"/>
                <a:gd name="T21" fmla="*/ 55 h 74"/>
                <a:gd name="T22" fmla="*/ 62 w 64"/>
                <a:gd name="T23" fmla="*/ 54 h 74"/>
                <a:gd name="T24" fmla="*/ 18 w 64"/>
                <a:gd name="T25"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74">
                  <a:moveTo>
                    <a:pt x="18" y="1"/>
                  </a:moveTo>
                  <a:lnTo>
                    <a:pt x="17" y="1"/>
                  </a:lnTo>
                  <a:lnTo>
                    <a:pt x="12" y="0"/>
                  </a:lnTo>
                  <a:lnTo>
                    <a:pt x="0" y="10"/>
                  </a:lnTo>
                  <a:lnTo>
                    <a:pt x="3" y="15"/>
                  </a:lnTo>
                  <a:lnTo>
                    <a:pt x="1" y="18"/>
                  </a:lnTo>
                  <a:lnTo>
                    <a:pt x="46" y="70"/>
                  </a:lnTo>
                  <a:lnTo>
                    <a:pt x="49" y="73"/>
                  </a:lnTo>
                  <a:lnTo>
                    <a:pt x="49" y="72"/>
                  </a:lnTo>
                  <a:lnTo>
                    <a:pt x="60" y="57"/>
                  </a:lnTo>
                  <a:lnTo>
                    <a:pt x="63" y="55"/>
                  </a:lnTo>
                  <a:lnTo>
                    <a:pt x="62" y="54"/>
                  </a:lnTo>
                  <a:lnTo>
                    <a:pt x="18" y="1"/>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0" name="Freeform 16"/>
            <p:cNvSpPr>
              <a:spLocks/>
            </p:cNvSpPr>
            <p:nvPr/>
          </p:nvSpPr>
          <p:spPr bwMode="auto">
            <a:xfrm>
              <a:off x="2737" y="1938"/>
              <a:ext cx="60" cy="75"/>
            </a:xfrm>
            <a:custGeom>
              <a:avLst/>
              <a:gdLst>
                <a:gd name="T0" fmla="*/ 22 w 60"/>
                <a:gd name="T1" fmla="*/ 3 h 75"/>
                <a:gd name="T2" fmla="*/ 13 w 60"/>
                <a:gd name="T3" fmla="*/ 1 h 75"/>
                <a:gd name="T4" fmla="*/ 13 w 60"/>
                <a:gd name="T5" fmla="*/ 0 h 75"/>
                <a:gd name="T6" fmla="*/ 0 w 60"/>
                <a:gd name="T7" fmla="*/ 12 h 75"/>
                <a:gd name="T8" fmla="*/ 3 w 60"/>
                <a:gd name="T9" fmla="*/ 17 h 75"/>
                <a:gd name="T10" fmla="*/ 4 w 60"/>
                <a:gd name="T11" fmla="*/ 17 h 75"/>
                <a:gd name="T12" fmla="*/ 42 w 60"/>
                <a:gd name="T13" fmla="*/ 70 h 75"/>
                <a:gd name="T14" fmla="*/ 46 w 60"/>
                <a:gd name="T15" fmla="*/ 74 h 75"/>
                <a:gd name="T16" fmla="*/ 46 w 60"/>
                <a:gd name="T17" fmla="*/ 73 h 75"/>
                <a:gd name="T18" fmla="*/ 58 w 60"/>
                <a:gd name="T19" fmla="*/ 61 h 75"/>
                <a:gd name="T20" fmla="*/ 59 w 60"/>
                <a:gd name="T21" fmla="*/ 58 h 75"/>
                <a:gd name="T22" fmla="*/ 59 w 60"/>
                <a:gd name="T23" fmla="*/ 57 h 75"/>
                <a:gd name="T24" fmla="*/ 22 w 60"/>
                <a:gd name="T25"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75">
                  <a:moveTo>
                    <a:pt x="22" y="3"/>
                  </a:moveTo>
                  <a:lnTo>
                    <a:pt x="13" y="1"/>
                  </a:lnTo>
                  <a:lnTo>
                    <a:pt x="13" y="0"/>
                  </a:lnTo>
                  <a:lnTo>
                    <a:pt x="0" y="12"/>
                  </a:lnTo>
                  <a:lnTo>
                    <a:pt x="3" y="17"/>
                  </a:lnTo>
                  <a:lnTo>
                    <a:pt x="4" y="17"/>
                  </a:lnTo>
                  <a:lnTo>
                    <a:pt x="42" y="70"/>
                  </a:lnTo>
                  <a:lnTo>
                    <a:pt x="46" y="74"/>
                  </a:lnTo>
                  <a:lnTo>
                    <a:pt x="46" y="73"/>
                  </a:lnTo>
                  <a:lnTo>
                    <a:pt x="58" y="61"/>
                  </a:lnTo>
                  <a:lnTo>
                    <a:pt x="59" y="58"/>
                  </a:lnTo>
                  <a:lnTo>
                    <a:pt x="59" y="57"/>
                  </a:lnTo>
                  <a:lnTo>
                    <a:pt x="22" y="3"/>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1" name="Freeform 17"/>
            <p:cNvSpPr>
              <a:spLocks/>
            </p:cNvSpPr>
            <p:nvPr/>
          </p:nvSpPr>
          <p:spPr bwMode="auto">
            <a:xfrm>
              <a:off x="2627" y="1928"/>
              <a:ext cx="291" cy="353"/>
            </a:xfrm>
            <a:custGeom>
              <a:avLst/>
              <a:gdLst>
                <a:gd name="T0" fmla="*/ 43 w 291"/>
                <a:gd name="T1" fmla="*/ 41 h 353"/>
                <a:gd name="T2" fmla="*/ 28 w 291"/>
                <a:gd name="T3" fmla="*/ 57 h 353"/>
                <a:gd name="T4" fmla="*/ 18 w 291"/>
                <a:gd name="T5" fmla="*/ 69 h 353"/>
                <a:gd name="T6" fmla="*/ 15 w 291"/>
                <a:gd name="T7" fmla="*/ 83 h 353"/>
                <a:gd name="T8" fmla="*/ 10 w 291"/>
                <a:gd name="T9" fmla="*/ 88 h 353"/>
                <a:gd name="T10" fmla="*/ 3 w 291"/>
                <a:gd name="T11" fmla="*/ 96 h 353"/>
                <a:gd name="T12" fmla="*/ 0 w 291"/>
                <a:gd name="T13" fmla="*/ 107 h 353"/>
                <a:gd name="T14" fmla="*/ 3 w 291"/>
                <a:gd name="T15" fmla="*/ 114 h 353"/>
                <a:gd name="T16" fmla="*/ 6 w 291"/>
                <a:gd name="T17" fmla="*/ 115 h 353"/>
                <a:gd name="T18" fmla="*/ 10 w 291"/>
                <a:gd name="T19" fmla="*/ 127 h 353"/>
                <a:gd name="T20" fmla="*/ 14 w 291"/>
                <a:gd name="T21" fmla="*/ 133 h 353"/>
                <a:gd name="T22" fmla="*/ 23 w 291"/>
                <a:gd name="T23" fmla="*/ 146 h 353"/>
                <a:gd name="T24" fmla="*/ 30 w 291"/>
                <a:gd name="T25" fmla="*/ 159 h 353"/>
                <a:gd name="T26" fmla="*/ 45 w 291"/>
                <a:gd name="T27" fmla="*/ 177 h 353"/>
                <a:gd name="T28" fmla="*/ 54 w 291"/>
                <a:gd name="T29" fmla="*/ 188 h 353"/>
                <a:gd name="T30" fmla="*/ 61 w 291"/>
                <a:gd name="T31" fmla="*/ 190 h 353"/>
                <a:gd name="T32" fmla="*/ 66 w 291"/>
                <a:gd name="T33" fmla="*/ 196 h 353"/>
                <a:gd name="T34" fmla="*/ 68 w 291"/>
                <a:gd name="T35" fmla="*/ 196 h 353"/>
                <a:gd name="T36" fmla="*/ 121 w 291"/>
                <a:gd name="T37" fmla="*/ 263 h 353"/>
                <a:gd name="T38" fmla="*/ 125 w 291"/>
                <a:gd name="T39" fmla="*/ 269 h 353"/>
                <a:gd name="T40" fmla="*/ 128 w 291"/>
                <a:gd name="T41" fmla="*/ 279 h 353"/>
                <a:gd name="T42" fmla="*/ 134 w 291"/>
                <a:gd name="T43" fmla="*/ 289 h 353"/>
                <a:gd name="T44" fmla="*/ 144 w 291"/>
                <a:gd name="T45" fmla="*/ 308 h 353"/>
                <a:gd name="T46" fmla="*/ 162 w 291"/>
                <a:gd name="T47" fmla="*/ 320 h 353"/>
                <a:gd name="T48" fmla="*/ 169 w 291"/>
                <a:gd name="T49" fmla="*/ 332 h 353"/>
                <a:gd name="T50" fmla="*/ 178 w 291"/>
                <a:gd name="T51" fmla="*/ 340 h 353"/>
                <a:gd name="T52" fmla="*/ 182 w 291"/>
                <a:gd name="T53" fmla="*/ 340 h 353"/>
                <a:gd name="T54" fmla="*/ 186 w 291"/>
                <a:gd name="T55" fmla="*/ 351 h 353"/>
                <a:gd name="T56" fmla="*/ 195 w 291"/>
                <a:gd name="T57" fmla="*/ 352 h 353"/>
                <a:gd name="T58" fmla="*/ 202 w 291"/>
                <a:gd name="T59" fmla="*/ 349 h 353"/>
                <a:gd name="T60" fmla="*/ 286 w 291"/>
                <a:gd name="T61" fmla="*/ 261 h 353"/>
                <a:gd name="T62" fmla="*/ 290 w 291"/>
                <a:gd name="T63" fmla="*/ 254 h 353"/>
                <a:gd name="T64" fmla="*/ 290 w 291"/>
                <a:gd name="T65" fmla="*/ 244 h 353"/>
                <a:gd name="T66" fmla="*/ 282 w 291"/>
                <a:gd name="T67" fmla="*/ 240 h 353"/>
                <a:gd name="T68" fmla="*/ 284 w 291"/>
                <a:gd name="T69" fmla="*/ 232 h 353"/>
                <a:gd name="T70" fmla="*/ 280 w 291"/>
                <a:gd name="T71" fmla="*/ 228 h 353"/>
                <a:gd name="T72" fmla="*/ 280 w 291"/>
                <a:gd name="T73" fmla="*/ 222 h 353"/>
                <a:gd name="T74" fmla="*/ 269 w 291"/>
                <a:gd name="T75" fmla="*/ 210 h 353"/>
                <a:gd name="T76" fmla="*/ 258 w 291"/>
                <a:gd name="T77" fmla="*/ 191 h 353"/>
                <a:gd name="T78" fmla="*/ 245 w 291"/>
                <a:gd name="T79" fmla="*/ 175 h 353"/>
                <a:gd name="T80" fmla="*/ 236 w 291"/>
                <a:gd name="T81" fmla="*/ 165 h 353"/>
                <a:gd name="T82" fmla="*/ 227 w 291"/>
                <a:gd name="T83" fmla="*/ 162 h 353"/>
                <a:gd name="T84" fmla="*/ 222 w 291"/>
                <a:gd name="T85" fmla="*/ 159 h 353"/>
                <a:gd name="T86" fmla="*/ 170 w 291"/>
                <a:gd name="T87" fmla="*/ 91 h 353"/>
                <a:gd name="T88" fmla="*/ 171 w 291"/>
                <a:gd name="T89" fmla="*/ 89 h 353"/>
                <a:gd name="T90" fmla="*/ 174 w 291"/>
                <a:gd name="T91" fmla="*/ 83 h 353"/>
                <a:gd name="T92" fmla="*/ 170 w 291"/>
                <a:gd name="T93" fmla="*/ 80 h 353"/>
                <a:gd name="T94" fmla="*/ 168 w 291"/>
                <a:gd name="T95" fmla="*/ 73 h 353"/>
                <a:gd name="T96" fmla="*/ 157 w 291"/>
                <a:gd name="T97" fmla="*/ 61 h 353"/>
                <a:gd name="T98" fmla="*/ 146 w 291"/>
                <a:gd name="T99" fmla="*/ 42 h 353"/>
                <a:gd name="T100" fmla="*/ 137 w 291"/>
                <a:gd name="T101" fmla="*/ 32 h 353"/>
                <a:gd name="T102" fmla="*/ 125 w 291"/>
                <a:gd name="T103" fmla="*/ 16 h 353"/>
                <a:gd name="T104" fmla="*/ 116 w 291"/>
                <a:gd name="T105" fmla="*/ 12 h 353"/>
                <a:gd name="T106" fmla="*/ 111 w 291"/>
                <a:gd name="T107" fmla="*/ 12 h 353"/>
                <a:gd name="T108" fmla="*/ 108 w 291"/>
                <a:gd name="T109" fmla="*/ 7 h 353"/>
                <a:gd name="T110" fmla="*/ 103 w 291"/>
                <a:gd name="T111" fmla="*/ 0 h 353"/>
                <a:gd name="T112" fmla="*/ 95 w 291"/>
                <a:gd name="T113" fmla="*/ 7 h 353"/>
                <a:gd name="T114" fmla="*/ 86 w 291"/>
                <a:gd name="T115" fmla="*/ 15 h 353"/>
                <a:gd name="T116" fmla="*/ 80 w 291"/>
                <a:gd name="T117" fmla="*/ 15 h 353"/>
                <a:gd name="T118" fmla="*/ 71 w 291"/>
                <a:gd name="T119" fmla="*/ 19 h 353"/>
                <a:gd name="T120" fmla="*/ 57 w 291"/>
                <a:gd name="T121" fmla="*/ 28 h 353"/>
                <a:gd name="T122" fmla="*/ 43 w 291"/>
                <a:gd name="T123" fmla="*/ 41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1" h="353">
                  <a:moveTo>
                    <a:pt x="43" y="41"/>
                  </a:moveTo>
                  <a:lnTo>
                    <a:pt x="28" y="57"/>
                  </a:lnTo>
                  <a:lnTo>
                    <a:pt x="18" y="69"/>
                  </a:lnTo>
                  <a:lnTo>
                    <a:pt x="15" y="83"/>
                  </a:lnTo>
                  <a:lnTo>
                    <a:pt x="10" y="88"/>
                  </a:lnTo>
                  <a:lnTo>
                    <a:pt x="3" y="96"/>
                  </a:lnTo>
                  <a:lnTo>
                    <a:pt x="0" y="107"/>
                  </a:lnTo>
                  <a:lnTo>
                    <a:pt x="3" y="114"/>
                  </a:lnTo>
                  <a:lnTo>
                    <a:pt x="6" y="115"/>
                  </a:lnTo>
                  <a:lnTo>
                    <a:pt x="10" y="127"/>
                  </a:lnTo>
                  <a:lnTo>
                    <a:pt x="14" y="133"/>
                  </a:lnTo>
                  <a:lnTo>
                    <a:pt x="23" y="146"/>
                  </a:lnTo>
                  <a:lnTo>
                    <a:pt x="30" y="159"/>
                  </a:lnTo>
                  <a:lnTo>
                    <a:pt x="45" y="177"/>
                  </a:lnTo>
                  <a:lnTo>
                    <a:pt x="54" y="188"/>
                  </a:lnTo>
                  <a:lnTo>
                    <a:pt x="61" y="190"/>
                  </a:lnTo>
                  <a:lnTo>
                    <a:pt x="66" y="196"/>
                  </a:lnTo>
                  <a:lnTo>
                    <a:pt x="68" y="196"/>
                  </a:lnTo>
                  <a:lnTo>
                    <a:pt x="121" y="263"/>
                  </a:lnTo>
                  <a:lnTo>
                    <a:pt x="125" y="269"/>
                  </a:lnTo>
                  <a:lnTo>
                    <a:pt x="128" y="279"/>
                  </a:lnTo>
                  <a:lnTo>
                    <a:pt x="134" y="289"/>
                  </a:lnTo>
                  <a:lnTo>
                    <a:pt x="144" y="308"/>
                  </a:lnTo>
                  <a:lnTo>
                    <a:pt x="162" y="320"/>
                  </a:lnTo>
                  <a:lnTo>
                    <a:pt x="169" y="332"/>
                  </a:lnTo>
                  <a:lnTo>
                    <a:pt x="178" y="340"/>
                  </a:lnTo>
                  <a:lnTo>
                    <a:pt x="182" y="340"/>
                  </a:lnTo>
                  <a:lnTo>
                    <a:pt x="186" y="351"/>
                  </a:lnTo>
                  <a:lnTo>
                    <a:pt x="195" y="352"/>
                  </a:lnTo>
                  <a:lnTo>
                    <a:pt x="202" y="349"/>
                  </a:lnTo>
                  <a:lnTo>
                    <a:pt x="286" y="261"/>
                  </a:lnTo>
                  <a:lnTo>
                    <a:pt x="290" y="254"/>
                  </a:lnTo>
                  <a:lnTo>
                    <a:pt x="290" y="244"/>
                  </a:lnTo>
                  <a:lnTo>
                    <a:pt x="282" y="240"/>
                  </a:lnTo>
                  <a:lnTo>
                    <a:pt x="284" y="232"/>
                  </a:lnTo>
                  <a:lnTo>
                    <a:pt x="280" y="228"/>
                  </a:lnTo>
                  <a:lnTo>
                    <a:pt x="280" y="222"/>
                  </a:lnTo>
                  <a:lnTo>
                    <a:pt x="269" y="210"/>
                  </a:lnTo>
                  <a:lnTo>
                    <a:pt x="258" y="191"/>
                  </a:lnTo>
                  <a:lnTo>
                    <a:pt x="245" y="175"/>
                  </a:lnTo>
                  <a:lnTo>
                    <a:pt x="236" y="165"/>
                  </a:lnTo>
                  <a:lnTo>
                    <a:pt x="227" y="162"/>
                  </a:lnTo>
                  <a:lnTo>
                    <a:pt x="222" y="159"/>
                  </a:lnTo>
                  <a:lnTo>
                    <a:pt x="170" y="91"/>
                  </a:lnTo>
                  <a:lnTo>
                    <a:pt x="171" y="89"/>
                  </a:lnTo>
                  <a:lnTo>
                    <a:pt x="174" y="83"/>
                  </a:lnTo>
                  <a:lnTo>
                    <a:pt x="170" y="80"/>
                  </a:lnTo>
                  <a:lnTo>
                    <a:pt x="168" y="73"/>
                  </a:lnTo>
                  <a:lnTo>
                    <a:pt x="157" y="61"/>
                  </a:lnTo>
                  <a:lnTo>
                    <a:pt x="146" y="42"/>
                  </a:lnTo>
                  <a:lnTo>
                    <a:pt x="137" y="32"/>
                  </a:lnTo>
                  <a:lnTo>
                    <a:pt x="125" y="16"/>
                  </a:lnTo>
                  <a:lnTo>
                    <a:pt x="116" y="12"/>
                  </a:lnTo>
                  <a:lnTo>
                    <a:pt x="111" y="12"/>
                  </a:lnTo>
                  <a:lnTo>
                    <a:pt x="108" y="7"/>
                  </a:lnTo>
                  <a:lnTo>
                    <a:pt x="103" y="0"/>
                  </a:lnTo>
                  <a:lnTo>
                    <a:pt x="95" y="7"/>
                  </a:lnTo>
                  <a:lnTo>
                    <a:pt x="86" y="15"/>
                  </a:lnTo>
                  <a:lnTo>
                    <a:pt x="80" y="15"/>
                  </a:lnTo>
                  <a:lnTo>
                    <a:pt x="71" y="19"/>
                  </a:lnTo>
                  <a:lnTo>
                    <a:pt x="57" y="28"/>
                  </a:lnTo>
                  <a:lnTo>
                    <a:pt x="43" y="41"/>
                  </a:lnTo>
                </a:path>
              </a:pathLst>
            </a:custGeom>
            <a:solidFill>
              <a:srgbClr val="618FF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2" name="Freeform 18"/>
            <p:cNvSpPr>
              <a:spLocks/>
            </p:cNvSpPr>
            <p:nvPr/>
          </p:nvSpPr>
          <p:spPr bwMode="auto">
            <a:xfrm>
              <a:off x="2834" y="2191"/>
              <a:ext cx="101" cy="109"/>
            </a:xfrm>
            <a:custGeom>
              <a:avLst/>
              <a:gdLst>
                <a:gd name="T0" fmla="*/ 97 w 101"/>
                <a:gd name="T1" fmla="*/ 14 h 109"/>
                <a:gd name="T2" fmla="*/ 92 w 101"/>
                <a:gd name="T3" fmla="*/ 3 h 109"/>
                <a:gd name="T4" fmla="*/ 87 w 101"/>
                <a:gd name="T5" fmla="*/ 0 h 109"/>
                <a:gd name="T6" fmla="*/ 1 w 101"/>
                <a:gd name="T7" fmla="*/ 92 h 109"/>
                <a:gd name="T8" fmla="*/ 0 w 101"/>
                <a:gd name="T9" fmla="*/ 96 h 109"/>
                <a:gd name="T10" fmla="*/ 3 w 101"/>
                <a:gd name="T11" fmla="*/ 101 h 109"/>
                <a:gd name="T12" fmla="*/ 9 w 101"/>
                <a:gd name="T13" fmla="*/ 108 h 109"/>
                <a:gd name="T14" fmla="*/ 12 w 101"/>
                <a:gd name="T15" fmla="*/ 105 h 109"/>
                <a:gd name="T16" fmla="*/ 96 w 101"/>
                <a:gd name="T17" fmla="*/ 13 h 109"/>
                <a:gd name="T18" fmla="*/ 100 w 101"/>
                <a:gd name="T19" fmla="*/ 16 h 109"/>
                <a:gd name="T20" fmla="*/ 97 w 101"/>
                <a:gd name="T21" fmla="*/ 1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109">
                  <a:moveTo>
                    <a:pt x="97" y="14"/>
                  </a:moveTo>
                  <a:lnTo>
                    <a:pt x="92" y="3"/>
                  </a:lnTo>
                  <a:lnTo>
                    <a:pt x="87" y="0"/>
                  </a:lnTo>
                  <a:lnTo>
                    <a:pt x="1" y="92"/>
                  </a:lnTo>
                  <a:lnTo>
                    <a:pt x="0" y="96"/>
                  </a:lnTo>
                  <a:lnTo>
                    <a:pt x="3" y="101"/>
                  </a:lnTo>
                  <a:lnTo>
                    <a:pt x="9" y="108"/>
                  </a:lnTo>
                  <a:lnTo>
                    <a:pt x="12" y="105"/>
                  </a:lnTo>
                  <a:lnTo>
                    <a:pt x="96" y="13"/>
                  </a:lnTo>
                  <a:lnTo>
                    <a:pt x="100" y="16"/>
                  </a:lnTo>
                  <a:lnTo>
                    <a:pt x="97" y="14"/>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3" name="Freeform 19"/>
            <p:cNvSpPr>
              <a:spLocks/>
            </p:cNvSpPr>
            <p:nvPr/>
          </p:nvSpPr>
          <p:spPr bwMode="auto">
            <a:xfrm>
              <a:off x="2613" y="2046"/>
              <a:ext cx="63" cy="61"/>
            </a:xfrm>
            <a:custGeom>
              <a:avLst/>
              <a:gdLst>
                <a:gd name="T0" fmla="*/ 0 w 63"/>
                <a:gd name="T1" fmla="*/ 0 h 61"/>
                <a:gd name="T2" fmla="*/ 62 w 63"/>
                <a:gd name="T3" fmla="*/ 60 h 61"/>
                <a:gd name="T4" fmla="*/ 0 w 63"/>
                <a:gd name="T5" fmla="*/ 0 h 61"/>
              </a:gdLst>
              <a:ahLst/>
              <a:cxnLst>
                <a:cxn ang="0">
                  <a:pos x="T0" y="T1"/>
                </a:cxn>
                <a:cxn ang="0">
                  <a:pos x="T2" y="T3"/>
                </a:cxn>
                <a:cxn ang="0">
                  <a:pos x="T4" y="T5"/>
                </a:cxn>
              </a:cxnLst>
              <a:rect l="0" t="0" r="r" b="b"/>
              <a:pathLst>
                <a:path w="63" h="61">
                  <a:moveTo>
                    <a:pt x="0" y="0"/>
                  </a:moveTo>
                  <a:lnTo>
                    <a:pt x="62" y="60"/>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4" name="Freeform 20"/>
            <p:cNvSpPr>
              <a:spLocks/>
            </p:cNvSpPr>
            <p:nvPr/>
          </p:nvSpPr>
          <p:spPr bwMode="auto">
            <a:xfrm>
              <a:off x="2707" y="1954"/>
              <a:ext cx="64" cy="61"/>
            </a:xfrm>
            <a:custGeom>
              <a:avLst/>
              <a:gdLst>
                <a:gd name="T0" fmla="*/ 0 w 64"/>
                <a:gd name="T1" fmla="*/ 0 h 61"/>
                <a:gd name="T2" fmla="*/ 63 w 64"/>
                <a:gd name="T3" fmla="*/ 60 h 61"/>
                <a:gd name="T4" fmla="*/ 0 w 64"/>
                <a:gd name="T5" fmla="*/ 0 h 61"/>
              </a:gdLst>
              <a:ahLst/>
              <a:cxnLst>
                <a:cxn ang="0">
                  <a:pos x="T0" y="T1"/>
                </a:cxn>
                <a:cxn ang="0">
                  <a:pos x="T2" y="T3"/>
                </a:cxn>
                <a:cxn ang="0">
                  <a:pos x="T4" y="T5"/>
                </a:cxn>
              </a:cxnLst>
              <a:rect l="0" t="0" r="r" b="b"/>
              <a:pathLst>
                <a:path w="64" h="61">
                  <a:moveTo>
                    <a:pt x="0" y="0"/>
                  </a:moveTo>
                  <a:lnTo>
                    <a:pt x="63" y="60"/>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5" name="Freeform 21"/>
            <p:cNvSpPr>
              <a:spLocks/>
            </p:cNvSpPr>
            <p:nvPr/>
          </p:nvSpPr>
          <p:spPr bwMode="auto">
            <a:xfrm>
              <a:off x="2708" y="1947"/>
              <a:ext cx="68" cy="74"/>
            </a:xfrm>
            <a:custGeom>
              <a:avLst/>
              <a:gdLst>
                <a:gd name="T0" fmla="*/ 0 w 68"/>
                <a:gd name="T1" fmla="*/ 10 h 74"/>
                <a:gd name="T2" fmla="*/ 9 w 68"/>
                <a:gd name="T3" fmla="*/ 0 h 74"/>
                <a:gd name="T4" fmla="*/ 67 w 68"/>
                <a:gd name="T5" fmla="*/ 61 h 74"/>
                <a:gd name="T6" fmla="*/ 56 w 68"/>
                <a:gd name="T7" fmla="*/ 73 h 74"/>
                <a:gd name="T8" fmla="*/ 0 w 68"/>
                <a:gd name="T9" fmla="*/ 10 h 74"/>
              </a:gdLst>
              <a:ahLst/>
              <a:cxnLst>
                <a:cxn ang="0">
                  <a:pos x="T0" y="T1"/>
                </a:cxn>
                <a:cxn ang="0">
                  <a:pos x="T2" y="T3"/>
                </a:cxn>
                <a:cxn ang="0">
                  <a:pos x="T4" y="T5"/>
                </a:cxn>
                <a:cxn ang="0">
                  <a:pos x="T6" y="T7"/>
                </a:cxn>
                <a:cxn ang="0">
                  <a:pos x="T8" y="T9"/>
                </a:cxn>
              </a:cxnLst>
              <a:rect l="0" t="0" r="r" b="b"/>
              <a:pathLst>
                <a:path w="68" h="74">
                  <a:moveTo>
                    <a:pt x="0" y="10"/>
                  </a:moveTo>
                  <a:lnTo>
                    <a:pt x="9" y="0"/>
                  </a:lnTo>
                  <a:lnTo>
                    <a:pt x="67" y="61"/>
                  </a:lnTo>
                  <a:lnTo>
                    <a:pt x="56" y="73"/>
                  </a:lnTo>
                  <a:lnTo>
                    <a:pt x="0" y="1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6" name="Freeform 22"/>
            <p:cNvSpPr>
              <a:spLocks/>
            </p:cNvSpPr>
            <p:nvPr/>
          </p:nvSpPr>
          <p:spPr bwMode="auto">
            <a:xfrm>
              <a:off x="2627" y="2006"/>
              <a:ext cx="97" cy="124"/>
            </a:xfrm>
            <a:custGeom>
              <a:avLst/>
              <a:gdLst>
                <a:gd name="T0" fmla="*/ 6 w 97"/>
                <a:gd name="T1" fmla="*/ 15 h 124"/>
                <a:gd name="T2" fmla="*/ 3 w 97"/>
                <a:gd name="T3" fmla="*/ 18 h 124"/>
                <a:gd name="T4" fmla="*/ 0 w 97"/>
                <a:gd name="T5" fmla="*/ 21 h 124"/>
                <a:gd name="T6" fmla="*/ 0 w 97"/>
                <a:gd name="T7" fmla="*/ 24 h 124"/>
                <a:gd name="T8" fmla="*/ 1 w 97"/>
                <a:gd name="T9" fmla="*/ 27 h 124"/>
                <a:gd name="T10" fmla="*/ 72 w 97"/>
                <a:gd name="T11" fmla="*/ 120 h 124"/>
                <a:gd name="T12" fmla="*/ 81 w 97"/>
                <a:gd name="T13" fmla="*/ 123 h 124"/>
                <a:gd name="T14" fmla="*/ 84 w 97"/>
                <a:gd name="T15" fmla="*/ 117 h 124"/>
                <a:gd name="T16" fmla="*/ 95 w 97"/>
                <a:gd name="T17" fmla="*/ 108 h 124"/>
                <a:gd name="T18" fmla="*/ 93 w 97"/>
                <a:gd name="T19" fmla="*/ 102 h 124"/>
                <a:gd name="T20" fmla="*/ 96 w 97"/>
                <a:gd name="T21" fmla="*/ 93 h 124"/>
                <a:gd name="T22" fmla="*/ 29 w 97"/>
                <a:gd name="T23" fmla="*/ 4 h 124"/>
                <a:gd name="T24" fmla="*/ 19 w 97"/>
                <a:gd name="T25" fmla="*/ 0 h 124"/>
                <a:gd name="T26" fmla="*/ 14 w 97"/>
                <a:gd name="T27" fmla="*/ 3 h 124"/>
                <a:gd name="T28" fmla="*/ 6 w 97"/>
                <a:gd name="T29"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24">
                  <a:moveTo>
                    <a:pt x="6" y="15"/>
                  </a:moveTo>
                  <a:lnTo>
                    <a:pt x="3" y="18"/>
                  </a:lnTo>
                  <a:lnTo>
                    <a:pt x="0" y="21"/>
                  </a:lnTo>
                  <a:lnTo>
                    <a:pt x="0" y="24"/>
                  </a:lnTo>
                  <a:lnTo>
                    <a:pt x="1" y="27"/>
                  </a:lnTo>
                  <a:lnTo>
                    <a:pt x="72" y="120"/>
                  </a:lnTo>
                  <a:lnTo>
                    <a:pt x="81" y="123"/>
                  </a:lnTo>
                  <a:lnTo>
                    <a:pt x="84" y="117"/>
                  </a:lnTo>
                  <a:lnTo>
                    <a:pt x="95" y="108"/>
                  </a:lnTo>
                  <a:lnTo>
                    <a:pt x="93" y="102"/>
                  </a:lnTo>
                  <a:lnTo>
                    <a:pt x="96" y="93"/>
                  </a:lnTo>
                  <a:lnTo>
                    <a:pt x="29" y="4"/>
                  </a:lnTo>
                  <a:lnTo>
                    <a:pt x="19" y="0"/>
                  </a:lnTo>
                  <a:lnTo>
                    <a:pt x="14" y="3"/>
                  </a:lnTo>
                  <a:lnTo>
                    <a:pt x="6" y="15"/>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7" name="Freeform 23"/>
            <p:cNvSpPr>
              <a:spLocks/>
            </p:cNvSpPr>
            <p:nvPr/>
          </p:nvSpPr>
          <p:spPr bwMode="auto">
            <a:xfrm>
              <a:off x="2756" y="2098"/>
              <a:ext cx="115" cy="115"/>
            </a:xfrm>
            <a:custGeom>
              <a:avLst/>
              <a:gdLst>
                <a:gd name="T0" fmla="*/ 7 w 115"/>
                <a:gd name="T1" fmla="*/ 92 h 115"/>
                <a:gd name="T2" fmla="*/ 3 w 115"/>
                <a:gd name="T3" fmla="*/ 91 h 115"/>
                <a:gd name="T4" fmla="*/ 4 w 115"/>
                <a:gd name="T5" fmla="*/ 85 h 115"/>
                <a:gd name="T6" fmla="*/ 0 w 115"/>
                <a:gd name="T7" fmla="*/ 84 h 115"/>
                <a:gd name="T8" fmla="*/ 5 w 115"/>
                <a:gd name="T9" fmla="*/ 81 h 115"/>
                <a:gd name="T10" fmla="*/ 85 w 115"/>
                <a:gd name="T11" fmla="*/ 1 h 115"/>
                <a:gd name="T12" fmla="*/ 93 w 115"/>
                <a:gd name="T13" fmla="*/ 0 h 115"/>
                <a:gd name="T14" fmla="*/ 100 w 115"/>
                <a:gd name="T15" fmla="*/ 6 h 115"/>
                <a:gd name="T16" fmla="*/ 111 w 115"/>
                <a:gd name="T17" fmla="*/ 17 h 115"/>
                <a:gd name="T18" fmla="*/ 114 w 115"/>
                <a:gd name="T19" fmla="*/ 25 h 115"/>
                <a:gd name="T20" fmla="*/ 110 w 115"/>
                <a:gd name="T21" fmla="*/ 32 h 115"/>
                <a:gd name="T22" fmla="*/ 31 w 115"/>
                <a:gd name="T23" fmla="*/ 108 h 115"/>
                <a:gd name="T24" fmla="*/ 25 w 115"/>
                <a:gd name="T25" fmla="*/ 114 h 115"/>
                <a:gd name="T26" fmla="*/ 16 w 115"/>
                <a:gd name="T27" fmla="*/ 107 h 115"/>
                <a:gd name="T28" fmla="*/ 7 w 115"/>
                <a:gd name="T29" fmla="*/ 9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115">
                  <a:moveTo>
                    <a:pt x="7" y="92"/>
                  </a:moveTo>
                  <a:lnTo>
                    <a:pt x="3" y="91"/>
                  </a:lnTo>
                  <a:lnTo>
                    <a:pt x="4" y="85"/>
                  </a:lnTo>
                  <a:lnTo>
                    <a:pt x="0" y="84"/>
                  </a:lnTo>
                  <a:lnTo>
                    <a:pt x="5" y="81"/>
                  </a:lnTo>
                  <a:lnTo>
                    <a:pt x="85" y="1"/>
                  </a:lnTo>
                  <a:lnTo>
                    <a:pt x="93" y="0"/>
                  </a:lnTo>
                  <a:lnTo>
                    <a:pt x="100" y="6"/>
                  </a:lnTo>
                  <a:lnTo>
                    <a:pt x="111" y="17"/>
                  </a:lnTo>
                  <a:lnTo>
                    <a:pt x="114" y="25"/>
                  </a:lnTo>
                  <a:lnTo>
                    <a:pt x="110" y="32"/>
                  </a:lnTo>
                  <a:lnTo>
                    <a:pt x="31" y="108"/>
                  </a:lnTo>
                  <a:lnTo>
                    <a:pt x="25" y="114"/>
                  </a:lnTo>
                  <a:lnTo>
                    <a:pt x="16" y="107"/>
                  </a:lnTo>
                  <a:lnTo>
                    <a:pt x="7" y="92"/>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8" name="Freeform 24"/>
            <p:cNvSpPr>
              <a:spLocks/>
            </p:cNvSpPr>
            <p:nvPr/>
          </p:nvSpPr>
          <p:spPr bwMode="auto">
            <a:xfrm>
              <a:off x="2701" y="1933"/>
              <a:ext cx="99" cy="117"/>
            </a:xfrm>
            <a:custGeom>
              <a:avLst/>
              <a:gdLst>
                <a:gd name="T0" fmla="*/ 9 w 99"/>
                <a:gd name="T1" fmla="*/ 15 h 117"/>
                <a:gd name="T2" fmla="*/ 5 w 99"/>
                <a:gd name="T3" fmla="*/ 15 h 117"/>
                <a:gd name="T4" fmla="*/ 0 w 99"/>
                <a:gd name="T5" fmla="*/ 17 h 117"/>
                <a:gd name="T6" fmla="*/ 0 w 99"/>
                <a:gd name="T7" fmla="*/ 20 h 117"/>
                <a:gd name="T8" fmla="*/ 4 w 99"/>
                <a:gd name="T9" fmla="*/ 23 h 117"/>
                <a:gd name="T10" fmla="*/ 71 w 99"/>
                <a:gd name="T11" fmla="*/ 109 h 117"/>
                <a:gd name="T12" fmla="*/ 80 w 99"/>
                <a:gd name="T13" fmla="*/ 116 h 117"/>
                <a:gd name="T14" fmla="*/ 84 w 99"/>
                <a:gd name="T15" fmla="*/ 113 h 117"/>
                <a:gd name="T16" fmla="*/ 92 w 99"/>
                <a:gd name="T17" fmla="*/ 103 h 117"/>
                <a:gd name="T18" fmla="*/ 98 w 99"/>
                <a:gd name="T19" fmla="*/ 97 h 117"/>
                <a:gd name="T20" fmla="*/ 93 w 99"/>
                <a:gd name="T21" fmla="*/ 88 h 117"/>
                <a:gd name="T22" fmla="*/ 27 w 99"/>
                <a:gd name="T23" fmla="*/ 1 h 117"/>
                <a:gd name="T24" fmla="*/ 19 w 99"/>
                <a:gd name="T25" fmla="*/ 0 h 117"/>
                <a:gd name="T26" fmla="*/ 15 w 99"/>
                <a:gd name="T27" fmla="*/ 1 h 117"/>
                <a:gd name="T28" fmla="*/ 9 w 99"/>
                <a:gd name="T29" fmla="*/ 1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117">
                  <a:moveTo>
                    <a:pt x="9" y="15"/>
                  </a:moveTo>
                  <a:lnTo>
                    <a:pt x="5" y="15"/>
                  </a:lnTo>
                  <a:lnTo>
                    <a:pt x="0" y="17"/>
                  </a:lnTo>
                  <a:lnTo>
                    <a:pt x="0" y="20"/>
                  </a:lnTo>
                  <a:lnTo>
                    <a:pt x="4" y="23"/>
                  </a:lnTo>
                  <a:lnTo>
                    <a:pt x="71" y="109"/>
                  </a:lnTo>
                  <a:lnTo>
                    <a:pt x="80" y="116"/>
                  </a:lnTo>
                  <a:lnTo>
                    <a:pt x="84" y="113"/>
                  </a:lnTo>
                  <a:lnTo>
                    <a:pt x="92" y="103"/>
                  </a:lnTo>
                  <a:lnTo>
                    <a:pt x="98" y="97"/>
                  </a:lnTo>
                  <a:lnTo>
                    <a:pt x="93" y="88"/>
                  </a:lnTo>
                  <a:lnTo>
                    <a:pt x="27" y="1"/>
                  </a:lnTo>
                  <a:lnTo>
                    <a:pt x="19" y="0"/>
                  </a:lnTo>
                  <a:lnTo>
                    <a:pt x="15" y="1"/>
                  </a:lnTo>
                  <a:lnTo>
                    <a:pt x="9" y="15"/>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9" name="Freeform 25"/>
            <p:cNvSpPr>
              <a:spLocks/>
            </p:cNvSpPr>
            <p:nvPr/>
          </p:nvSpPr>
          <p:spPr bwMode="auto">
            <a:xfrm>
              <a:off x="2692" y="2018"/>
              <a:ext cx="109" cy="115"/>
            </a:xfrm>
            <a:custGeom>
              <a:avLst/>
              <a:gdLst>
                <a:gd name="T0" fmla="*/ 14 w 109"/>
                <a:gd name="T1" fmla="*/ 102 h 115"/>
                <a:gd name="T2" fmla="*/ 17 w 109"/>
                <a:gd name="T3" fmla="*/ 108 h 115"/>
                <a:gd name="T4" fmla="*/ 18 w 109"/>
                <a:gd name="T5" fmla="*/ 114 h 115"/>
                <a:gd name="T6" fmla="*/ 23 w 109"/>
                <a:gd name="T7" fmla="*/ 111 h 115"/>
                <a:gd name="T8" fmla="*/ 24 w 109"/>
                <a:gd name="T9" fmla="*/ 113 h 115"/>
                <a:gd name="T10" fmla="*/ 107 w 109"/>
                <a:gd name="T11" fmla="*/ 30 h 115"/>
                <a:gd name="T12" fmla="*/ 108 w 109"/>
                <a:gd name="T13" fmla="*/ 20 h 115"/>
                <a:gd name="T14" fmla="*/ 103 w 109"/>
                <a:gd name="T15" fmla="*/ 16 h 115"/>
                <a:gd name="T16" fmla="*/ 93 w 109"/>
                <a:gd name="T17" fmla="*/ 1 h 115"/>
                <a:gd name="T18" fmla="*/ 89 w 109"/>
                <a:gd name="T19" fmla="*/ 0 h 115"/>
                <a:gd name="T20" fmla="*/ 81 w 109"/>
                <a:gd name="T21" fmla="*/ 1 h 115"/>
                <a:gd name="T22" fmla="*/ 3 w 109"/>
                <a:gd name="T23" fmla="*/ 76 h 115"/>
                <a:gd name="T24" fmla="*/ 0 w 109"/>
                <a:gd name="T25" fmla="*/ 87 h 115"/>
                <a:gd name="T26" fmla="*/ 3 w 109"/>
                <a:gd name="T27" fmla="*/ 94 h 115"/>
                <a:gd name="T28" fmla="*/ 14 w 109"/>
                <a:gd name="T29" fmla="*/ 10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15">
                  <a:moveTo>
                    <a:pt x="14" y="102"/>
                  </a:moveTo>
                  <a:lnTo>
                    <a:pt x="17" y="108"/>
                  </a:lnTo>
                  <a:lnTo>
                    <a:pt x="18" y="114"/>
                  </a:lnTo>
                  <a:lnTo>
                    <a:pt x="23" y="111"/>
                  </a:lnTo>
                  <a:lnTo>
                    <a:pt x="24" y="113"/>
                  </a:lnTo>
                  <a:lnTo>
                    <a:pt x="107" y="30"/>
                  </a:lnTo>
                  <a:lnTo>
                    <a:pt x="108" y="20"/>
                  </a:lnTo>
                  <a:lnTo>
                    <a:pt x="103" y="16"/>
                  </a:lnTo>
                  <a:lnTo>
                    <a:pt x="93" y="1"/>
                  </a:lnTo>
                  <a:lnTo>
                    <a:pt x="89" y="0"/>
                  </a:lnTo>
                  <a:lnTo>
                    <a:pt x="81" y="1"/>
                  </a:lnTo>
                  <a:lnTo>
                    <a:pt x="3" y="76"/>
                  </a:lnTo>
                  <a:lnTo>
                    <a:pt x="0" y="87"/>
                  </a:lnTo>
                  <a:lnTo>
                    <a:pt x="3" y="94"/>
                  </a:lnTo>
                  <a:lnTo>
                    <a:pt x="14" y="102"/>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70" name="Freeform 26"/>
            <p:cNvSpPr>
              <a:spLocks/>
            </p:cNvSpPr>
            <p:nvPr/>
          </p:nvSpPr>
          <p:spPr bwMode="auto">
            <a:xfrm>
              <a:off x="2624" y="2026"/>
              <a:ext cx="70" cy="75"/>
            </a:xfrm>
            <a:custGeom>
              <a:avLst/>
              <a:gdLst>
                <a:gd name="T0" fmla="*/ 13 w 70"/>
                <a:gd name="T1" fmla="*/ 0 h 75"/>
                <a:gd name="T2" fmla="*/ 0 w 70"/>
                <a:gd name="T3" fmla="*/ 12 h 75"/>
                <a:gd name="T4" fmla="*/ 55 w 70"/>
                <a:gd name="T5" fmla="*/ 74 h 75"/>
                <a:gd name="T6" fmla="*/ 69 w 70"/>
                <a:gd name="T7" fmla="*/ 62 h 75"/>
                <a:gd name="T8" fmla="*/ 13 w 70"/>
                <a:gd name="T9" fmla="*/ 0 h 75"/>
              </a:gdLst>
              <a:ahLst/>
              <a:cxnLst>
                <a:cxn ang="0">
                  <a:pos x="T0" y="T1"/>
                </a:cxn>
                <a:cxn ang="0">
                  <a:pos x="T2" y="T3"/>
                </a:cxn>
                <a:cxn ang="0">
                  <a:pos x="T4" y="T5"/>
                </a:cxn>
                <a:cxn ang="0">
                  <a:pos x="T6" y="T7"/>
                </a:cxn>
                <a:cxn ang="0">
                  <a:pos x="T8" y="T9"/>
                </a:cxn>
              </a:cxnLst>
              <a:rect l="0" t="0" r="r" b="b"/>
              <a:pathLst>
                <a:path w="70" h="75">
                  <a:moveTo>
                    <a:pt x="13" y="0"/>
                  </a:moveTo>
                  <a:lnTo>
                    <a:pt x="0" y="12"/>
                  </a:lnTo>
                  <a:lnTo>
                    <a:pt x="55" y="74"/>
                  </a:lnTo>
                  <a:lnTo>
                    <a:pt x="69" y="62"/>
                  </a:lnTo>
                  <a:lnTo>
                    <a:pt x="13"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71" name="Freeform 27"/>
            <p:cNvSpPr>
              <a:spLocks/>
            </p:cNvSpPr>
            <p:nvPr/>
          </p:nvSpPr>
          <p:spPr bwMode="auto">
            <a:xfrm>
              <a:off x="2704" y="1945"/>
              <a:ext cx="67" cy="76"/>
            </a:xfrm>
            <a:custGeom>
              <a:avLst/>
              <a:gdLst>
                <a:gd name="T0" fmla="*/ 13 w 67"/>
                <a:gd name="T1" fmla="*/ 0 h 76"/>
                <a:gd name="T2" fmla="*/ 0 w 67"/>
                <a:gd name="T3" fmla="*/ 14 h 76"/>
                <a:gd name="T4" fmla="*/ 55 w 67"/>
                <a:gd name="T5" fmla="*/ 75 h 76"/>
                <a:gd name="T6" fmla="*/ 66 w 67"/>
                <a:gd name="T7" fmla="*/ 62 h 76"/>
                <a:gd name="T8" fmla="*/ 13 w 67"/>
                <a:gd name="T9" fmla="*/ 0 h 76"/>
              </a:gdLst>
              <a:ahLst/>
              <a:cxnLst>
                <a:cxn ang="0">
                  <a:pos x="T0" y="T1"/>
                </a:cxn>
                <a:cxn ang="0">
                  <a:pos x="T2" y="T3"/>
                </a:cxn>
                <a:cxn ang="0">
                  <a:pos x="T4" y="T5"/>
                </a:cxn>
                <a:cxn ang="0">
                  <a:pos x="T6" y="T7"/>
                </a:cxn>
                <a:cxn ang="0">
                  <a:pos x="T8" y="T9"/>
                </a:cxn>
              </a:cxnLst>
              <a:rect l="0" t="0" r="r" b="b"/>
              <a:pathLst>
                <a:path w="67" h="76">
                  <a:moveTo>
                    <a:pt x="13" y="0"/>
                  </a:moveTo>
                  <a:lnTo>
                    <a:pt x="0" y="14"/>
                  </a:lnTo>
                  <a:lnTo>
                    <a:pt x="55" y="75"/>
                  </a:lnTo>
                  <a:lnTo>
                    <a:pt x="66" y="62"/>
                  </a:lnTo>
                  <a:lnTo>
                    <a:pt x="13"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nvGrpSpPr>
          <p:cNvPr id="6172" name="Group 28"/>
          <p:cNvGrpSpPr>
            <a:grpSpLocks/>
          </p:cNvGrpSpPr>
          <p:nvPr/>
        </p:nvGrpSpPr>
        <p:grpSpPr bwMode="auto">
          <a:xfrm>
            <a:off x="6181725" y="3778250"/>
            <a:ext cx="303213" cy="534988"/>
            <a:chOff x="2407" y="2087"/>
            <a:chExt cx="192" cy="407"/>
          </a:xfrm>
        </p:grpSpPr>
        <p:sp>
          <p:nvSpPr>
            <p:cNvPr id="6173" name="Freeform 29"/>
            <p:cNvSpPr>
              <a:spLocks/>
            </p:cNvSpPr>
            <p:nvPr/>
          </p:nvSpPr>
          <p:spPr bwMode="auto">
            <a:xfrm>
              <a:off x="2564" y="2102"/>
              <a:ext cx="24" cy="31"/>
            </a:xfrm>
            <a:custGeom>
              <a:avLst/>
              <a:gdLst>
                <a:gd name="T0" fmla="*/ 19 w 24"/>
                <a:gd name="T1" fmla="*/ 21 h 31"/>
                <a:gd name="T2" fmla="*/ 18 w 24"/>
                <a:gd name="T3" fmla="*/ 27 h 31"/>
                <a:gd name="T4" fmla="*/ 11 w 24"/>
                <a:gd name="T5" fmla="*/ 30 h 31"/>
                <a:gd name="T6" fmla="*/ 3 w 24"/>
                <a:gd name="T7" fmla="*/ 24 h 31"/>
                <a:gd name="T8" fmla="*/ 0 w 24"/>
                <a:gd name="T9" fmla="*/ 19 h 31"/>
                <a:gd name="T10" fmla="*/ 3 w 24"/>
                <a:gd name="T11" fmla="*/ 5 h 31"/>
                <a:gd name="T12" fmla="*/ 3 w 24"/>
                <a:gd name="T13" fmla="*/ 2 h 31"/>
                <a:gd name="T14" fmla="*/ 12 w 24"/>
                <a:gd name="T15" fmla="*/ 0 h 31"/>
                <a:gd name="T16" fmla="*/ 16 w 24"/>
                <a:gd name="T17" fmla="*/ 5 h 31"/>
                <a:gd name="T18" fmla="*/ 23 w 24"/>
                <a:gd name="T19" fmla="*/ 5 h 31"/>
                <a:gd name="T20" fmla="*/ 19 w 24"/>
                <a:gd name="T21"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31">
                  <a:moveTo>
                    <a:pt x="19" y="21"/>
                  </a:moveTo>
                  <a:lnTo>
                    <a:pt x="18" y="27"/>
                  </a:lnTo>
                  <a:lnTo>
                    <a:pt x="11" y="30"/>
                  </a:lnTo>
                  <a:lnTo>
                    <a:pt x="3" y="24"/>
                  </a:lnTo>
                  <a:lnTo>
                    <a:pt x="0" y="19"/>
                  </a:lnTo>
                  <a:lnTo>
                    <a:pt x="3" y="5"/>
                  </a:lnTo>
                  <a:lnTo>
                    <a:pt x="3" y="2"/>
                  </a:lnTo>
                  <a:lnTo>
                    <a:pt x="12" y="0"/>
                  </a:lnTo>
                  <a:lnTo>
                    <a:pt x="16" y="5"/>
                  </a:lnTo>
                  <a:lnTo>
                    <a:pt x="23" y="5"/>
                  </a:lnTo>
                  <a:lnTo>
                    <a:pt x="19" y="2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74" name="Freeform 30"/>
            <p:cNvSpPr>
              <a:spLocks/>
            </p:cNvSpPr>
            <p:nvPr/>
          </p:nvSpPr>
          <p:spPr bwMode="auto">
            <a:xfrm>
              <a:off x="2475" y="2087"/>
              <a:ext cx="22" cy="31"/>
            </a:xfrm>
            <a:custGeom>
              <a:avLst/>
              <a:gdLst>
                <a:gd name="T0" fmla="*/ 21 w 22"/>
                <a:gd name="T1" fmla="*/ 21 h 31"/>
                <a:gd name="T2" fmla="*/ 12 w 22"/>
                <a:gd name="T3" fmla="*/ 24 h 31"/>
                <a:gd name="T4" fmla="*/ 8 w 22"/>
                <a:gd name="T5" fmla="*/ 30 h 31"/>
                <a:gd name="T6" fmla="*/ 1 w 22"/>
                <a:gd name="T7" fmla="*/ 23 h 31"/>
                <a:gd name="T8" fmla="*/ 0 w 22"/>
                <a:gd name="T9" fmla="*/ 20 h 31"/>
                <a:gd name="T10" fmla="*/ 0 w 22"/>
                <a:gd name="T11" fmla="*/ 7 h 31"/>
                <a:gd name="T12" fmla="*/ 3 w 22"/>
                <a:gd name="T13" fmla="*/ 6 h 31"/>
                <a:gd name="T14" fmla="*/ 9 w 22"/>
                <a:gd name="T15" fmla="*/ 0 h 31"/>
                <a:gd name="T16" fmla="*/ 14 w 22"/>
                <a:gd name="T17" fmla="*/ 6 h 31"/>
                <a:gd name="T18" fmla="*/ 18 w 22"/>
                <a:gd name="T19" fmla="*/ 7 h 31"/>
                <a:gd name="T20" fmla="*/ 21 w 22"/>
                <a:gd name="T21"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1">
                  <a:moveTo>
                    <a:pt x="21" y="21"/>
                  </a:moveTo>
                  <a:lnTo>
                    <a:pt x="12" y="24"/>
                  </a:lnTo>
                  <a:lnTo>
                    <a:pt x="8" y="30"/>
                  </a:lnTo>
                  <a:lnTo>
                    <a:pt x="1" y="23"/>
                  </a:lnTo>
                  <a:lnTo>
                    <a:pt x="0" y="20"/>
                  </a:lnTo>
                  <a:lnTo>
                    <a:pt x="0" y="7"/>
                  </a:lnTo>
                  <a:lnTo>
                    <a:pt x="3" y="6"/>
                  </a:lnTo>
                  <a:lnTo>
                    <a:pt x="9" y="0"/>
                  </a:lnTo>
                  <a:lnTo>
                    <a:pt x="14" y="6"/>
                  </a:lnTo>
                  <a:lnTo>
                    <a:pt x="18" y="7"/>
                  </a:lnTo>
                  <a:lnTo>
                    <a:pt x="21" y="2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75" name="Freeform 31"/>
            <p:cNvSpPr>
              <a:spLocks/>
            </p:cNvSpPr>
            <p:nvPr/>
          </p:nvSpPr>
          <p:spPr bwMode="auto">
            <a:xfrm>
              <a:off x="2446" y="2102"/>
              <a:ext cx="143" cy="38"/>
            </a:xfrm>
            <a:custGeom>
              <a:avLst/>
              <a:gdLst>
                <a:gd name="T0" fmla="*/ 137 w 143"/>
                <a:gd name="T1" fmla="*/ 36 h 38"/>
                <a:gd name="T2" fmla="*/ 132 w 143"/>
                <a:gd name="T3" fmla="*/ 37 h 38"/>
                <a:gd name="T4" fmla="*/ 128 w 143"/>
                <a:gd name="T5" fmla="*/ 34 h 38"/>
                <a:gd name="T6" fmla="*/ 119 w 143"/>
                <a:gd name="T7" fmla="*/ 28 h 38"/>
                <a:gd name="T8" fmla="*/ 108 w 143"/>
                <a:gd name="T9" fmla="*/ 26 h 38"/>
                <a:gd name="T10" fmla="*/ 87 w 143"/>
                <a:gd name="T11" fmla="*/ 17 h 38"/>
                <a:gd name="T12" fmla="*/ 72 w 143"/>
                <a:gd name="T13" fmla="*/ 16 h 38"/>
                <a:gd name="T14" fmla="*/ 52 w 143"/>
                <a:gd name="T15" fmla="*/ 11 h 38"/>
                <a:gd name="T16" fmla="*/ 30 w 143"/>
                <a:gd name="T17" fmla="*/ 13 h 38"/>
                <a:gd name="T18" fmla="*/ 23 w 143"/>
                <a:gd name="T19" fmla="*/ 16 h 38"/>
                <a:gd name="T20" fmla="*/ 14 w 143"/>
                <a:gd name="T21" fmla="*/ 17 h 38"/>
                <a:gd name="T22" fmla="*/ 10 w 143"/>
                <a:gd name="T23" fmla="*/ 14 h 38"/>
                <a:gd name="T24" fmla="*/ 8 w 143"/>
                <a:gd name="T25" fmla="*/ 19 h 38"/>
                <a:gd name="T26" fmla="*/ 1 w 143"/>
                <a:gd name="T27" fmla="*/ 19 h 38"/>
                <a:gd name="T28" fmla="*/ 1 w 143"/>
                <a:gd name="T29" fmla="*/ 16 h 38"/>
                <a:gd name="T30" fmla="*/ 0 w 143"/>
                <a:gd name="T31" fmla="*/ 13 h 38"/>
                <a:gd name="T32" fmla="*/ 3 w 143"/>
                <a:gd name="T33" fmla="*/ 10 h 38"/>
                <a:gd name="T34" fmla="*/ 4 w 143"/>
                <a:gd name="T35" fmla="*/ 6 h 38"/>
                <a:gd name="T36" fmla="*/ 10 w 143"/>
                <a:gd name="T37" fmla="*/ 7 h 38"/>
                <a:gd name="T38" fmla="*/ 18 w 143"/>
                <a:gd name="T39" fmla="*/ 6 h 38"/>
                <a:gd name="T40" fmla="*/ 25 w 143"/>
                <a:gd name="T41" fmla="*/ 6 h 38"/>
                <a:gd name="T42" fmla="*/ 51 w 143"/>
                <a:gd name="T43" fmla="*/ 0 h 38"/>
                <a:gd name="T44" fmla="*/ 72 w 143"/>
                <a:gd name="T45" fmla="*/ 0 h 38"/>
                <a:gd name="T46" fmla="*/ 95 w 143"/>
                <a:gd name="T47" fmla="*/ 6 h 38"/>
                <a:gd name="T48" fmla="*/ 113 w 143"/>
                <a:gd name="T49" fmla="*/ 13 h 38"/>
                <a:gd name="T50" fmla="*/ 125 w 143"/>
                <a:gd name="T51" fmla="*/ 21 h 38"/>
                <a:gd name="T52" fmla="*/ 132 w 143"/>
                <a:gd name="T53" fmla="*/ 21 h 38"/>
                <a:gd name="T54" fmla="*/ 137 w 143"/>
                <a:gd name="T55" fmla="*/ 24 h 38"/>
                <a:gd name="T56" fmla="*/ 142 w 143"/>
                <a:gd name="T57" fmla="*/ 27 h 38"/>
                <a:gd name="T58" fmla="*/ 141 w 143"/>
                <a:gd name="T59" fmla="*/ 31 h 38"/>
                <a:gd name="T60" fmla="*/ 142 w 143"/>
                <a:gd name="T61" fmla="*/ 33 h 38"/>
                <a:gd name="T62" fmla="*/ 137 w 143"/>
                <a:gd name="T63"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38">
                  <a:moveTo>
                    <a:pt x="137" y="36"/>
                  </a:moveTo>
                  <a:lnTo>
                    <a:pt x="132" y="37"/>
                  </a:lnTo>
                  <a:lnTo>
                    <a:pt x="128" y="34"/>
                  </a:lnTo>
                  <a:lnTo>
                    <a:pt x="119" y="28"/>
                  </a:lnTo>
                  <a:lnTo>
                    <a:pt x="108" y="26"/>
                  </a:lnTo>
                  <a:lnTo>
                    <a:pt x="87" y="17"/>
                  </a:lnTo>
                  <a:lnTo>
                    <a:pt x="72" y="16"/>
                  </a:lnTo>
                  <a:lnTo>
                    <a:pt x="52" y="11"/>
                  </a:lnTo>
                  <a:lnTo>
                    <a:pt x="30" y="13"/>
                  </a:lnTo>
                  <a:lnTo>
                    <a:pt x="23" y="16"/>
                  </a:lnTo>
                  <a:lnTo>
                    <a:pt x="14" y="17"/>
                  </a:lnTo>
                  <a:lnTo>
                    <a:pt x="10" y="14"/>
                  </a:lnTo>
                  <a:lnTo>
                    <a:pt x="8" y="19"/>
                  </a:lnTo>
                  <a:lnTo>
                    <a:pt x="1" y="19"/>
                  </a:lnTo>
                  <a:lnTo>
                    <a:pt x="1" y="16"/>
                  </a:lnTo>
                  <a:lnTo>
                    <a:pt x="0" y="13"/>
                  </a:lnTo>
                  <a:lnTo>
                    <a:pt x="3" y="10"/>
                  </a:lnTo>
                  <a:lnTo>
                    <a:pt x="4" y="6"/>
                  </a:lnTo>
                  <a:lnTo>
                    <a:pt x="10" y="7"/>
                  </a:lnTo>
                  <a:lnTo>
                    <a:pt x="18" y="6"/>
                  </a:lnTo>
                  <a:lnTo>
                    <a:pt x="25" y="6"/>
                  </a:lnTo>
                  <a:lnTo>
                    <a:pt x="51" y="0"/>
                  </a:lnTo>
                  <a:lnTo>
                    <a:pt x="72" y="0"/>
                  </a:lnTo>
                  <a:lnTo>
                    <a:pt x="95" y="6"/>
                  </a:lnTo>
                  <a:lnTo>
                    <a:pt x="113" y="13"/>
                  </a:lnTo>
                  <a:lnTo>
                    <a:pt x="125" y="21"/>
                  </a:lnTo>
                  <a:lnTo>
                    <a:pt x="132" y="21"/>
                  </a:lnTo>
                  <a:lnTo>
                    <a:pt x="137" y="24"/>
                  </a:lnTo>
                  <a:lnTo>
                    <a:pt x="142" y="27"/>
                  </a:lnTo>
                  <a:lnTo>
                    <a:pt x="141" y="31"/>
                  </a:lnTo>
                  <a:lnTo>
                    <a:pt x="142" y="33"/>
                  </a:lnTo>
                  <a:lnTo>
                    <a:pt x="137" y="36"/>
                  </a:lnTo>
                </a:path>
              </a:pathLst>
            </a:custGeom>
            <a:solidFill>
              <a:srgbClr val="91919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76" name="Freeform 32"/>
            <p:cNvSpPr>
              <a:spLocks/>
            </p:cNvSpPr>
            <p:nvPr/>
          </p:nvSpPr>
          <p:spPr bwMode="auto">
            <a:xfrm>
              <a:off x="2441" y="2457"/>
              <a:ext cx="25" cy="24"/>
            </a:xfrm>
            <a:custGeom>
              <a:avLst/>
              <a:gdLst>
                <a:gd name="T0" fmla="*/ 17 w 25"/>
                <a:gd name="T1" fmla="*/ 19 h 24"/>
                <a:gd name="T2" fmla="*/ 23 w 25"/>
                <a:gd name="T3" fmla="*/ 23 h 24"/>
                <a:gd name="T4" fmla="*/ 8 w 25"/>
                <a:gd name="T5" fmla="*/ 23 h 24"/>
                <a:gd name="T6" fmla="*/ 0 w 25"/>
                <a:gd name="T7" fmla="*/ 22 h 24"/>
                <a:gd name="T8" fmla="*/ 1 w 25"/>
                <a:gd name="T9" fmla="*/ 19 h 24"/>
                <a:gd name="T10" fmla="*/ 3 w 25"/>
                <a:gd name="T11" fmla="*/ 5 h 24"/>
                <a:gd name="T12" fmla="*/ 3 w 25"/>
                <a:gd name="T13" fmla="*/ 4 h 24"/>
                <a:gd name="T14" fmla="*/ 8 w 25"/>
                <a:gd name="T15" fmla="*/ 0 h 24"/>
                <a:gd name="T16" fmla="*/ 24 w 25"/>
                <a:gd name="T17" fmla="*/ 7 h 24"/>
                <a:gd name="T18" fmla="*/ 21 w 25"/>
                <a:gd name="T19" fmla="*/ 9 h 24"/>
                <a:gd name="T20" fmla="*/ 17 w 25"/>
                <a:gd name="T21"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4">
                  <a:moveTo>
                    <a:pt x="17" y="19"/>
                  </a:moveTo>
                  <a:lnTo>
                    <a:pt x="23" y="23"/>
                  </a:lnTo>
                  <a:lnTo>
                    <a:pt x="8" y="23"/>
                  </a:lnTo>
                  <a:lnTo>
                    <a:pt x="0" y="22"/>
                  </a:lnTo>
                  <a:lnTo>
                    <a:pt x="1" y="19"/>
                  </a:lnTo>
                  <a:lnTo>
                    <a:pt x="3" y="5"/>
                  </a:lnTo>
                  <a:lnTo>
                    <a:pt x="3" y="4"/>
                  </a:lnTo>
                  <a:lnTo>
                    <a:pt x="8" y="0"/>
                  </a:lnTo>
                  <a:lnTo>
                    <a:pt x="24" y="7"/>
                  </a:lnTo>
                  <a:lnTo>
                    <a:pt x="21" y="9"/>
                  </a:lnTo>
                  <a:lnTo>
                    <a:pt x="17" y="19"/>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77" name="Freeform 33"/>
            <p:cNvSpPr>
              <a:spLocks/>
            </p:cNvSpPr>
            <p:nvPr/>
          </p:nvSpPr>
          <p:spPr bwMode="auto">
            <a:xfrm>
              <a:off x="2514" y="2464"/>
              <a:ext cx="23" cy="30"/>
            </a:xfrm>
            <a:custGeom>
              <a:avLst/>
              <a:gdLst>
                <a:gd name="T0" fmla="*/ 22 w 23"/>
                <a:gd name="T1" fmla="*/ 23 h 30"/>
                <a:gd name="T2" fmla="*/ 18 w 23"/>
                <a:gd name="T3" fmla="*/ 26 h 30"/>
                <a:gd name="T4" fmla="*/ 8 w 23"/>
                <a:gd name="T5" fmla="*/ 29 h 30"/>
                <a:gd name="T6" fmla="*/ 0 w 23"/>
                <a:gd name="T7" fmla="*/ 23 h 30"/>
                <a:gd name="T8" fmla="*/ 0 w 23"/>
                <a:gd name="T9" fmla="*/ 8 h 30"/>
                <a:gd name="T10" fmla="*/ 1 w 23"/>
                <a:gd name="T11" fmla="*/ 5 h 30"/>
                <a:gd name="T12" fmla="*/ 8 w 23"/>
                <a:gd name="T13" fmla="*/ 0 h 30"/>
                <a:gd name="T14" fmla="*/ 17 w 23"/>
                <a:gd name="T15" fmla="*/ 6 h 30"/>
                <a:gd name="T16" fmla="*/ 22 w 23"/>
                <a:gd name="T17" fmla="*/ 9 h 30"/>
                <a:gd name="T18" fmla="*/ 22 w 23"/>
                <a:gd name="T1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30">
                  <a:moveTo>
                    <a:pt x="22" y="23"/>
                  </a:moveTo>
                  <a:lnTo>
                    <a:pt x="18" y="26"/>
                  </a:lnTo>
                  <a:lnTo>
                    <a:pt x="8" y="29"/>
                  </a:lnTo>
                  <a:lnTo>
                    <a:pt x="0" y="23"/>
                  </a:lnTo>
                  <a:lnTo>
                    <a:pt x="0" y="8"/>
                  </a:lnTo>
                  <a:lnTo>
                    <a:pt x="1" y="5"/>
                  </a:lnTo>
                  <a:lnTo>
                    <a:pt x="8" y="0"/>
                  </a:lnTo>
                  <a:lnTo>
                    <a:pt x="17" y="6"/>
                  </a:lnTo>
                  <a:lnTo>
                    <a:pt x="22" y="9"/>
                  </a:lnTo>
                  <a:lnTo>
                    <a:pt x="22" y="23"/>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78" name="Freeform 34"/>
            <p:cNvSpPr>
              <a:spLocks/>
            </p:cNvSpPr>
            <p:nvPr/>
          </p:nvSpPr>
          <p:spPr bwMode="auto">
            <a:xfrm>
              <a:off x="2407" y="2347"/>
              <a:ext cx="28" cy="82"/>
            </a:xfrm>
            <a:custGeom>
              <a:avLst/>
              <a:gdLst>
                <a:gd name="T0" fmla="*/ 27 w 28"/>
                <a:gd name="T1" fmla="*/ 7 h 82"/>
                <a:gd name="T2" fmla="*/ 27 w 28"/>
                <a:gd name="T3" fmla="*/ 3 h 82"/>
                <a:gd name="T4" fmla="*/ 25 w 28"/>
                <a:gd name="T5" fmla="*/ 1 h 82"/>
                <a:gd name="T6" fmla="*/ 10 w 28"/>
                <a:gd name="T7" fmla="*/ 0 h 82"/>
                <a:gd name="T8" fmla="*/ 9 w 28"/>
                <a:gd name="T9" fmla="*/ 0 h 82"/>
                <a:gd name="T10" fmla="*/ 7 w 28"/>
                <a:gd name="T11" fmla="*/ 4 h 82"/>
                <a:gd name="T12" fmla="*/ 0 w 28"/>
                <a:gd name="T13" fmla="*/ 77 h 82"/>
                <a:gd name="T14" fmla="*/ 0 w 28"/>
                <a:gd name="T15" fmla="*/ 80 h 82"/>
                <a:gd name="T16" fmla="*/ 2 w 28"/>
                <a:gd name="T17" fmla="*/ 80 h 82"/>
                <a:gd name="T18" fmla="*/ 17 w 28"/>
                <a:gd name="T19" fmla="*/ 80 h 82"/>
                <a:gd name="T20" fmla="*/ 20 w 28"/>
                <a:gd name="T21" fmla="*/ 81 h 82"/>
                <a:gd name="T22" fmla="*/ 21 w 28"/>
                <a:gd name="T23" fmla="*/ 78 h 82"/>
                <a:gd name="T24" fmla="*/ 27 w 28"/>
                <a:gd name="T25"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82">
                  <a:moveTo>
                    <a:pt x="27" y="7"/>
                  </a:moveTo>
                  <a:lnTo>
                    <a:pt x="27" y="3"/>
                  </a:lnTo>
                  <a:lnTo>
                    <a:pt x="25" y="1"/>
                  </a:lnTo>
                  <a:lnTo>
                    <a:pt x="10" y="0"/>
                  </a:lnTo>
                  <a:lnTo>
                    <a:pt x="9" y="0"/>
                  </a:lnTo>
                  <a:lnTo>
                    <a:pt x="7" y="4"/>
                  </a:lnTo>
                  <a:lnTo>
                    <a:pt x="0" y="77"/>
                  </a:lnTo>
                  <a:lnTo>
                    <a:pt x="0" y="80"/>
                  </a:lnTo>
                  <a:lnTo>
                    <a:pt x="2" y="80"/>
                  </a:lnTo>
                  <a:lnTo>
                    <a:pt x="17" y="80"/>
                  </a:lnTo>
                  <a:lnTo>
                    <a:pt x="20" y="81"/>
                  </a:lnTo>
                  <a:lnTo>
                    <a:pt x="21" y="78"/>
                  </a:lnTo>
                  <a:lnTo>
                    <a:pt x="27" y="7"/>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79" name="Freeform 35"/>
            <p:cNvSpPr>
              <a:spLocks/>
            </p:cNvSpPr>
            <p:nvPr/>
          </p:nvSpPr>
          <p:spPr bwMode="auto">
            <a:xfrm>
              <a:off x="2550" y="2364"/>
              <a:ext cx="28" cy="82"/>
            </a:xfrm>
            <a:custGeom>
              <a:avLst/>
              <a:gdLst>
                <a:gd name="T0" fmla="*/ 27 w 28"/>
                <a:gd name="T1" fmla="*/ 6 h 82"/>
                <a:gd name="T2" fmla="*/ 27 w 28"/>
                <a:gd name="T3" fmla="*/ 3 h 82"/>
                <a:gd name="T4" fmla="*/ 26 w 28"/>
                <a:gd name="T5" fmla="*/ 3 h 82"/>
                <a:gd name="T6" fmla="*/ 10 w 28"/>
                <a:gd name="T7" fmla="*/ 0 h 82"/>
                <a:gd name="T8" fmla="*/ 9 w 28"/>
                <a:gd name="T9" fmla="*/ 0 h 82"/>
                <a:gd name="T10" fmla="*/ 6 w 28"/>
                <a:gd name="T11" fmla="*/ 3 h 82"/>
                <a:gd name="T12" fmla="*/ 0 w 28"/>
                <a:gd name="T13" fmla="*/ 77 h 82"/>
                <a:gd name="T14" fmla="*/ 1 w 28"/>
                <a:gd name="T15" fmla="*/ 80 h 82"/>
                <a:gd name="T16" fmla="*/ 5 w 28"/>
                <a:gd name="T17" fmla="*/ 80 h 82"/>
                <a:gd name="T18" fmla="*/ 21 w 28"/>
                <a:gd name="T19" fmla="*/ 81 h 82"/>
                <a:gd name="T20" fmla="*/ 22 w 28"/>
                <a:gd name="T21" fmla="*/ 81 h 82"/>
                <a:gd name="T22" fmla="*/ 21 w 28"/>
                <a:gd name="T23" fmla="*/ 80 h 82"/>
                <a:gd name="T24" fmla="*/ 27 w 28"/>
                <a:gd name="T25" fmla="*/ 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82">
                  <a:moveTo>
                    <a:pt x="27" y="6"/>
                  </a:moveTo>
                  <a:lnTo>
                    <a:pt x="27" y="3"/>
                  </a:lnTo>
                  <a:lnTo>
                    <a:pt x="26" y="3"/>
                  </a:lnTo>
                  <a:lnTo>
                    <a:pt x="10" y="0"/>
                  </a:lnTo>
                  <a:lnTo>
                    <a:pt x="9" y="0"/>
                  </a:lnTo>
                  <a:lnTo>
                    <a:pt x="6" y="3"/>
                  </a:lnTo>
                  <a:lnTo>
                    <a:pt x="0" y="77"/>
                  </a:lnTo>
                  <a:lnTo>
                    <a:pt x="1" y="80"/>
                  </a:lnTo>
                  <a:lnTo>
                    <a:pt x="5" y="80"/>
                  </a:lnTo>
                  <a:lnTo>
                    <a:pt x="21" y="81"/>
                  </a:lnTo>
                  <a:lnTo>
                    <a:pt x="22" y="81"/>
                  </a:lnTo>
                  <a:lnTo>
                    <a:pt x="21" y="80"/>
                  </a:lnTo>
                  <a:lnTo>
                    <a:pt x="27" y="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0" name="Freeform 36"/>
            <p:cNvSpPr>
              <a:spLocks/>
            </p:cNvSpPr>
            <p:nvPr/>
          </p:nvSpPr>
          <p:spPr bwMode="auto">
            <a:xfrm>
              <a:off x="2419" y="2149"/>
              <a:ext cx="32" cy="80"/>
            </a:xfrm>
            <a:custGeom>
              <a:avLst/>
              <a:gdLst>
                <a:gd name="T0" fmla="*/ 31 w 32"/>
                <a:gd name="T1" fmla="*/ 6 h 80"/>
                <a:gd name="T2" fmla="*/ 31 w 32"/>
                <a:gd name="T3" fmla="*/ 3 h 80"/>
                <a:gd name="T4" fmla="*/ 31 w 32"/>
                <a:gd name="T5" fmla="*/ 1 h 80"/>
                <a:gd name="T6" fmla="*/ 13 w 32"/>
                <a:gd name="T7" fmla="*/ 0 h 80"/>
                <a:gd name="T8" fmla="*/ 10 w 32"/>
                <a:gd name="T9" fmla="*/ 1 h 80"/>
                <a:gd name="T10" fmla="*/ 10 w 32"/>
                <a:gd name="T11" fmla="*/ 4 h 80"/>
                <a:gd name="T12" fmla="*/ 3 w 32"/>
                <a:gd name="T13" fmla="*/ 73 h 80"/>
                <a:gd name="T14" fmla="*/ 0 w 32"/>
                <a:gd name="T15" fmla="*/ 76 h 80"/>
                <a:gd name="T16" fmla="*/ 6 w 32"/>
                <a:gd name="T17" fmla="*/ 79 h 80"/>
                <a:gd name="T18" fmla="*/ 21 w 32"/>
                <a:gd name="T19" fmla="*/ 79 h 80"/>
                <a:gd name="T20" fmla="*/ 24 w 32"/>
                <a:gd name="T21" fmla="*/ 79 h 80"/>
                <a:gd name="T22" fmla="*/ 24 w 32"/>
                <a:gd name="T23" fmla="*/ 76 h 80"/>
                <a:gd name="T24" fmla="*/ 31 w 32"/>
                <a:gd name="T25" fmla="*/ 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80">
                  <a:moveTo>
                    <a:pt x="31" y="6"/>
                  </a:moveTo>
                  <a:lnTo>
                    <a:pt x="31" y="3"/>
                  </a:lnTo>
                  <a:lnTo>
                    <a:pt x="31" y="1"/>
                  </a:lnTo>
                  <a:lnTo>
                    <a:pt x="13" y="0"/>
                  </a:lnTo>
                  <a:lnTo>
                    <a:pt x="10" y="1"/>
                  </a:lnTo>
                  <a:lnTo>
                    <a:pt x="10" y="4"/>
                  </a:lnTo>
                  <a:lnTo>
                    <a:pt x="3" y="73"/>
                  </a:lnTo>
                  <a:lnTo>
                    <a:pt x="0" y="76"/>
                  </a:lnTo>
                  <a:lnTo>
                    <a:pt x="6" y="79"/>
                  </a:lnTo>
                  <a:lnTo>
                    <a:pt x="21" y="79"/>
                  </a:lnTo>
                  <a:lnTo>
                    <a:pt x="24" y="79"/>
                  </a:lnTo>
                  <a:lnTo>
                    <a:pt x="24" y="76"/>
                  </a:lnTo>
                  <a:lnTo>
                    <a:pt x="31" y="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1" name="Freeform 37"/>
            <p:cNvSpPr>
              <a:spLocks/>
            </p:cNvSpPr>
            <p:nvPr/>
          </p:nvSpPr>
          <p:spPr bwMode="auto">
            <a:xfrm>
              <a:off x="2567" y="2161"/>
              <a:ext cx="32" cy="82"/>
            </a:xfrm>
            <a:custGeom>
              <a:avLst/>
              <a:gdLst>
                <a:gd name="T0" fmla="*/ 30 w 32"/>
                <a:gd name="T1" fmla="*/ 9 h 82"/>
                <a:gd name="T2" fmla="*/ 31 w 32"/>
                <a:gd name="T3" fmla="*/ 7 h 82"/>
                <a:gd name="T4" fmla="*/ 28 w 32"/>
                <a:gd name="T5" fmla="*/ 4 h 82"/>
                <a:gd name="T6" fmla="*/ 11 w 32"/>
                <a:gd name="T7" fmla="*/ 0 h 82"/>
                <a:gd name="T8" fmla="*/ 7 w 32"/>
                <a:gd name="T9" fmla="*/ 6 h 82"/>
                <a:gd name="T10" fmla="*/ 0 w 32"/>
                <a:gd name="T11" fmla="*/ 77 h 82"/>
                <a:gd name="T12" fmla="*/ 0 w 32"/>
                <a:gd name="T13" fmla="*/ 78 h 82"/>
                <a:gd name="T14" fmla="*/ 3 w 32"/>
                <a:gd name="T15" fmla="*/ 80 h 82"/>
                <a:gd name="T16" fmla="*/ 19 w 32"/>
                <a:gd name="T17" fmla="*/ 81 h 82"/>
                <a:gd name="T18" fmla="*/ 22 w 32"/>
                <a:gd name="T19" fmla="*/ 81 h 82"/>
                <a:gd name="T20" fmla="*/ 26 w 32"/>
                <a:gd name="T21" fmla="*/ 80 h 82"/>
                <a:gd name="T22" fmla="*/ 30 w 32"/>
                <a:gd name="T23" fmla="*/ 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82">
                  <a:moveTo>
                    <a:pt x="30" y="9"/>
                  </a:moveTo>
                  <a:lnTo>
                    <a:pt x="31" y="7"/>
                  </a:lnTo>
                  <a:lnTo>
                    <a:pt x="28" y="4"/>
                  </a:lnTo>
                  <a:lnTo>
                    <a:pt x="11" y="0"/>
                  </a:lnTo>
                  <a:lnTo>
                    <a:pt x="7" y="6"/>
                  </a:lnTo>
                  <a:lnTo>
                    <a:pt x="0" y="77"/>
                  </a:lnTo>
                  <a:lnTo>
                    <a:pt x="0" y="78"/>
                  </a:lnTo>
                  <a:lnTo>
                    <a:pt x="3" y="80"/>
                  </a:lnTo>
                  <a:lnTo>
                    <a:pt x="19" y="81"/>
                  </a:lnTo>
                  <a:lnTo>
                    <a:pt x="22" y="81"/>
                  </a:lnTo>
                  <a:lnTo>
                    <a:pt x="26" y="80"/>
                  </a:lnTo>
                  <a:lnTo>
                    <a:pt x="30" y="9"/>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2" name="Freeform 38"/>
            <p:cNvSpPr>
              <a:spLocks/>
            </p:cNvSpPr>
            <p:nvPr/>
          </p:nvSpPr>
          <p:spPr bwMode="auto">
            <a:xfrm>
              <a:off x="2416" y="2112"/>
              <a:ext cx="175" cy="354"/>
            </a:xfrm>
            <a:custGeom>
              <a:avLst/>
              <a:gdLst>
                <a:gd name="T0" fmla="*/ 102 w 175"/>
                <a:gd name="T1" fmla="*/ 3 h 354"/>
                <a:gd name="T2" fmla="*/ 82 w 175"/>
                <a:gd name="T3" fmla="*/ 1 h 354"/>
                <a:gd name="T4" fmla="*/ 68 w 175"/>
                <a:gd name="T5" fmla="*/ 0 h 354"/>
                <a:gd name="T6" fmla="*/ 57 w 175"/>
                <a:gd name="T7" fmla="*/ 3 h 354"/>
                <a:gd name="T8" fmla="*/ 50 w 175"/>
                <a:gd name="T9" fmla="*/ 9 h 354"/>
                <a:gd name="T10" fmla="*/ 41 w 175"/>
                <a:gd name="T11" fmla="*/ 7 h 354"/>
                <a:gd name="T12" fmla="*/ 32 w 175"/>
                <a:gd name="T13" fmla="*/ 9 h 354"/>
                <a:gd name="T14" fmla="*/ 30 w 175"/>
                <a:gd name="T15" fmla="*/ 19 h 354"/>
                <a:gd name="T16" fmla="*/ 31 w 175"/>
                <a:gd name="T17" fmla="*/ 23 h 354"/>
                <a:gd name="T18" fmla="*/ 23 w 175"/>
                <a:gd name="T19" fmla="*/ 29 h 354"/>
                <a:gd name="T20" fmla="*/ 22 w 175"/>
                <a:gd name="T21" fmla="*/ 41 h 354"/>
                <a:gd name="T22" fmla="*/ 19 w 175"/>
                <a:gd name="T23" fmla="*/ 58 h 354"/>
                <a:gd name="T24" fmla="*/ 17 w 175"/>
                <a:gd name="T25" fmla="*/ 74 h 354"/>
                <a:gd name="T26" fmla="*/ 17 w 175"/>
                <a:gd name="T27" fmla="*/ 96 h 354"/>
                <a:gd name="T28" fmla="*/ 15 w 175"/>
                <a:gd name="T29" fmla="*/ 110 h 354"/>
                <a:gd name="T30" fmla="*/ 17 w 175"/>
                <a:gd name="T31" fmla="*/ 119 h 354"/>
                <a:gd name="T32" fmla="*/ 18 w 175"/>
                <a:gd name="T33" fmla="*/ 125 h 354"/>
                <a:gd name="T34" fmla="*/ 19 w 175"/>
                <a:gd name="T35" fmla="*/ 128 h 354"/>
                <a:gd name="T36" fmla="*/ 13 w 175"/>
                <a:gd name="T37" fmla="*/ 216 h 354"/>
                <a:gd name="T38" fmla="*/ 12 w 175"/>
                <a:gd name="T39" fmla="*/ 222 h 354"/>
                <a:gd name="T40" fmla="*/ 6 w 175"/>
                <a:gd name="T41" fmla="*/ 234 h 354"/>
                <a:gd name="T42" fmla="*/ 5 w 175"/>
                <a:gd name="T43" fmla="*/ 247 h 354"/>
                <a:gd name="T44" fmla="*/ 0 w 175"/>
                <a:gd name="T45" fmla="*/ 267 h 354"/>
                <a:gd name="T46" fmla="*/ 3 w 175"/>
                <a:gd name="T47" fmla="*/ 291 h 354"/>
                <a:gd name="T48" fmla="*/ 1 w 175"/>
                <a:gd name="T49" fmla="*/ 302 h 354"/>
                <a:gd name="T50" fmla="*/ 3 w 175"/>
                <a:gd name="T51" fmla="*/ 314 h 354"/>
                <a:gd name="T52" fmla="*/ 4 w 175"/>
                <a:gd name="T53" fmla="*/ 321 h 354"/>
                <a:gd name="T54" fmla="*/ 3 w 175"/>
                <a:gd name="T55" fmla="*/ 330 h 354"/>
                <a:gd name="T56" fmla="*/ 4 w 175"/>
                <a:gd name="T57" fmla="*/ 338 h 354"/>
                <a:gd name="T58" fmla="*/ 13 w 175"/>
                <a:gd name="T59" fmla="*/ 341 h 354"/>
                <a:gd name="T60" fmla="*/ 124 w 175"/>
                <a:gd name="T61" fmla="*/ 353 h 354"/>
                <a:gd name="T62" fmla="*/ 134 w 175"/>
                <a:gd name="T63" fmla="*/ 353 h 354"/>
                <a:gd name="T64" fmla="*/ 139 w 175"/>
                <a:gd name="T65" fmla="*/ 344 h 354"/>
                <a:gd name="T66" fmla="*/ 139 w 175"/>
                <a:gd name="T67" fmla="*/ 334 h 354"/>
                <a:gd name="T68" fmla="*/ 143 w 175"/>
                <a:gd name="T69" fmla="*/ 333 h 354"/>
                <a:gd name="T70" fmla="*/ 143 w 175"/>
                <a:gd name="T71" fmla="*/ 325 h 354"/>
                <a:gd name="T72" fmla="*/ 147 w 175"/>
                <a:gd name="T73" fmla="*/ 321 h 354"/>
                <a:gd name="T74" fmla="*/ 148 w 175"/>
                <a:gd name="T75" fmla="*/ 302 h 354"/>
                <a:gd name="T76" fmla="*/ 150 w 175"/>
                <a:gd name="T77" fmla="*/ 283 h 354"/>
                <a:gd name="T78" fmla="*/ 151 w 175"/>
                <a:gd name="T79" fmla="*/ 263 h 354"/>
                <a:gd name="T80" fmla="*/ 153 w 175"/>
                <a:gd name="T81" fmla="*/ 247 h 354"/>
                <a:gd name="T82" fmla="*/ 151 w 175"/>
                <a:gd name="T83" fmla="*/ 235 h 354"/>
                <a:gd name="T84" fmla="*/ 150 w 175"/>
                <a:gd name="T85" fmla="*/ 230 h 354"/>
                <a:gd name="T86" fmla="*/ 159 w 175"/>
                <a:gd name="T87" fmla="*/ 139 h 354"/>
                <a:gd name="T88" fmla="*/ 160 w 175"/>
                <a:gd name="T89" fmla="*/ 139 h 354"/>
                <a:gd name="T90" fmla="*/ 162 w 175"/>
                <a:gd name="T91" fmla="*/ 138 h 354"/>
                <a:gd name="T92" fmla="*/ 162 w 175"/>
                <a:gd name="T93" fmla="*/ 132 h 354"/>
                <a:gd name="T94" fmla="*/ 168 w 175"/>
                <a:gd name="T95" fmla="*/ 128 h 354"/>
                <a:gd name="T96" fmla="*/ 169 w 175"/>
                <a:gd name="T97" fmla="*/ 112 h 354"/>
                <a:gd name="T98" fmla="*/ 171 w 175"/>
                <a:gd name="T99" fmla="*/ 89 h 354"/>
                <a:gd name="T100" fmla="*/ 171 w 175"/>
                <a:gd name="T101" fmla="*/ 71 h 354"/>
                <a:gd name="T102" fmla="*/ 174 w 175"/>
                <a:gd name="T103" fmla="*/ 54 h 354"/>
                <a:gd name="T104" fmla="*/ 171 w 175"/>
                <a:gd name="T105" fmla="*/ 44 h 354"/>
                <a:gd name="T106" fmla="*/ 169 w 175"/>
                <a:gd name="T107" fmla="*/ 38 h 354"/>
                <a:gd name="T108" fmla="*/ 169 w 175"/>
                <a:gd name="T109" fmla="*/ 33 h 354"/>
                <a:gd name="T110" fmla="*/ 168 w 175"/>
                <a:gd name="T111" fmla="*/ 25 h 354"/>
                <a:gd name="T112" fmla="*/ 161 w 175"/>
                <a:gd name="T113" fmla="*/ 22 h 354"/>
                <a:gd name="T114" fmla="*/ 148 w 175"/>
                <a:gd name="T115" fmla="*/ 19 h 354"/>
                <a:gd name="T116" fmla="*/ 143 w 175"/>
                <a:gd name="T117" fmla="*/ 15 h 354"/>
                <a:gd name="T118" fmla="*/ 135 w 175"/>
                <a:gd name="T119" fmla="*/ 9 h 354"/>
                <a:gd name="T120" fmla="*/ 120 w 175"/>
                <a:gd name="T121" fmla="*/ 4 h 354"/>
                <a:gd name="T122" fmla="*/ 102 w 175"/>
                <a:gd name="T123" fmla="*/ 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 h="354">
                  <a:moveTo>
                    <a:pt x="102" y="3"/>
                  </a:moveTo>
                  <a:lnTo>
                    <a:pt x="82" y="1"/>
                  </a:lnTo>
                  <a:lnTo>
                    <a:pt x="68" y="0"/>
                  </a:lnTo>
                  <a:lnTo>
                    <a:pt x="57" y="3"/>
                  </a:lnTo>
                  <a:lnTo>
                    <a:pt x="50" y="9"/>
                  </a:lnTo>
                  <a:lnTo>
                    <a:pt x="41" y="7"/>
                  </a:lnTo>
                  <a:lnTo>
                    <a:pt x="32" y="9"/>
                  </a:lnTo>
                  <a:lnTo>
                    <a:pt x="30" y="19"/>
                  </a:lnTo>
                  <a:lnTo>
                    <a:pt x="31" y="23"/>
                  </a:lnTo>
                  <a:lnTo>
                    <a:pt x="23" y="29"/>
                  </a:lnTo>
                  <a:lnTo>
                    <a:pt x="22" y="41"/>
                  </a:lnTo>
                  <a:lnTo>
                    <a:pt x="19" y="58"/>
                  </a:lnTo>
                  <a:lnTo>
                    <a:pt x="17" y="74"/>
                  </a:lnTo>
                  <a:lnTo>
                    <a:pt x="17" y="96"/>
                  </a:lnTo>
                  <a:lnTo>
                    <a:pt x="15" y="110"/>
                  </a:lnTo>
                  <a:lnTo>
                    <a:pt x="17" y="119"/>
                  </a:lnTo>
                  <a:lnTo>
                    <a:pt x="18" y="125"/>
                  </a:lnTo>
                  <a:lnTo>
                    <a:pt x="19" y="128"/>
                  </a:lnTo>
                  <a:lnTo>
                    <a:pt x="13" y="216"/>
                  </a:lnTo>
                  <a:lnTo>
                    <a:pt x="12" y="222"/>
                  </a:lnTo>
                  <a:lnTo>
                    <a:pt x="6" y="234"/>
                  </a:lnTo>
                  <a:lnTo>
                    <a:pt x="5" y="247"/>
                  </a:lnTo>
                  <a:lnTo>
                    <a:pt x="0" y="267"/>
                  </a:lnTo>
                  <a:lnTo>
                    <a:pt x="3" y="291"/>
                  </a:lnTo>
                  <a:lnTo>
                    <a:pt x="1" y="302"/>
                  </a:lnTo>
                  <a:lnTo>
                    <a:pt x="3" y="314"/>
                  </a:lnTo>
                  <a:lnTo>
                    <a:pt x="4" y="321"/>
                  </a:lnTo>
                  <a:lnTo>
                    <a:pt x="3" y="330"/>
                  </a:lnTo>
                  <a:lnTo>
                    <a:pt x="4" y="338"/>
                  </a:lnTo>
                  <a:lnTo>
                    <a:pt x="13" y="341"/>
                  </a:lnTo>
                  <a:lnTo>
                    <a:pt x="124" y="353"/>
                  </a:lnTo>
                  <a:lnTo>
                    <a:pt x="134" y="353"/>
                  </a:lnTo>
                  <a:lnTo>
                    <a:pt x="139" y="344"/>
                  </a:lnTo>
                  <a:lnTo>
                    <a:pt x="139" y="334"/>
                  </a:lnTo>
                  <a:lnTo>
                    <a:pt x="143" y="333"/>
                  </a:lnTo>
                  <a:lnTo>
                    <a:pt x="143" y="325"/>
                  </a:lnTo>
                  <a:lnTo>
                    <a:pt x="147" y="321"/>
                  </a:lnTo>
                  <a:lnTo>
                    <a:pt x="148" y="302"/>
                  </a:lnTo>
                  <a:lnTo>
                    <a:pt x="150" y="283"/>
                  </a:lnTo>
                  <a:lnTo>
                    <a:pt x="151" y="263"/>
                  </a:lnTo>
                  <a:lnTo>
                    <a:pt x="153" y="247"/>
                  </a:lnTo>
                  <a:lnTo>
                    <a:pt x="151" y="235"/>
                  </a:lnTo>
                  <a:lnTo>
                    <a:pt x="150" y="230"/>
                  </a:lnTo>
                  <a:lnTo>
                    <a:pt x="159" y="139"/>
                  </a:lnTo>
                  <a:lnTo>
                    <a:pt x="160" y="139"/>
                  </a:lnTo>
                  <a:lnTo>
                    <a:pt x="162" y="138"/>
                  </a:lnTo>
                  <a:lnTo>
                    <a:pt x="162" y="132"/>
                  </a:lnTo>
                  <a:lnTo>
                    <a:pt x="168" y="128"/>
                  </a:lnTo>
                  <a:lnTo>
                    <a:pt x="169" y="112"/>
                  </a:lnTo>
                  <a:lnTo>
                    <a:pt x="171" y="89"/>
                  </a:lnTo>
                  <a:lnTo>
                    <a:pt x="171" y="71"/>
                  </a:lnTo>
                  <a:lnTo>
                    <a:pt x="174" y="54"/>
                  </a:lnTo>
                  <a:lnTo>
                    <a:pt x="171" y="44"/>
                  </a:lnTo>
                  <a:lnTo>
                    <a:pt x="169" y="38"/>
                  </a:lnTo>
                  <a:lnTo>
                    <a:pt x="169" y="33"/>
                  </a:lnTo>
                  <a:lnTo>
                    <a:pt x="168" y="25"/>
                  </a:lnTo>
                  <a:lnTo>
                    <a:pt x="161" y="22"/>
                  </a:lnTo>
                  <a:lnTo>
                    <a:pt x="148" y="19"/>
                  </a:lnTo>
                  <a:lnTo>
                    <a:pt x="143" y="15"/>
                  </a:lnTo>
                  <a:lnTo>
                    <a:pt x="135" y="9"/>
                  </a:lnTo>
                  <a:lnTo>
                    <a:pt x="120" y="4"/>
                  </a:lnTo>
                  <a:lnTo>
                    <a:pt x="102" y="3"/>
                  </a:lnTo>
                </a:path>
              </a:pathLst>
            </a:custGeom>
            <a:solidFill>
              <a:srgbClr val="FDEB6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3" name="Freeform 39"/>
            <p:cNvSpPr>
              <a:spLocks/>
            </p:cNvSpPr>
            <p:nvPr/>
          </p:nvSpPr>
          <p:spPr bwMode="auto">
            <a:xfrm>
              <a:off x="2419" y="2450"/>
              <a:ext cx="131" cy="29"/>
            </a:xfrm>
            <a:custGeom>
              <a:avLst/>
              <a:gdLst>
                <a:gd name="T0" fmla="*/ 130 w 131"/>
                <a:gd name="T1" fmla="*/ 20 h 29"/>
                <a:gd name="T2" fmla="*/ 130 w 131"/>
                <a:gd name="T3" fmla="*/ 18 h 29"/>
                <a:gd name="T4" fmla="*/ 129 w 131"/>
                <a:gd name="T5" fmla="*/ 13 h 29"/>
                <a:gd name="T6" fmla="*/ 7 w 131"/>
                <a:gd name="T7" fmla="*/ 0 h 29"/>
                <a:gd name="T8" fmla="*/ 5 w 131"/>
                <a:gd name="T9" fmla="*/ 4 h 29"/>
                <a:gd name="T10" fmla="*/ 0 w 131"/>
                <a:gd name="T11" fmla="*/ 8 h 29"/>
                <a:gd name="T12" fmla="*/ 3 w 131"/>
                <a:gd name="T13" fmla="*/ 17 h 29"/>
                <a:gd name="T14" fmla="*/ 5 w 131"/>
                <a:gd name="T15" fmla="*/ 17 h 29"/>
                <a:gd name="T16" fmla="*/ 126 w 131"/>
                <a:gd name="T17" fmla="*/ 27 h 29"/>
                <a:gd name="T18" fmla="*/ 129 w 131"/>
                <a:gd name="T19" fmla="*/ 28 h 29"/>
                <a:gd name="T20" fmla="*/ 130 w 131"/>
                <a:gd name="T21"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29">
                  <a:moveTo>
                    <a:pt x="130" y="20"/>
                  </a:moveTo>
                  <a:lnTo>
                    <a:pt x="130" y="18"/>
                  </a:lnTo>
                  <a:lnTo>
                    <a:pt x="129" y="13"/>
                  </a:lnTo>
                  <a:lnTo>
                    <a:pt x="7" y="0"/>
                  </a:lnTo>
                  <a:lnTo>
                    <a:pt x="5" y="4"/>
                  </a:lnTo>
                  <a:lnTo>
                    <a:pt x="0" y="8"/>
                  </a:lnTo>
                  <a:lnTo>
                    <a:pt x="3" y="17"/>
                  </a:lnTo>
                  <a:lnTo>
                    <a:pt x="5" y="17"/>
                  </a:lnTo>
                  <a:lnTo>
                    <a:pt x="126" y="27"/>
                  </a:lnTo>
                  <a:lnTo>
                    <a:pt x="129" y="28"/>
                  </a:lnTo>
                  <a:lnTo>
                    <a:pt x="130" y="20"/>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4" name="Freeform 40"/>
            <p:cNvSpPr>
              <a:spLocks/>
            </p:cNvSpPr>
            <p:nvPr/>
          </p:nvSpPr>
          <p:spPr bwMode="auto">
            <a:xfrm>
              <a:off x="2446" y="2127"/>
              <a:ext cx="23" cy="88"/>
            </a:xfrm>
            <a:custGeom>
              <a:avLst/>
              <a:gdLst>
                <a:gd name="T0" fmla="*/ 0 w 23"/>
                <a:gd name="T1" fmla="*/ 0 h 88"/>
                <a:gd name="T2" fmla="*/ 22 w 23"/>
                <a:gd name="T3" fmla="*/ 87 h 88"/>
                <a:gd name="T4" fmla="*/ 0 w 23"/>
                <a:gd name="T5" fmla="*/ 0 h 88"/>
              </a:gdLst>
              <a:ahLst/>
              <a:cxnLst>
                <a:cxn ang="0">
                  <a:pos x="T0" y="T1"/>
                </a:cxn>
                <a:cxn ang="0">
                  <a:pos x="T2" y="T3"/>
                </a:cxn>
                <a:cxn ang="0">
                  <a:pos x="T4" y="T5"/>
                </a:cxn>
              </a:cxnLst>
              <a:rect l="0" t="0" r="r" b="b"/>
              <a:pathLst>
                <a:path w="23" h="88">
                  <a:moveTo>
                    <a:pt x="0" y="0"/>
                  </a:moveTo>
                  <a:lnTo>
                    <a:pt x="22" y="87"/>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5" name="Freeform 41"/>
            <p:cNvSpPr>
              <a:spLocks/>
            </p:cNvSpPr>
            <p:nvPr/>
          </p:nvSpPr>
          <p:spPr bwMode="auto">
            <a:xfrm>
              <a:off x="2571" y="2143"/>
              <a:ext cx="22" cy="88"/>
            </a:xfrm>
            <a:custGeom>
              <a:avLst/>
              <a:gdLst>
                <a:gd name="T0" fmla="*/ 0 w 22"/>
                <a:gd name="T1" fmla="*/ 0 h 88"/>
                <a:gd name="T2" fmla="*/ 21 w 22"/>
                <a:gd name="T3" fmla="*/ 87 h 88"/>
                <a:gd name="T4" fmla="*/ 0 w 22"/>
                <a:gd name="T5" fmla="*/ 0 h 88"/>
              </a:gdLst>
              <a:ahLst/>
              <a:cxnLst>
                <a:cxn ang="0">
                  <a:pos x="T0" y="T1"/>
                </a:cxn>
                <a:cxn ang="0">
                  <a:pos x="T2" y="T3"/>
                </a:cxn>
                <a:cxn ang="0">
                  <a:pos x="T4" y="T5"/>
                </a:cxn>
              </a:cxnLst>
              <a:rect l="0" t="0" r="r" b="b"/>
              <a:pathLst>
                <a:path w="22" h="88">
                  <a:moveTo>
                    <a:pt x="0" y="0"/>
                  </a:moveTo>
                  <a:lnTo>
                    <a:pt x="21" y="87"/>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6" name="Freeform 42"/>
            <p:cNvSpPr>
              <a:spLocks/>
            </p:cNvSpPr>
            <p:nvPr/>
          </p:nvSpPr>
          <p:spPr bwMode="auto">
            <a:xfrm>
              <a:off x="2564" y="2143"/>
              <a:ext cx="22" cy="88"/>
            </a:xfrm>
            <a:custGeom>
              <a:avLst/>
              <a:gdLst>
                <a:gd name="T0" fmla="*/ 5 w 22"/>
                <a:gd name="T1" fmla="*/ 0 h 88"/>
                <a:gd name="T2" fmla="*/ 21 w 22"/>
                <a:gd name="T3" fmla="*/ 1 h 88"/>
                <a:gd name="T4" fmla="*/ 16 w 22"/>
                <a:gd name="T5" fmla="*/ 87 h 88"/>
                <a:gd name="T6" fmla="*/ 0 w 22"/>
                <a:gd name="T7" fmla="*/ 84 h 88"/>
                <a:gd name="T8" fmla="*/ 5 w 22"/>
                <a:gd name="T9" fmla="*/ 0 h 88"/>
              </a:gdLst>
              <a:ahLst/>
              <a:cxnLst>
                <a:cxn ang="0">
                  <a:pos x="T0" y="T1"/>
                </a:cxn>
                <a:cxn ang="0">
                  <a:pos x="T2" y="T3"/>
                </a:cxn>
                <a:cxn ang="0">
                  <a:pos x="T4" y="T5"/>
                </a:cxn>
                <a:cxn ang="0">
                  <a:pos x="T6" y="T7"/>
                </a:cxn>
                <a:cxn ang="0">
                  <a:pos x="T8" y="T9"/>
                </a:cxn>
              </a:cxnLst>
              <a:rect l="0" t="0" r="r" b="b"/>
              <a:pathLst>
                <a:path w="22" h="88">
                  <a:moveTo>
                    <a:pt x="5" y="0"/>
                  </a:moveTo>
                  <a:lnTo>
                    <a:pt x="21" y="1"/>
                  </a:lnTo>
                  <a:lnTo>
                    <a:pt x="16" y="87"/>
                  </a:lnTo>
                  <a:lnTo>
                    <a:pt x="0" y="84"/>
                  </a:lnTo>
                  <a:lnTo>
                    <a:pt x="5"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7" name="Freeform 43"/>
            <p:cNvSpPr>
              <a:spLocks/>
            </p:cNvSpPr>
            <p:nvPr/>
          </p:nvSpPr>
          <p:spPr bwMode="auto">
            <a:xfrm>
              <a:off x="2445" y="2116"/>
              <a:ext cx="47" cy="139"/>
            </a:xfrm>
            <a:custGeom>
              <a:avLst/>
              <a:gdLst>
                <a:gd name="T0" fmla="*/ 20 w 47"/>
                <a:gd name="T1" fmla="*/ 4 h 139"/>
                <a:gd name="T2" fmla="*/ 17 w 47"/>
                <a:gd name="T3" fmla="*/ 3 h 139"/>
                <a:gd name="T4" fmla="*/ 13 w 47"/>
                <a:gd name="T5" fmla="*/ 1 h 139"/>
                <a:gd name="T6" fmla="*/ 12 w 47"/>
                <a:gd name="T7" fmla="*/ 4 h 139"/>
                <a:gd name="T8" fmla="*/ 12 w 47"/>
                <a:gd name="T9" fmla="*/ 6 h 139"/>
                <a:gd name="T10" fmla="*/ 0 w 47"/>
                <a:gd name="T11" fmla="*/ 126 h 139"/>
                <a:gd name="T12" fmla="*/ 1 w 47"/>
                <a:gd name="T13" fmla="*/ 135 h 139"/>
                <a:gd name="T14" fmla="*/ 8 w 47"/>
                <a:gd name="T15" fmla="*/ 137 h 139"/>
                <a:gd name="T16" fmla="*/ 25 w 47"/>
                <a:gd name="T17" fmla="*/ 138 h 139"/>
                <a:gd name="T18" fmla="*/ 29 w 47"/>
                <a:gd name="T19" fmla="*/ 138 h 139"/>
                <a:gd name="T20" fmla="*/ 34 w 47"/>
                <a:gd name="T21" fmla="*/ 131 h 139"/>
                <a:gd name="T22" fmla="*/ 46 w 47"/>
                <a:gd name="T23" fmla="*/ 16 h 139"/>
                <a:gd name="T24" fmla="*/ 41 w 47"/>
                <a:gd name="T25" fmla="*/ 6 h 139"/>
                <a:gd name="T26" fmla="*/ 35 w 47"/>
                <a:gd name="T27" fmla="*/ 0 h 139"/>
                <a:gd name="T28" fmla="*/ 20 w 47"/>
                <a:gd name="T29" fmla="*/ 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139">
                  <a:moveTo>
                    <a:pt x="20" y="4"/>
                  </a:moveTo>
                  <a:lnTo>
                    <a:pt x="17" y="3"/>
                  </a:lnTo>
                  <a:lnTo>
                    <a:pt x="13" y="1"/>
                  </a:lnTo>
                  <a:lnTo>
                    <a:pt x="12" y="4"/>
                  </a:lnTo>
                  <a:lnTo>
                    <a:pt x="12" y="6"/>
                  </a:lnTo>
                  <a:lnTo>
                    <a:pt x="0" y="126"/>
                  </a:lnTo>
                  <a:lnTo>
                    <a:pt x="1" y="135"/>
                  </a:lnTo>
                  <a:lnTo>
                    <a:pt x="8" y="137"/>
                  </a:lnTo>
                  <a:lnTo>
                    <a:pt x="25" y="138"/>
                  </a:lnTo>
                  <a:lnTo>
                    <a:pt x="29" y="138"/>
                  </a:lnTo>
                  <a:lnTo>
                    <a:pt x="34" y="131"/>
                  </a:lnTo>
                  <a:lnTo>
                    <a:pt x="46" y="16"/>
                  </a:lnTo>
                  <a:lnTo>
                    <a:pt x="41" y="6"/>
                  </a:lnTo>
                  <a:lnTo>
                    <a:pt x="35" y="0"/>
                  </a:lnTo>
                  <a:lnTo>
                    <a:pt x="20" y="4"/>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8" name="Freeform 44"/>
            <p:cNvSpPr>
              <a:spLocks/>
            </p:cNvSpPr>
            <p:nvPr/>
          </p:nvSpPr>
          <p:spPr bwMode="auto">
            <a:xfrm>
              <a:off x="2434" y="2332"/>
              <a:ext cx="125" cy="56"/>
            </a:xfrm>
            <a:custGeom>
              <a:avLst/>
              <a:gdLst>
                <a:gd name="T0" fmla="*/ 1 w 125"/>
                <a:gd name="T1" fmla="*/ 12 h 56"/>
                <a:gd name="T2" fmla="*/ 3 w 125"/>
                <a:gd name="T3" fmla="*/ 7 h 56"/>
                <a:gd name="T4" fmla="*/ 5 w 125"/>
                <a:gd name="T5" fmla="*/ 4 h 56"/>
                <a:gd name="T6" fmla="*/ 4 w 125"/>
                <a:gd name="T7" fmla="*/ 0 h 56"/>
                <a:gd name="T8" fmla="*/ 9 w 125"/>
                <a:gd name="T9" fmla="*/ 1 h 56"/>
                <a:gd name="T10" fmla="*/ 118 w 125"/>
                <a:gd name="T11" fmla="*/ 13 h 56"/>
                <a:gd name="T12" fmla="*/ 124 w 125"/>
                <a:gd name="T13" fmla="*/ 17 h 56"/>
                <a:gd name="T14" fmla="*/ 124 w 125"/>
                <a:gd name="T15" fmla="*/ 26 h 56"/>
                <a:gd name="T16" fmla="*/ 121 w 125"/>
                <a:gd name="T17" fmla="*/ 43 h 56"/>
                <a:gd name="T18" fmla="*/ 120 w 125"/>
                <a:gd name="T19" fmla="*/ 52 h 56"/>
                <a:gd name="T20" fmla="*/ 112 w 125"/>
                <a:gd name="T21" fmla="*/ 55 h 56"/>
                <a:gd name="T22" fmla="*/ 10 w 125"/>
                <a:gd name="T23" fmla="*/ 42 h 56"/>
                <a:gd name="T24" fmla="*/ 0 w 125"/>
                <a:gd name="T25" fmla="*/ 38 h 56"/>
                <a:gd name="T26" fmla="*/ 1 w 125"/>
                <a:gd name="T27" fmla="*/ 29 h 56"/>
                <a:gd name="T28" fmla="*/ 1 w 125"/>
                <a:gd name="T2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56">
                  <a:moveTo>
                    <a:pt x="1" y="12"/>
                  </a:moveTo>
                  <a:lnTo>
                    <a:pt x="3" y="7"/>
                  </a:lnTo>
                  <a:lnTo>
                    <a:pt x="5" y="4"/>
                  </a:lnTo>
                  <a:lnTo>
                    <a:pt x="4" y="0"/>
                  </a:lnTo>
                  <a:lnTo>
                    <a:pt x="9" y="1"/>
                  </a:lnTo>
                  <a:lnTo>
                    <a:pt x="118" y="13"/>
                  </a:lnTo>
                  <a:lnTo>
                    <a:pt x="124" y="17"/>
                  </a:lnTo>
                  <a:lnTo>
                    <a:pt x="124" y="26"/>
                  </a:lnTo>
                  <a:lnTo>
                    <a:pt x="121" y="43"/>
                  </a:lnTo>
                  <a:lnTo>
                    <a:pt x="120" y="52"/>
                  </a:lnTo>
                  <a:lnTo>
                    <a:pt x="112" y="55"/>
                  </a:lnTo>
                  <a:lnTo>
                    <a:pt x="10" y="42"/>
                  </a:lnTo>
                  <a:lnTo>
                    <a:pt x="0" y="38"/>
                  </a:lnTo>
                  <a:lnTo>
                    <a:pt x="1" y="29"/>
                  </a:lnTo>
                  <a:lnTo>
                    <a:pt x="1" y="12"/>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9" name="Freeform 45"/>
            <p:cNvSpPr>
              <a:spLocks/>
            </p:cNvSpPr>
            <p:nvPr/>
          </p:nvSpPr>
          <p:spPr bwMode="auto">
            <a:xfrm>
              <a:off x="2536" y="2125"/>
              <a:ext cx="42" cy="136"/>
            </a:xfrm>
            <a:custGeom>
              <a:avLst/>
              <a:gdLst>
                <a:gd name="T0" fmla="*/ 21 w 42"/>
                <a:gd name="T1" fmla="*/ 3 h 136"/>
                <a:gd name="T2" fmla="*/ 17 w 42"/>
                <a:gd name="T3" fmla="*/ 3 h 136"/>
                <a:gd name="T4" fmla="*/ 12 w 42"/>
                <a:gd name="T5" fmla="*/ 1 h 136"/>
                <a:gd name="T6" fmla="*/ 12 w 42"/>
                <a:gd name="T7" fmla="*/ 3 h 136"/>
                <a:gd name="T8" fmla="*/ 12 w 42"/>
                <a:gd name="T9" fmla="*/ 6 h 136"/>
                <a:gd name="T10" fmla="*/ 0 w 42"/>
                <a:gd name="T11" fmla="*/ 125 h 136"/>
                <a:gd name="T12" fmla="*/ 0 w 42"/>
                <a:gd name="T13" fmla="*/ 132 h 136"/>
                <a:gd name="T14" fmla="*/ 9 w 42"/>
                <a:gd name="T15" fmla="*/ 134 h 136"/>
                <a:gd name="T16" fmla="*/ 19 w 42"/>
                <a:gd name="T17" fmla="*/ 135 h 136"/>
                <a:gd name="T18" fmla="*/ 24 w 42"/>
                <a:gd name="T19" fmla="*/ 134 h 136"/>
                <a:gd name="T20" fmla="*/ 31 w 42"/>
                <a:gd name="T21" fmla="*/ 125 h 136"/>
                <a:gd name="T22" fmla="*/ 41 w 42"/>
                <a:gd name="T23" fmla="*/ 15 h 136"/>
                <a:gd name="T24" fmla="*/ 37 w 42"/>
                <a:gd name="T25" fmla="*/ 4 h 136"/>
                <a:gd name="T26" fmla="*/ 31 w 42"/>
                <a:gd name="T27" fmla="*/ 0 h 136"/>
                <a:gd name="T28" fmla="*/ 21 w 42"/>
                <a:gd name="T29" fmla="*/ 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136">
                  <a:moveTo>
                    <a:pt x="21" y="3"/>
                  </a:moveTo>
                  <a:lnTo>
                    <a:pt x="17" y="3"/>
                  </a:lnTo>
                  <a:lnTo>
                    <a:pt x="12" y="1"/>
                  </a:lnTo>
                  <a:lnTo>
                    <a:pt x="12" y="3"/>
                  </a:lnTo>
                  <a:lnTo>
                    <a:pt x="12" y="6"/>
                  </a:lnTo>
                  <a:lnTo>
                    <a:pt x="0" y="125"/>
                  </a:lnTo>
                  <a:lnTo>
                    <a:pt x="0" y="132"/>
                  </a:lnTo>
                  <a:lnTo>
                    <a:pt x="9" y="134"/>
                  </a:lnTo>
                  <a:lnTo>
                    <a:pt x="19" y="135"/>
                  </a:lnTo>
                  <a:lnTo>
                    <a:pt x="24" y="134"/>
                  </a:lnTo>
                  <a:lnTo>
                    <a:pt x="31" y="125"/>
                  </a:lnTo>
                  <a:lnTo>
                    <a:pt x="41" y="15"/>
                  </a:lnTo>
                  <a:lnTo>
                    <a:pt x="37" y="4"/>
                  </a:lnTo>
                  <a:lnTo>
                    <a:pt x="31" y="0"/>
                  </a:lnTo>
                  <a:lnTo>
                    <a:pt x="21" y="3"/>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90" name="Freeform 46"/>
            <p:cNvSpPr>
              <a:spLocks/>
            </p:cNvSpPr>
            <p:nvPr/>
          </p:nvSpPr>
          <p:spPr bwMode="auto">
            <a:xfrm>
              <a:off x="2441" y="2222"/>
              <a:ext cx="125" cy="54"/>
            </a:xfrm>
            <a:custGeom>
              <a:avLst/>
              <a:gdLst>
                <a:gd name="T0" fmla="*/ 3 w 125"/>
                <a:gd name="T1" fmla="*/ 29 h 54"/>
                <a:gd name="T2" fmla="*/ 1 w 125"/>
                <a:gd name="T3" fmla="*/ 32 h 54"/>
                <a:gd name="T4" fmla="*/ 0 w 125"/>
                <a:gd name="T5" fmla="*/ 36 h 54"/>
                <a:gd name="T6" fmla="*/ 1 w 125"/>
                <a:gd name="T7" fmla="*/ 40 h 54"/>
                <a:gd name="T8" fmla="*/ 4 w 125"/>
                <a:gd name="T9" fmla="*/ 42 h 54"/>
                <a:gd name="T10" fmla="*/ 114 w 125"/>
                <a:gd name="T11" fmla="*/ 53 h 54"/>
                <a:gd name="T12" fmla="*/ 123 w 125"/>
                <a:gd name="T13" fmla="*/ 50 h 54"/>
                <a:gd name="T14" fmla="*/ 124 w 125"/>
                <a:gd name="T15" fmla="*/ 42 h 54"/>
                <a:gd name="T16" fmla="*/ 124 w 125"/>
                <a:gd name="T17" fmla="*/ 27 h 54"/>
                <a:gd name="T18" fmla="*/ 121 w 125"/>
                <a:gd name="T19" fmla="*/ 17 h 54"/>
                <a:gd name="T20" fmla="*/ 116 w 125"/>
                <a:gd name="T21" fmla="*/ 10 h 54"/>
                <a:gd name="T22" fmla="*/ 12 w 125"/>
                <a:gd name="T23" fmla="*/ 0 h 54"/>
                <a:gd name="T24" fmla="*/ 4 w 125"/>
                <a:gd name="T25" fmla="*/ 4 h 54"/>
                <a:gd name="T26" fmla="*/ 0 w 125"/>
                <a:gd name="T27" fmla="*/ 10 h 54"/>
                <a:gd name="T28" fmla="*/ 3 w 125"/>
                <a:gd name="T29"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54">
                  <a:moveTo>
                    <a:pt x="3" y="29"/>
                  </a:moveTo>
                  <a:lnTo>
                    <a:pt x="1" y="32"/>
                  </a:lnTo>
                  <a:lnTo>
                    <a:pt x="0" y="36"/>
                  </a:lnTo>
                  <a:lnTo>
                    <a:pt x="1" y="40"/>
                  </a:lnTo>
                  <a:lnTo>
                    <a:pt x="4" y="42"/>
                  </a:lnTo>
                  <a:lnTo>
                    <a:pt x="114" y="53"/>
                  </a:lnTo>
                  <a:lnTo>
                    <a:pt x="123" y="50"/>
                  </a:lnTo>
                  <a:lnTo>
                    <a:pt x="124" y="42"/>
                  </a:lnTo>
                  <a:lnTo>
                    <a:pt x="124" y="27"/>
                  </a:lnTo>
                  <a:lnTo>
                    <a:pt x="121" y="17"/>
                  </a:lnTo>
                  <a:lnTo>
                    <a:pt x="116" y="10"/>
                  </a:lnTo>
                  <a:lnTo>
                    <a:pt x="12" y="0"/>
                  </a:lnTo>
                  <a:lnTo>
                    <a:pt x="4" y="4"/>
                  </a:lnTo>
                  <a:lnTo>
                    <a:pt x="0" y="10"/>
                  </a:lnTo>
                  <a:lnTo>
                    <a:pt x="3" y="29"/>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91" name="Freeform 47"/>
            <p:cNvSpPr>
              <a:spLocks/>
            </p:cNvSpPr>
            <p:nvPr/>
          </p:nvSpPr>
          <p:spPr bwMode="auto">
            <a:xfrm>
              <a:off x="2456" y="2127"/>
              <a:ext cx="27" cy="87"/>
            </a:xfrm>
            <a:custGeom>
              <a:avLst/>
              <a:gdLst>
                <a:gd name="T0" fmla="*/ 26 w 27"/>
                <a:gd name="T1" fmla="*/ 3 h 87"/>
                <a:gd name="T2" fmla="*/ 10 w 27"/>
                <a:gd name="T3" fmla="*/ 0 h 87"/>
                <a:gd name="T4" fmla="*/ 0 w 27"/>
                <a:gd name="T5" fmla="*/ 86 h 87"/>
                <a:gd name="T6" fmla="*/ 21 w 27"/>
                <a:gd name="T7" fmla="*/ 86 h 87"/>
                <a:gd name="T8" fmla="*/ 26 w 27"/>
                <a:gd name="T9" fmla="*/ 3 h 87"/>
              </a:gdLst>
              <a:ahLst/>
              <a:cxnLst>
                <a:cxn ang="0">
                  <a:pos x="T0" y="T1"/>
                </a:cxn>
                <a:cxn ang="0">
                  <a:pos x="T2" y="T3"/>
                </a:cxn>
                <a:cxn ang="0">
                  <a:pos x="T4" y="T5"/>
                </a:cxn>
                <a:cxn ang="0">
                  <a:pos x="T6" y="T7"/>
                </a:cxn>
                <a:cxn ang="0">
                  <a:pos x="T8" y="T9"/>
                </a:cxn>
              </a:cxnLst>
              <a:rect l="0" t="0" r="r" b="b"/>
              <a:pathLst>
                <a:path w="27" h="87">
                  <a:moveTo>
                    <a:pt x="26" y="3"/>
                  </a:moveTo>
                  <a:lnTo>
                    <a:pt x="10" y="0"/>
                  </a:lnTo>
                  <a:lnTo>
                    <a:pt x="0" y="86"/>
                  </a:lnTo>
                  <a:lnTo>
                    <a:pt x="21" y="86"/>
                  </a:lnTo>
                  <a:lnTo>
                    <a:pt x="26" y="3"/>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92" name="Freeform 48"/>
            <p:cNvSpPr>
              <a:spLocks/>
            </p:cNvSpPr>
            <p:nvPr/>
          </p:nvSpPr>
          <p:spPr bwMode="auto">
            <a:xfrm>
              <a:off x="2555" y="2136"/>
              <a:ext cx="21" cy="88"/>
            </a:xfrm>
            <a:custGeom>
              <a:avLst/>
              <a:gdLst>
                <a:gd name="T0" fmla="*/ 20 w 21"/>
                <a:gd name="T1" fmla="*/ 3 h 88"/>
                <a:gd name="T2" fmla="*/ 6 w 21"/>
                <a:gd name="T3" fmla="*/ 0 h 88"/>
                <a:gd name="T4" fmla="*/ 0 w 21"/>
                <a:gd name="T5" fmla="*/ 86 h 88"/>
                <a:gd name="T6" fmla="*/ 14 w 21"/>
                <a:gd name="T7" fmla="*/ 87 h 88"/>
                <a:gd name="T8" fmla="*/ 20 w 21"/>
                <a:gd name="T9" fmla="*/ 3 h 88"/>
              </a:gdLst>
              <a:ahLst/>
              <a:cxnLst>
                <a:cxn ang="0">
                  <a:pos x="T0" y="T1"/>
                </a:cxn>
                <a:cxn ang="0">
                  <a:pos x="T2" y="T3"/>
                </a:cxn>
                <a:cxn ang="0">
                  <a:pos x="T4" y="T5"/>
                </a:cxn>
                <a:cxn ang="0">
                  <a:pos x="T6" y="T7"/>
                </a:cxn>
                <a:cxn ang="0">
                  <a:pos x="T8" y="T9"/>
                </a:cxn>
              </a:cxnLst>
              <a:rect l="0" t="0" r="r" b="b"/>
              <a:pathLst>
                <a:path w="21" h="88">
                  <a:moveTo>
                    <a:pt x="20" y="3"/>
                  </a:moveTo>
                  <a:lnTo>
                    <a:pt x="6" y="0"/>
                  </a:lnTo>
                  <a:lnTo>
                    <a:pt x="0" y="86"/>
                  </a:lnTo>
                  <a:lnTo>
                    <a:pt x="14" y="87"/>
                  </a:lnTo>
                  <a:lnTo>
                    <a:pt x="20" y="3"/>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sp>
        <p:nvSpPr>
          <p:cNvPr id="6193" name="Freeform 49"/>
          <p:cNvSpPr>
            <a:spLocks/>
          </p:cNvSpPr>
          <p:nvPr/>
        </p:nvSpPr>
        <p:spPr bwMode="auto">
          <a:xfrm>
            <a:off x="6207125" y="3573463"/>
            <a:ext cx="442913" cy="384175"/>
          </a:xfrm>
          <a:custGeom>
            <a:avLst/>
            <a:gdLst>
              <a:gd name="T0" fmla="*/ 69 w 280"/>
              <a:gd name="T1" fmla="*/ 119 h 290"/>
              <a:gd name="T2" fmla="*/ 40 w 280"/>
              <a:gd name="T3" fmla="*/ 94 h 290"/>
              <a:gd name="T4" fmla="*/ 80 w 280"/>
              <a:gd name="T5" fmla="*/ 84 h 290"/>
              <a:gd name="T6" fmla="*/ 50 w 280"/>
              <a:gd name="T7" fmla="*/ 0 h 290"/>
              <a:gd name="T8" fmla="*/ 123 w 280"/>
              <a:gd name="T9" fmla="*/ 61 h 290"/>
              <a:gd name="T10" fmla="*/ 127 w 280"/>
              <a:gd name="T11" fmla="*/ 8 h 290"/>
              <a:gd name="T12" fmla="*/ 152 w 280"/>
              <a:gd name="T13" fmla="*/ 59 h 290"/>
              <a:gd name="T14" fmla="*/ 211 w 280"/>
              <a:gd name="T15" fmla="*/ 14 h 290"/>
              <a:gd name="T16" fmla="*/ 196 w 280"/>
              <a:gd name="T17" fmla="*/ 94 h 290"/>
              <a:gd name="T18" fmla="*/ 234 w 280"/>
              <a:gd name="T19" fmla="*/ 96 h 290"/>
              <a:gd name="T20" fmla="*/ 203 w 280"/>
              <a:gd name="T21" fmla="*/ 129 h 290"/>
              <a:gd name="T22" fmla="*/ 279 w 280"/>
              <a:gd name="T23" fmla="*/ 191 h 290"/>
              <a:gd name="T24" fmla="*/ 196 w 280"/>
              <a:gd name="T25" fmla="*/ 187 h 290"/>
              <a:gd name="T26" fmla="*/ 217 w 280"/>
              <a:gd name="T27" fmla="*/ 232 h 290"/>
              <a:gd name="T28" fmla="*/ 165 w 280"/>
              <a:gd name="T29" fmla="*/ 201 h 290"/>
              <a:gd name="T30" fmla="*/ 142 w 280"/>
              <a:gd name="T31" fmla="*/ 289 h 290"/>
              <a:gd name="T32" fmla="*/ 114 w 280"/>
              <a:gd name="T33" fmla="*/ 211 h 290"/>
              <a:gd name="T34" fmla="*/ 87 w 280"/>
              <a:gd name="T35" fmla="*/ 240 h 290"/>
              <a:gd name="T36" fmla="*/ 99 w 280"/>
              <a:gd name="T37" fmla="*/ 176 h 290"/>
              <a:gd name="T38" fmla="*/ 0 w 280"/>
              <a:gd name="T39" fmla="*/ 168 h 290"/>
              <a:gd name="T40" fmla="*/ 69 w 280"/>
              <a:gd name="T41" fmla="*/ 119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0" h="290">
                <a:moveTo>
                  <a:pt x="69" y="119"/>
                </a:moveTo>
                <a:lnTo>
                  <a:pt x="40" y="94"/>
                </a:lnTo>
                <a:lnTo>
                  <a:pt x="80" y="84"/>
                </a:lnTo>
                <a:lnTo>
                  <a:pt x="50" y="0"/>
                </a:lnTo>
                <a:lnTo>
                  <a:pt x="123" y="61"/>
                </a:lnTo>
                <a:lnTo>
                  <a:pt x="127" y="8"/>
                </a:lnTo>
                <a:lnTo>
                  <a:pt x="152" y="59"/>
                </a:lnTo>
                <a:lnTo>
                  <a:pt x="211" y="14"/>
                </a:lnTo>
                <a:lnTo>
                  <a:pt x="196" y="94"/>
                </a:lnTo>
                <a:lnTo>
                  <a:pt x="234" y="96"/>
                </a:lnTo>
                <a:lnTo>
                  <a:pt x="203" y="129"/>
                </a:lnTo>
                <a:lnTo>
                  <a:pt x="279" y="191"/>
                </a:lnTo>
                <a:lnTo>
                  <a:pt x="196" y="187"/>
                </a:lnTo>
                <a:lnTo>
                  <a:pt x="217" y="232"/>
                </a:lnTo>
                <a:lnTo>
                  <a:pt x="165" y="201"/>
                </a:lnTo>
                <a:lnTo>
                  <a:pt x="142" y="289"/>
                </a:lnTo>
                <a:lnTo>
                  <a:pt x="114" y="211"/>
                </a:lnTo>
                <a:lnTo>
                  <a:pt x="87" y="240"/>
                </a:lnTo>
                <a:lnTo>
                  <a:pt x="99" y="176"/>
                </a:lnTo>
                <a:lnTo>
                  <a:pt x="0" y="168"/>
                </a:lnTo>
                <a:lnTo>
                  <a:pt x="69" y="119"/>
                </a:lnTo>
              </a:path>
            </a:pathLst>
          </a:custGeom>
          <a:solidFill>
            <a:schemeClr val="accent2"/>
          </a:solidFill>
          <a:ln w="12700" cap="rnd" cmpd="sng">
            <a:solidFill>
              <a:srgbClr val="FC2F28"/>
            </a:solidFill>
            <a:prstDash val="solid"/>
            <a:round/>
            <a:headEnd type="none" w="med" len="med"/>
            <a:tailEnd type="none" w="med" len="med"/>
          </a:ln>
          <a:effectLst>
            <a:outerShdw dist="35921" dir="2700000" algn="ctr" rotWithShape="0">
              <a:schemeClr val="tx1"/>
            </a:outerShdw>
          </a:effectLst>
        </p:spPr>
        <p:txBody>
          <a:bodyPr/>
          <a:lstStyle/>
          <a:p>
            <a:endParaRPr lang="en-US"/>
          </a:p>
        </p:txBody>
      </p:sp>
      <p:pic>
        <p:nvPicPr>
          <p:cNvPr id="6194"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3063" y="4206875"/>
            <a:ext cx="612775" cy="6604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6195" name="Picture 5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4738" y="1844675"/>
            <a:ext cx="677862"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196" name="Picture 5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3125" y="4437063"/>
            <a:ext cx="6223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197"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6275" y="5203825"/>
            <a:ext cx="612775" cy="68421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6198" name="Picture 5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0938" y="5457825"/>
            <a:ext cx="620712"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199" name="Rectangle 55"/>
          <p:cNvSpPr>
            <a:spLocks noChangeArrowheads="1"/>
          </p:cNvSpPr>
          <p:nvPr/>
        </p:nvSpPr>
        <p:spPr bwMode="auto">
          <a:xfrm>
            <a:off x="908050" y="2395538"/>
            <a:ext cx="5276850" cy="152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marL="228600" indent="-2286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spcBef>
                <a:spcPct val="35000"/>
              </a:spcBef>
              <a:buClr>
                <a:schemeClr val="accent1"/>
              </a:buClr>
              <a:buFontTx/>
              <a:buChar char="•"/>
            </a:pPr>
            <a:r>
              <a:rPr lang="en-US" sz="2800" b="1">
                <a:latin typeface="Helvetica" panose="020B0604020202020204" pitchFamily="34" charset="0"/>
              </a:rPr>
              <a:t>More end stations means more collisions</a:t>
            </a:r>
          </a:p>
          <a:p>
            <a:pPr eaLnBrk="0" hangingPunct="0">
              <a:spcBef>
                <a:spcPct val="35000"/>
              </a:spcBef>
              <a:buClr>
                <a:schemeClr val="accent1"/>
              </a:buClr>
              <a:buFontTx/>
              <a:buChar char="•"/>
            </a:pPr>
            <a:r>
              <a:rPr lang="en-US" sz="2800" b="1">
                <a:latin typeface="Helvetica" panose="020B0604020202020204" pitchFamily="34" charset="0"/>
              </a:rPr>
              <a:t>CSMA/CD is used</a:t>
            </a:r>
          </a:p>
        </p:txBody>
      </p:sp>
    </p:spTree>
    <p:extLst>
      <p:ext uri="{BB962C8B-B14F-4D97-AF65-F5344CB8AC3E}">
        <p14:creationId xmlns:p14="http://schemas.microsoft.com/office/powerpoint/2010/main" val="318828449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Grp="1" noChangeArrowheads="1"/>
          </p:cNvSpPr>
          <p:nvPr>
            <p:ph type="title"/>
          </p:nvPr>
        </p:nvSpPr>
        <p:spPr>
          <a:xfrm>
            <a:off x="152400" y="123825"/>
            <a:ext cx="7543800" cy="1019175"/>
          </a:xfrm>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2836" tIns="46418" rIns="92836" bIns="46418" anchor="ctr"/>
          <a:lstStyle/>
          <a:p>
            <a:pPr defTabSz="831850"/>
            <a:r>
              <a:rPr lang="en-US" sz="2800" u="sng"/>
              <a:t>Using Routers to Provide Remote Access</a:t>
            </a:r>
          </a:p>
        </p:txBody>
      </p:sp>
      <p:sp>
        <p:nvSpPr>
          <p:cNvPr id="8204" name="Rectangle 12"/>
          <p:cNvSpPr>
            <a:spLocks noChangeArrowheads="1"/>
          </p:cNvSpPr>
          <p:nvPr/>
        </p:nvSpPr>
        <p:spPr bwMode="auto">
          <a:xfrm>
            <a:off x="6810375" y="2114550"/>
            <a:ext cx="18970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80339" tIns="41061" rIns="80339" bIns="41061">
            <a:spAutoFit/>
          </a:bodyPr>
          <a:lstStyle>
            <a:lvl1pPr defTabSz="796925">
              <a:defRPr>
                <a:solidFill>
                  <a:schemeClr val="tx1"/>
                </a:solidFill>
                <a:latin typeface="Arial" panose="020B0604020202020204" pitchFamily="34" charset="0"/>
              </a:defRPr>
            </a:lvl1pPr>
            <a:lvl2pPr marL="398463" defTabSz="796925">
              <a:defRPr>
                <a:solidFill>
                  <a:schemeClr val="tx1"/>
                </a:solidFill>
                <a:latin typeface="Arial" panose="020B0604020202020204" pitchFamily="34" charset="0"/>
              </a:defRPr>
            </a:lvl2pPr>
            <a:lvl3pPr marL="796925" defTabSz="796925">
              <a:defRPr>
                <a:solidFill>
                  <a:schemeClr val="tx1"/>
                </a:solidFill>
                <a:latin typeface="Arial" panose="020B0604020202020204" pitchFamily="34" charset="0"/>
              </a:defRPr>
            </a:lvl3pPr>
            <a:lvl4pPr marL="1193800" defTabSz="796925">
              <a:defRPr>
                <a:solidFill>
                  <a:schemeClr val="tx1"/>
                </a:solidFill>
                <a:latin typeface="Arial" panose="020B0604020202020204" pitchFamily="34" charset="0"/>
              </a:defRPr>
            </a:lvl4pPr>
            <a:lvl5pPr marL="1592263" defTabSz="796925">
              <a:defRPr>
                <a:solidFill>
                  <a:schemeClr val="tx1"/>
                </a:solidFill>
                <a:latin typeface="Arial" panose="020B0604020202020204" pitchFamily="34" charset="0"/>
              </a:defRPr>
            </a:lvl5pPr>
            <a:lvl6pPr marL="2049463" defTabSz="796925" fontAlgn="base">
              <a:spcBef>
                <a:spcPct val="0"/>
              </a:spcBef>
              <a:spcAft>
                <a:spcPct val="0"/>
              </a:spcAft>
              <a:defRPr>
                <a:solidFill>
                  <a:schemeClr val="tx1"/>
                </a:solidFill>
                <a:latin typeface="Arial" panose="020B0604020202020204" pitchFamily="34" charset="0"/>
              </a:defRPr>
            </a:lvl6pPr>
            <a:lvl7pPr marL="2506663" defTabSz="796925" fontAlgn="base">
              <a:spcBef>
                <a:spcPct val="0"/>
              </a:spcBef>
              <a:spcAft>
                <a:spcPct val="0"/>
              </a:spcAft>
              <a:defRPr>
                <a:solidFill>
                  <a:schemeClr val="tx1"/>
                </a:solidFill>
                <a:latin typeface="Arial" panose="020B0604020202020204" pitchFamily="34" charset="0"/>
              </a:defRPr>
            </a:lvl7pPr>
            <a:lvl8pPr marL="2963863" defTabSz="796925" fontAlgn="base">
              <a:spcBef>
                <a:spcPct val="0"/>
              </a:spcBef>
              <a:spcAft>
                <a:spcPct val="0"/>
              </a:spcAft>
              <a:defRPr>
                <a:solidFill>
                  <a:schemeClr val="tx1"/>
                </a:solidFill>
                <a:latin typeface="Arial" panose="020B0604020202020204" pitchFamily="34" charset="0"/>
              </a:defRPr>
            </a:lvl8pPr>
            <a:lvl9pPr marL="3421063" defTabSz="796925" fontAlgn="base">
              <a:spcBef>
                <a:spcPct val="0"/>
              </a:spcBef>
              <a:spcAft>
                <a:spcPct val="0"/>
              </a:spcAft>
              <a:defRPr>
                <a:solidFill>
                  <a:schemeClr val="tx1"/>
                </a:solidFill>
                <a:latin typeface="Arial" panose="020B0604020202020204" pitchFamily="34" charset="0"/>
              </a:defRPr>
            </a:lvl9pPr>
          </a:lstStyle>
          <a:p>
            <a:pPr eaLnBrk="0" hangingPunct="0"/>
            <a:r>
              <a:rPr lang="en-US" sz="2000" b="1">
                <a:latin typeface="Helvetica" panose="020B0604020202020204" pitchFamily="34" charset="0"/>
              </a:rPr>
              <a:t>Telecommuter</a:t>
            </a:r>
          </a:p>
        </p:txBody>
      </p:sp>
      <p:grpSp>
        <p:nvGrpSpPr>
          <p:cNvPr id="8219" name="Group 27"/>
          <p:cNvGrpSpPr>
            <a:grpSpLocks/>
          </p:cNvGrpSpPr>
          <p:nvPr/>
        </p:nvGrpSpPr>
        <p:grpSpPr bwMode="auto">
          <a:xfrm>
            <a:off x="1030288" y="1689100"/>
            <a:ext cx="7580312" cy="4864100"/>
            <a:chOff x="665" y="1073"/>
            <a:chExt cx="4775" cy="3064"/>
          </a:xfrm>
        </p:grpSpPr>
        <p:sp>
          <p:nvSpPr>
            <p:cNvPr id="8194" name="Line 2"/>
            <p:cNvSpPr>
              <a:spLocks noChangeShapeType="1"/>
            </p:cNvSpPr>
            <p:nvPr/>
          </p:nvSpPr>
          <p:spPr bwMode="auto">
            <a:xfrm>
              <a:off x="3507" y="2079"/>
              <a:ext cx="496" cy="0"/>
            </a:xfrm>
            <a:prstGeom prst="line">
              <a:avLst/>
            </a:prstGeom>
            <a:noFill/>
            <a:ln w="508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8195" name="Freeform 3"/>
            <p:cNvSpPr>
              <a:spLocks/>
            </p:cNvSpPr>
            <p:nvPr/>
          </p:nvSpPr>
          <p:spPr bwMode="auto">
            <a:xfrm>
              <a:off x="1380" y="2854"/>
              <a:ext cx="1421" cy="751"/>
            </a:xfrm>
            <a:custGeom>
              <a:avLst/>
              <a:gdLst>
                <a:gd name="T0" fmla="*/ 0 w 1263"/>
                <a:gd name="T1" fmla="*/ 0 h 668"/>
                <a:gd name="T2" fmla="*/ 675 w 1263"/>
                <a:gd name="T3" fmla="*/ 347 h 668"/>
                <a:gd name="T4" fmla="*/ 489 w 1263"/>
                <a:gd name="T5" fmla="*/ 373 h 668"/>
                <a:gd name="T6" fmla="*/ 1262 w 1263"/>
                <a:gd name="T7" fmla="*/ 667 h 668"/>
              </a:gdLst>
              <a:ahLst/>
              <a:cxnLst>
                <a:cxn ang="0">
                  <a:pos x="T0" y="T1"/>
                </a:cxn>
                <a:cxn ang="0">
                  <a:pos x="T2" y="T3"/>
                </a:cxn>
                <a:cxn ang="0">
                  <a:pos x="T4" y="T5"/>
                </a:cxn>
                <a:cxn ang="0">
                  <a:pos x="T6" y="T7"/>
                </a:cxn>
              </a:cxnLst>
              <a:rect l="0" t="0" r="r" b="b"/>
              <a:pathLst>
                <a:path w="1263" h="668">
                  <a:moveTo>
                    <a:pt x="0" y="0"/>
                  </a:moveTo>
                  <a:lnTo>
                    <a:pt x="675" y="347"/>
                  </a:lnTo>
                  <a:lnTo>
                    <a:pt x="489" y="373"/>
                  </a:lnTo>
                  <a:lnTo>
                    <a:pt x="1262" y="667"/>
                  </a:lnTo>
                </a:path>
              </a:pathLst>
            </a:custGeom>
            <a:noFill/>
            <a:ln w="38100" cap="rnd" cmpd="sng">
              <a:solidFill>
                <a:schemeClr val="accent2"/>
              </a:solidFill>
              <a:prstDash val="dash"/>
              <a:round/>
              <a:headEnd type="none" w="med" len="med"/>
              <a:tailEnd type="none" w="med" len="med"/>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8196" name="Freeform 4"/>
            <p:cNvSpPr>
              <a:spLocks/>
            </p:cNvSpPr>
            <p:nvPr/>
          </p:nvSpPr>
          <p:spPr bwMode="auto">
            <a:xfrm>
              <a:off x="1178" y="2727"/>
              <a:ext cx="2688" cy="98"/>
            </a:xfrm>
            <a:custGeom>
              <a:avLst/>
              <a:gdLst>
                <a:gd name="T0" fmla="*/ 0 w 2390"/>
                <a:gd name="T1" fmla="*/ 0 h 87"/>
                <a:gd name="T2" fmla="*/ 1146 w 2390"/>
                <a:gd name="T3" fmla="*/ 0 h 87"/>
                <a:gd name="T4" fmla="*/ 917 w 2390"/>
                <a:gd name="T5" fmla="*/ 86 h 87"/>
                <a:gd name="T6" fmla="*/ 2389 w 2390"/>
                <a:gd name="T7" fmla="*/ 86 h 87"/>
              </a:gdLst>
              <a:ahLst/>
              <a:cxnLst>
                <a:cxn ang="0">
                  <a:pos x="T0" y="T1"/>
                </a:cxn>
                <a:cxn ang="0">
                  <a:pos x="T2" y="T3"/>
                </a:cxn>
                <a:cxn ang="0">
                  <a:pos x="T4" y="T5"/>
                </a:cxn>
                <a:cxn ang="0">
                  <a:pos x="T6" y="T7"/>
                </a:cxn>
              </a:cxnLst>
              <a:rect l="0" t="0" r="r" b="b"/>
              <a:pathLst>
                <a:path w="2390" h="87">
                  <a:moveTo>
                    <a:pt x="0" y="0"/>
                  </a:moveTo>
                  <a:lnTo>
                    <a:pt x="1146" y="0"/>
                  </a:lnTo>
                  <a:lnTo>
                    <a:pt x="917" y="86"/>
                  </a:lnTo>
                  <a:lnTo>
                    <a:pt x="2389" y="86"/>
                  </a:lnTo>
                </a:path>
              </a:pathLst>
            </a:custGeom>
            <a:noFill/>
            <a:ln w="38100" cap="rnd" cmpd="sng">
              <a:solidFill>
                <a:schemeClr val="accent2"/>
              </a:solidFill>
              <a:prstDash val="solid"/>
              <a:round/>
              <a:headEnd type="none" w="med" len="med"/>
              <a:tailEnd type="none" w="med" len="med"/>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8198"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2" y="3300"/>
              <a:ext cx="1370" cy="837"/>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8199" name="Freeform 7"/>
            <p:cNvSpPr>
              <a:spLocks/>
            </p:cNvSpPr>
            <p:nvPr/>
          </p:nvSpPr>
          <p:spPr bwMode="auto">
            <a:xfrm>
              <a:off x="1367" y="2888"/>
              <a:ext cx="2183" cy="116"/>
            </a:xfrm>
            <a:custGeom>
              <a:avLst/>
              <a:gdLst>
                <a:gd name="T0" fmla="*/ 0 w 1941"/>
                <a:gd name="T1" fmla="*/ 5 h 103"/>
                <a:gd name="T2" fmla="*/ 1004 w 1941"/>
                <a:gd name="T3" fmla="*/ 0 h 103"/>
                <a:gd name="T4" fmla="*/ 780 w 1941"/>
                <a:gd name="T5" fmla="*/ 102 h 103"/>
                <a:gd name="T6" fmla="*/ 1940 w 1941"/>
                <a:gd name="T7" fmla="*/ 102 h 103"/>
              </a:gdLst>
              <a:ahLst/>
              <a:cxnLst>
                <a:cxn ang="0">
                  <a:pos x="T0" y="T1"/>
                </a:cxn>
                <a:cxn ang="0">
                  <a:pos x="T2" y="T3"/>
                </a:cxn>
                <a:cxn ang="0">
                  <a:pos x="T4" y="T5"/>
                </a:cxn>
                <a:cxn ang="0">
                  <a:pos x="T6" y="T7"/>
                </a:cxn>
              </a:cxnLst>
              <a:rect l="0" t="0" r="r" b="b"/>
              <a:pathLst>
                <a:path w="1941" h="103">
                  <a:moveTo>
                    <a:pt x="0" y="5"/>
                  </a:moveTo>
                  <a:lnTo>
                    <a:pt x="1004" y="0"/>
                  </a:lnTo>
                  <a:lnTo>
                    <a:pt x="780" y="102"/>
                  </a:lnTo>
                  <a:lnTo>
                    <a:pt x="1940" y="102"/>
                  </a:lnTo>
                </a:path>
              </a:pathLst>
            </a:custGeom>
            <a:noFill/>
            <a:ln w="38100" cap="rnd" cmpd="sng">
              <a:solidFill>
                <a:schemeClr val="accent2"/>
              </a:solidFill>
              <a:prstDash val="dash"/>
              <a:round/>
              <a:headEnd type="none" w="med" len="med"/>
              <a:tailEnd type="none" w="med" len="me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8200" name="Freeform 8"/>
            <p:cNvSpPr>
              <a:spLocks/>
            </p:cNvSpPr>
            <p:nvPr/>
          </p:nvSpPr>
          <p:spPr bwMode="auto">
            <a:xfrm>
              <a:off x="1475" y="1531"/>
              <a:ext cx="1548" cy="1127"/>
            </a:xfrm>
            <a:custGeom>
              <a:avLst/>
              <a:gdLst>
                <a:gd name="T0" fmla="*/ 0 w 1377"/>
                <a:gd name="T1" fmla="*/ 1002 h 1003"/>
                <a:gd name="T2" fmla="*/ 692 w 1377"/>
                <a:gd name="T3" fmla="*/ 573 h 1003"/>
                <a:gd name="T4" fmla="*/ 525 w 1377"/>
                <a:gd name="T5" fmla="*/ 503 h 1003"/>
                <a:gd name="T6" fmla="*/ 1376 w 1377"/>
                <a:gd name="T7" fmla="*/ 0 h 1003"/>
              </a:gdLst>
              <a:ahLst/>
              <a:cxnLst>
                <a:cxn ang="0">
                  <a:pos x="T0" y="T1"/>
                </a:cxn>
                <a:cxn ang="0">
                  <a:pos x="T2" y="T3"/>
                </a:cxn>
                <a:cxn ang="0">
                  <a:pos x="T4" y="T5"/>
                </a:cxn>
                <a:cxn ang="0">
                  <a:pos x="T6" y="T7"/>
                </a:cxn>
              </a:cxnLst>
              <a:rect l="0" t="0" r="r" b="b"/>
              <a:pathLst>
                <a:path w="1377" h="1003">
                  <a:moveTo>
                    <a:pt x="0" y="1002"/>
                  </a:moveTo>
                  <a:lnTo>
                    <a:pt x="692" y="573"/>
                  </a:lnTo>
                  <a:lnTo>
                    <a:pt x="525" y="503"/>
                  </a:lnTo>
                  <a:lnTo>
                    <a:pt x="1376" y="0"/>
                  </a:lnTo>
                </a:path>
              </a:pathLst>
            </a:custGeom>
            <a:noFill/>
            <a:ln w="38100" cap="rnd" cmpd="sng">
              <a:solidFill>
                <a:schemeClr val="accent2"/>
              </a:solidFill>
              <a:prstDash val="solid"/>
              <a:round/>
              <a:headEnd type="none" w="med" len="med"/>
              <a:tailEnd type="none" w="med" len="me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8201" name="Freeform 9"/>
            <p:cNvSpPr>
              <a:spLocks/>
            </p:cNvSpPr>
            <p:nvPr/>
          </p:nvSpPr>
          <p:spPr bwMode="auto">
            <a:xfrm>
              <a:off x="1251" y="2197"/>
              <a:ext cx="2200" cy="590"/>
            </a:xfrm>
            <a:custGeom>
              <a:avLst/>
              <a:gdLst>
                <a:gd name="T0" fmla="*/ 0 w 1956"/>
                <a:gd name="T1" fmla="*/ 523 h 524"/>
                <a:gd name="T2" fmla="*/ 1223 w 1956"/>
                <a:gd name="T3" fmla="*/ 69 h 524"/>
                <a:gd name="T4" fmla="*/ 1006 w 1956"/>
                <a:gd name="T5" fmla="*/ 348 h 524"/>
                <a:gd name="T6" fmla="*/ 1955 w 1956"/>
                <a:gd name="T7" fmla="*/ 0 h 524"/>
              </a:gdLst>
              <a:ahLst/>
              <a:cxnLst>
                <a:cxn ang="0">
                  <a:pos x="T0" y="T1"/>
                </a:cxn>
                <a:cxn ang="0">
                  <a:pos x="T2" y="T3"/>
                </a:cxn>
                <a:cxn ang="0">
                  <a:pos x="T4" y="T5"/>
                </a:cxn>
                <a:cxn ang="0">
                  <a:pos x="T6" y="T7"/>
                </a:cxn>
              </a:cxnLst>
              <a:rect l="0" t="0" r="r" b="b"/>
              <a:pathLst>
                <a:path w="1956" h="524">
                  <a:moveTo>
                    <a:pt x="0" y="523"/>
                  </a:moveTo>
                  <a:lnTo>
                    <a:pt x="1223" y="69"/>
                  </a:lnTo>
                  <a:lnTo>
                    <a:pt x="1006" y="348"/>
                  </a:lnTo>
                  <a:lnTo>
                    <a:pt x="1955" y="0"/>
                  </a:lnTo>
                </a:path>
              </a:pathLst>
            </a:custGeom>
            <a:noFill/>
            <a:ln w="38100" cap="rnd" cmpd="sng">
              <a:solidFill>
                <a:schemeClr val="accent2"/>
              </a:solidFill>
              <a:prstDash val="dash"/>
              <a:round/>
              <a:headEnd type="none" w="med" len="med"/>
              <a:tailEnd type="none" w="med" len="me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8202" name="Line 10"/>
            <p:cNvSpPr>
              <a:spLocks noChangeShapeType="1"/>
            </p:cNvSpPr>
            <p:nvPr/>
          </p:nvSpPr>
          <p:spPr bwMode="auto">
            <a:xfrm>
              <a:off x="3225" y="1401"/>
              <a:ext cx="496" cy="0"/>
            </a:xfrm>
            <a:prstGeom prst="line">
              <a:avLst/>
            </a:prstGeom>
            <a:noFill/>
            <a:ln w="508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8203" name="Rectangle 11"/>
            <p:cNvSpPr>
              <a:spLocks noChangeArrowheads="1"/>
            </p:cNvSpPr>
            <p:nvPr/>
          </p:nvSpPr>
          <p:spPr bwMode="auto">
            <a:xfrm>
              <a:off x="2974" y="3579"/>
              <a:ext cx="68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80339" tIns="41061" rIns="80339" bIns="41061">
              <a:spAutoFit/>
            </a:bodyPr>
            <a:lstStyle>
              <a:lvl1pPr defTabSz="796925">
                <a:defRPr>
                  <a:solidFill>
                    <a:schemeClr val="tx1"/>
                  </a:solidFill>
                  <a:latin typeface="Arial" panose="020B0604020202020204" pitchFamily="34" charset="0"/>
                </a:defRPr>
              </a:lvl1pPr>
              <a:lvl2pPr marL="398463" defTabSz="796925">
                <a:defRPr>
                  <a:solidFill>
                    <a:schemeClr val="tx1"/>
                  </a:solidFill>
                  <a:latin typeface="Arial" panose="020B0604020202020204" pitchFamily="34" charset="0"/>
                </a:defRPr>
              </a:lvl2pPr>
              <a:lvl3pPr marL="796925" defTabSz="796925">
                <a:defRPr>
                  <a:solidFill>
                    <a:schemeClr val="tx1"/>
                  </a:solidFill>
                  <a:latin typeface="Arial" panose="020B0604020202020204" pitchFamily="34" charset="0"/>
                </a:defRPr>
              </a:lvl3pPr>
              <a:lvl4pPr marL="1193800" defTabSz="796925">
                <a:defRPr>
                  <a:solidFill>
                    <a:schemeClr val="tx1"/>
                  </a:solidFill>
                  <a:latin typeface="Arial" panose="020B0604020202020204" pitchFamily="34" charset="0"/>
                </a:defRPr>
              </a:lvl4pPr>
              <a:lvl5pPr marL="1592263" defTabSz="796925">
                <a:defRPr>
                  <a:solidFill>
                    <a:schemeClr val="tx1"/>
                  </a:solidFill>
                  <a:latin typeface="Arial" panose="020B0604020202020204" pitchFamily="34" charset="0"/>
                </a:defRPr>
              </a:lvl5pPr>
              <a:lvl6pPr marL="2049463" defTabSz="796925" fontAlgn="base">
                <a:spcBef>
                  <a:spcPct val="0"/>
                </a:spcBef>
                <a:spcAft>
                  <a:spcPct val="0"/>
                </a:spcAft>
                <a:defRPr>
                  <a:solidFill>
                    <a:schemeClr val="tx1"/>
                  </a:solidFill>
                  <a:latin typeface="Arial" panose="020B0604020202020204" pitchFamily="34" charset="0"/>
                </a:defRPr>
              </a:lvl6pPr>
              <a:lvl7pPr marL="2506663" defTabSz="796925" fontAlgn="base">
                <a:spcBef>
                  <a:spcPct val="0"/>
                </a:spcBef>
                <a:spcAft>
                  <a:spcPct val="0"/>
                </a:spcAft>
                <a:defRPr>
                  <a:solidFill>
                    <a:schemeClr val="tx1"/>
                  </a:solidFill>
                  <a:latin typeface="Arial" panose="020B0604020202020204" pitchFamily="34" charset="0"/>
                </a:defRPr>
              </a:lvl7pPr>
              <a:lvl8pPr marL="2963863" defTabSz="796925" fontAlgn="base">
                <a:spcBef>
                  <a:spcPct val="0"/>
                </a:spcBef>
                <a:spcAft>
                  <a:spcPct val="0"/>
                </a:spcAft>
                <a:defRPr>
                  <a:solidFill>
                    <a:schemeClr val="tx1"/>
                  </a:solidFill>
                  <a:latin typeface="Arial" panose="020B0604020202020204" pitchFamily="34" charset="0"/>
                </a:defRPr>
              </a:lvl8pPr>
              <a:lvl9pPr marL="3421063" defTabSz="796925" fontAlgn="base">
                <a:spcBef>
                  <a:spcPct val="0"/>
                </a:spcBef>
                <a:spcAft>
                  <a:spcPct val="0"/>
                </a:spcAft>
                <a:defRPr>
                  <a:solidFill>
                    <a:schemeClr val="tx1"/>
                  </a:solidFill>
                  <a:latin typeface="Arial" panose="020B0604020202020204" pitchFamily="34" charset="0"/>
                </a:defRPr>
              </a:lvl9pPr>
            </a:lstStyle>
            <a:p>
              <a:pPr algn="ctr" eaLnBrk="0" hangingPunct="0"/>
              <a:r>
                <a:rPr lang="en-US" sz="2000" b="1">
                  <a:latin typeface="Helvetica" panose="020B0604020202020204" pitchFamily="34" charset="0"/>
                </a:rPr>
                <a:t>Internet</a:t>
              </a:r>
            </a:p>
          </p:txBody>
        </p:sp>
        <p:sp>
          <p:nvSpPr>
            <p:cNvPr id="8205" name="Rectangle 13"/>
            <p:cNvSpPr>
              <a:spLocks noChangeArrowheads="1"/>
            </p:cNvSpPr>
            <p:nvPr/>
          </p:nvSpPr>
          <p:spPr bwMode="auto">
            <a:xfrm>
              <a:off x="4290" y="2646"/>
              <a:ext cx="1150"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80339" tIns="41061" rIns="80339" bIns="41061">
              <a:spAutoFit/>
            </a:bodyPr>
            <a:lstStyle>
              <a:lvl1pPr defTabSz="796925">
                <a:defRPr>
                  <a:solidFill>
                    <a:schemeClr val="tx1"/>
                  </a:solidFill>
                  <a:latin typeface="Arial" panose="020B0604020202020204" pitchFamily="34" charset="0"/>
                </a:defRPr>
              </a:lvl1pPr>
              <a:lvl2pPr marL="398463" defTabSz="796925">
                <a:defRPr>
                  <a:solidFill>
                    <a:schemeClr val="tx1"/>
                  </a:solidFill>
                  <a:latin typeface="Arial" panose="020B0604020202020204" pitchFamily="34" charset="0"/>
                </a:defRPr>
              </a:lvl2pPr>
              <a:lvl3pPr marL="796925" defTabSz="796925">
                <a:defRPr>
                  <a:solidFill>
                    <a:schemeClr val="tx1"/>
                  </a:solidFill>
                  <a:latin typeface="Arial" panose="020B0604020202020204" pitchFamily="34" charset="0"/>
                </a:defRPr>
              </a:lvl3pPr>
              <a:lvl4pPr marL="1193800" defTabSz="796925">
                <a:defRPr>
                  <a:solidFill>
                    <a:schemeClr val="tx1"/>
                  </a:solidFill>
                  <a:latin typeface="Arial" panose="020B0604020202020204" pitchFamily="34" charset="0"/>
                </a:defRPr>
              </a:lvl4pPr>
              <a:lvl5pPr marL="1592263" defTabSz="796925">
                <a:defRPr>
                  <a:solidFill>
                    <a:schemeClr val="tx1"/>
                  </a:solidFill>
                  <a:latin typeface="Arial" panose="020B0604020202020204" pitchFamily="34" charset="0"/>
                </a:defRPr>
              </a:lvl5pPr>
              <a:lvl6pPr marL="2049463" defTabSz="796925" fontAlgn="base">
                <a:spcBef>
                  <a:spcPct val="0"/>
                </a:spcBef>
                <a:spcAft>
                  <a:spcPct val="0"/>
                </a:spcAft>
                <a:defRPr>
                  <a:solidFill>
                    <a:schemeClr val="tx1"/>
                  </a:solidFill>
                  <a:latin typeface="Arial" panose="020B0604020202020204" pitchFamily="34" charset="0"/>
                </a:defRPr>
              </a:lvl6pPr>
              <a:lvl7pPr marL="2506663" defTabSz="796925" fontAlgn="base">
                <a:spcBef>
                  <a:spcPct val="0"/>
                </a:spcBef>
                <a:spcAft>
                  <a:spcPct val="0"/>
                </a:spcAft>
                <a:defRPr>
                  <a:solidFill>
                    <a:schemeClr val="tx1"/>
                  </a:solidFill>
                  <a:latin typeface="Arial" panose="020B0604020202020204" pitchFamily="34" charset="0"/>
                </a:defRPr>
              </a:lvl7pPr>
              <a:lvl8pPr marL="2963863" defTabSz="796925" fontAlgn="base">
                <a:spcBef>
                  <a:spcPct val="0"/>
                </a:spcBef>
                <a:spcAft>
                  <a:spcPct val="0"/>
                </a:spcAft>
                <a:defRPr>
                  <a:solidFill>
                    <a:schemeClr val="tx1"/>
                  </a:solidFill>
                  <a:latin typeface="Arial" panose="020B0604020202020204" pitchFamily="34" charset="0"/>
                </a:defRPr>
              </a:lvl8pPr>
              <a:lvl9pPr marL="3421063" defTabSz="796925" fontAlgn="base">
                <a:spcBef>
                  <a:spcPct val="0"/>
                </a:spcBef>
                <a:spcAft>
                  <a:spcPct val="0"/>
                </a:spcAft>
                <a:defRPr>
                  <a:solidFill>
                    <a:schemeClr val="tx1"/>
                  </a:solidFill>
                  <a:latin typeface="Arial" panose="020B0604020202020204" pitchFamily="34" charset="0"/>
                </a:defRPr>
              </a:lvl9pPr>
            </a:lstStyle>
            <a:p>
              <a:pPr algn="ctr" eaLnBrk="0" hangingPunct="0"/>
              <a:r>
                <a:rPr lang="en-US" sz="2000" b="1">
                  <a:latin typeface="Helvetica" panose="020B0604020202020204" pitchFamily="34" charset="0"/>
                </a:rPr>
                <a:t>Branch Office</a:t>
              </a:r>
            </a:p>
          </p:txBody>
        </p:sp>
        <p:sp>
          <p:nvSpPr>
            <p:cNvPr id="8206" name="Rectangle 14"/>
            <p:cNvSpPr>
              <a:spLocks noChangeArrowheads="1"/>
            </p:cNvSpPr>
            <p:nvPr/>
          </p:nvSpPr>
          <p:spPr bwMode="auto">
            <a:xfrm>
              <a:off x="2135" y="1073"/>
              <a:ext cx="155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80339" tIns="41061" rIns="80339" bIns="41061">
              <a:spAutoFit/>
            </a:bodyPr>
            <a:lstStyle>
              <a:lvl1pPr defTabSz="796925">
                <a:defRPr>
                  <a:solidFill>
                    <a:schemeClr val="tx1"/>
                  </a:solidFill>
                  <a:latin typeface="Arial" panose="020B0604020202020204" pitchFamily="34" charset="0"/>
                </a:defRPr>
              </a:lvl1pPr>
              <a:lvl2pPr marL="398463" defTabSz="796925">
                <a:defRPr>
                  <a:solidFill>
                    <a:schemeClr val="tx1"/>
                  </a:solidFill>
                  <a:latin typeface="Arial" panose="020B0604020202020204" pitchFamily="34" charset="0"/>
                </a:defRPr>
              </a:lvl2pPr>
              <a:lvl3pPr marL="796925" defTabSz="796925">
                <a:defRPr>
                  <a:solidFill>
                    <a:schemeClr val="tx1"/>
                  </a:solidFill>
                  <a:latin typeface="Arial" panose="020B0604020202020204" pitchFamily="34" charset="0"/>
                </a:defRPr>
              </a:lvl3pPr>
              <a:lvl4pPr marL="1193800" defTabSz="796925">
                <a:defRPr>
                  <a:solidFill>
                    <a:schemeClr val="tx1"/>
                  </a:solidFill>
                  <a:latin typeface="Arial" panose="020B0604020202020204" pitchFamily="34" charset="0"/>
                </a:defRPr>
              </a:lvl4pPr>
              <a:lvl5pPr marL="1592263" defTabSz="796925">
                <a:defRPr>
                  <a:solidFill>
                    <a:schemeClr val="tx1"/>
                  </a:solidFill>
                  <a:latin typeface="Arial" panose="020B0604020202020204" pitchFamily="34" charset="0"/>
                </a:defRPr>
              </a:lvl5pPr>
              <a:lvl6pPr marL="2049463" defTabSz="796925" fontAlgn="base">
                <a:spcBef>
                  <a:spcPct val="0"/>
                </a:spcBef>
                <a:spcAft>
                  <a:spcPct val="0"/>
                </a:spcAft>
                <a:defRPr>
                  <a:solidFill>
                    <a:schemeClr val="tx1"/>
                  </a:solidFill>
                  <a:latin typeface="Arial" panose="020B0604020202020204" pitchFamily="34" charset="0"/>
                </a:defRPr>
              </a:lvl6pPr>
              <a:lvl7pPr marL="2506663" defTabSz="796925" fontAlgn="base">
                <a:spcBef>
                  <a:spcPct val="0"/>
                </a:spcBef>
                <a:spcAft>
                  <a:spcPct val="0"/>
                </a:spcAft>
                <a:defRPr>
                  <a:solidFill>
                    <a:schemeClr val="tx1"/>
                  </a:solidFill>
                  <a:latin typeface="Arial" panose="020B0604020202020204" pitchFamily="34" charset="0"/>
                </a:defRPr>
              </a:lvl7pPr>
              <a:lvl8pPr marL="2963863" defTabSz="796925" fontAlgn="base">
                <a:spcBef>
                  <a:spcPct val="0"/>
                </a:spcBef>
                <a:spcAft>
                  <a:spcPct val="0"/>
                </a:spcAft>
                <a:defRPr>
                  <a:solidFill>
                    <a:schemeClr val="tx1"/>
                  </a:solidFill>
                  <a:latin typeface="Arial" panose="020B0604020202020204" pitchFamily="34" charset="0"/>
                </a:defRPr>
              </a:lvl8pPr>
              <a:lvl9pPr marL="3421063" defTabSz="796925" fontAlgn="base">
                <a:spcBef>
                  <a:spcPct val="0"/>
                </a:spcBef>
                <a:spcAft>
                  <a:spcPct val="0"/>
                </a:spcAft>
                <a:defRPr>
                  <a:solidFill>
                    <a:schemeClr val="tx1"/>
                  </a:solidFill>
                  <a:latin typeface="Arial" panose="020B0604020202020204" pitchFamily="34" charset="0"/>
                </a:defRPr>
              </a:lvl9pPr>
            </a:lstStyle>
            <a:p>
              <a:pPr algn="ctr" eaLnBrk="0" hangingPunct="0"/>
              <a:r>
                <a:rPr lang="en-US" sz="2000" b="1">
                  <a:latin typeface="Helvetica" panose="020B0604020202020204" pitchFamily="34" charset="0"/>
                </a:rPr>
                <a:t>Modem or ISDN TA</a:t>
              </a:r>
            </a:p>
          </p:txBody>
        </p:sp>
        <p:sp>
          <p:nvSpPr>
            <p:cNvPr id="8207" name="Rectangle 15"/>
            <p:cNvSpPr>
              <a:spLocks noChangeArrowheads="1"/>
            </p:cNvSpPr>
            <p:nvPr/>
          </p:nvSpPr>
          <p:spPr bwMode="auto">
            <a:xfrm>
              <a:off x="4290" y="1974"/>
              <a:ext cx="100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80339" tIns="41061" rIns="80339" bIns="41061">
              <a:spAutoFit/>
            </a:bodyPr>
            <a:lstStyle>
              <a:lvl1pPr defTabSz="796925">
                <a:defRPr>
                  <a:solidFill>
                    <a:schemeClr val="tx1"/>
                  </a:solidFill>
                  <a:latin typeface="Arial" panose="020B0604020202020204" pitchFamily="34" charset="0"/>
                </a:defRPr>
              </a:lvl1pPr>
              <a:lvl2pPr marL="398463" defTabSz="796925">
                <a:defRPr>
                  <a:solidFill>
                    <a:schemeClr val="tx1"/>
                  </a:solidFill>
                  <a:latin typeface="Arial" panose="020B0604020202020204" pitchFamily="34" charset="0"/>
                </a:defRPr>
              </a:lvl2pPr>
              <a:lvl3pPr marL="796925" defTabSz="796925">
                <a:defRPr>
                  <a:solidFill>
                    <a:schemeClr val="tx1"/>
                  </a:solidFill>
                  <a:latin typeface="Arial" panose="020B0604020202020204" pitchFamily="34" charset="0"/>
                </a:defRPr>
              </a:lvl3pPr>
              <a:lvl4pPr marL="1193800" defTabSz="796925">
                <a:defRPr>
                  <a:solidFill>
                    <a:schemeClr val="tx1"/>
                  </a:solidFill>
                  <a:latin typeface="Arial" panose="020B0604020202020204" pitchFamily="34" charset="0"/>
                </a:defRPr>
              </a:lvl4pPr>
              <a:lvl5pPr marL="1592263" defTabSz="796925">
                <a:defRPr>
                  <a:solidFill>
                    <a:schemeClr val="tx1"/>
                  </a:solidFill>
                  <a:latin typeface="Arial" panose="020B0604020202020204" pitchFamily="34" charset="0"/>
                </a:defRPr>
              </a:lvl5pPr>
              <a:lvl6pPr marL="2049463" defTabSz="796925" fontAlgn="base">
                <a:spcBef>
                  <a:spcPct val="0"/>
                </a:spcBef>
                <a:spcAft>
                  <a:spcPct val="0"/>
                </a:spcAft>
                <a:defRPr>
                  <a:solidFill>
                    <a:schemeClr val="tx1"/>
                  </a:solidFill>
                  <a:latin typeface="Arial" panose="020B0604020202020204" pitchFamily="34" charset="0"/>
                </a:defRPr>
              </a:lvl6pPr>
              <a:lvl7pPr marL="2506663" defTabSz="796925" fontAlgn="base">
                <a:spcBef>
                  <a:spcPct val="0"/>
                </a:spcBef>
                <a:spcAft>
                  <a:spcPct val="0"/>
                </a:spcAft>
                <a:defRPr>
                  <a:solidFill>
                    <a:schemeClr val="tx1"/>
                  </a:solidFill>
                  <a:latin typeface="Arial" panose="020B0604020202020204" pitchFamily="34" charset="0"/>
                </a:defRPr>
              </a:lvl7pPr>
              <a:lvl8pPr marL="2963863" defTabSz="796925" fontAlgn="base">
                <a:spcBef>
                  <a:spcPct val="0"/>
                </a:spcBef>
                <a:spcAft>
                  <a:spcPct val="0"/>
                </a:spcAft>
                <a:defRPr>
                  <a:solidFill>
                    <a:schemeClr val="tx1"/>
                  </a:solidFill>
                  <a:latin typeface="Arial" panose="020B0604020202020204" pitchFamily="34" charset="0"/>
                </a:defRPr>
              </a:lvl8pPr>
              <a:lvl9pPr marL="3421063" defTabSz="796925" fontAlgn="base">
                <a:spcBef>
                  <a:spcPct val="0"/>
                </a:spcBef>
                <a:spcAft>
                  <a:spcPct val="0"/>
                </a:spcAft>
                <a:defRPr>
                  <a:solidFill>
                    <a:schemeClr val="tx1"/>
                  </a:solidFill>
                  <a:latin typeface="Arial" panose="020B0604020202020204" pitchFamily="34" charset="0"/>
                </a:defRPr>
              </a:lvl9pPr>
            </a:lstStyle>
            <a:p>
              <a:pPr eaLnBrk="0" hangingPunct="0"/>
              <a:r>
                <a:rPr lang="en-US" sz="2000" b="1">
                  <a:latin typeface="Helvetica" panose="020B0604020202020204" pitchFamily="34" charset="0"/>
                </a:rPr>
                <a:t>Mobile User</a:t>
              </a:r>
            </a:p>
          </p:txBody>
        </p:sp>
        <p:sp>
          <p:nvSpPr>
            <p:cNvPr id="8208" name="Rectangle 16"/>
            <p:cNvSpPr>
              <a:spLocks noChangeArrowheads="1"/>
            </p:cNvSpPr>
            <p:nvPr/>
          </p:nvSpPr>
          <p:spPr bwMode="auto">
            <a:xfrm>
              <a:off x="665" y="3187"/>
              <a:ext cx="96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80339" tIns="41061" rIns="80339" bIns="41061">
              <a:spAutoFit/>
            </a:bodyPr>
            <a:lstStyle>
              <a:lvl1pPr defTabSz="796925">
                <a:defRPr>
                  <a:solidFill>
                    <a:schemeClr val="tx1"/>
                  </a:solidFill>
                  <a:latin typeface="Arial" panose="020B0604020202020204" pitchFamily="34" charset="0"/>
                </a:defRPr>
              </a:lvl1pPr>
              <a:lvl2pPr marL="398463" defTabSz="796925">
                <a:defRPr>
                  <a:solidFill>
                    <a:schemeClr val="tx1"/>
                  </a:solidFill>
                  <a:latin typeface="Arial" panose="020B0604020202020204" pitchFamily="34" charset="0"/>
                </a:defRPr>
              </a:lvl2pPr>
              <a:lvl3pPr marL="796925" defTabSz="796925">
                <a:defRPr>
                  <a:solidFill>
                    <a:schemeClr val="tx1"/>
                  </a:solidFill>
                  <a:latin typeface="Arial" panose="020B0604020202020204" pitchFamily="34" charset="0"/>
                </a:defRPr>
              </a:lvl3pPr>
              <a:lvl4pPr marL="1193800" defTabSz="796925">
                <a:defRPr>
                  <a:solidFill>
                    <a:schemeClr val="tx1"/>
                  </a:solidFill>
                  <a:latin typeface="Arial" panose="020B0604020202020204" pitchFamily="34" charset="0"/>
                </a:defRPr>
              </a:lvl4pPr>
              <a:lvl5pPr marL="1592263" defTabSz="796925">
                <a:defRPr>
                  <a:solidFill>
                    <a:schemeClr val="tx1"/>
                  </a:solidFill>
                  <a:latin typeface="Arial" panose="020B0604020202020204" pitchFamily="34" charset="0"/>
                </a:defRPr>
              </a:lvl5pPr>
              <a:lvl6pPr marL="2049463" defTabSz="796925" fontAlgn="base">
                <a:spcBef>
                  <a:spcPct val="0"/>
                </a:spcBef>
                <a:spcAft>
                  <a:spcPct val="0"/>
                </a:spcAft>
                <a:defRPr>
                  <a:solidFill>
                    <a:schemeClr val="tx1"/>
                  </a:solidFill>
                  <a:latin typeface="Arial" panose="020B0604020202020204" pitchFamily="34" charset="0"/>
                </a:defRPr>
              </a:lvl6pPr>
              <a:lvl7pPr marL="2506663" defTabSz="796925" fontAlgn="base">
                <a:spcBef>
                  <a:spcPct val="0"/>
                </a:spcBef>
                <a:spcAft>
                  <a:spcPct val="0"/>
                </a:spcAft>
                <a:defRPr>
                  <a:solidFill>
                    <a:schemeClr val="tx1"/>
                  </a:solidFill>
                  <a:latin typeface="Arial" panose="020B0604020202020204" pitchFamily="34" charset="0"/>
                </a:defRPr>
              </a:lvl7pPr>
              <a:lvl8pPr marL="2963863" defTabSz="796925" fontAlgn="base">
                <a:spcBef>
                  <a:spcPct val="0"/>
                </a:spcBef>
                <a:spcAft>
                  <a:spcPct val="0"/>
                </a:spcAft>
                <a:defRPr>
                  <a:solidFill>
                    <a:schemeClr val="tx1"/>
                  </a:solidFill>
                  <a:latin typeface="Arial" panose="020B0604020202020204" pitchFamily="34" charset="0"/>
                </a:defRPr>
              </a:lvl8pPr>
              <a:lvl9pPr marL="3421063" defTabSz="796925" fontAlgn="base">
                <a:spcBef>
                  <a:spcPct val="0"/>
                </a:spcBef>
                <a:spcAft>
                  <a:spcPct val="0"/>
                </a:spcAft>
                <a:defRPr>
                  <a:solidFill>
                    <a:schemeClr val="tx1"/>
                  </a:solidFill>
                  <a:latin typeface="Arial" panose="020B0604020202020204" pitchFamily="34" charset="0"/>
                </a:defRPr>
              </a:lvl9pPr>
            </a:lstStyle>
            <a:p>
              <a:pPr algn="ctr" eaLnBrk="0" hangingPunct="0"/>
              <a:r>
                <a:rPr lang="en-US" sz="2000" b="1">
                  <a:latin typeface="Helvetica" panose="020B0604020202020204" pitchFamily="34" charset="0"/>
                </a:rPr>
                <a:t>Main Office</a:t>
              </a:r>
            </a:p>
          </p:txBody>
        </p:sp>
        <p:pic>
          <p:nvPicPr>
            <p:cNvPr id="8209"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3" y="1314"/>
              <a:ext cx="44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21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4" y="1977"/>
              <a:ext cx="44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211" name="Picture 1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2" y="2112"/>
              <a:ext cx="689" cy="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212" name="Picture 2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40" y="1152"/>
              <a:ext cx="64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213" name="Picture 2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01" y="2572"/>
              <a:ext cx="420" cy="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214"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06" y="1785"/>
              <a:ext cx="477" cy="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215" name="Picture 2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28" y="2762"/>
              <a:ext cx="487"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216" name="Freeform 24"/>
            <p:cNvSpPr>
              <a:spLocks/>
            </p:cNvSpPr>
            <p:nvPr/>
          </p:nvSpPr>
          <p:spPr bwMode="auto">
            <a:xfrm>
              <a:off x="1139" y="2854"/>
              <a:ext cx="1421" cy="751"/>
            </a:xfrm>
            <a:custGeom>
              <a:avLst/>
              <a:gdLst>
                <a:gd name="T0" fmla="*/ 0 w 1263"/>
                <a:gd name="T1" fmla="*/ 0 h 668"/>
                <a:gd name="T2" fmla="*/ 675 w 1263"/>
                <a:gd name="T3" fmla="*/ 347 h 668"/>
                <a:gd name="T4" fmla="*/ 489 w 1263"/>
                <a:gd name="T5" fmla="*/ 373 h 668"/>
                <a:gd name="T6" fmla="*/ 1262 w 1263"/>
                <a:gd name="T7" fmla="*/ 667 h 668"/>
              </a:gdLst>
              <a:ahLst/>
              <a:cxnLst>
                <a:cxn ang="0">
                  <a:pos x="T0" y="T1"/>
                </a:cxn>
                <a:cxn ang="0">
                  <a:pos x="T2" y="T3"/>
                </a:cxn>
                <a:cxn ang="0">
                  <a:pos x="T4" y="T5"/>
                </a:cxn>
                <a:cxn ang="0">
                  <a:pos x="T6" y="T7"/>
                </a:cxn>
              </a:cxnLst>
              <a:rect l="0" t="0" r="r" b="b"/>
              <a:pathLst>
                <a:path w="1263" h="668">
                  <a:moveTo>
                    <a:pt x="0" y="0"/>
                  </a:moveTo>
                  <a:lnTo>
                    <a:pt x="675" y="347"/>
                  </a:lnTo>
                  <a:lnTo>
                    <a:pt x="489" y="373"/>
                  </a:lnTo>
                  <a:lnTo>
                    <a:pt x="1262" y="667"/>
                  </a:lnTo>
                </a:path>
              </a:pathLst>
            </a:custGeom>
            <a:noFill/>
            <a:ln w="38100" cap="rnd" cmpd="sng">
              <a:solidFill>
                <a:schemeClr val="accent2"/>
              </a:solidFill>
              <a:prstDash val="solid"/>
              <a:round/>
              <a:headEnd type="none" w="med" len="med"/>
              <a:tailEnd type="none" w="med" len="me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8217" name="Picture 25"/>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57" y="3463"/>
              <a:ext cx="517"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218" name="Picture 26"/>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90" y="2708"/>
              <a:ext cx="6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Tree>
    <p:extLst>
      <p:ext uri="{BB962C8B-B14F-4D97-AF65-F5344CB8AC3E}">
        <p14:creationId xmlns:p14="http://schemas.microsoft.com/office/powerpoint/2010/main" val="81867735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11163" y="220663"/>
            <a:ext cx="3246437" cy="846137"/>
          </a:xfrm>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71412" tIns="41061" rIns="71412" bIns="41061" anchor="ctr"/>
          <a:lstStyle/>
          <a:p>
            <a:pPr defTabSz="646113"/>
            <a:r>
              <a:rPr lang="en-US" u="sng"/>
              <a:t>Switches</a:t>
            </a:r>
          </a:p>
        </p:txBody>
      </p:sp>
      <p:sp>
        <p:nvSpPr>
          <p:cNvPr id="18435" name="Rectangle 3"/>
          <p:cNvSpPr>
            <a:spLocks noChangeArrowheads="1"/>
          </p:cNvSpPr>
          <p:nvPr/>
        </p:nvSpPr>
        <p:spPr bwMode="auto">
          <a:xfrm>
            <a:off x="595313" y="1898650"/>
            <a:ext cx="3619500" cy="838200"/>
          </a:xfrm>
          <a:prstGeom prst="rect">
            <a:avLst/>
          </a:prstGeom>
          <a:solidFill>
            <a:srgbClr val="E7EDE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36" name="Line 4"/>
          <p:cNvSpPr>
            <a:spLocks noChangeShapeType="1"/>
          </p:cNvSpPr>
          <p:nvPr/>
        </p:nvSpPr>
        <p:spPr bwMode="auto">
          <a:xfrm>
            <a:off x="571500" y="2724150"/>
            <a:ext cx="36544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8437" name="Group 5"/>
          <p:cNvGrpSpPr>
            <a:grpSpLocks/>
          </p:cNvGrpSpPr>
          <p:nvPr/>
        </p:nvGrpSpPr>
        <p:grpSpPr bwMode="auto">
          <a:xfrm>
            <a:off x="1738313" y="2708275"/>
            <a:ext cx="682625" cy="915988"/>
            <a:chOff x="1646" y="2784"/>
            <a:chExt cx="382" cy="513"/>
          </a:xfrm>
        </p:grpSpPr>
        <p:sp>
          <p:nvSpPr>
            <p:cNvPr id="18438" name="Freeform 6"/>
            <p:cNvSpPr>
              <a:spLocks/>
            </p:cNvSpPr>
            <p:nvPr/>
          </p:nvSpPr>
          <p:spPr bwMode="auto">
            <a:xfrm>
              <a:off x="1649" y="2784"/>
              <a:ext cx="362" cy="509"/>
            </a:xfrm>
            <a:custGeom>
              <a:avLst/>
              <a:gdLst>
                <a:gd name="T0" fmla="*/ 0 w 362"/>
                <a:gd name="T1" fmla="*/ 496 h 509"/>
                <a:gd name="T2" fmla="*/ 45 w 362"/>
                <a:gd name="T3" fmla="*/ 0 h 509"/>
                <a:gd name="T4" fmla="*/ 361 w 362"/>
                <a:gd name="T5" fmla="*/ 0 h 509"/>
                <a:gd name="T6" fmla="*/ 327 w 362"/>
                <a:gd name="T7" fmla="*/ 508 h 509"/>
                <a:gd name="T8" fmla="*/ 0 w 362"/>
                <a:gd name="T9" fmla="*/ 496 h 509"/>
              </a:gdLst>
              <a:ahLst/>
              <a:cxnLst>
                <a:cxn ang="0">
                  <a:pos x="T0" y="T1"/>
                </a:cxn>
                <a:cxn ang="0">
                  <a:pos x="T2" y="T3"/>
                </a:cxn>
                <a:cxn ang="0">
                  <a:pos x="T4" y="T5"/>
                </a:cxn>
                <a:cxn ang="0">
                  <a:pos x="T6" y="T7"/>
                </a:cxn>
                <a:cxn ang="0">
                  <a:pos x="T8" y="T9"/>
                </a:cxn>
              </a:cxnLst>
              <a:rect l="0" t="0" r="r" b="b"/>
              <a:pathLst>
                <a:path w="362" h="509">
                  <a:moveTo>
                    <a:pt x="0" y="496"/>
                  </a:moveTo>
                  <a:lnTo>
                    <a:pt x="45" y="0"/>
                  </a:lnTo>
                  <a:lnTo>
                    <a:pt x="361" y="0"/>
                  </a:lnTo>
                  <a:lnTo>
                    <a:pt x="327" y="508"/>
                  </a:lnTo>
                  <a:lnTo>
                    <a:pt x="0" y="496"/>
                  </a:lnTo>
                </a:path>
              </a:pathLst>
            </a:custGeom>
            <a:solidFill>
              <a:srgbClr val="E7EDE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39" name="Line 7"/>
            <p:cNvSpPr>
              <a:spLocks noChangeShapeType="1"/>
            </p:cNvSpPr>
            <p:nvPr/>
          </p:nvSpPr>
          <p:spPr bwMode="auto">
            <a:xfrm flipH="1">
              <a:off x="1646" y="2799"/>
              <a:ext cx="62" cy="47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40" name="Line 8"/>
            <p:cNvSpPr>
              <a:spLocks noChangeShapeType="1"/>
            </p:cNvSpPr>
            <p:nvPr/>
          </p:nvSpPr>
          <p:spPr bwMode="auto">
            <a:xfrm flipH="1">
              <a:off x="1975" y="2801"/>
              <a:ext cx="53" cy="4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sp>
        <p:nvSpPr>
          <p:cNvPr id="18441" name="Line 9"/>
          <p:cNvSpPr>
            <a:spLocks noChangeShapeType="1"/>
          </p:cNvSpPr>
          <p:nvPr/>
        </p:nvSpPr>
        <p:spPr bwMode="auto">
          <a:xfrm>
            <a:off x="571500" y="1906588"/>
            <a:ext cx="36544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42" name="Rectangle 10"/>
          <p:cNvSpPr>
            <a:spLocks noChangeArrowheads="1"/>
          </p:cNvSpPr>
          <p:nvPr/>
        </p:nvSpPr>
        <p:spPr bwMode="auto">
          <a:xfrm>
            <a:off x="639763" y="4008438"/>
            <a:ext cx="3981450"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85695" tIns="44633" rIns="85695" bIns="44633">
            <a:spAutoFit/>
          </a:bodyPr>
          <a:lstStyle>
            <a:lvl1pPr marL="228600" indent="-228600" defTabSz="817563">
              <a:defRPr>
                <a:solidFill>
                  <a:schemeClr val="tx1"/>
                </a:solidFill>
                <a:latin typeface="Arial" panose="020B0604020202020204" pitchFamily="34" charset="0"/>
              </a:defRPr>
            </a:lvl1pPr>
            <a:lvl2pPr marL="430213" defTabSz="817563">
              <a:defRPr>
                <a:solidFill>
                  <a:schemeClr val="tx1"/>
                </a:solidFill>
                <a:latin typeface="Arial" panose="020B0604020202020204" pitchFamily="34" charset="0"/>
              </a:defRPr>
            </a:lvl2pPr>
            <a:lvl3pPr marL="858838" defTabSz="817563">
              <a:defRPr>
                <a:solidFill>
                  <a:schemeClr val="tx1"/>
                </a:solidFill>
                <a:latin typeface="Arial" panose="020B0604020202020204" pitchFamily="34" charset="0"/>
              </a:defRPr>
            </a:lvl3pPr>
            <a:lvl4pPr marL="1289050" defTabSz="817563">
              <a:defRPr>
                <a:solidFill>
                  <a:schemeClr val="tx1"/>
                </a:solidFill>
                <a:latin typeface="Arial" panose="020B0604020202020204" pitchFamily="34" charset="0"/>
              </a:defRPr>
            </a:lvl4pPr>
            <a:lvl5pPr marL="1719263" defTabSz="817563">
              <a:defRPr>
                <a:solidFill>
                  <a:schemeClr val="tx1"/>
                </a:solidFill>
                <a:latin typeface="Arial" panose="020B0604020202020204" pitchFamily="34" charset="0"/>
              </a:defRPr>
            </a:lvl5pPr>
            <a:lvl6pPr marL="2176463" defTabSz="817563" fontAlgn="base">
              <a:spcBef>
                <a:spcPct val="0"/>
              </a:spcBef>
              <a:spcAft>
                <a:spcPct val="0"/>
              </a:spcAft>
              <a:defRPr>
                <a:solidFill>
                  <a:schemeClr val="tx1"/>
                </a:solidFill>
                <a:latin typeface="Arial" panose="020B0604020202020204" pitchFamily="34" charset="0"/>
              </a:defRPr>
            </a:lvl6pPr>
            <a:lvl7pPr marL="2633663" defTabSz="817563" fontAlgn="base">
              <a:spcBef>
                <a:spcPct val="0"/>
              </a:spcBef>
              <a:spcAft>
                <a:spcPct val="0"/>
              </a:spcAft>
              <a:defRPr>
                <a:solidFill>
                  <a:schemeClr val="tx1"/>
                </a:solidFill>
                <a:latin typeface="Arial" panose="020B0604020202020204" pitchFamily="34" charset="0"/>
              </a:defRPr>
            </a:lvl7pPr>
            <a:lvl8pPr marL="3090863" defTabSz="817563" fontAlgn="base">
              <a:spcBef>
                <a:spcPct val="0"/>
              </a:spcBef>
              <a:spcAft>
                <a:spcPct val="0"/>
              </a:spcAft>
              <a:defRPr>
                <a:solidFill>
                  <a:schemeClr val="tx1"/>
                </a:solidFill>
                <a:latin typeface="Arial" panose="020B0604020202020204" pitchFamily="34" charset="0"/>
              </a:defRPr>
            </a:lvl8pPr>
            <a:lvl9pPr marL="3548063" defTabSz="817563" fontAlgn="base">
              <a:spcBef>
                <a:spcPct val="0"/>
              </a:spcBef>
              <a:spcAft>
                <a:spcPct val="0"/>
              </a:spcAft>
              <a:defRPr>
                <a:solidFill>
                  <a:schemeClr val="tx1"/>
                </a:solidFill>
                <a:latin typeface="Arial" panose="020B0604020202020204" pitchFamily="34" charset="0"/>
              </a:defRPr>
            </a:lvl9pPr>
          </a:lstStyle>
          <a:p>
            <a:pPr eaLnBrk="0" hangingPunct="0">
              <a:lnSpc>
                <a:spcPct val="95000"/>
              </a:lnSpc>
              <a:spcBef>
                <a:spcPct val="35000"/>
              </a:spcBef>
              <a:buClr>
                <a:schemeClr val="accent1"/>
              </a:buClr>
              <a:buFontTx/>
              <a:buChar char="•"/>
            </a:pPr>
            <a:r>
              <a:rPr lang="en-US" sz="2400" b="1">
                <a:latin typeface="Helvetica" panose="020B0604020202020204" pitchFamily="34" charset="0"/>
              </a:rPr>
              <a:t>Each segment has its own collision domain</a:t>
            </a:r>
          </a:p>
          <a:p>
            <a:pPr eaLnBrk="0" hangingPunct="0">
              <a:lnSpc>
                <a:spcPct val="95000"/>
              </a:lnSpc>
              <a:spcBef>
                <a:spcPct val="35000"/>
              </a:spcBef>
              <a:buClr>
                <a:schemeClr val="accent1"/>
              </a:buClr>
              <a:buFontTx/>
              <a:buChar char="•"/>
            </a:pPr>
            <a:r>
              <a:rPr lang="en-US" sz="2400" b="1">
                <a:latin typeface="Helvetica" panose="020B0604020202020204" pitchFamily="34" charset="0"/>
              </a:rPr>
              <a:t>Broadcasts are forwarded to all segments</a:t>
            </a:r>
          </a:p>
        </p:txBody>
      </p:sp>
      <p:sp>
        <p:nvSpPr>
          <p:cNvPr id="18443" name="Line 11"/>
          <p:cNvSpPr>
            <a:spLocks noChangeShapeType="1"/>
          </p:cNvSpPr>
          <p:nvPr/>
        </p:nvSpPr>
        <p:spPr bwMode="auto">
          <a:xfrm flipV="1">
            <a:off x="2427288" y="2146300"/>
            <a:ext cx="1631950" cy="3175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44" name="Arc 12"/>
          <p:cNvSpPr>
            <a:spLocks/>
          </p:cNvSpPr>
          <p:nvPr/>
        </p:nvSpPr>
        <p:spPr bwMode="auto">
          <a:xfrm>
            <a:off x="1878013" y="2224088"/>
            <a:ext cx="395287" cy="460375"/>
          </a:xfrm>
          <a:custGeom>
            <a:avLst/>
            <a:gdLst>
              <a:gd name="G0" fmla="+- 21600 0 0"/>
              <a:gd name="G1" fmla="+- 21600 0 0"/>
              <a:gd name="G2" fmla="+- 21600 0 0"/>
              <a:gd name="T0" fmla="*/ 0 w 21600"/>
              <a:gd name="T1" fmla="*/ 21516 h 21600"/>
              <a:gd name="T2" fmla="*/ 2150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16"/>
                </a:moveTo>
                <a:cubicBezTo>
                  <a:pt x="46" y="9657"/>
                  <a:pt x="9643" y="54"/>
                  <a:pt x="21502" y="0"/>
                </a:cubicBezTo>
              </a:path>
              <a:path w="21600" h="21600" stroke="0" extrusionOk="0">
                <a:moveTo>
                  <a:pt x="0" y="21516"/>
                </a:moveTo>
                <a:cubicBezTo>
                  <a:pt x="46" y="9657"/>
                  <a:pt x="9643" y="54"/>
                  <a:pt x="21502" y="0"/>
                </a:cubicBezTo>
                <a:lnTo>
                  <a:pt x="21600" y="21600"/>
                </a:lnTo>
                <a:close/>
              </a:path>
            </a:pathLst>
          </a:custGeom>
          <a:noFill/>
          <a:ln w="25400" cap="rnd">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45" name="Arc 13"/>
          <p:cNvSpPr>
            <a:spLocks/>
          </p:cNvSpPr>
          <p:nvPr/>
        </p:nvSpPr>
        <p:spPr bwMode="auto">
          <a:xfrm>
            <a:off x="860425" y="1995488"/>
            <a:ext cx="414338" cy="695325"/>
          </a:xfrm>
          <a:custGeom>
            <a:avLst/>
            <a:gdLst>
              <a:gd name="G0" fmla="+- 21600 0 0"/>
              <a:gd name="G1" fmla="+- 21600 0 0"/>
              <a:gd name="G2" fmla="+- 21600 0 0"/>
              <a:gd name="T0" fmla="*/ 0 w 21600"/>
              <a:gd name="T1" fmla="*/ 21600 h 21600"/>
              <a:gd name="T2" fmla="*/ 21507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6"/>
                  <a:pt x="9614" y="51"/>
                  <a:pt x="21507" y="0"/>
                </a:cubicBezTo>
              </a:path>
              <a:path w="21600" h="21600" stroke="0" extrusionOk="0">
                <a:moveTo>
                  <a:pt x="0" y="21600"/>
                </a:moveTo>
                <a:cubicBezTo>
                  <a:pt x="0" y="9706"/>
                  <a:pt x="9614" y="51"/>
                  <a:pt x="21507" y="0"/>
                </a:cubicBezTo>
                <a:lnTo>
                  <a:pt x="21600" y="21600"/>
                </a:lnTo>
                <a:close/>
              </a:path>
            </a:pathLst>
          </a:custGeom>
          <a:noFill/>
          <a:ln w="25400" cap="rnd">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8446" name="Group 14"/>
          <p:cNvGrpSpPr>
            <a:grpSpLocks/>
          </p:cNvGrpSpPr>
          <p:nvPr/>
        </p:nvGrpSpPr>
        <p:grpSpPr bwMode="auto">
          <a:xfrm>
            <a:off x="3095625" y="2743200"/>
            <a:ext cx="669925" cy="900113"/>
            <a:chOff x="2399" y="2789"/>
            <a:chExt cx="375" cy="504"/>
          </a:xfrm>
        </p:grpSpPr>
        <p:sp>
          <p:nvSpPr>
            <p:cNvPr id="18447" name="Freeform 15"/>
            <p:cNvSpPr>
              <a:spLocks/>
            </p:cNvSpPr>
            <p:nvPr/>
          </p:nvSpPr>
          <p:spPr bwMode="auto">
            <a:xfrm>
              <a:off x="2402" y="2789"/>
              <a:ext cx="356" cy="500"/>
            </a:xfrm>
            <a:custGeom>
              <a:avLst/>
              <a:gdLst>
                <a:gd name="T0" fmla="*/ 0 w 356"/>
                <a:gd name="T1" fmla="*/ 487 h 500"/>
                <a:gd name="T2" fmla="*/ 45 w 356"/>
                <a:gd name="T3" fmla="*/ 0 h 500"/>
                <a:gd name="T4" fmla="*/ 355 w 356"/>
                <a:gd name="T5" fmla="*/ 0 h 500"/>
                <a:gd name="T6" fmla="*/ 322 w 356"/>
                <a:gd name="T7" fmla="*/ 499 h 500"/>
                <a:gd name="T8" fmla="*/ 0 w 356"/>
                <a:gd name="T9" fmla="*/ 487 h 500"/>
              </a:gdLst>
              <a:ahLst/>
              <a:cxnLst>
                <a:cxn ang="0">
                  <a:pos x="T0" y="T1"/>
                </a:cxn>
                <a:cxn ang="0">
                  <a:pos x="T2" y="T3"/>
                </a:cxn>
                <a:cxn ang="0">
                  <a:pos x="T4" y="T5"/>
                </a:cxn>
                <a:cxn ang="0">
                  <a:pos x="T6" y="T7"/>
                </a:cxn>
                <a:cxn ang="0">
                  <a:pos x="T8" y="T9"/>
                </a:cxn>
              </a:cxnLst>
              <a:rect l="0" t="0" r="r" b="b"/>
              <a:pathLst>
                <a:path w="356" h="500">
                  <a:moveTo>
                    <a:pt x="0" y="487"/>
                  </a:moveTo>
                  <a:lnTo>
                    <a:pt x="45" y="0"/>
                  </a:lnTo>
                  <a:lnTo>
                    <a:pt x="355" y="0"/>
                  </a:lnTo>
                  <a:lnTo>
                    <a:pt x="322" y="499"/>
                  </a:lnTo>
                  <a:lnTo>
                    <a:pt x="0" y="487"/>
                  </a:lnTo>
                </a:path>
              </a:pathLst>
            </a:custGeom>
            <a:solidFill>
              <a:srgbClr val="E7EDE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48" name="Line 16"/>
            <p:cNvSpPr>
              <a:spLocks noChangeShapeType="1"/>
            </p:cNvSpPr>
            <p:nvPr/>
          </p:nvSpPr>
          <p:spPr bwMode="auto">
            <a:xfrm flipH="1">
              <a:off x="2399" y="2803"/>
              <a:ext cx="61" cy="47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49" name="Line 17"/>
            <p:cNvSpPr>
              <a:spLocks noChangeShapeType="1"/>
            </p:cNvSpPr>
            <p:nvPr/>
          </p:nvSpPr>
          <p:spPr bwMode="auto">
            <a:xfrm flipH="1">
              <a:off x="2722" y="2805"/>
              <a:ext cx="52" cy="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8450" name="Group 18"/>
          <p:cNvGrpSpPr>
            <a:grpSpLocks/>
          </p:cNvGrpSpPr>
          <p:nvPr/>
        </p:nvGrpSpPr>
        <p:grpSpPr bwMode="auto">
          <a:xfrm>
            <a:off x="755650" y="2740025"/>
            <a:ext cx="671513" cy="898525"/>
            <a:chOff x="1088" y="2787"/>
            <a:chExt cx="376" cy="504"/>
          </a:xfrm>
        </p:grpSpPr>
        <p:sp>
          <p:nvSpPr>
            <p:cNvPr id="18451" name="Freeform 19"/>
            <p:cNvSpPr>
              <a:spLocks/>
            </p:cNvSpPr>
            <p:nvPr/>
          </p:nvSpPr>
          <p:spPr bwMode="auto">
            <a:xfrm>
              <a:off x="1091" y="2787"/>
              <a:ext cx="356" cy="500"/>
            </a:xfrm>
            <a:custGeom>
              <a:avLst/>
              <a:gdLst>
                <a:gd name="T0" fmla="*/ 0 w 356"/>
                <a:gd name="T1" fmla="*/ 487 h 500"/>
                <a:gd name="T2" fmla="*/ 45 w 356"/>
                <a:gd name="T3" fmla="*/ 0 h 500"/>
                <a:gd name="T4" fmla="*/ 355 w 356"/>
                <a:gd name="T5" fmla="*/ 0 h 500"/>
                <a:gd name="T6" fmla="*/ 322 w 356"/>
                <a:gd name="T7" fmla="*/ 499 h 500"/>
                <a:gd name="T8" fmla="*/ 0 w 356"/>
                <a:gd name="T9" fmla="*/ 487 h 500"/>
              </a:gdLst>
              <a:ahLst/>
              <a:cxnLst>
                <a:cxn ang="0">
                  <a:pos x="T0" y="T1"/>
                </a:cxn>
                <a:cxn ang="0">
                  <a:pos x="T2" y="T3"/>
                </a:cxn>
                <a:cxn ang="0">
                  <a:pos x="T4" y="T5"/>
                </a:cxn>
                <a:cxn ang="0">
                  <a:pos x="T6" y="T7"/>
                </a:cxn>
                <a:cxn ang="0">
                  <a:pos x="T8" y="T9"/>
                </a:cxn>
              </a:cxnLst>
              <a:rect l="0" t="0" r="r" b="b"/>
              <a:pathLst>
                <a:path w="356" h="500">
                  <a:moveTo>
                    <a:pt x="0" y="487"/>
                  </a:moveTo>
                  <a:lnTo>
                    <a:pt x="45" y="0"/>
                  </a:lnTo>
                  <a:lnTo>
                    <a:pt x="355" y="0"/>
                  </a:lnTo>
                  <a:lnTo>
                    <a:pt x="322" y="499"/>
                  </a:lnTo>
                  <a:lnTo>
                    <a:pt x="0" y="487"/>
                  </a:lnTo>
                </a:path>
              </a:pathLst>
            </a:custGeom>
            <a:solidFill>
              <a:srgbClr val="E7EDE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52" name="Line 20"/>
            <p:cNvSpPr>
              <a:spLocks noChangeShapeType="1"/>
            </p:cNvSpPr>
            <p:nvPr/>
          </p:nvSpPr>
          <p:spPr bwMode="auto">
            <a:xfrm flipH="1">
              <a:off x="1088" y="2801"/>
              <a:ext cx="61" cy="47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53" name="Line 21"/>
            <p:cNvSpPr>
              <a:spLocks noChangeShapeType="1"/>
            </p:cNvSpPr>
            <p:nvPr/>
          </p:nvSpPr>
          <p:spPr bwMode="auto">
            <a:xfrm flipH="1">
              <a:off x="1412" y="2803"/>
              <a:ext cx="52" cy="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sp>
        <p:nvSpPr>
          <p:cNvPr id="18454" name="Arc 22"/>
          <p:cNvSpPr>
            <a:spLocks/>
          </p:cNvSpPr>
          <p:nvPr/>
        </p:nvSpPr>
        <p:spPr bwMode="auto">
          <a:xfrm>
            <a:off x="3178175" y="2533650"/>
            <a:ext cx="188913" cy="319088"/>
          </a:xfrm>
          <a:custGeom>
            <a:avLst/>
            <a:gdLst>
              <a:gd name="G0" fmla="+- 21600 0 0"/>
              <a:gd name="G1" fmla="+- 21599 0 0"/>
              <a:gd name="G2" fmla="+- 21600 0 0"/>
              <a:gd name="T0" fmla="*/ 0 w 21600"/>
              <a:gd name="T1" fmla="*/ 21479 h 21599"/>
              <a:gd name="T2" fmla="*/ 21396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479"/>
                </a:moveTo>
                <a:cubicBezTo>
                  <a:pt x="65" y="9676"/>
                  <a:pt x="9593" y="111"/>
                  <a:pt x="21395" y="-1"/>
                </a:cubicBezTo>
              </a:path>
              <a:path w="21600" h="21599" stroke="0" extrusionOk="0">
                <a:moveTo>
                  <a:pt x="0" y="21479"/>
                </a:moveTo>
                <a:cubicBezTo>
                  <a:pt x="65" y="9676"/>
                  <a:pt x="9593" y="111"/>
                  <a:pt x="21395" y="-1"/>
                </a:cubicBezTo>
                <a:lnTo>
                  <a:pt x="21600" y="21599"/>
                </a:lnTo>
                <a:close/>
              </a:path>
            </a:pathLst>
          </a:custGeom>
          <a:noFill/>
          <a:ln w="25400" cap="rnd">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55" name="Line 23"/>
          <p:cNvSpPr>
            <a:spLocks noChangeShapeType="1"/>
          </p:cNvSpPr>
          <p:nvPr/>
        </p:nvSpPr>
        <p:spPr bwMode="auto">
          <a:xfrm>
            <a:off x="3486150" y="2455863"/>
            <a:ext cx="588963"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8456" name="Group 24"/>
          <p:cNvGrpSpPr>
            <a:grpSpLocks/>
          </p:cNvGrpSpPr>
          <p:nvPr/>
        </p:nvGrpSpPr>
        <p:grpSpPr bwMode="auto">
          <a:xfrm>
            <a:off x="1017588" y="2784475"/>
            <a:ext cx="214312" cy="461963"/>
            <a:chOff x="1235" y="2826"/>
            <a:chExt cx="120" cy="259"/>
          </a:xfrm>
        </p:grpSpPr>
        <p:sp>
          <p:nvSpPr>
            <p:cNvPr id="18457" name="Freeform 25"/>
            <p:cNvSpPr>
              <a:spLocks/>
            </p:cNvSpPr>
            <p:nvPr/>
          </p:nvSpPr>
          <p:spPr bwMode="auto">
            <a:xfrm>
              <a:off x="1260" y="3064"/>
              <a:ext cx="15" cy="17"/>
            </a:xfrm>
            <a:custGeom>
              <a:avLst/>
              <a:gdLst>
                <a:gd name="T0" fmla="*/ 11 w 15"/>
                <a:gd name="T1" fmla="*/ 11 h 17"/>
                <a:gd name="T2" fmla="*/ 14 w 15"/>
                <a:gd name="T3" fmla="*/ 13 h 17"/>
                <a:gd name="T4" fmla="*/ 4 w 15"/>
                <a:gd name="T5" fmla="*/ 16 h 17"/>
                <a:gd name="T6" fmla="*/ 0 w 15"/>
                <a:gd name="T7" fmla="*/ 11 h 17"/>
                <a:gd name="T8" fmla="*/ 1 w 15"/>
                <a:gd name="T9" fmla="*/ 11 h 17"/>
                <a:gd name="T10" fmla="*/ 2 w 15"/>
                <a:gd name="T11" fmla="*/ 4 h 17"/>
                <a:gd name="T12" fmla="*/ 2 w 15"/>
                <a:gd name="T13" fmla="*/ 2 h 17"/>
                <a:gd name="T14" fmla="*/ 4 w 15"/>
                <a:gd name="T15" fmla="*/ 0 h 17"/>
                <a:gd name="T16" fmla="*/ 14 w 15"/>
                <a:gd name="T17" fmla="*/ 3 h 17"/>
                <a:gd name="T18" fmla="*/ 11 w 15"/>
                <a:gd name="T19" fmla="*/ 5 h 17"/>
                <a:gd name="T20" fmla="*/ 11 w 15"/>
                <a:gd name="T21"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1" y="11"/>
                  </a:moveTo>
                  <a:lnTo>
                    <a:pt x="14" y="13"/>
                  </a:lnTo>
                  <a:lnTo>
                    <a:pt x="4" y="16"/>
                  </a:lnTo>
                  <a:lnTo>
                    <a:pt x="0" y="11"/>
                  </a:lnTo>
                  <a:lnTo>
                    <a:pt x="1" y="11"/>
                  </a:lnTo>
                  <a:lnTo>
                    <a:pt x="2" y="4"/>
                  </a:lnTo>
                  <a:lnTo>
                    <a:pt x="2" y="2"/>
                  </a:lnTo>
                  <a:lnTo>
                    <a:pt x="4" y="0"/>
                  </a:lnTo>
                  <a:lnTo>
                    <a:pt x="14" y="3"/>
                  </a:lnTo>
                  <a:lnTo>
                    <a:pt x="11" y="5"/>
                  </a:lnTo>
                  <a:lnTo>
                    <a:pt x="11" y="11"/>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58" name="Freeform 26"/>
            <p:cNvSpPr>
              <a:spLocks/>
            </p:cNvSpPr>
            <p:nvPr/>
          </p:nvSpPr>
          <p:spPr bwMode="auto">
            <a:xfrm>
              <a:off x="1306" y="3067"/>
              <a:ext cx="15" cy="18"/>
            </a:xfrm>
            <a:custGeom>
              <a:avLst/>
              <a:gdLst>
                <a:gd name="T0" fmla="*/ 12 w 15"/>
                <a:gd name="T1" fmla="*/ 13 h 18"/>
                <a:gd name="T2" fmla="*/ 10 w 15"/>
                <a:gd name="T3" fmla="*/ 13 h 18"/>
                <a:gd name="T4" fmla="*/ 4 w 15"/>
                <a:gd name="T5" fmla="*/ 17 h 18"/>
                <a:gd name="T6" fmla="*/ 0 w 15"/>
                <a:gd name="T7" fmla="*/ 13 h 18"/>
                <a:gd name="T8" fmla="*/ 1 w 15"/>
                <a:gd name="T9" fmla="*/ 12 h 18"/>
                <a:gd name="T10" fmla="*/ 1 w 15"/>
                <a:gd name="T11" fmla="*/ 5 h 18"/>
                <a:gd name="T12" fmla="*/ 2 w 15"/>
                <a:gd name="T13" fmla="*/ 3 h 18"/>
                <a:gd name="T14" fmla="*/ 7 w 15"/>
                <a:gd name="T15" fmla="*/ 0 h 18"/>
                <a:gd name="T16" fmla="*/ 11 w 15"/>
                <a:gd name="T17" fmla="*/ 4 h 18"/>
                <a:gd name="T18" fmla="*/ 14 w 15"/>
                <a:gd name="T19" fmla="*/ 6 h 18"/>
                <a:gd name="T20" fmla="*/ 12 w 15"/>
                <a:gd name="T21"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12" y="13"/>
                  </a:moveTo>
                  <a:lnTo>
                    <a:pt x="10" y="13"/>
                  </a:lnTo>
                  <a:lnTo>
                    <a:pt x="4" y="17"/>
                  </a:lnTo>
                  <a:lnTo>
                    <a:pt x="0" y="13"/>
                  </a:lnTo>
                  <a:lnTo>
                    <a:pt x="1" y="12"/>
                  </a:lnTo>
                  <a:lnTo>
                    <a:pt x="1" y="5"/>
                  </a:lnTo>
                  <a:lnTo>
                    <a:pt x="2" y="3"/>
                  </a:lnTo>
                  <a:lnTo>
                    <a:pt x="7" y="0"/>
                  </a:lnTo>
                  <a:lnTo>
                    <a:pt x="11" y="4"/>
                  </a:lnTo>
                  <a:lnTo>
                    <a:pt x="14" y="6"/>
                  </a:lnTo>
                  <a:lnTo>
                    <a:pt x="12" y="13"/>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59" name="Freeform 27"/>
            <p:cNvSpPr>
              <a:spLocks/>
            </p:cNvSpPr>
            <p:nvPr/>
          </p:nvSpPr>
          <p:spPr bwMode="auto">
            <a:xfrm>
              <a:off x="1324" y="2830"/>
              <a:ext cx="15" cy="20"/>
            </a:xfrm>
            <a:custGeom>
              <a:avLst/>
              <a:gdLst>
                <a:gd name="T0" fmla="*/ 14 w 15"/>
                <a:gd name="T1" fmla="*/ 15 h 20"/>
                <a:gd name="T2" fmla="*/ 9 w 15"/>
                <a:gd name="T3" fmla="*/ 16 h 20"/>
                <a:gd name="T4" fmla="*/ 7 w 15"/>
                <a:gd name="T5" fmla="*/ 19 h 20"/>
                <a:gd name="T6" fmla="*/ 0 w 15"/>
                <a:gd name="T7" fmla="*/ 14 h 20"/>
                <a:gd name="T8" fmla="*/ 1 w 15"/>
                <a:gd name="T9" fmla="*/ 12 h 20"/>
                <a:gd name="T10" fmla="*/ 1 w 15"/>
                <a:gd name="T11" fmla="*/ 4 h 20"/>
                <a:gd name="T12" fmla="*/ 4 w 15"/>
                <a:gd name="T13" fmla="*/ 2 h 20"/>
                <a:gd name="T14" fmla="*/ 10 w 15"/>
                <a:gd name="T15" fmla="*/ 0 h 20"/>
                <a:gd name="T16" fmla="*/ 12 w 15"/>
                <a:gd name="T17" fmla="*/ 3 h 20"/>
                <a:gd name="T18" fmla="*/ 12 w 15"/>
                <a:gd name="T19" fmla="*/ 6 h 20"/>
                <a:gd name="T20" fmla="*/ 14 w 15"/>
                <a:gd name="T21"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14" y="15"/>
                  </a:moveTo>
                  <a:lnTo>
                    <a:pt x="9" y="16"/>
                  </a:lnTo>
                  <a:lnTo>
                    <a:pt x="7" y="19"/>
                  </a:lnTo>
                  <a:lnTo>
                    <a:pt x="0" y="14"/>
                  </a:lnTo>
                  <a:lnTo>
                    <a:pt x="1" y="12"/>
                  </a:lnTo>
                  <a:lnTo>
                    <a:pt x="1" y="4"/>
                  </a:lnTo>
                  <a:lnTo>
                    <a:pt x="4" y="2"/>
                  </a:lnTo>
                  <a:lnTo>
                    <a:pt x="10" y="0"/>
                  </a:lnTo>
                  <a:lnTo>
                    <a:pt x="12" y="3"/>
                  </a:lnTo>
                  <a:lnTo>
                    <a:pt x="12" y="6"/>
                  </a:lnTo>
                  <a:lnTo>
                    <a:pt x="14" y="15"/>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0" name="Freeform 28"/>
            <p:cNvSpPr>
              <a:spLocks/>
            </p:cNvSpPr>
            <p:nvPr/>
          </p:nvSpPr>
          <p:spPr bwMode="auto">
            <a:xfrm>
              <a:off x="1281" y="2826"/>
              <a:ext cx="15" cy="20"/>
            </a:xfrm>
            <a:custGeom>
              <a:avLst/>
              <a:gdLst>
                <a:gd name="T0" fmla="*/ 14 w 15"/>
                <a:gd name="T1" fmla="*/ 13 h 20"/>
                <a:gd name="T2" fmla="*/ 7 w 15"/>
                <a:gd name="T3" fmla="*/ 15 h 20"/>
                <a:gd name="T4" fmla="*/ 6 w 15"/>
                <a:gd name="T5" fmla="*/ 19 h 20"/>
                <a:gd name="T6" fmla="*/ 0 w 15"/>
                <a:gd name="T7" fmla="*/ 14 h 20"/>
                <a:gd name="T8" fmla="*/ 0 w 15"/>
                <a:gd name="T9" fmla="*/ 12 h 20"/>
                <a:gd name="T10" fmla="*/ 0 w 15"/>
                <a:gd name="T11" fmla="*/ 4 h 20"/>
                <a:gd name="T12" fmla="*/ 3 w 15"/>
                <a:gd name="T13" fmla="*/ 2 h 20"/>
                <a:gd name="T14" fmla="*/ 7 w 15"/>
                <a:gd name="T15" fmla="*/ 0 h 20"/>
                <a:gd name="T16" fmla="*/ 11 w 15"/>
                <a:gd name="T17" fmla="*/ 3 h 20"/>
                <a:gd name="T18" fmla="*/ 12 w 15"/>
                <a:gd name="T19" fmla="*/ 5 h 20"/>
                <a:gd name="T20" fmla="*/ 14 w 15"/>
                <a:gd name="T2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14" y="13"/>
                  </a:moveTo>
                  <a:lnTo>
                    <a:pt x="7" y="15"/>
                  </a:lnTo>
                  <a:lnTo>
                    <a:pt x="6" y="19"/>
                  </a:lnTo>
                  <a:lnTo>
                    <a:pt x="0" y="14"/>
                  </a:lnTo>
                  <a:lnTo>
                    <a:pt x="0" y="12"/>
                  </a:lnTo>
                  <a:lnTo>
                    <a:pt x="0" y="4"/>
                  </a:lnTo>
                  <a:lnTo>
                    <a:pt x="3" y="2"/>
                  </a:lnTo>
                  <a:lnTo>
                    <a:pt x="7" y="0"/>
                  </a:lnTo>
                  <a:lnTo>
                    <a:pt x="11" y="3"/>
                  </a:lnTo>
                  <a:lnTo>
                    <a:pt x="12" y="5"/>
                  </a:lnTo>
                  <a:lnTo>
                    <a:pt x="14" y="13"/>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1" name="Freeform 29"/>
            <p:cNvSpPr>
              <a:spLocks/>
            </p:cNvSpPr>
            <p:nvPr/>
          </p:nvSpPr>
          <p:spPr bwMode="auto">
            <a:xfrm>
              <a:off x="1258" y="2831"/>
              <a:ext cx="90" cy="25"/>
            </a:xfrm>
            <a:custGeom>
              <a:avLst/>
              <a:gdLst>
                <a:gd name="T0" fmla="*/ 87 w 90"/>
                <a:gd name="T1" fmla="*/ 24 h 25"/>
                <a:gd name="T2" fmla="*/ 83 w 90"/>
                <a:gd name="T3" fmla="*/ 24 h 25"/>
                <a:gd name="T4" fmla="*/ 81 w 90"/>
                <a:gd name="T5" fmla="*/ 22 h 25"/>
                <a:gd name="T6" fmla="*/ 75 w 90"/>
                <a:gd name="T7" fmla="*/ 18 h 25"/>
                <a:gd name="T8" fmla="*/ 69 w 90"/>
                <a:gd name="T9" fmla="*/ 18 h 25"/>
                <a:gd name="T10" fmla="*/ 55 w 90"/>
                <a:gd name="T11" fmla="*/ 12 h 25"/>
                <a:gd name="T12" fmla="*/ 43 w 90"/>
                <a:gd name="T13" fmla="*/ 10 h 25"/>
                <a:gd name="T14" fmla="*/ 31 w 90"/>
                <a:gd name="T15" fmla="*/ 10 h 25"/>
                <a:gd name="T16" fmla="*/ 20 w 90"/>
                <a:gd name="T17" fmla="*/ 8 h 25"/>
                <a:gd name="T18" fmla="*/ 14 w 90"/>
                <a:gd name="T19" fmla="*/ 12 h 25"/>
                <a:gd name="T20" fmla="*/ 8 w 90"/>
                <a:gd name="T21" fmla="*/ 13 h 25"/>
                <a:gd name="T22" fmla="*/ 5 w 90"/>
                <a:gd name="T23" fmla="*/ 12 h 25"/>
                <a:gd name="T24" fmla="*/ 4 w 90"/>
                <a:gd name="T25" fmla="*/ 13 h 25"/>
                <a:gd name="T26" fmla="*/ 0 w 90"/>
                <a:gd name="T27" fmla="*/ 12 h 25"/>
                <a:gd name="T28" fmla="*/ 1 w 90"/>
                <a:gd name="T29" fmla="*/ 12 h 25"/>
                <a:gd name="T30" fmla="*/ 0 w 90"/>
                <a:gd name="T31" fmla="*/ 11 h 25"/>
                <a:gd name="T32" fmla="*/ 1 w 90"/>
                <a:gd name="T33" fmla="*/ 7 h 25"/>
                <a:gd name="T34" fmla="*/ 2 w 90"/>
                <a:gd name="T35" fmla="*/ 6 h 25"/>
                <a:gd name="T36" fmla="*/ 7 w 90"/>
                <a:gd name="T37" fmla="*/ 6 h 25"/>
                <a:gd name="T38" fmla="*/ 9 w 90"/>
                <a:gd name="T39" fmla="*/ 5 h 25"/>
                <a:gd name="T40" fmla="*/ 17 w 90"/>
                <a:gd name="T41" fmla="*/ 3 h 25"/>
                <a:gd name="T42" fmla="*/ 31 w 90"/>
                <a:gd name="T43" fmla="*/ 1 h 25"/>
                <a:gd name="T44" fmla="*/ 45 w 90"/>
                <a:gd name="T45" fmla="*/ 0 h 25"/>
                <a:gd name="T46" fmla="*/ 58 w 90"/>
                <a:gd name="T47" fmla="*/ 3 h 25"/>
                <a:gd name="T48" fmla="*/ 72 w 90"/>
                <a:gd name="T49" fmla="*/ 10 h 25"/>
                <a:gd name="T50" fmla="*/ 79 w 90"/>
                <a:gd name="T51" fmla="*/ 12 h 25"/>
                <a:gd name="T52" fmla="*/ 82 w 90"/>
                <a:gd name="T53" fmla="*/ 13 h 25"/>
                <a:gd name="T54" fmla="*/ 86 w 90"/>
                <a:gd name="T55" fmla="*/ 14 h 25"/>
                <a:gd name="T56" fmla="*/ 89 w 90"/>
                <a:gd name="T57" fmla="*/ 15 h 25"/>
                <a:gd name="T58" fmla="*/ 89 w 90"/>
                <a:gd name="T59" fmla="*/ 18 h 25"/>
                <a:gd name="T60" fmla="*/ 88 w 90"/>
                <a:gd name="T61" fmla="*/ 21 h 25"/>
                <a:gd name="T62" fmla="*/ 87 w 90"/>
                <a:gd name="T6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 h="25">
                  <a:moveTo>
                    <a:pt x="87" y="24"/>
                  </a:moveTo>
                  <a:lnTo>
                    <a:pt x="83" y="24"/>
                  </a:lnTo>
                  <a:lnTo>
                    <a:pt x="81" y="22"/>
                  </a:lnTo>
                  <a:lnTo>
                    <a:pt x="75" y="18"/>
                  </a:lnTo>
                  <a:lnTo>
                    <a:pt x="69" y="18"/>
                  </a:lnTo>
                  <a:lnTo>
                    <a:pt x="55" y="12"/>
                  </a:lnTo>
                  <a:lnTo>
                    <a:pt x="43" y="10"/>
                  </a:lnTo>
                  <a:lnTo>
                    <a:pt x="31" y="10"/>
                  </a:lnTo>
                  <a:lnTo>
                    <a:pt x="20" y="8"/>
                  </a:lnTo>
                  <a:lnTo>
                    <a:pt x="14" y="12"/>
                  </a:lnTo>
                  <a:lnTo>
                    <a:pt x="8" y="13"/>
                  </a:lnTo>
                  <a:lnTo>
                    <a:pt x="5" y="12"/>
                  </a:lnTo>
                  <a:lnTo>
                    <a:pt x="4" y="13"/>
                  </a:lnTo>
                  <a:lnTo>
                    <a:pt x="0" y="12"/>
                  </a:lnTo>
                  <a:lnTo>
                    <a:pt x="1" y="12"/>
                  </a:lnTo>
                  <a:lnTo>
                    <a:pt x="0" y="11"/>
                  </a:lnTo>
                  <a:lnTo>
                    <a:pt x="1" y="7"/>
                  </a:lnTo>
                  <a:lnTo>
                    <a:pt x="2" y="6"/>
                  </a:lnTo>
                  <a:lnTo>
                    <a:pt x="7" y="6"/>
                  </a:lnTo>
                  <a:lnTo>
                    <a:pt x="9" y="5"/>
                  </a:lnTo>
                  <a:lnTo>
                    <a:pt x="17" y="3"/>
                  </a:lnTo>
                  <a:lnTo>
                    <a:pt x="31" y="1"/>
                  </a:lnTo>
                  <a:lnTo>
                    <a:pt x="45" y="0"/>
                  </a:lnTo>
                  <a:lnTo>
                    <a:pt x="58" y="3"/>
                  </a:lnTo>
                  <a:lnTo>
                    <a:pt x="72" y="10"/>
                  </a:lnTo>
                  <a:lnTo>
                    <a:pt x="79" y="12"/>
                  </a:lnTo>
                  <a:lnTo>
                    <a:pt x="82" y="13"/>
                  </a:lnTo>
                  <a:lnTo>
                    <a:pt x="86" y="14"/>
                  </a:lnTo>
                  <a:lnTo>
                    <a:pt x="89" y="15"/>
                  </a:lnTo>
                  <a:lnTo>
                    <a:pt x="89" y="18"/>
                  </a:lnTo>
                  <a:lnTo>
                    <a:pt x="88" y="21"/>
                  </a:lnTo>
                  <a:lnTo>
                    <a:pt x="87" y="24"/>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2" name="Freeform 30"/>
            <p:cNvSpPr>
              <a:spLocks/>
            </p:cNvSpPr>
            <p:nvPr/>
          </p:nvSpPr>
          <p:spPr bwMode="auto">
            <a:xfrm>
              <a:off x="1235" y="2991"/>
              <a:ext cx="19" cy="51"/>
            </a:xfrm>
            <a:custGeom>
              <a:avLst/>
              <a:gdLst>
                <a:gd name="T0" fmla="*/ 18 w 19"/>
                <a:gd name="T1" fmla="*/ 3 h 51"/>
                <a:gd name="T2" fmla="*/ 18 w 19"/>
                <a:gd name="T3" fmla="*/ 1 h 51"/>
                <a:gd name="T4" fmla="*/ 18 w 19"/>
                <a:gd name="T5" fmla="*/ 2 h 51"/>
                <a:gd name="T6" fmla="*/ 7 w 19"/>
                <a:gd name="T7" fmla="*/ 0 h 51"/>
                <a:gd name="T8" fmla="*/ 5 w 19"/>
                <a:gd name="T9" fmla="*/ 1 h 51"/>
                <a:gd name="T10" fmla="*/ 5 w 19"/>
                <a:gd name="T11" fmla="*/ 3 h 51"/>
                <a:gd name="T12" fmla="*/ 1 w 19"/>
                <a:gd name="T13" fmla="*/ 48 h 51"/>
                <a:gd name="T14" fmla="*/ 0 w 19"/>
                <a:gd name="T15" fmla="*/ 49 h 51"/>
                <a:gd name="T16" fmla="*/ 3 w 19"/>
                <a:gd name="T17" fmla="*/ 49 h 51"/>
                <a:gd name="T18" fmla="*/ 14 w 19"/>
                <a:gd name="T19" fmla="*/ 50 h 51"/>
                <a:gd name="T20" fmla="*/ 14 w 19"/>
                <a:gd name="T21" fmla="*/ 50 h 51"/>
                <a:gd name="T22" fmla="*/ 14 w 19"/>
                <a:gd name="T23" fmla="*/ 49 h 51"/>
                <a:gd name="T24" fmla="*/ 18 w 19"/>
                <a:gd name="T25"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51">
                  <a:moveTo>
                    <a:pt x="18" y="3"/>
                  </a:moveTo>
                  <a:lnTo>
                    <a:pt x="18" y="1"/>
                  </a:lnTo>
                  <a:lnTo>
                    <a:pt x="18" y="2"/>
                  </a:lnTo>
                  <a:lnTo>
                    <a:pt x="7" y="0"/>
                  </a:lnTo>
                  <a:lnTo>
                    <a:pt x="5" y="1"/>
                  </a:lnTo>
                  <a:lnTo>
                    <a:pt x="5" y="3"/>
                  </a:lnTo>
                  <a:lnTo>
                    <a:pt x="1" y="48"/>
                  </a:lnTo>
                  <a:lnTo>
                    <a:pt x="0" y="49"/>
                  </a:lnTo>
                  <a:lnTo>
                    <a:pt x="3" y="49"/>
                  </a:lnTo>
                  <a:lnTo>
                    <a:pt x="14" y="50"/>
                  </a:lnTo>
                  <a:lnTo>
                    <a:pt x="14" y="50"/>
                  </a:lnTo>
                  <a:lnTo>
                    <a:pt x="14" y="49"/>
                  </a:lnTo>
                  <a:lnTo>
                    <a:pt x="18" y="3"/>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3" name="Freeform 31"/>
            <p:cNvSpPr>
              <a:spLocks/>
            </p:cNvSpPr>
            <p:nvPr/>
          </p:nvSpPr>
          <p:spPr bwMode="auto">
            <a:xfrm>
              <a:off x="1324" y="2999"/>
              <a:ext cx="21" cy="52"/>
            </a:xfrm>
            <a:custGeom>
              <a:avLst/>
              <a:gdLst>
                <a:gd name="T0" fmla="*/ 19 w 21"/>
                <a:gd name="T1" fmla="*/ 5 h 52"/>
                <a:gd name="T2" fmla="*/ 20 w 21"/>
                <a:gd name="T3" fmla="*/ 1 h 52"/>
                <a:gd name="T4" fmla="*/ 18 w 21"/>
                <a:gd name="T5" fmla="*/ 0 h 52"/>
                <a:gd name="T6" fmla="*/ 8 w 21"/>
                <a:gd name="T7" fmla="*/ 0 h 52"/>
                <a:gd name="T8" fmla="*/ 5 w 21"/>
                <a:gd name="T9" fmla="*/ 0 h 52"/>
                <a:gd name="T10" fmla="*/ 4 w 21"/>
                <a:gd name="T11" fmla="*/ 2 h 52"/>
                <a:gd name="T12" fmla="*/ 0 w 21"/>
                <a:gd name="T13" fmla="*/ 48 h 52"/>
                <a:gd name="T14" fmla="*/ 1 w 21"/>
                <a:gd name="T15" fmla="*/ 50 h 52"/>
                <a:gd name="T16" fmla="*/ 3 w 21"/>
                <a:gd name="T17" fmla="*/ 51 h 52"/>
                <a:gd name="T18" fmla="*/ 13 w 21"/>
                <a:gd name="T19" fmla="*/ 51 h 52"/>
                <a:gd name="T20" fmla="*/ 15 w 21"/>
                <a:gd name="T21" fmla="*/ 51 h 52"/>
                <a:gd name="T22" fmla="*/ 15 w 21"/>
                <a:gd name="T23" fmla="*/ 51 h 52"/>
                <a:gd name="T24" fmla="*/ 19 w 21"/>
                <a:gd name="T25"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52">
                  <a:moveTo>
                    <a:pt x="19" y="5"/>
                  </a:moveTo>
                  <a:lnTo>
                    <a:pt x="20" y="1"/>
                  </a:lnTo>
                  <a:lnTo>
                    <a:pt x="18" y="0"/>
                  </a:lnTo>
                  <a:lnTo>
                    <a:pt x="8" y="0"/>
                  </a:lnTo>
                  <a:lnTo>
                    <a:pt x="5" y="0"/>
                  </a:lnTo>
                  <a:lnTo>
                    <a:pt x="4" y="2"/>
                  </a:lnTo>
                  <a:lnTo>
                    <a:pt x="0" y="48"/>
                  </a:lnTo>
                  <a:lnTo>
                    <a:pt x="1" y="50"/>
                  </a:lnTo>
                  <a:lnTo>
                    <a:pt x="3" y="51"/>
                  </a:lnTo>
                  <a:lnTo>
                    <a:pt x="13" y="51"/>
                  </a:lnTo>
                  <a:lnTo>
                    <a:pt x="15" y="51"/>
                  </a:lnTo>
                  <a:lnTo>
                    <a:pt x="15" y="51"/>
                  </a:lnTo>
                  <a:lnTo>
                    <a:pt x="19" y="5"/>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4" name="Freeform 32"/>
            <p:cNvSpPr>
              <a:spLocks/>
            </p:cNvSpPr>
            <p:nvPr/>
          </p:nvSpPr>
          <p:spPr bwMode="auto">
            <a:xfrm>
              <a:off x="1244" y="2861"/>
              <a:ext cx="18" cy="52"/>
            </a:xfrm>
            <a:custGeom>
              <a:avLst/>
              <a:gdLst>
                <a:gd name="T0" fmla="*/ 17 w 18"/>
                <a:gd name="T1" fmla="*/ 5 h 52"/>
                <a:gd name="T2" fmla="*/ 17 w 18"/>
                <a:gd name="T3" fmla="*/ 2 h 52"/>
                <a:gd name="T4" fmla="*/ 15 w 18"/>
                <a:gd name="T5" fmla="*/ 1 h 52"/>
                <a:gd name="T6" fmla="*/ 5 w 18"/>
                <a:gd name="T7" fmla="*/ 0 h 52"/>
                <a:gd name="T8" fmla="*/ 4 w 18"/>
                <a:gd name="T9" fmla="*/ 0 h 52"/>
                <a:gd name="T10" fmla="*/ 4 w 18"/>
                <a:gd name="T11" fmla="*/ 3 h 52"/>
                <a:gd name="T12" fmla="*/ 1 w 18"/>
                <a:gd name="T13" fmla="*/ 47 h 52"/>
                <a:gd name="T14" fmla="*/ 0 w 18"/>
                <a:gd name="T15" fmla="*/ 49 h 52"/>
                <a:gd name="T16" fmla="*/ 2 w 18"/>
                <a:gd name="T17" fmla="*/ 50 h 52"/>
                <a:gd name="T18" fmla="*/ 12 w 18"/>
                <a:gd name="T19" fmla="*/ 51 h 52"/>
                <a:gd name="T20" fmla="*/ 14 w 18"/>
                <a:gd name="T21" fmla="*/ 51 h 52"/>
                <a:gd name="T22" fmla="*/ 14 w 18"/>
                <a:gd name="T23" fmla="*/ 49 h 52"/>
                <a:gd name="T24" fmla="*/ 17 w 18"/>
                <a:gd name="T25"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52">
                  <a:moveTo>
                    <a:pt x="17" y="5"/>
                  </a:moveTo>
                  <a:lnTo>
                    <a:pt x="17" y="2"/>
                  </a:lnTo>
                  <a:lnTo>
                    <a:pt x="15" y="1"/>
                  </a:lnTo>
                  <a:lnTo>
                    <a:pt x="5" y="0"/>
                  </a:lnTo>
                  <a:lnTo>
                    <a:pt x="4" y="0"/>
                  </a:lnTo>
                  <a:lnTo>
                    <a:pt x="4" y="3"/>
                  </a:lnTo>
                  <a:lnTo>
                    <a:pt x="1" y="47"/>
                  </a:lnTo>
                  <a:lnTo>
                    <a:pt x="0" y="49"/>
                  </a:lnTo>
                  <a:lnTo>
                    <a:pt x="2" y="50"/>
                  </a:lnTo>
                  <a:lnTo>
                    <a:pt x="12" y="51"/>
                  </a:lnTo>
                  <a:lnTo>
                    <a:pt x="14" y="51"/>
                  </a:lnTo>
                  <a:lnTo>
                    <a:pt x="14" y="49"/>
                  </a:lnTo>
                  <a:lnTo>
                    <a:pt x="17" y="5"/>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5" name="Freeform 33"/>
            <p:cNvSpPr>
              <a:spLocks/>
            </p:cNvSpPr>
            <p:nvPr/>
          </p:nvSpPr>
          <p:spPr bwMode="auto">
            <a:xfrm>
              <a:off x="1336" y="2868"/>
              <a:ext cx="19" cy="54"/>
            </a:xfrm>
            <a:custGeom>
              <a:avLst/>
              <a:gdLst>
                <a:gd name="T0" fmla="*/ 18 w 19"/>
                <a:gd name="T1" fmla="*/ 5 h 54"/>
                <a:gd name="T2" fmla="*/ 17 w 19"/>
                <a:gd name="T3" fmla="*/ 4 h 54"/>
                <a:gd name="T4" fmla="*/ 15 w 19"/>
                <a:gd name="T5" fmla="*/ 1 h 54"/>
                <a:gd name="T6" fmla="*/ 5 w 19"/>
                <a:gd name="T7" fmla="*/ 0 h 54"/>
                <a:gd name="T8" fmla="*/ 3 w 19"/>
                <a:gd name="T9" fmla="*/ 2 h 54"/>
                <a:gd name="T10" fmla="*/ 3 w 19"/>
                <a:gd name="T11" fmla="*/ 3 h 54"/>
                <a:gd name="T12" fmla="*/ 0 w 19"/>
                <a:gd name="T13" fmla="*/ 49 h 54"/>
                <a:gd name="T14" fmla="*/ 0 w 19"/>
                <a:gd name="T15" fmla="*/ 50 h 54"/>
                <a:gd name="T16" fmla="*/ 3 w 19"/>
                <a:gd name="T17" fmla="*/ 51 h 54"/>
                <a:gd name="T18" fmla="*/ 12 w 19"/>
                <a:gd name="T19" fmla="*/ 51 h 54"/>
                <a:gd name="T20" fmla="*/ 13 w 19"/>
                <a:gd name="T21" fmla="*/ 53 h 54"/>
                <a:gd name="T22" fmla="*/ 15 w 19"/>
                <a:gd name="T23" fmla="*/ 50 h 54"/>
                <a:gd name="T24" fmla="*/ 18 w 19"/>
                <a:gd name="T2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54">
                  <a:moveTo>
                    <a:pt x="18" y="5"/>
                  </a:moveTo>
                  <a:lnTo>
                    <a:pt x="17" y="4"/>
                  </a:lnTo>
                  <a:lnTo>
                    <a:pt x="15" y="1"/>
                  </a:lnTo>
                  <a:lnTo>
                    <a:pt x="5" y="0"/>
                  </a:lnTo>
                  <a:lnTo>
                    <a:pt x="3" y="2"/>
                  </a:lnTo>
                  <a:lnTo>
                    <a:pt x="3" y="3"/>
                  </a:lnTo>
                  <a:lnTo>
                    <a:pt x="0" y="49"/>
                  </a:lnTo>
                  <a:lnTo>
                    <a:pt x="0" y="50"/>
                  </a:lnTo>
                  <a:lnTo>
                    <a:pt x="3" y="51"/>
                  </a:lnTo>
                  <a:lnTo>
                    <a:pt x="12" y="51"/>
                  </a:lnTo>
                  <a:lnTo>
                    <a:pt x="13" y="53"/>
                  </a:lnTo>
                  <a:lnTo>
                    <a:pt x="15" y="50"/>
                  </a:lnTo>
                  <a:lnTo>
                    <a:pt x="18" y="5"/>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6" name="Freeform 34"/>
            <p:cNvSpPr>
              <a:spLocks/>
            </p:cNvSpPr>
            <p:nvPr/>
          </p:nvSpPr>
          <p:spPr bwMode="auto">
            <a:xfrm>
              <a:off x="1240" y="2840"/>
              <a:ext cx="111" cy="228"/>
            </a:xfrm>
            <a:custGeom>
              <a:avLst/>
              <a:gdLst>
                <a:gd name="T0" fmla="*/ 62 w 111"/>
                <a:gd name="T1" fmla="*/ 1 h 228"/>
                <a:gd name="T2" fmla="*/ 50 w 111"/>
                <a:gd name="T3" fmla="*/ 0 h 228"/>
                <a:gd name="T4" fmla="*/ 40 w 111"/>
                <a:gd name="T5" fmla="*/ 0 h 228"/>
                <a:gd name="T6" fmla="*/ 34 w 111"/>
                <a:gd name="T7" fmla="*/ 3 h 228"/>
                <a:gd name="T8" fmla="*/ 29 w 111"/>
                <a:gd name="T9" fmla="*/ 5 h 228"/>
                <a:gd name="T10" fmla="*/ 24 w 111"/>
                <a:gd name="T11" fmla="*/ 5 h 228"/>
                <a:gd name="T12" fmla="*/ 18 w 111"/>
                <a:gd name="T13" fmla="*/ 7 h 228"/>
                <a:gd name="T14" fmla="*/ 17 w 111"/>
                <a:gd name="T15" fmla="*/ 12 h 228"/>
                <a:gd name="T16" fmla="*/ 15 w 111"/>
                <a:gd name="T17" fmla="*/ 15 h 228"/>
                <a:gd name="T18" fmla="*/ 12 w 111"/>
                <a:gd name="T19" fmla="*/ 18 h 228"/>
                <a:gd name="T20" fmla="*/ 11 w 111"/>
                <a:gd name="T21" fmla="*/ 27 h 228"/>
                <a:gd name="T22" fmla="*/ 11 w 111"/>
                <a:gd name="T23" fmla="*/ 37 h 228"/>
                <a:gd name="T24" fmla="*/ 8 w 111"/>
                <a:gd name="T25" fmla="*/ 48 h 228"/>
                <a:gd name="T26" fmla="*/ 9 w 111"/>
                <a:gd name="T27" fmla="*/ 61 h 228"/>
                <a:gd name="T28" fmla="*/ 8 w 111"/>
                <a:gd name="T29" fmla="*/ 71 h 228"/>
                <a:gd name="T30" fmla="*/ 9 w 111"/>
                <a:gd name="T31" fmla="*/ 77 h 228"/>
                <a:gd name="T32" fmla="*/ 9 w 111"/>
                <a:gd name="T33" fmla="*/ 81 h 228"/>
                <a:gd name="T34" fmla="*/ 11 w 111"/>
                <a:gd name="T35" fmla="*/ 83 h 228"/>
                <a:gd name="T36" fmla="*/ 8 w 111"/>
                <a:gd name="T37" fmla="*/ 141 h 228"/>
                <a:gd name="T38" fmla="*/ 6 w 111"/>
                <a:gd name="T39" fmla="*/ 143 h 228"/>
                <a:gd name="T40" fmla="*/ 4 w 111"/>
                <a:gd name="T41" fmla="*/ 150 h 228"/>
                <a:gd name="T42" fmla="*/ 4 w 111"/>
                <a:gd name="T43" fmla="*/ 160 h 228"/>
                <a:gd name="T44" fmla="*/ 0 w 111"/>
                <a:gd name="T45" fmla="*/ 173 h 228"/>
                <a:gd name="T46" fmla="*/ 0 w 111"/>
                <a:gd name="T47" fmla="*/ 187 h 228"/>
                <a:gd name="T48" fmla="*/ 1 w 111"/>
                <a:gd name="T49" fmla="*/ 196 h 228"/>
                <a:gd name="T50" fmla="*/ 1 w 111"/>
                <a:gd name="T51" fmla="*/ 203 h 228"/>
                <a:gd name="T52" fmla="*/ 3 w 111"/>
                <a:gd name="T53" fmla="*/ 207 h 228"/>
                <a:gd name="T54" fmla="*/ 3 w 111"/>
                <a:gd name="T55" fmla="*/ 213 h 228"/>
                <a:gd name="T56" fmla="*/ 3 w 111"/>
                <a:gd name="T57" fmla="*/ 218 h 228"/>
                <a:gd name="T58" fmla="*/ 8 w 111"/>
                <a:gd name="T59" fmla="*/ 220 h 228"/>
                <a:gd name="T60" fmla="*/ 81 w 111"/>
                <a:gd name="T61" fmla="*/ 227 h 228"/>
                <a:gd name="T62" fmla="*/ 86 w 111"/>
                <a:gd name="T63" fmla="*/ 227 h 228"/>
                <a:gd name="T64" fmla="*/ 89 w 111"/>
                <a:gd name="T65" fmla="*/ 223 h 228"/>
                <a:gd name="T66" fmla="*/ 91 w 111"/>
                <a:gd name="T67" fmla="*/ 215 h 228"/>
                <a:gd name="T68" fmla="*/ 92 w 111"/>
                <a:gd name="T69" fmla="*/ 212 h 228"/>
                <a:gd name="T70" fmla="*/ 92 w 111"/>
                <a:gd name="T71" fmla="*/ 208 h 228"/>
                <a:gd name="T72" fmla="*/ 93 w 111"/>
                <a:gd name="T73" fmla="*/ 205 h 228"/>
                <a:gd name="T74" fmla="*/ 95 w 111"/>
                <a:gd name="T75" fmla="*/ 193 h 228"/>
                <a:gd name="T76" fmla="*/ 95 w 111"/>
                <a:gd name="T77" fmla="*/ 181 h 228"/>
                <a:gd name="T78" fmla="*/ 96 w 111"/>
                <a:gd name="T79" fmla="*/ 169 h 228"/>
                <a:gd name="T80" fmla="*/ 99 w 111"/>
                <a:gd name="T81" fmla="*/ 159 h 228"/>
                <a:gd name="T82" fmla="*/ 97 w 111"/>
                <a:gd name="T83" fmla="*/ 150 h 228"/>
                <a:gd name="T84" fmla="*/ 96 w 111"/>
                <a:gd name="T85" fmla="*/ 148 h 228"/>
                <a:gd name="T86" fmla="*/ 99 w 111"/>
                <a:gd name="T87" fmla="*/ 90 h 228"/>
                <a:gd name="T88" fmla="*/ 102 w 111"/>
                <a:gd name="T89" fmla="*/ 88 h 228"/>
                <a:gd name="T90" fmla="*/ 102 w 111"/>
                <a:gd name="T91" fmla="*/ 87 h 228"/>
                <a:gd name="T92" fmla="*/ 103 w 111"/>
                <a:gd name="T93" fmla="*/ 85 h 228"/>
                <a:gd name="T94" fmla="*/ 106 w 111"/>
                <a:gd name="T95" fmla="*/ 82 h 228"/>
                <a:gd name="T96" fmla="*/ 106 w 111"/>
                <a:gd name="T97" fmla="*/ 71 h 228"/>
                <a:gd name="T98" fmla="*/ 107 w 111"/>
                <a:gd name="T99" fmla="*/ 56 h 228"/>
                <a:gd name="T100" fmla="*/ 108 w 111"/>
                <a:gd name="T101" fmla="*/ 46 h 228"/>
                <a:gd name="T102" fmla="*/ 110 w 111"/>
                <a:gd name="T103" fmla="*/ 35 h 228"/>
                <a:gd name="T104" fmla="*/ 108 w 111"/>
                <a:gd name="T105" fmla="*/ 28 h 228"/>
                <a:gd name="T106" fmla="*/ 107 w 111"/>
                <a:gd name="T107" fmla="*/ 25 h 228"/>
                <a:gd name="T108" fmla="*/ 106 w 111"/>
                <a:gd name="T109" fmla="*/ 20 h 228"/>
                <a:gd name="T110" fmla="*/ 106 w 111"/>
                <a:gd name="T111" fmla="*/ 15 h 228"/>
                <a:gd name="T112" fmla="*/ 100 w 111"/>
                <a:gd name="T113" fmla="*/ 13 h 228"/>
                <a:gd name="T114" fmla="*/ 92 w 111"/>
                <a:gd name="T115" fmla="*/ 10 h 228"/>
                <a:gd name="T116" fmla="*/ 91 w 111"/>
                <a:gd name="T117" fmla="*/ 9 h 228"/>
                <a:gd name="T118" fmla="*/ 84 w 111"/>
                <a:gd name="T119" fmla="*/ 4 h 228"/>
                <a:gd name="T120" fmla="*/ 73 w 111"/>
                <a:gd name="T121" fmla="*/ 3 h 228"/>
                <a:gd name="T122" fmla="*/ 62 w 111"/>
                <a:gd name="T123" fmla="*/ 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 h="228">
                  <a:moveTo>
                    <a:pt x="62" y="1"/>
                  </a:moveTo>
                  <a:lnTo>
                    <a:pt x="50" y="0"/>
                  </a:lnTo>
                  <a:lnTo>
                    <a:pt x="40" y="0"/>
                  </a:lnTo>
                  <a:lnTo>
                    <a:pt x="34" y="3"/>
                  </a:lnTo>
                  <a:lnTo>
                    <a:pt x="29" y="5"/>
                  </a:lnTo>
                  <a:lnTo>
                    <a:pt x="24" y="5"/>
                  </a:lnTo>
                  <a:lnTo>
                    <a:pt x="18" y="7"/>
                  </a:lnTo>
                  <a:lnTo>
                    <a:pt x="17" y="12"/>
                  </a:lnTo>
                  <a:lnTo>
                    <a:pt x="15" y="15"/>
                  </a:lnTo>
                  <a:lnTo>
                    <a:pt x="12" y="18"/>
                  </a:lnTo>
                  <a:lnTo>
                    <a:pt x="11" y="27"/>
                  </a:lnTo>
                  <a:lnTo>
                    <a:pt x="11" y="37"/>
                  </a:lnTo>
                  <a:lnTo>
                    <a:pt x="8" y="48"/>
                  </a:lnTo>
                  <a:lnTo>
                    <a:pt x="9" y="61"/>
                  </a:lnTo>
                  <a:lnTo>
                    <a:pt x="8" y="71"/>
                  </a:lnTo>
                  <a:lnTo>
                    <a:pt x="9" y="77"/>
                  </a:lnTo>
                  <a:lnTo>
                    <a:pt x="9" y="81"/>
                  </a:lnTo>
                  <a:lnTo>
                    <a:pt x="11" y="83"/>
                  </a:lnTo>
                  <a:lnTo>
                    <a:pt x="8" y="141"/>
                  </a:lnTo>
                  <a:lnTo>
                    <a:pt x="6" y="143"/>
                  </a:lnTo>
                  <a:lnTo>
                    <a:pt x="4" y="150"/>
                  </a:lnTo>
                  <a:lnTo>
                    <a:pt x="4" y="160"/>
                  </a:lnTo>
                  <a:lnTo>
                    <a:pt x="0" y="173"/>
                  </a:lnTo>
                  <a:lnTo>
                    <a:pt x="0" y="187"/>
                  </a:lnTo>
                  <a:lnTo>
                    <a:pt x="1" y="196"/>
                  </a:lnTo>
                  <a:lnTo>
                    <a:pt x="1" y="203"/>
                  </a:lnTo>
                  <a:lnTo>
                    <a:pt x="3" y="207"/>
                  </a:lnTo>
                  <a:lnTo>
                    <a:pt x="3" y="213"/>
                  </a:lnTo>
                  <a:lnTo>
                    <a:pt x="3" y="218"/>
                  </a:lnTo>
                  <a:lnTo>
                    <a:pt x="8" y="220"/>
                  </a:lnTo>
                  <a:lnTo>
                    <a:pt x="81" y="227"/>
                  </a:lnTo>
                  <a:lnTo>
                    <a:pt x="86" y="227"/>
                  </a:lnTo>
                  <a:lnTo>
                    <a:pt x="89" y="223"/>
                  </a:lnTo>
                  <a:lnTo>
                    <a:pt x="91" y="215"/>
                  </a:lnTo>
                  <a:lnTo>
                    <a:pt x="92" y="212"/>
                  </a:lnTo>
                  <a:lnTo>
                    <a:pt x="92" y="208"/>
                  </a:lnTo>
                  <a:lnTo>
                    <a:pt x="93" y="205"/>
                  </a:lnTo>
                  <a:lnTo>
                    <a:pt x="95" y="193"/>
                  </a:lnTo>
                  <a:lnTo>
                    <a:pt x="95" y="181"/>
                  </a:lnTo>
                  <a:lnTo>
                    <a:pt x="96" y="169"/>
                  </a:lnTo>
                  <a:lnTo>
                    <a:pt x="99" y="159"/>
                  </a:lnTo>
                  <a:lnTo>
                    <a:pt x="97" y="150"/>
                  </a:lnTo>
                  <a:lnTo>
                    <a:pt x="96" y="148"/>
                  </a:lnTo>
                  <a:lnTo>
                    <a:pt x="99" y="90"/>
                  </a:lnTo>
                  <a:lnTo>
                    <a:pt x="102" y="88"/>
                  </a:lnTo>
                  <a:lnTo>
                    <a:pt x="102" y="87"/>
                  </a:lnTo>
                  <a:lnTo>
                    <a:pt x="103" y="85"/>
                  </a:lnTo>
                  <a:lnTo>
                    <a:pt x="106" y="82"/>
                  </a:lnTo>
                  <a:lnTo>
                    <a:pt x="106" y="71"/>
                  </a:lnTo>
                  <a:lnTo>
                    <a:pt x="107" y="56"/>
                  </a:lnTo>
                  <a:lnTo>
                    <a:pt x="108" y="46"/>
                  </a:lnTo>
                  <a:lnTo>
                    <a:pt x="110" y="35"/>
                  </a:lnTo>
                  <a:lnTo>
                    <a:pt x="108" y="28"/>
                  </a:lnTo>
                  <a:lnTo>
                    <a:pt x="107" y="25"/>
                  </a:lnTo>
                  <a:lnTo>
                    <a:pt x="106" y="20"/>
                  </a:lnTo>
                  <a:lnTo>
                    <a:pt x="106" y="15"/>
                  </a:lnTo>
                  <a:lnTo>
                    <a:pt x="100" y="13"/>
                  </a:lnTo>
                  <a:lnTo>
                    <a:pt x="92" y="10"/>
                  </a:lnTo>
                  <a:lnTo>
                    <a:pt x="91" y="9"/>
                  </a:lnTo>
                  <a:lnTo>
                    <a:pt x="84" y="4"/>
                  </a:lnTo>
                  <a:lnTo>
                    <a:pt x="73" y="3"/>
                  </a:lnTo>
                  <a:lnTo>
                    <a:pt x="62" y="1"/>
                  </a:lnTo>
                </a:path>
              </a:pathLst>
            </a:custGeom>
            <a:solidFill>
              <a:srgbClr val="618FF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7" name="Freeform 35"/>
            <p:cNvSpPr>
              <a:spLocks/>
            </p:cNvSpPr>
            <p:nvPr/>
          </p:nvSpPr>
          <p:spPr bwMode="auto">
            <a:xfrm>
              <a:off x="1244" y="3063"/>
              <a:ext cx="83" cy="17"/>
            </a:xfrm>
            <a:custGeom>
              <a:avLst/>
              <a:gdLst>
                <a:gd name="T0" fmla="*/ 81 w 83"/>
                <a:gd name="T1" fmla="*/ 12 h 17"/>
                <a:gd name="T2" fmla="*/ 82 w 83"/>
                <a:gd name="T3" fmla="*/ 10 h 17"/>
                <a:gd name="T4" fmla="*/ 79 w 83"/>
                <a:gd name="T5" fmla="*/ 9 h 17"/>
                <a:gd name="T6" fmla="*/ 2 w 83"/>
                <a:gd name="T7" fmla="*/ 0 h 17"/>
                <a:gd name="T8" fmla="*/ 3 w 83"/>
                <a:gd name="T9" fmla="*/ 2 h 17"/>
                <a:gd name="T10" fmla="*/ 0 w 83"/>
                <a:gd name="T11" fmla="*/ 4 h 17"/>
                <a:gd name="T12" fmla="*/ 2 w 83"/>
                <a:gd name="T13" fmla="*/ 7 h 17"/>
                <a:gd name="T14" fmla="*/ 3 w 83"/>
                <a:gd name="T15" fmla="*/ 6 h 17"/>
                <a:gd name="T16" fmla="*/ 79 w 83"/>
                <a:gd name="T17" fmla="*/ 13 h 17"/>
                <a:gd name="T18" fmla="*/ 81 w 83"/>
                <a:gd name="T19" fmla="*/ 16 h 17"/>
                <a:gd name="T20" fmla="*/ 81 w 83"/>
                <a:gd name="T21"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7">
                  <a:moveTo>
                    <a:pt x="81" y="12"/>
                  </a:moveTo>
                  <a:lnTo>
                    <a:pt x="82" y="10"/>
                  </a:lnTo>
                  <a:lnTo>
                    <a:pt x="79" y="9"/>
                  </a:lnTo>
                  <a:lnTo>
                    <a:pt x="2" y="0"/>
                  </a:lnTo>
                  <a:lnTo>
                    <a:pt x="3" y="2"/>
                  </a:lnTo>
                  <a:lnTo>
                    <a:pt x="0" y="4"/>
                  </a:lnTo>
                  <a:lnTo>
                    <a:pt x="2" y="7"/>
                  </a:lnTo>
                  <a:lnTo>
                    <a:pt x="3" y="6"/>
                  </a:lnTo>
                  <a:lnTo>
                    <a:pt x="79" y="13"/>
                  </a:lnTo>
                  <a:lnTo>
                    <a:pt x="81" y="16"/>
                  </a:lnTo>
                  <a:lnTo>
                    <a:pt x="81" y="12"/>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8" name="Freeform 36"/>
            <p:cNvSpPr>
              <a:spLocks/>
            </p:cNvSpPr>
            <p:nvPr/>
          </p:nvSpPr>
          <p:spPr bwMode="auto">
            <a:xfrm>
              <a:off x="1251" y="2851"/>
              <a:ext cx="15" cy="56"/>
            </a:xfrm>
            <a:custGeom>
              <a:avLst/>
              <a:gdLst>
                <a:gd name="T0" fmla="*/ 14 w 15"/>
                <a:gd name="T1" fmla="*/ 0 h 56"/>
                <a:gd name="T2" fmla="*/ 0 w 15"/>
                <a:gd name="T3" fmla="*/ 55 h 56"/>
                <a:gd name="T4" fmla="*/ 14 w 15"/>
                <a:gd name="T5" fmla="*/ 0 h 56"/>
              </a:gdLst>
              <a:ahLst/>
              <a:cxnLst>
                <a:cxn ang="0">
                  <a:pos x="T0" y="T1"/>
                </a:cxn>
                <a:cxn ang="0">
                  <a:pos x="T2" y="T3"/>
                </a:cxn>
                <a:cxn ang="0">
                  <a:pos x="T4" y="T5"/>
                </a:cxn>
              </a:cxnLst>
              <a:rect l="0" t="0" r="r" b="b"/>
              <a:pathLst>
                <a:path w="15" h="56">
                  <a:moveTo>
                    <a:pt x="14" y="0"/>
                  </a:moveTo>
                  <a:lnTo>
                    <a:pt x="0" y="55"/>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9" name="Freeform 37"/>
            <p:cNvSpPr>
              <a:spLocks/>
            </p:cNvSpPr>
            <p:nvPr/>
          </p:nvSpPr>
          <p:spPr bwMode="auto">
            <a:xfrm>
              <a:off x="1331" y="2859"/>
              <a:ext cx="15" cy="56"/>
            </a:xfrm>
            <a:custGeom>
              <a:avLst/>
              <a:gdLst>
                <a:gd name="T0" fmla="*/ 14 w 15"/>
                <a:gd name="T1" fmla="*/ 0 h 56"/>
                <a:gd name="T2" fmla="*/ 0 w 15"/>
                <a:gd name="T3" fmla="*/ 55 h 56"/>
                <a:gd name="T4" fmla="*/ 14 w 15"/>
                <a:gd name="T5" fmla="*/ 0 h 56"/>
              </a:gdLst>
              <a:ahLst/>
              <a:cxnLst>
                <a:cxn ang="0">
                  <a:pos x="T0" y="T1"/>
                </a:cxn>
                <a:cxn ang="0">
                  <a:pos x="T2" y="T3"/>
                </a:cxn>
                <a:cxn ang="0">
                  <a:pos x="T4" y="T5"/>
                </a:cxn>
              </a:cxnLst>
              <a:rect l="0" t="0" r="r" b="b"/>
              <a:pathLst>
                <a:path w="15" h="56">
                  <a:moveTo>
                    <a:pt x="14" y="0"/>
                  </a:moveTo>
                  <a:lnTo>
                    <a:pt x="0" y="55"/>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70" name="Freeform 38"/>
            <p:cNvSpPr>
              <a:spLocks/>
            </p:cNvSpPr>
            <p:nvPr/>
          </p:nvSpPr>
          <p:spPr bwMode="auto">
            <a:xfrm>
              <a:off x="1331" y="2859"/>
              <a:ext cx="15" cy="56"/>
            </a:xfrm>
            <a:custGeom>
              <a:avLst/>
              <a:gdLst>
                <a:gd name="T0" fmla="*/ 4 w 15"/>
                <a:gd name="T1" fmla="*/ 0 h 56"/>
                <a:gd name="T2" fmla="*/ 14 w 15"/>
                <a:gd name="T3" fmla="*/ 0 h 56"/>
                <a:gd name="T4" fmla="*/ 6 w 15"/>
                <a:gd name="T5" fmla="*/ 55 h 56"/>
                <a:gd name="T6" fmla="*/ 0 w 15"/>
                <a:gd name="T7" fmla="*/ 55 h 56"/>
                <a:gd name="T8" fmla="*/ 4 w 15"/>
                <a:gd name="T9" fmla="*/ 0 h 56"/>
              </a:gdLst>
              <a:ahLst/>
              <a:cxnLst>
                <a:cxn ang="0">
                  <a:pos x="T0" y="T1"/>
                </a:cxn>
                <a:cxn ang="0">
                  <a:pos x="T2" y="T3"/>
                </a:cxn>
                <a:cxn ang="0">
                  <a:pos x="T4" y="T5"/>
                </a:cxn>
                <a:cxn ang="0">
                  <a:pos x="T6" y="T7"/>
                </a:cxn>
                <a:cxn ang="0">
                  <a:pos x="T8" y="T9"/>
                </a:cxn>
              </a:cxnLst>
              <a:rect l="0" t="0" r="r" b="b"/>
              <a:pathLst>
                <a:path w="15" h="56">
                  <a:moveTo>
                    <a:pt x="4" y="0"/>
                  </a:moveTo>
                  <a:lnTo>
                    <a:pt x="14" y="0"/>
                  </a:lnTo>
                  <a:lnTo>
                    <a:pt x="6" y="55"/>
                  </a:lnTo>
                  <a:lnTo>
                    <a:pt x="0" y="55"/>
                  </a:lnTo>
                  <a:lnTo>
                    <a:pt x="4"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71" name="Freeform 39"/>
            <p:cNvSpPr>
              <a:spLocks/>
            </p:cNvSpPr>
            <p:nvPr/>
          </p:nvSpPr>
          <p:spPr bwMode="auto">
            <a:xfrm>
              <a:off x="1252" y="2844"/>
              <a:ext cx="29" cy="89"/>
            </a:xfrm>
            <a:custGeom>
              <a:avLst/>
              <a:gdLst>
                <a:gd name="T0" fmla="*/ 13 w 29"/>
                <a:gd name="T1" fmla="*/ 1 h 89"/>
                <a:gd name="T2" fmla="*/ 10 w 29"/>
                <a:gd name="T3" fmla="*/ 0 h 89"/>
                <a:gd name="T4" fmla="*/ 9 w 29"/>
                <a:gd name="T5" fmla="*/ 0 h 89"/>
                <a:gd name="T6" fmla="*/ 6 w 29"/>
                <a:gd name="T7" fmla="*/ 2 h 89"/>
                <a:gd name="T8" fmla="*/ 7 w 29"/>
                <a:gd name="T9" fmla="*/ 4 h 89"/>
                <a:gd name="T10" fmla="*/ 0 w 29"/>
                <a:gd name="T11" fmla="*/ 82 h 89"/>
                <a:gd name="T12" fmla="*/ 1 w 29"/>
                <a:gd name="T13" fmla="*/ 87 h 89"/>
                <a:gd name="T14" fmla="*/ 5 w 29"/>
                <a:gd name="T15" fmla="*/ 87 h 89"/>
                <a:gd name="T16" fmla="*/ 15 w 29"/>
                <a:gd name="T17" fmla="*/ 88 h 89"/>
                <a:gd name="T18" fmla="*/ 18 w 29"/>
                <a:gd name="T19" fmla="*/ 87 h 89"/>
                <a:gd name="T20" fmla="*/ 21 w 29"/>
                <a:gd name="T21" fmla="*/ 82 h 89"/>
                <a:gd name="T22" fmla="*/ 28 w 29"/>
                <a:gd name="T23" fmla="*/ 9 h 89"/>
                <a:gd name="T24" fmla="*/ 25 w 29"/>
                <a:gd name="T25" fmla="*/ 2 h 89"/>
                <a:gd name="T26" fmla="*/ 21 w 29"/>
                <a:gd name="T27" fmla="*/ 0 h 89"/>
                <a:gd name="T28" fmla="*/ 13 w 29"/>
                <a:gd name="T29" fmla="*/ 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89">
                  <a:moveTo>
                    <a:pt x="13" y="1"/>
                  </a:moveTo>
                  <a:lnTo>
                    <a:pt x="10" y="0"/>
                  </a:lnTo>
                  <a:lnTo>
                    <a:pt x="9" y="0"/>
                  </a:lnTo>
                  <a:lnTo>
                    <a:pt x="6" y="2"/>
                  </a:lnTo>
                  <a:lnTo>
                    <a:pt x="7" y="4"/>
                  </a:lnTo>
                  <a:lnTo>
                    <a:pt x="0" y="82"/>
                  </a:lnTo>
                  <a:lnTo>
                    <a:pt x="1" y="87"/>
                  </a:lnTo>
                  <a:lnTo>
                    <a:pt x="5" y="87"/>
                  </a:lnTo>
                  <a:lnTo>
                    <a:pt x="15" y="88"/>
                  </a:lnTo>
                  <a:lnTo>
                    <a:pt x="18" y="87"/>
                  </a:lnTo>
                  <a:lnTo>
                    <a:pt x="21" y="82"/>
                  </a:lnTo>
                  <a:lnTo>
                    <a:pt x="28" y="9"/>
                  </a:lnTo>
                  <a:lnTo>
                    <a:pt x="25" y="2"/>
                  </a:lnTo>
                  <a:lnTo>
                    <a:pt x="21" y="0"/>
                  </a:lnTo>
                  <a:lnTo>
                    <a:pt x="13" y="1"/>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72" name="Freeform 40"/>
            <p:cNvSpPr>
              <a:spLocks/>
            </p:cNvSpPr>
            <p:nvPr/>
          </p:nvSpPr>
          <p:spPr bwMode="auto">
            <a:xfrm>
              <a:off x="1252" y="2982"/>
              <a:ext cx="80" cy="36"/>
            </a:xfrm>
            <a:custGeom>
              <a:avLst/>
              <a:gdLst>
                <a:gd name="T0" fmla="*/ 0 w 80"/>
                <a:gd name="T1" fmla="*/ 7 h 36"/>
                <a:gd name="T2" fmla="*/ 1 w 80"/>
                <a:gd name="T3" fmla="*/ 5 h 36"/>
                <a:gd name="T4" fmla="*/ 3 w 80"/>
                <a:gd name="T5" fmla="*/ 2 h 36"/>
                <a:gd name="T6" fmla="*/ 2 w 80"/>
                <a:gd name="T7" fmla="*/ 0 h 36"/>
                <a:gd name="T8" fmla="*/ 5 w 80"/>
                <a:gd name="T9" fmla="*/ 1 h 36"/>
                <a:gd name="T10" fmla="*/ 75 w 80"/>
                <a:gd name="T11" fmla="*/ 7 h 36"/>
                <a:gd name="T12" fmla="*/ 77 w 80"/>
                <a:gd name="T13" fmla="*/ 11 h 36"/>
                <a:gd name="T14" fmla="*/ 79 w 80"/>
                <a:gd name="T15" fmla="*/ 17 h 36"/>
                <a:gd name="T16" fmla="*/ 78 w 80"/>
                <a:gd name="T17" fmla="*/ 27 h 36"/>
                <a:gd name="T18" fmla="*/ 75 w 80"/>
                <a:gd name="T19" fmla="*/ 34 h 36"/>
                <a:gd name="T20" fmla="*/ 70 w 80"/>
                <a:gd name="T21" fmla="*/ 35 h 36"/>
                <a:gd name="T22" fmla="*/ 5 w 80"/>
                <a:gd name="T23" fmla="*/ 28 h 36"/>
                <a:gd name="T24" fmla="*/ 0 w 80"/>
                <a:gd name="T25" fmla="*/ 25 h 36"/>
                <a:gd name="T26" fmla="*/ 0 w 80"/>
                <a:gd name="T27" fmla="*/ 19 h 36"/>
                <a:gd name="T28" fmla="*/ 0 w 80"/>
                <a:gd name="T29"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36">
                  <a:moveTo>
                    <a:pt x="0" y="7"/>
                  </a:moveTo>
                  <a:lnTo>
                    <a:pt x="1" y="5"/>
                  </a:lnTo>
                  <a:lnTo>
                    <a:pt x="3" y="2"/>
                  </a:lnTo>
                  <a:lnTo>
                    <a:pt x="2" y="0"/>
                  </a:lnTo>
                  <a:lnTo>
                    <a:pt x="5" y="1"/>
                  </a:lnTo>
                  <a:lnTo>
                    <a:pt x="75" y="7"/>
                  </a:lnTo>
                  <a:lnTo>
                    <a:pt x="77" y="11"/>
                  </a:lnTo>
                  <a:lnTo>
                    <a:pt x="79" y="17"/>
                  </a:lnTo>
                  <a:lnTo>
                    <a:pt x="78" y="27"/>
                  </a:lnTo>
                  <a:lnTo>
                    <a:pt x="75" y="34"/>
                  </a:lnTo>
                  <a:lnTo>
                    <a:pt x="70" y="35"/>
                  </a:lnTo>
                  <a:lnTo>
                    <a:pt x="5" y="28"/>
                  </a:lnTo>
                  <a:lnTo>
                    <a:pt x="0" y="25"/>
                  </a:lnTo>
                  <a:lnTo>
                    <a:pt x="0" y="19"/>
                  </a:lnTo>
                  <a:lnTo>
                    <a:pt x="0" y="7"/>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73" name="Freeform 41"/>
            <p:cNvSpPr>
              <a:spLocks/>
            </p:cNvSpPr>
            <p:nvPr/>
          </p:nvSpPr>
          <p:spPr bwMode="auto">
            <a:xfrm>
              <a:off x="1318" y="2849"/>
              <a:ext cx="27" cy="88"/>
            </a:xfrm>
            <a:custGeom>
              <a:avLst/>
              <a:gdLst>
                <a:gd name="T0" fmla="*/ 13 w 27"/>
                <a:gd name="T1" fmla="*/ 2 h 88"/>
                <a:gd name="T2" fmla="*/ 9 w 27"/>
                <a:gd name="T3" fmla="*/ 2 h 88"/>
                <a:gd name="T4" fmla="*/ 8 w 27"/>
                <a:gd name="T5" fmla="*/ 1 h 88"/>
                <a:gd name="T6" fmla="*/ 6 w 27"/>
                <a:gd name="T7" fmla="*/ 2 h 88"/>
                <a:gd name="T8" fmla="*/ 6 w 27"/>
                <a:gd name="T9" fmla="*/ 4 h 88"/>
                <a:gd name="T10" fmla="*/ 0 w 27"/>
                <a:gd name="T11" fmla="*/ 80 h 88"/>
                <a:gd name="T12" fmla="*/ 2 w 27"/>
                <a:gd name="T13" fmla="*/ 86 h 88"/>
                <a:gd name="T14" fmla="*/ 6 w 27"/>
                <a:gd name="T15" fmla="*/ 86 h 88"/>
                <a:gd name="T16" fmla="*/ 13 w 27"/>
                <a:gd name="T17" fmla="*/ 87 h 88"/>
                <a:gd name="T18" fmla="*/ 17 w 27"/>
                <a:gd name="T19" fmla="*/ 86 h 88"/>
                <a:gd name="T20" fmla="*/ 21 w 27"/>
                <a:gd name="T21" fmla="*/ 80 h 88"/>
                <a:gd name="T22" fmla="*/ 26 w 27"/>
                <a:gd name="T23" fmla="*/ 9 h 88"/>
                <a:gd name="T24" fmla="*/ 24 w 27"/>
                <a:gd name="T25" fmla="*/ 4 h 88"/>
                <a:gd name="T26" fmla="*/ 21 w 27"/>
                <a:gd name="T27" fmla="*/ 0 h 88"/>
                <a:gd name="T28" fmla="*/ 13 w 27"/>
                <a:gd name="T29" fmla="*/ 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88">
                  <a:moveTo>
                    <a:pt x="13" y="2"/>
                  </a:moveTo>
                  <a:lnTo>
                    <a:pt x="9" y="2"/>
                  </a:lnTo>
                  <a:lnTo>
                    <a:pt x="8" y="1"/>
                  </a:lnTo>
                  <a:lnTo>
                    <a:pt x="6" y="2"/>
                  </a:lnTo>
                  <a:lnTo>
                    <a:pt x="6" y="4"/>
                  </a:lnTo>
                  <a:lnTo>
                    <a:pt x="0" y="80"/>
                  </a:lnTo>
                  <a:lnTo>
                    <a:pt x="2" y="86"/>
                  </a:lnTo>
                  <a:lnTo>
                    <a:pt x="6" y="86"/>
                  </a:lnTo>
                  <a:lnTo>
                    <a:pt x="13" y="87"/>
                  </a:lnTo>
                  <a:lnTo>
                    <a:pt x="17" y="86"/>
                  </a:lnTo>
                  <a:lnTo>
                    <a:pt x="21" y="80"/>
                  </a:lnTo>
                  <a:lnTo>
                    <a:pt x="26" y="9"/>
                  </a:lnTo>
                  <a:lnTo>
                    <a:pt x="24" y="4"/>
                  </a:lnTo>
                  <a:lnTo>
                    <a:pt x="21" y="0"/>
                  </a:lnTo>
                  <a:lnTo>
                    <a:pt x="13" y="2"/>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74" name="Freeform 42"/>
            <p:cNvSpPr>
              <a:spLocks/>
            </p:cNvSpPr>
            <p:nvPr/>
          </p:nvSpPr>
          <p:spPr bwMode="auto">
            <a:xfrm>
              <a:off x="1256" y="2912"/>
              <a:ext cx="79" cy="33"/>
            </a:xfrm>
            <a:custGeom>
              <a:avLst/>
              <a:gdLst>
                <a:gd name="T0" fmla="*/ 1 w 79"/>
                <a:gd name="T1" fmla="*/ 16 h 33"/>
                <a:gd name="T2" fmla="*/ 1 w 79"/>
                <a:gd name="T3" fmla="*/ 18 h 33"/>
                <a:gd name="T4" fmla="*/ 0 w 79"/>
                <a:gd name="T5" fmla="*/ 22 h 33"/>
                <a:gd name="T6" fmla="*/ 1 w 79"/>
                <a:gd name="T7" fmla="*/ 24 h 33"/>
                <a:gd name="T8" fmla="*/ 3 w 79"/>
                <a:gd name="T9" fmla="*/ 26 h 33"/>
                <a:gd name="T10" fmla="*/ 72 w 79"/>
                <a:gd name="T11" fmla="*/ 32 h 33"/>
                <a:gd name="T12" fmla="*/ 77 w 79"/>
                <a:gd name="T13" fmla="*/ 30 h 33"/>
                <a:gd name="T14" fmla="*/ 77 w 79"/>
                <a:gd name="T15" fmla="*/ 25 h 33"/>
                <a:gd name="T16" fmla="*/ 78 w 79"/>
                <a:gd name="T17" fmla="*/ 15 h 33"/>
                <a:gd name="T18" fmla="*/ 78 w 79"/>
                <a:gd name="T19" fmla="*/ 10 h 33"/>
                <a:gd name="T20" fmla="*/ 74 w 79"/>
                <a:gd name="T21" fmla="*/ 6 h 33"/>
                <a:gd name="T22" fmla="*/ 8 w 79"/>
                <a:gd name="T23" fmla="*/ 0 h 33"/>
                <a:gd name="T24" fmla="*/ 2 w 79"/>
                <a:gd name="T25" fmla="*/ 1 h 33"/>
                <a:gd name="T26" fmla="*/ 0 w 79"/>
                <a:gd name="T27" fmla="*/ 7 h 33"/>
                <a:gd name="T28" fmla="*/ 1 w 79"/>
                <a:gd name="T29"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33">
                  <a:moveTo>
                    <a:pt x="1" y="16"/>
                  </a:moveTo>
                  <a:lnTo>
                    <a:pt x="1" y="18"/>
                  </a:lnTo>
                  <a:lnTo>
                    <a:pt x="0" y="22"/>
                  </a:lnTo>
                  <a:lnTo>
                    <a:pt x="1" y="24"/>
                  </a:lnTo>
                  <a:lnTo>
                    <a:pt x="3" y="26"/>
                  </a:lnTo>
                  <a:lnTo>
                    <a:pt x="72" y="32"/>
                  </a:lnTo>
                  <a:lnTo>
                    <a:pt x="77" y="30"/>
                  </a:lnTo>
                  <a:lnTo>
                    <a:pt x="77" y="25"/>
                  </a:lnTo>
                  <a:lnTo>
                    <a:pt x="78" y="15"/>
                  </a:lnTo>
                  <a:lnTo>
                    <a:pt x="78" y="10"/>
                  </a:lnTo>
                  <a:lnTo>
                    <a:pt x="74" y="6"/>
                  </a:lnTo>
                  <a:lnTo>
                    <a:pt x="8" y="0"/>
                  </a:lnTo>
                  <a:lnTo>
                    <a:pt x="2" y="1"/>
                  </a:lnTo>
                  <a:lnTo>
                    <a:pt x="0" y="7"/>
                  </a:lnTo>
                  <a:lnTo>
                    <a:pt x="1" y="16"/>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75" name="Freeform 43"/>
            <p:cNvSpPr>
              <a:spLocks/>
            </p:cNvSpPr>
            <p:nvPr/>
          </p:nvSpPr>
          <p:spPr bwMode="auto">
            <a:xfrm>
              <a:off x="1260" y="2852"/>
              <a:ext cx="15" cy="56"/>
            </a:xfrm>
            <a:custGeom>
              <a:avLst/>
              <a:gdLst>
                <a:gd name="T0" fmla="*/ 14 w 15"/>
                <a:gd name="T1" fmla="*/ 0 h 56"/>
                <a:gd name="T2" fmla="*/ 7 w 15"/>
                <a:gd name="T3" fmla="*/ 0 h 56"/>
                <a:gd name="T4" fmla="*/ 0 w 15"/>
                <a:gd name="T5" fmla="*/ 54 h 56"/>
                <a:gd name="T6" fmla="*/ 7 w 15"/>
                <a:gd name="T7" fmla="*/ 55 h 56"/>
                <a:gd name="T8" fmla="*/ 14 w 15"/>
                <a:gd name="T9" fmla="*/ 0 h 56"/>
              </a:gdLst>
              <a:ahLst/>
              <a:cxnLst>
                <a:cxn ang="0">
                  <a:pos x="T0" y="T1"/>
                </a:cxn>
                <a:cxn ang="0">
                  <a:pos x="T2" y="T3"/>
                </a:cxn>
                <a:cxn ang="0">
                  <a:pos x="T4" y="T5"/>
                </a:cxn>
                <a:cxn ang="0">
                  <a:pos x="T6" y="T7"/>
                </a:cxn>
                <a:cxn ang="0">
                  <a:pos x="T8" y="T9"/>
                </a:cxn>
              </a:cxnLst>
              <a:rect l="0" t="0" r="r" b="b"/>
              <a:pathLst>
                <a:path w="15" h="56">
                  <a:moveTo>
                    <a:pt x="14" y="0"/>
                  </a:moveTo>
                  <a:lnTo>
                    <a:pt x="7" y="0"/>
                  </a:lnTo>
                  <a:lnTo>
                    <a:pt x="0" y="54"/>
                  </a:lnTo>
                  <a:lnTo>
                    <a:pt x="7" y="55"/>
                  </a:lnTo>
                  <a:lnTo>
                    <a:pt x="14"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76" name="Freeform 44"/>
            <p:cNvSpPr>
              <a:spLocks/>
            </p:cNvSpPr>
            <p:nvPr/>
          </p:nvSpPr>
          <p:spPr bwMode="auto">
            <a:xfrm>
              <a:off x="1328" y="2857"/>
              <a:ext cx="15" cy="54"/>
            </a:xfrm>
            <a:custGeom>
              <a:avLst/>
              <a:gdLst>
                <a:gd name="T0" fmla="*/ 14 w 15"/>
                <a:gd name="T1" fmla="*/ 0 h 54"/>
                <a:gd name="T2" fmla="*/ 7 w 15"/>
                <a:gd name="T3" fmla="*/ 0 h 54"/>
                <a:gd name="T4" fmla="*/ 0 w 15"/>
                <a:gd name="T5" fmla="*/ 53 h 54"/>
                <a:gd name="T6" fmla="*/ 7 w 15"/>
                <a:gd name="T7" fmla="*/ 53 h 54"/>
                <a:gd name="T8" fmla="*/ 14 w 15"/>
                <a:gd name="T9" fmla="*/ 0 h 54"/>
              </a:gdLst>
              <a:ahLst/>
              <a:cxnLst>
                <a:cxn ang="0">
                  <a:pos x="T0" y="T1"/>
                </a:cxn>
                <a:cxn ang="0">
                  <a:pos x="T2" y="T3"/>
                </a:cxn>
                <a:cxn ang="0">
                  <a:pos x="T4" y="T5"/>
                </a:cxn>
                <a:cxn ang="0">
                  <a:pos x="T6" y="T7"/>
                </a:cxn>
                <a:cxn ang="0">
                  <a:pos x="T8" y="T9"/>
                </a:cxn>
              </a:cxnLst>
              <a:rect l="0" t="0" r="r" b="b"/>
              <a:pathLst>
                <a:path w="15" h="54">
                  <a:moveTo>
                    <a:pt x="14" y="0"/>
                  </a:moveTo>
                  <a:lnTo>
                    <a:pt x="7" y="0"/>
                  </a:lnTo>
                  <a:lnTo>
                    <a:pt x="0" y="53"/>
                  </a:lnTo>
                  <a:lnTo>
                    <a:pt x="7" y="53"/>
                  </a:lnTo>
                  <a:lnTo>
                    <a:pt x="14"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nvGrpSpPr>
          <p:cNvPr id="18477" name="Group 45"/>
          <p:cNvGrpSpPr>
            <a:grpSpLocks/>
          </p:cNvGrpSpPr>
          <p:nvPr/>
        </p:nvGrpSpPr>
        <p:grpSpPr bwMode="auto">
          <a:xfrm>
            <a:off x="2058988" y="2803525"/>
            <a:ext cx="239712" cy="468313"/>
            <a:chOff x="1818" y="2837"/>
            <a:chExt cx="134" cy="262"/>
          </a:xfrm>
        </p:grpSpPr>
        <p:sp>
          <p:nvSpPr>
            <p:cNvPr id="18478" name="Freeform 46"/>
            <p:cNvSpPr>
              <a:spLocks/>
            </p:cNvSpPr>
            <p:nvPr/>
          </p:nvSpPr>
          <p:spPr bwMode="auto">
            <a:xfrm>
              <a:off x="1839" y="3072"/>
              <a:ext cx="15" cy="17"/>
            </a:xfrm>
            <a:custGeom>
              <a:avLst/>
              <a:gdLst>
                <a:gd name="T0" fmla="*/ 11 w 15"/>
                <a:gd name="T1" fmla="*/ 13 h 17"/>
                <a:gd name="T2" fmla="*/ 9 w 15"/>
                <a:gd name="T3" fmla="*/ 16 h 17"/>
                <a:gd name="T4" fmla="*/ 2 w 15"/>
                <a:gd name="T5" fmla="*/ 15 h 17"/>
                <a:gd name="T6" fmla="*/ 2 w 15"/>
                <a:gd name="T7" fmla="*/ 13 h 17"/>
                <a:gd name="T8" fmla="*/ 1 w 15"/>
                <a:gd name="T9" fmla="*/ 11 h 17"/>
                <a:gd name="T10" fmla="*/ 0 w 15"/>
                <a:gd name="T11" fmla="*/ 5 h 17"/>
                <a:gd name="T12" fmla="*/ 1 w 15"/>
                <a:gd name="T13" fmla="*/ 2 h 17"/>
                <a:gd name="T14" fmla="*/ 4 w 15"/>
                <a:gd name="T15" fmla="*/ 0 h 17"/>
                <a:gd name="T16" fmla="*/ 14 w 15"/>
                <a:gd name="T17" fmla="*/ 5 h 17"/>
                <a:gd name="T18" fmla="*/ 11 w 15"/>
                <a:gd name="T19" fmla="*/ 6 h 17"/>
                <a:gd name="T20" fmla="*/ 11 w 15"/>
                <a:gd name="T2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1" y="13"/>
                  </a:moveTo>
                  <a:lnTo>
                    <a:pt x="9" y="16"/>
                  </a:lnTo>
                  <a:lnTo>
                    <a:pt x="2" y="15"/>
                  </a:lnTo>
                  <a:lnTo>
                    <a:pt x="2" y="13"/>
                  </a:lnTo>
                  <a:lnTo>
                    <a:pt x="1" y="11"/>
                  </a:lnTo>
                  <a:lnTo>
                    <a:pt x="0" y="5"/>
                  </a:lnTo>
                  <a:lnTo>
                    <a:pt x="1" y="2"/>
                  </a:lnTo>
                  <a:lnTo>
                    <a:pt x="4" y="0"/>
                  </a:lnTo>
                  <a:lnTo>
                    <a:pt x="14" y="5"/>
                  </a:lnTo>
                  <a:lnTo>
                    <a:pt x="11" y="6"/>
                  </a:lnTo>
                  <a:lnTo>
                    <a:pt x="11" y="13"/>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79" name="Freeform 47"/>
            <p:cNvSpPr>
              <a:spLocks/>
            </p:cNvSpPr>
            <p:nvPr/>
          </p:nvSpPr>
          <p:spPr bwMode="auto">
            <a:xfrm>
              <a:off x="1882" y="3082"/>
              <a:ext cx="15" cy="17"/>
            </a:xfrm>
            <a:custGeom>
              <a:avLst/>
              <a:gdLst>
                <a:gd name="T0" fmla="*/ 14 w 15"/>
                <a:gd name="T1" fmla="*/ 12 h 17"/>
                <a:gd name="T2" fmla="*/ 9 w 15"/>
                <a:gd name="T3" fmla="*/ 13 h 17"/>
                <a:gd name="T4" fmla="*/ 4 w 15"/>
                <a:gd name="T5" fmla="*/ 16 h 17"/>
                <a:gd name="T6" fmla="*/ 0 w 15"/>
                <a:gd name="T7" fmla="*/ 11 h 17"/>
                <a:gd name="T8" fmla="*/ 3 w 15"/>
                <a:gd name="T9" fmla="*/ 8 h 17"/>
                <a:gd name="T10" fmla="*/ 2 w 15"/>
                <a:gd name="T11" fmla="*/ 4 h 17"/>
                <a:gd name="T12" fmla="*/ 4 w 15"/>
                <a:gd name="T13" fmla="*/ 0 h 17"/>
                <a:gd name="T14" fmla="*/ 7 w 15"/>
                <a:gd name="T15" fmla="*/ 1 h 17"/>
                <a:gd name="T16" fmla="*/ 12 w 15"/>
                <a:gd name="T17" fmla="*/ 2 h 17"/>
                <a:gd name="T18" fmla="*/ 12 w 15"/>
                <a:gd name="T19" fmla="*/ 5 h 17"/>
                <a:gd name="T20" fmla="*/ 14 w 15"/>
                <a:gd name="T21"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4" y="12"/>
                  </a:moveTo>
                  <a:lnTo>
                    <a:pt x="9" y="13"/>
                  </a:lnTo>
                  <a:lnTo>
                    <a:pt x="4" y="16"/>
                  </a:lnTo>
                  <a:lnTo>
                    <a:pt x="0" y="11"/>
                  </a:lnTo>
                  <a:lnTo>
                    <a:pt x="3" y="8"/>
                  </a:lnTo>
                  <a:lnTo>
                    <a:pt x="2" y="4"/>
                  </a:lnTo>
                  <a:lnTo>
                    <a:pt x="4" y="0"/>
                  </a:lnTo>
                  <a:lnTo>
                    <a:pt x="7" y="1"/>
                  </a:lnTo>
                  <a:lnTo>
                    <a:pt x="12" y="2"/>
                  </a:lnTo>
                  <a:lnTo>
                    <a:pt x="12" y="5"/>
                  </a:lnTo>
                  <a:lnTo>
                    <a:pt x="14" y="12"/>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0" name="Freeform 48"/>
            <p:cNvSpPr>
              <a:spLocks/>
            </p:cNvSpPr>
            <p:nvPr/>
          </p:nvSpPr>
          <p:spPr bwMode="auto">
            <a:xfrm>
              <a:off x="1927" y="2846"/>
              <a:ext cx="15" cy="20"/>
            </a:xfrm>
            <a:custGeom>
              <a:avLst/>
              <a:gdLst>
                <a:gd name="T0" fmla="*/ 12 w 15"/>
                <a:gd name="T1" fmla="*/ 14 h 20"/>
                <a:gd name="T2" fmla="*/ 8 w 15"/>
                <a:gd name="T3" fmla="*/ 16 h 20"/>
                <a:gd name="T4" fmla="*/ 5 w 15"/>
                <a:gd name="T5" fmla="*/ 19 h 20"/>
                <a:gd name="T6" fmla="*/ 1 w 15"/>
                <a:gd name="T7" fmla="*/ 15 h 20"/>
                <a:gd name="T8" fmla="*/ 0 w 15"/>
                <a:gd name="T9" fmla="*/ 10 h 20"/>
                <a:gd name="T10" fmla="*/ 0 w 15"/>
                <a:gd name="T11" fmla="*/ 5 h 20"/>
                <a:gd name="T12" fmla="*/ 1 w 15"/>
                <a:gd name="T13" fmla="*/ 4 h 20"/>
                <a:gd name="T14" fmla="*/ 7 w 15"/>
                <a:gd name="T15" fmla="*/ 0 h 20"/>
                <a:gd name="T16" fmla="*/ 12 w 15"/>
                <a:gd name="T17" fmla="*/ 4 h 20"/>
                <a:gd name="T18" fmla="*/ 14 w 15"/>
                <a:gd name="T19" fmla="*/ 8 h 20"/>
                <a:gd name="T20" fmla="*/ 12 w 15"/>
                <a:gd name="T21"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12" y="14"/>
                  </a:moveTo>
                  <a:lnTo>
                    <a:pt x="8" y="16"/>
                  </a:lnTo>
                  <a:lnTo>
                    <a:pt x="5" y="19"/>
                  </a:lnTo>
                  <a:lnTo>
                    <a:pt x="1" y="15"/>
                  </a:lnTo>
                  <a:lnTo>
                    <a:pt x="0" y="10"/>
                  </a:lnTo>
                  <a:lnTo>
                    <a:pt x="0" y="5"/>
                  </a:lnTo>
                  <a:lnTo>
                    <a:pt x="1" y="4"/>
                  </a:lnTo>
                  <a:lnTo>
                    <a:pt x="7" y="0"/>
                  </a:lnTo>
                  <a:lnTo>
                    <a:pt x="12" y="4"/>
                  </a:lnTo>
                  <a:lnTo>
                    <a:pt x="14" y="8"/>
                  </a:lnTo>
                  <a:lnTo>
                    <a:pt x="12" y="14"/>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1" name="Freeform 49"/>
            <p:cNvSpPr>
              <a:spLocks/>
            </p:cNvSpPr>
            <p:nvPr/>
          </p:nvSpPr>
          <p:spPr bwMode="auto">
            <a:xfrm>
              <a:off x="1877" y="2837"/>
              <a:ext cx="15" cy="17"/>
            </a:xfrm>
            <a:custGeom>
              <a:avLst/>
              <a:gdLst>
                <a:gd name="T0" fmla="*/ 12 w 15"/>
                <a:gd name="T1" fmla="*/ 13 h 17"/>
                <a:gd name="T2" fmla="*/ 9 w 15"/>
                <a:gd name="T3" fmla="*/ 16 h 17"/>
                <a:gd name="T4" fmla="*/ 6 w 15"/>
                <a:gd name="T5" fmla="*/ 16 h 17"/>
                <a:gd name="T6" fmla="*/ 4 w 15"/>
                <a:gd name="T7" fmla="*/ 13 h 17"/>
                <a:gd name="T8" fmla="*/ 0 w 15"/>
                <a:gd name="T9" fmla="*/ 9 h 17"/>
                <a:gd name="T10" fmla="*/ 4 w 15"/>
                <a:gd name="T11" fmla="*/ 3 h 17"/>
                <a:gd name="T12" fmla="*/ 5 w 15"/>
                <a:gd name="T13" fmla="*/ 2 h 17"/>
                <a:gd name="T14" fmla="*/ 9 w 15"/>
                <a:gd name="T15" fmla="*/ 0 h 17"/>
                <a:gd name="T16" fmla="*/ 10 w 15"/>
                <a:gd name="T17" fmla="*/ 4 h 17"/>
                <a:gd name="T18" fmla="*/ 14 w 15"/>
                <a:gd name="T19" fmla="*/ 8 h 17"/>
                <a:gd name="T20" fmla="*/ 12 w 15"/>
                <a:gd name="T2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2" y="13"/>
                  </a:moveTo>
                  <a:lnTo>
                    <a:pt x="9" y="16"/>
                  </a:lnTo>
                  <a:lnTo>
                    <a:pt x="6" y="16"/>
                  </a:lnTo>
                  <a:lnTo>
                    <a:pt x="4" y="13"/>
                  </a:lnTo>
                  <a:lnTo>
                    <a:pt x="0" y="9"/>
                  </a:lnTo>
                  <a:lnTo>
                    <a:pt x="4" y="3"/>
                  </a:lnTo>
                  <a:lnTo>
                    <a:pt x="5" y="2"/>
                  </a:lnTo>
                  <a:lnTo>
                    <a:pt x="9" y="0"/>
                  </a:lnTo>
                  <a:lnTo>
                    <a:pt x="10" y="4"/>
                  </a:lnTo>
                  <a:lnTo>
                    <a:pt x="14" y="8"/>
                  </a:lnTo>
                  <a:lnTo>
                    <a:pt x="12" y="13"/>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2" name="Freeform 50"/>
            <p:cNvSpPr>
              <a:spLocks/>
            </p:cNvSpPr>
            <p:nvPr/>
          </p:nvSpPr>
          <p:spPr bwMode="auto">
            <a:xfrm>
              <a:off x="1857" y="2846"/>
              <a:ext cx="89" cy="30"/>
            </a:xfrm>
            <a:custGeom>
              <a:avLst/>
              <a:gdLst>
                <a:gd name="T0" fmla="*/ 86 w 89"/>
                <a:gd name="T1" fmla="*/ 29 h 30"/>
                <a:gd name="T2" fmla="*/ 81 w 89"/>
                <a:gd name="T3" fmla="*/ 27 h 30"/>
                <a:gd name="T4" fmla="*/ 80 w 89"/>
                <a:gd name="T5" fmla="*/ 27 h 30"/>
                <a:gd name="T6" fmla="*/ 72 w 89"/>
                <a:gd name="T7" fmla="*/ 23 h 30"/>
                <a:gd name="T8" fmla="*/ 70 w 89"/>
                <a:gd name="T9" fmla="*/ 20 h 30"/>
                <a:gd name="T10" fmla="*/ 55 w 89"/>
                <a:gd name="T11" fmla="*/ 13 h 30"/>
                <a:gd name="T12" fmla="*/ 44 w 89"/>
                <a:gd name="T13" fmla="*/ 11 h 30"/>
                <a:gd name="T14" fmla="*/ 32 w 89"/>
                <a:gd name="T15" fmla="*/ 8 h 30"/>
                <a:gd name="T16" fmla="*/ 19 w 89"/>
                <a:gd name="T17" fmla="*/ 7 h 30"/>
                <a:gd name="T18" fmla="*/ 13 w 89"/>
                <a:gd name="T19" fmla="*/ 9 h 30"/>
                <a:gd name="T20" fmla="*/ 8 w 89"/>
                <a:gd name="T21" fmla="*/ 9 h 30"/>
                <a:gd name="T22" fmla="*/ 5 w 89"/>
                <a:gd name="T23" fmla="*/ 8 h 30"/>
                <a:gd name="T24" fmla="*/ 3 w 89"/>
                <a:gd name="T25" fmla="*/ 9 h 30"/>
                <a:gd name="T26" fmla="*/ 0 w 89"/>
                <a:gd name="T27" fmla="*/ 8 h 30"/>
                <a:gd name="T28" fmla="*/ 0 w 89"/>
                <a:gd name="T29" fmla="*/ 7 h 30"/>
                <a:gd name="T30" fmla="*/ 1 w 89"/>
                <a:gd name="T31" fmla="*/ 5 h 30"/>
                <a:gd name="T32" fmla="*/ 1 w 89"/>
                <a:gd name="T33" fmla="*/ 4 h 30"/>
                <a:gd name="T34" fmla="*/ 3 w 89"/>
                <a:gd name="T35" fmla="*/ 3 h 30"/>
                <a:gd name="T36" fmla="*/ 7 w 89"/>
                <a:gd name="T37" fmla="*/ 4 h 30"/>
                <a:gd name="T38" fmla="*/ 10 w 89"/>
                <a:gd name="T39" fmla="*/ 1 h 30"/>
                <a:gd name="T40" fmla="*/ 16 w 89"/>
                <a:gd name="T41" fmla="*/ 2 h 30"/>
                <a:gd name="T42" fmla="*/ 32 w 89"/>
                <a:gd name="T43" fmla="*/ 0 h 30"/>
                <a:gd name="T44" fmla="*/ 46 w 89"/>
                <a:gd name="T45" fmla="*/ 2 h 30"/>
                <a:gd name="T46" fmla="*/ 59 w 89"/>
                <a:gd name="T47" fmla="*/ 7 h 30"/>
                <a:gd name="T48" fmla="*/ 72 w 89"/>
                <a:gd name="T49" fmla="*/ 14 h 30"/>
                <a:gd name="T50" fmla="*/ 79 w 89"/>
                <a:gd name="T51" fmla="*/ 17 h 30"/>
                <a:gd name="T52" fmla="*/ 82 w 89"/>
                <a:gd name="T53" fmla="*/ 19 h 30"/>
                <a:gd name="T54" fmla="*/ 85 w 89"/>
                <a:gd name="T55" fmla="*/ 21 h 30"/>
                <a:gd name="T56" fmla="*/ 87 w 89"/>
                <a:gd name="T57" fmla="*/ 22 h 30"/>
                <a:gd name="T58" fmla="*/ 88 w 89"/>
                <a:gd name="T59" fmla="*/ 23 h 30"/>
                <a:gd name="T60" fmla="*/ 86 w 89"/>
                <a:gd name="T61" fmla="*/ 27 h 30"/>
                <a:gd name="T62" fmla="*/ 86 w 89"/>
                <a:gd name="T6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30">
                  <a:moveTo>
                    <a:pt x="86" y="29"/>
                  </a:moveTo>
                  <a:lnTo>
                    <a:pt x="81" y="27"/>
                  </a:lnTo>
                  <a:lnTo>
                    <a:pt x="80" y="27"/>
                  </a:lnTo>
                  <a:lnTo>
                    <a:pt x="72" y="23"/>
                  </a:lnTo>
                  <a:lnTo>
                    <a:pt x="70" y="20"/>
                  </a:lnTo>
                  <a:lnTo>
                    <a:pt x="55" y="13"/>
                  </a:lnTo>
                  <a:lnTo>
                    <a:pt x="44" y="11"/>
                  </a:lnTo>
                  <a:lnTo>
                    <a:pt x="32" y="8"/>
                  </a:lnTo>
                  <a:lnTo>
                    <a:pt x="19" y="7"/>
                  </a:lnTo>
                  <a:lnTo>
                    <a:pt x="13" y="9"/>
                  </a:lnTo>
                  <a:lnTo>
                    <a:pt x="8" y="9"/>
                  </a:lnTo>
                  <a:lnTo>
                    <a:pt x="5" y="8"/>
                  </a:lnTo>
                  <a:lnTo>
                    <a:pt x="3" y="9"/>
                  </a:lnTo>
                  <a:lnTo>
                    <a:pt x="0" y="8"/>
                  </a:lnTo>
                  <a:lnTo>
                    <a:pt x="0" y="7"/>
                  </a:lnTo>
                  <a:lnTo>
                    <a:pt x="1" y="5"/>
                  </a:lnTo>
                  <a:lnTo>
                    <a:pt x="1" y="4"/>
                  </a:lnTo>
                  <a:lnTo>
                    <a:pt x="3" y="3"/>
                  </a:lnTo>
                  <a:lnTo>
                    <a:pt x="7" y="4"/>
                  </a:lnTo>
                  <a:lnTo>
                    <a:pt x="10" y="1"/>
                  </a:lnTo>
                  <a:lnTo>
                    <a:pt x="16" y="2"/>
                  </a:lnTo>
                  <a:lnTo>
                    <a:pt x="32" y="0"/>
                  </a:lnTo>
                  <a:lnTo>
                    <a:pt x="46" y="2"/>
                  </a:lnTo>
                  <a:lnTo>
                    <a:pt x="59" y="7"/>
                  </a:lnTo>
                  <a:lnTo>
                    <a:pt x="72" y="14"/>
                  </a:lnTo>
                  <a:lnTo>
                    <a:pt x="79" y="17"/>
                  </a:lnTo>
                  <a:lnTo>
                    <a:pt x="82" y="19"/>
                  </a:lnTo>
                  <a:lnTo>
                    <a:pt x="85" y="21"/>
                  </a:lnTo>
                  <a:lnTo>
                    <a:pt x="87" y="22"/>
                  </a:lnTo>
                  <a:lnTo>
                    <a:pt x="88" y="23"/>
                  </a:lnTo>
                  <a:lnTo>
                    <a:pt x="86" y="27"/>
                  </a:lnTo>
                  <a:lnTo>
                    <a:pt x="86" y="29"/>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3" name="Freeform 51"/>
            <p:cNvSpPr>
              <a:spLocks/>
            </p:cNvSpPr>
            <p:nvPr/>
          </p:nvSpPr>
          <p:spPr bwMode="auto">
            <a:xfrm>
              <a:off x="1818" y="2998"/>
              <a:ext cx="21" cy="53"/>
            </a:xfrm>
            <a:custGeom>
              <a:avLst/>
              <a:gdLst>
                <a:gd name="T0" fmla="*/ 20 w 21"/>
                <a:gd name="T1" fmla="*/ 6 h 53"/>
                <a:gd name="T2" fmla="*/ 20 w 21"/>
                <a:gd name="T3" fmla="*/ 3 h 53"/>
                <a:gd name="T4" fmla="*/ 19 w 21"/>
                <a:gd name="T5" fmla="*/ 4 h 53"/>
                <a:gd name="T6" fmla="*/ 10 w 21"/>
                <a:gd name="T7" fmla="*/ 1 h 53"/>
                <a:gd name="T8" fmla="*/ 9 w 21"/>
                <a:gd name="T9" fmla="*/ 0 h 53"/>
                <a:gd name="T10" fmla="*/ 7 w 21"/>
                <a:gd name="T11" fmla="*/ 3 h 53"/>
                <a:gd name="T12" fmla="*/ 0 w 21"/>
                <a:gd name="T13" fmla="*/ 47 h 53"/>
                <a:gd name="T14" fmla="*/ 0 w 21"/>
                <a:gd name="T15" fmla="*/ 49 h 53"/>
                <a:gd name="T16" fmla="*/ 1 w 21"/>
                <a:gd name="T17" fmla="*/ 48 h 53"/>
                <a:gd name="T18" fmla="*/ 12 w 21"/>
                <a:gd name="T19" fmla="*/ 51 h 53"/>
                <a:gd name="T20" fmla="*/ 12 w 21"/>
                <a:gd name="T21" fmla="*/ 52 h 53"/>
                <a:gd name="T22" fmla="*/ 14 w 21"/>
                <a:gd name="T23" fmla="*/ 49 h 53"/>
                <a:gd name="T24" fmla="*/ 20 w 21"/>
                <a:gd name="T25"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53">
                  <a:moveTo>
                    <a:pt x="20" y="6"/>
                  </a:moveTo>
                  <a:lnTo>
                    <a:pt x="20" y="3"/>
                  </a:lnTo>
                  <a:lnTo>
                    <a:pt x="19" y="4"/>
                  </a:lnTo>
                  <a:lnTo>
                    <a:pt x="10" y="1"/>
                  </a:lnTo>
                  <a:lnTo>
                    <a:pt x="9" y="0"/>
                  </a:lnTo>
                  <a:lnTo>
                    <a:pt x="7" y="3"/>
                  </a:lnTo>
                  <a:lnTo>
                    <a:pt x="0" y="47"/>
                  </a:lnTo>
                  <a:lnTo>
                    <a:pt x="0" y="49"/>
                  </a:lnTo>
                  <a:lnTo>
                    <a:pt x="1" y="48"/>
                  </a:lnTo>
                  <a:lnTo>
                    <a:pt x="12" y="51"/>
                  </a:lnTo>
                  <a:lnTo>
                    <a:pt x="12" y="52"/>
                  </a:lnTo>
                  <a:lnTo>
                    <a:pt x="14" y="49"/>
                  </a:lnTo>
                  <a:lnTo>
                    <a:pt x="20" y="6"/>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4" name="Freeform 52"/>
            <p:cNvSpPr>
              <a:spLocks/>
            </p:cNvSpPr>
            <p:nvPr/>
          </p:nvSpPr>
          <p:spPr bwMode="auto">
            <a:xfrm>
              <a:off x="1904" y="3016"/>
              <a:ext cx="25" cy="53"/>
            </a:xfrm>
            <a:custGeom>
              <a:avLst/>
              <a:gdLst>
                <a:gd name="T0" fmla="*/ 24 w 25"/>
                <a:gd name="T1" fmla="*/ 6 h 53"/>
                <a:gd name="T2" fmla="*/ 23 w 25"/>
                <a:gd name="T3" fmla="*/ 3 h 53"/>
                <a:gd name="T4" fmla="*/ 23 w 25"/>
                <a:gd name="T5" fmla="*/ 5 h 53"/>
                <a:gd name="T6" fmla="*/ 11 w 25"/>
                <a:gd name="T7" fmla="*/ 0 h 53"/>
                <a:gd name="T8" fmla="*/ 10 w 25"/>
                <a:gd name="T9" fmla="*/ 1 h 53"/>
                <a:gd name="T10" fmla="*/ 7 w 25"/>
                <a:gd name="T11" fmla="*/ 4 h 53"/>
                <a:gd name="T12" fmla="*/ 0 w 25"/>
                <a:gd name="T13" fmla="*/ 48 h 53"/>
                <a:gd name="T14" fmla="*/ 2 w 25"/>
                <a:gd name="T15" fmla="*/ 49 h 53"/>
                <a:gd name="T16" fmla="*/ 2 w 25"/>
                <a:gd name="T17" fmla="*/ 50 h 53"/>
                <a:gd name="T18" fmla="*/ 13 w 25"/>
                <a:gd name="T19" fmla="*/ 52 h 53"/>
                <a:gd name="T20" fmla="*/ 16 w 25"/>
                <a:gd name="T21" fmla="*/ 52 h 53"/>
                <a:gd name="T22" fmla="*/ 15 w 25"/>
                <a:gd name="T23" fmla="*/ 49 h 53"/>
                <a:gd name="T24" fmla="*/ 24 w 25"/>
                <a:gd name="T25"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53">
                  <a:moveTo>
                    <a:pt x="24" y="6"/>
                  </a:moveTo>
                  <a:lnTo>
                    <a:pt x="23" y="3"/>
                  </a:lnTo>
                  <a:lnTo>
                    <a:pt x="23" y="5"/>
                  </a:lnTo>
                  <a:lnTo>
                    <a:pt x="11" y="0"/>
                  </a:lnTo>
                  <a:lnTo>
                    <a:pt x="10" y="1"/>
                  </a:lnTo>
                  <a:lnTo>
                    <a:pt x="7" y="4"/>
                  </a:lnTo>
                  <a:lnTo>
                    <a:pt x="0" y="48"/>
                  </a:lnTo>
                  <a:lnTo>
                    <a:pt x="2" y="49"/>
                  </a:lnTo>
                  <a:lnTo>
                    <a:pt x="2" y="50"/>
                  </a:lnTo>
                  <a:lnTo>
                    <a:pt x="13" y="52"/>
                  </a:lnTo>
                  <a:lnTo>
                    <a:pt x="16" y="52"/>
                  </a:lnTo>
                  <a:lnTo>
                    <a:pt x="15" y="49"/>
                  </a:lnTo>
                  <a:lnTo>
                    <a:pt x="24" y="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5" name="Freeform 53"/>
            <p:cNvSpPr>
              <a:spLocks/>
            </p:cNvSpPr>
            <p:nvPr/>
          </p:nvSpPr>
          <p:spPr bwMode="auto">
            <a:xfrm>
              <a:off x="1837" y="2869"/>
              <a:ext cx="24" cy="55"/>
            </a:xfrm>
            <a:custGeom>
              <a:avLst/>
              <a:gdLst>
                <a:gd name="T0" fmla="*/ 22 w 24"/>
                <a:gd name="T1" fmla="*/ 5 h 55"/>
                <a:gd name="T2" fmla="*/ 23 w 24"/>
                <a:gd name="T3" fmla="*/ 4 h 55"/>
                <a:gd name="T4" fmla="*/ 21 w 24"/>
                <a:gd name="T5" fmla="*/ 1 h 55"/>
                <a:gd name="T6" fmla="*/ 12 w 24"/>
                <a:gd name="T7" fmla="*/ 0 h 55"/>
                <a:gd name="T8" fmla="*/ 9 w 24"/>
                <a:gd name="T9" fmla="*/ 2 h 55"/>
                <a:gd name="T10" fmla="*/ 8 w 24"/>
                <a:gd name="T11" fmla="*/ 3 h 55"/>
                <a:gd name="T12" fmla="*/ 1 w 24"/>
                <a:gd name="T13" fmla="*/ 48 h 55"/>
                <a:gd name="T14" fmla="*/ 0 w 24"/>
                <a:gd name="T15" fmla="*/ 51 h 55"/>
                <a:gd name="T16" fmla="*/ 2 w 24"/>
                <a:gd name="T17" fmla="*/ 51 h 55"/>
                <a:gd name="T18" fmla="*/ 12 w 24"/>
                <a:gd name="T19" fmla="*/ 52 h 55"/>
                <a:gd name="T20" fmla="*/ 14 w 24"/>
                <a:gd name="T21" fmla="*/ 54 h 55"/>
                <a:gd name="T22" fmla="*/ 14 w 24"/>
                <a:gd name="T23" fmla="*/ 50 h 55"/>
                <a:gd name="T24" fmla="*/ 22 w 24"/>
                <a:gd name="T25" fmla="*/ 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55">
                  <a:moveTo>
                    <a:pt x="22" y="5"/>
                  </a:moveTo>
                  <a:lnTo>
                    <a:pt x="23" y="4"/>
                  </a:lnTo>
                  <a:lnTo>
                    <a:pt x="21" y="1"/>
                  </a:lnTo>
                  <a:lnTo>
                    <a:pt x="12" y="0"/>
                  </a:lnTo>
                  <a:lnTo>
                    <a:pt x="9" y="2"/>
                  </a:lnTo>
                  <a:lnTo>
                    <a:pt x="8" y="3"/>
                  </a:lnTo>
                  <a:lnTo>
                    <a:pt x="1" y="48"/>
                  </a:lnTo>
                  <a:lnTo>
                    <a:pt x="0" y="51"/>
                  </a:lnTo>
                  <a:lnTo>
                    <a:pt x="2" y="51"/>
                  </a:lnTo>
                  <a:lnTo>
                    <a:pt x="12" y="52"/>
                  </a:lnTo>
                  <a:lnTo>
                    <a:pt x="14" y="54"/>
                  </a:lnTo>
                  <a:lnTo>
                    <a:pt x="14" y="50"/>
                  </a:lnTo>
                  <a:lnTo>
                    <a:pt x="22" y="5"/>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6" name="Freeform 54"/>
            <p:cNvSpPr>
              <a:spLocks/>
            </p:cNvSpPr>
            <p:nvPr/>
          </p:nvSpPr>
          <p:spPr bwMode="auto">
            <a:xfrm>
              <a:off x="1928" y="2887"/>
              <a:ext cx="24" cy="55"/>
            </a:xfrm>
            <a:custGeom>
              <a:avLst/>
              <a:gdLst>
                <a:gd name="T0" fmla="*/ 23 w 24"/>
                <a:gd name="T1" fmla="*/ 8 h 55"/>
                <a:gd name="T2" fmla="*/ 21 w 24"/>
                <a:gd name="T3" fmla="*/ 6 h 55"/>
                <a:gd name="T4" fmla="*/ 20 w 24"/>
                <a:gd name="T5" fmla="*/ 3 h 55"/>
                <a:gd name="T6" fmla="*/ 10 w 24"/>
                <a:gd name="T7" fmla="*/ 0 h 55"/>
                <a:gd name="T8" fmla="*/ 7 w 24"/>
                <a:gd name="T9" fmla="*/ 2 h 55"/>
                <a:gd name="T10" fmla="*/ 7 w 24"/>
                <a:gd name="T11" fmla="*/ 4 h 55"/>
                <a:gd name="T12" fmla="*/ 1 w 24"/>
                <a:gd name="T13" fmla="*/ 48 h 55"/>
                <a:gd name="T14" fmla="*/ 0 w 24"/>
                <a:gd name="T15" fmla="*/ 49 h 55"/>
                <a:gd name="T16" fmla="*/ 2 w 24"/>
                <a:gd name="T17" fmla="*/ 50 h 55"/>
                <a:gd name="T18" fmla="*/ 11 w 24"/>
                <a:gd name="T19" fmla="*/ 52 h 55"/>
                <a:gd name="T20" fmla="*/ 14 w 24"/>
                <a:gd name="T21" fmla="*/ 54 h 55"/>
                <a:gd name="T22" fmla="*/ 15 w 24"/>
                <a:gd name="T23" fmla="*/ 52 h 55"/>
                <a:gd name="T24" fmla="*/ 23 w 24"/>
                <a:gd name="T25"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55">
                  <a:moveTo>
                    <a:pt x="23" y="8"/>
                  </a:moveTo>
                  <a:lnTo>
                    <a:pt x="21" y="6"/>
                  </a:lnTo>
                  <a:lnTo>
                    <a:pt x="20" y="3"/>
                  </a:lnTo>
                  <a:lnTo>
                    <a:pt x="10" y="0"/>
                  </a:lnTo>
                  <a:lnTo>
                    <a:pt x="7" y="2"/>
                  </a:lnTo>
                  <a:lnTo>
                    <a:pt x="7" y="4"/>
                  </a:lnTo>
                  <a:lnTo>
                    <a:pt x="1" y="48"/>
                  </a:lnTo>
                  <a:lnTo>
                    <a:pt x="0" y="49"/>
                  </a:lnTo>
                  <a:lnTo>
                    <a:pt x="2" y="50"/>
                  </a:lnTo>
                  <a:lnTo>
                    <a:pt x="11" y="52"/>
                  </a:lnTo>
                  <a:lnTo>
                    <a:pt x="14" y="54"/>
                  </a:lnTo>
                  <a:lnTo>
                    <a:pt x="15" y="52"/>
                  </a:lnTo>
                  <a:lnTo>
                    <a:pt x="23" y="8"/>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7" name="Freeform 55"/>
            <p:cNvSpPr>
              <a:spLocks/>
            </p:cNvSpPr>
            <p:nvPr/>
          </p:nvSpPr>
          <p:spPr bwMode="auto">
            <a:xfrm>
              <a:off x="1821" y="2854"/>
              <a:ext cx="125" cy="232"/>
            </a:xfrm>
            <a:custGeom>
              <a:avLst/>
              <a:gdLst>
                <a:gd name="T0" fmla="*/ 80 w 125"/>
                <a:gd name="T1" fmla="*/ 4 h 232"/>
                <a:gd name="T2" fmla="*/ 68 w 125"/>
                <a:gd name="T3" fmla="*/ 0 h 232"/>
                <a:gd name="T4" fmla="*/ 57 w 125"/>
                <a:gd name="T5" fmla="*/ 0 h 232"/>
                <a:gd name="T6" fmla="*/ 51 w 125"/>
                <a:gd name="T7" fmla="*/ 1 h 232"/>
                <a:gd name="T8" fmla="*/ 49 w 125"/>
                <a:gd name="T9" fmla="*/ 3 h 232"/>
                <a:gd name="T10" fmla="*/ 41 w 125"/>
                <a:gd name="T11" fmla="*/ 1 h 232"/>
                <a:gd name="T12" fmla="*/ 37 w 125"/>
                <a:gd name="T13" fmla="*/ 3 h 232"/>
                <a:gd name="T14" fmla="*/ 34 w 125"/>
                <a:gd name="T15" fmla="*/ 9 h 232"/>
                <a:gd name="T16" fmla="*/ 33 w 125"/>
                <a:gd name="T17" fmla="*/ 11 h 232"/>
                <a:gd name="T18" fmla="*/ 30 w 125"/>
                <a:gd name="T19" fmla="*/ 15 h 232"/>
                <a:gd name="T20" fmla="*/ 27 w 125"/>
                <a:gd name="T21" fmla="*/ 22 h 232"/>
                <a:gd name="T22" fmla="*/ 24 w 125"/>
                <a:gd name="T23" fmla="*/ 33 h 232"/>
                <a:gd name="T24" fmla="*/ 21 w 125"/>
                <a:gd name="T25" fmla="*/ 44 h 232"/>
                <a:gd name="T26" fmla="*/ 22 w 125"/>
                <a:gd name="T27" fmla="*/ 55 h 232"/>
                <a:gd name="T28" fmla="*/ 19 w 125"/>
                <a:gd name="T29" fmla="*/ 66 h 232"/>
                <a:gd name="T30" fmla="*/ 21 w 125"/>
                <a:gd name="T31" fmla="*/ 72 h 232"/>
                <a:gd name="T32" fmla="*/ 20 w 125"/>
                <a:gd name="T33" fmla="*/ 74 h 232"/>
                <a:gd name="T34" fmla="*/ 22 w 125"/>
                <a:gd name="T35" fmla="*/ 77 h 232"/>
                <a:gd name="T36" fmla="*/ 13 w 125"/>
                <a:gd name="T37" fmla="*/ 134 h 232"/>
                <a:gd name="T38" fmla="*/ 10 w 125"/>
                <a:gd name="T39" fmla="*/ 137 h 232"/>
                <a:gd name="T40" fmla="*/ 8 w 125"/>
                <a:gd name="T41" fmla="*/ 144 h 232"/>
                <a:gd name="T42" fmla="*/ 6 w 125"/>
                <a:gd name="T43" fmla="*/ 155 h 232"/>
                <a:gd name="T44" fmla="*/ 3 w 125"/>
                <a:gd name="T45" fmla="*/ 166 h 232"/>
                <a:gd name="T46" fmla="*/ 1 w 125"/>
                <a:gd name="T47" fmla="*/ 180 h 232"/>
                <a:gd name="T48" fmla="*/ 1 w 125"/>
                <a:gd name="T49" fmla="*/ 190 h 232"/>
                <a:gd name="T50" fmla="*/ 3 w 125"/>
                <a:gd name="T51" fmla="*/ 196 h 232"/>
                <a:gd name="T52" fmla="*/ 2 w 125"/>
                <a:gd name="T53" fmla="*/ 200 h 232"/>
                <a:gd name="T54" fmla="*/ 0 w 125"/>
                <a:gd name="T55" fmla="*/ 206 h 232"/>
                <a:gd name="T56" fmla="*/ 1 w 125"/>
                <a:gd name="T57" fmla="*/ 213 h 232"/>
                <a:gd name="T58" fmla="*/ 7 w 125"/>
                <a:gd name="T59" fmla="*/ 214 h 232"/>
                <a:gd name="T60" fmla="*/ 77 w 125"/>
                <a:gd name="T61" fmla="*/ 231 h 232"/>
                <a:gd name="T62" fmla="*/ 82 w 125"/>
                <a:gd name="T63" fmla="*/ 229 h 232"/>
                <a:gd name="T64" fmla="*/ 86 w 125"/>
                <a:gd name="T65" fmla="*/ 225 h 232"/>
                <a:gd name="T66" fmla="*/ 87 w 125"/>
                <a:gd name="T67" fmla="*/ 219 h 232"/>
                <a:gd name="T68" fmla="*/ 90 w 125"/>
                <a:gd name="T69" fmla="*/ 216 h 232"/>
                <a:gd name="T70" fmla="*/ 92 w 125"/>
                <a:gd name="T71" fmla="*/ 213 h 232"/>
                <a:gd name="T72" fmla="*/ 93 w 125"/>
                <a:gd name="T73" fmla="*/ 210 h 232"/>
                <a:gd name="T74" fmla="*/ 95 w 125"/>
                <a:gd name="T75" fmla="*/ 198 h 232"/>
                <a:gd name="T76" fmla="*/ 98 w 125"/>
                <a:gd name="T77" fmla="*/ 186 h 232"/>
                <a:gd name="T78" fmla="*/ 99 w 125"/>
                <a:gd name="T79" fmla="*/ 173 h 232"/>
                <a:gd name="T80" fmla="*/ 100 w 125"/>
                <a:gd name="T81" fmla="*/ 165 h 232"/>
                <a:gd name="T82" fmla="*/ 100 w 125"/>
                <a:gd name="T83" fmla="*/ 156 h 232"/>
                <a:gd name="T84" fmla="*/ 100 w 125"/>
                <a:gd name="T85" fmla="*/ 152 h 232"/>
                <a:gd name="T86" fmla="*/ 110 w 125"/>
                <a:gd name="T87" fmla="*/ 96 h 232"/>
                <a:gd name="T88" fmla="*/ 112 w 125"/>
                <a:gd name="T89" fmla="*/ 96 h 232"/>
                <a:gd name="T90" fmla="*/ 114 w 125"/>
                <a:gd name="T91" fmla="*/ 95 h 232"/>
                <a:gd name="T92" fmla="*/ 114 w 125"/>
                <a:gd name="T93" fmla="*/ 89 h 232"/>
                <a:gd name="T94" fmla="*/ 115 w 125"/>
                <a:gd name="T95" fmla="*/ 88 h 232"/>
                <a:gd name="T96" fmla="*/ 117 w 125"/>
                <a:gd name="T97" fmla="*/ 76 h 232"/>
                <a:gd name="T98" fmla="*/ 120 w 125"/>
                <a:gd name="T99" fmla="*/ 62 h 232"/>
                <a:gd name="T100" fmla="*/ 121 w 125"/>
                <a:gd name="T101" fmla="*/ 50 h 232"/>
                <a:gd name="T102" fmla="*/ 124 w 125"/>
                <a:gd name="T103" fmla="*/ 41 h 232"/>
                <a:gd name="T104" fmla="*/ 123 w 125"/>
                <a:gd name="T105" fmla="*/ 35 h 232"/>
                <a:gd name="T106" fmla="*/ 121 w 125"/>
                <a:gd name="T107" fmla="*/ 30 h 232"/>
                <a:gd name="T108" fmla="*/ 121 w 125"/>
                <a:gd name="T109" fmla="*/ 28 h 232"/>
                <a:gd name="T110" fmla="*/ 122 w 125"/>
                <a:gd name="T111" fmla="*/ 22 h 232"/>
                <a:gd name="T112" fmla="*/ 116 w 125"/>
                <a:gd name="T113" fmla="*/ 20 h 232"/>
                <a:gd name="T114" fmla="*/ 108 w 125"/>
                <a:gd name="T115" fmla="*/ 17 h 232"/>
                <a:gd name="T116" fmla="*/ 107 w 125"/>
                <a:gd name="T117" fmla="*/ 12 h 232"/>
                <a:gd name="T118" fmla="*/ 100 w 125"/>
                <a:gd name="T119" fmla="*/ 9 h 232"/>
                <a:gd name="T120" fmla="*/ 92 w 125"/>
                <a:gd name="T121" fmla="*/ 5 h 232"/>
                <a:gd name="T122" fmla="*/ 80 w 125"/>
                <a:gd name="T123" fmla="*/ 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 h="232">
                  <a:moveTo>
                    <a:pt x="80" y="4"/>
                  </a:moveTo>
                  <a:lnTo>
                    <a:pt x="68" y="0"/>
                  </a:lnTo>
                  <a:lnTo>
                    <a:pt x="57" y="0"/>
                  </a:lnTo>
                  <a:lnTo>
                    <a:pt x="51" y="1"/>
                  </a:lnTo>
                  <a:lnTo>
                    <a:pt x="49" y="3"/>
                  </a:lnTo>
                  <a:lnTo>
                    <a:pt x="41" y="1"/>
                  </a:lnTo>
                  <a:lnTo>
                    <a:pt x="37" y="3"/>
                  </a:lnTo>
                  <a:lnTo>
                    <a:pt x="34" y="9"/>
                  </a:lnTo>
                  <a:lnTo>
                    <a:pt x="33" y="11"/>
                  </a:lnTo>
                  <a:lnTo>
                    <a:pt x="30" y="15"/>
                  </a:lnTo>
                  <a:lnTo>
                    <a:pt x="27" y="22"/>
                  </a:lnTo>
                  <a:lnTo>
                    <a:pt x="24" y="33"/>
                  </a:lnTo>
                  <a:lnTo>
                    <a:pt x="21" y="44"/>
                  </a:lnTo>
                  <a:lnTo>
                    <a:pt x="22" y="55"/>
                  </a:lnTo>
                  <a:lnTo>
                    <a:pt x="19" y="66"/>
                  </a:lnTo>
                  <a:lnTo>
                    <a:pt x="21" y="72"/>
                  </a:lnTo>
                  <a:lnTo>
                    <a:pt x="20" y="74"/>
                  </a:lnTo>
                  <a:lnTo>
                    <a:pt x="22" y="77"/>
                  </a:lnTo>
                  <a:lnTo>
                    <a:pt x="13" y="134"/>
                  </a:lnTo>
                  <a:lnTo>
                    <a:pt x="10" y="137"/>
                  </a:lnTo>
                  <a:lnTo>
                    <a:pt x="8" y="144"/>
                  </a:lnTo>
                  <a:lnTo>
                    <a:pt x="6" y="155"/>
                  </a:lnTo>
                  <a:lnTo>
                    <a:pt x="3" y="166"/>
                  </a:lnTo>
                  <a:lnTo>
                    <a:pt x="1" y="180"/>
                  </a:lnTo>
                  <a:lnTo>
                    <a:pt x="1" y="190"/>
                  </a:lnTo>
                  <a:lnTo>
                    <a:pt x="3" y="196"/>
                  </a:lnTo>
                  <a:lnTo>
                    <a:pt x="2" y="200"/>
                  </a:lnTo>
                  <a:lnTo>
                    <a:pt x="0" y="206"/>
                  </a:lnTo>
                  <a:lnTo>
                    <a:pt x="1" y="213"/>
                  </a:lnTo>
                  <a:lnTo>
                    <a:pt x="7" y="214"/>
                  </a:lnTo>
                  <a:lnTo>
                    <a:pt x="77" y="231"/>
                  </a:lnTo>
                  <a:lnTo>
                    <a:pt x="82" y="229"/>
                  </a:lnTo>
                  <a:lnTo>
                    <a:pt x="86" y="225"/>
                  </a:lnTo>
                  <a:lnTo>
                    <a:pt x="87" y="219"/>
                  </a:lnTo>
                  <a:lnTo>
                    <a:pt x="90" y="216"/>
                  </a:lnTo>
                  <a:lnTo>
                    <a:pt x="92" y="213"/>
                  </a:lnTo>
                  <a:lnTo>
                    <a:pt x="93" y="210"/>
                  </a:lnTo>
                  <a:lnTo>
                    <a:pt x="95" y="198"/>
                  </a:lnTo>
                  <a:lnTo>
                    <a:pt x="98" y="186"/>
                  </a:lnTo>
                  <a:lnTo>
                    <a:pt x="99" y="173"/>
                  </a:lnTo>
                  <a:lnTo>
                    <a:pt x="100" y="165"/>
                  </a:lnTo>
                  <a:lnTo>
                    <a:pt x="100" y="156"/>
                  </a:lnTo>
                  <a:lnTo>
                    <a:pt x="100" y="152"/>
                  </a:lnTo>
                  <a:lnTo>
                    <a:pt x="110" y="96"/>
                  </a:lnTo>
                  <a:lnTo>
                    <a:pt x="112" y="96"/>
                  </a:lnTo>
                  <a:lnTo>
                    <a:pt x="114" y="95"/>
                  </a:lnTo>
                  <a:lnTo>
                    <a:pt x="114" y="89"/>
                  </a:lnTo>
                  <a:lnTo>
                    <a:pt x="115" y="88"/>
                  </a:lnTo>
                  <a:lnTo>
                    <a:pt x="117" y="76"/>
                  </a:lnTo>
                  <a:lnTo>
                    <a:pt x="120" y="62"/>
                  </a:lnTo>
                  <a:lnTo>
                    <a:pt x="121" y="50"/>
                  </a:lnTo>
                  <a:lnTo>
                    <a:pt x="124" y="41"/>
                  </a:lnTo>
                  <a:lnTo>
                    <a:pt x="123" y="35"/>
                  </a:lnTo>
                  <a:lnTo>
                    <a:pt x="121" y="30"/>
                  </a:lnTo>
                  <a:lnTo>
                    <a:pt x="121" y="28"/>
                  </a:lnTo>
                  <a:lnTo>
                    <a:pt x="122" y="22"/>
                  </a:lnTo>
                  <a:lnTo>
                    <a:pt x="116" y="20"/>
                  </a:lnTo>
                  <a:lnTo>
                    <a:pt x="108" y="17"/>
                  </a:lnTo>
                  <a:lnTo>
                    <a:pt x="107" y="12"/>
                  </a:lnTo>
                  <a:lnTo>
                    <a:pt x="100" y="9"/>
                  </a:lnTo>
                  <a:lnTo>
                    <a:pt x="92" y="5"/>
                  </a:lnTo>
                  <a:lnTo>
                    <a:pt x="80" y="4"/>
                  </a:lnTo>
                </a:path>
              </a:pathLst>
            </a:custGeom>
            <a:solidFill>
              <a:srgbClr val="FF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8" name="Freeform 56"/>
            <p:cNvSpPr>
              <a:spLocks/>
            </p:cNvSpPr>
            <p:nvPr/>
          </p:nvSpPr>
          <p:spPr bwMode="auto">
            <a:xfrm>
              <a:off x="1823" y="3071"/>
              <a:ext cx="80" cy="24"/>
            </a:xfrm>
            <a:custGeom>
              <a:avLst/>
              <a:gdLst>
                <a:gd name="T0" fmla="*/ 79 w 80"/>
                <a:gd name="T1" fmla="*/ 21 h 24"/>
                <a:gd name="T2" fmla="*/ 79 w 80"/>
                <a:gd name="T3" fmla="*/ 20 h 24"/>
                <a:gd name="T4" fmla="*/ 77 w 80"/>
                <a:gd name="T5" fmla="*/ 18 h 24"/>
                <a:gd name="T6" fmla="*/ 3 w 80"/>
                <a:gd name="T7" fmla="*/ 0 h 24"/>
                <a:gd name="T8" fmla="*/ 3 w 80"/>
                <a:gd name="T9" fmla="*/ 2 h 24"/>
                <a:gd name="T10" fmla="*/ 0 w 80"/>
                <a:gd name="T11" fmla="*/ 4 h 24"/>
                <a:gd name="T12" fmla="*/ 2 w 80"/>
                <a:gd name="T13" fmla="*/ 5 h 24"/>
                <a:gd name="T14" fmla="*/ 3 w 80"/>
                <a:gd name="T15" fmla="*/ 6 h 24"/>
                <a:gd name="T16" fmla="*/ 78 w 80"/>
                <a:gd name="T17" fmla="*/ 23 h 24"/>
                <a:gd name="T18" fmla="*/ 79 w 80"/>
                <a:gd name="T19" fmla="*/ 22 h 24"/>
                <a:gd name="T20" fmla="*/ 79 w 80"/>
                <a:gd name="T21"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24">
                  <a:moveTo>
                    <a:pt x="79" y="21"/>
                  </a:moveTo>
                  <a:lnTo>
                    <a:pt x="79" y="20"/>
                  </a:lnTo>
                  <a:lnTo>
                    <a:pt x="77" y="18"/>
                  </a:lnTo>
                  <a:lnTo>
                    <a:pt x="3" y="0"/>
                  </a:lnTo>
                  <a:lnTo>
                    <a:pt x="3" y="2"/>
                  </a:lnTo>
                  <a:lnTo>
                    <a:pt x="0" y="4"/>
                  </a:lnTo>
                  <a:lnTo>
                    <a:pt x="2" y="5"/>
                  </a:lnTo>
                  <a:lnTo>
                    <a:pt x="3" y="6"/>
                  </a:lnTo>
                  <a:lnTo>
                    <a:pt x="78" y="23"/>
                  </a:lnTo>
                  <a:lnTo>
                    <a:pt x="79" y="22"/>
                  </a:lnTo>
                  <a:lnTo>
                    <a:pt x="79" y="21"/>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9" name="Freeform 57"/>
            <p:cNvSpPr>
              <a:spLocks/>
            </p:cNvSpPr>
            <p:nvPr/>
          </p:nvSpPr>
          <p:spPr bwMode="auto">
            <a:xfrm>
              <a:off x="1845" y="2861"/>
              <a:ext cx="15" cy="55"/>
            </a:xfrm>
            <a:custGeom>
              <a:avLst/>
              <a:gdLst>
                <a:gd name="T0" fmla="*/ 14 w 15"/>
                <a:gd name="T1" fmla="*/ 0 h 55"/>
                <a:gd name="T2" fmla="*/ 0 w 15"/>
                <a:gd name="T3" fmla="*/ 54 h 55"/>
                <a:gd name="T4" fmla="*/ 14 w 15"/>
                <a:gd name="T5" fmla="*/ 0 h 55"/>
              </a:gdLst>
              <a:ahLst/>
              <a:cxnLst>
                <a:cxn ang="0">
                  <a:pos x="T0" y="T1"/>
                </a:cxn>
                <a:cxn ang="0">
                  <a:pos x="T2" y="T3"/>
                </a:cxn>
                <a:cxn ang="0">
                  <a:pos x="T4" y="T5"/>
                </a:cxn>
              </a:cxnLst>
              <a:rect l="0" t="0" r="r" b="b"/>
              <a:pathLst>
                <a:path w="15" h="55">
                  <a:moveTo>
                    <a:pt x="14" y="0"/>
                  </a:moveTo>
                  <a:lnTo>
                    <a:pt x="0" y="54"/>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0" name="Freeform 58"/>
            <p:cNvSpPr>
              <a:spLocks/>
            </p:cNvSpPr>
            <p:nvPr/>
          </p:nvSpPr>
          <p:spPr bwMode="auto">
            <a:xfrm>
              <a:off x="1846" y="2860"/>
              <a:ext cx="16" cy="56"/>
            </a:xfrm>
            <a:custGeom>
              <a:avLst/>
              <a:gdLst>
                <a:gd name="T0" fmla="*/ 15 w 16"/>
                <a:gd name="T1" fmla="*/ 0 h 56"/>
                <a:gd name="T2" fmla="*/ 9 w 16"/>
                <a:gd name="T3" fmla="*/ 0 h 56"/>
                <a:gd name="T4" fmla="*/ 0 w 16"/>
                <a:gd name="T5" fmla="*/ 54 h 56"/>
                <a:gd name="T6" fmla="*/ 5 w 16"/>
                <a:gd name="T7" fmla="*/ 55 h 56"/>
                <a:gd name="T8" fmla="*/ 15 w 16"/>
                <a:gd name="T9" fmla="*/ 0 h 56"/>
              </a:gdLst>
              <a:ahLst/>
              <a:cxnLst>
                <a:cxn ang="0">
                  <a:pos x="T0" y="T1"/>
                </a:cxn>
                <a:cxn ang="0">
                  <a:pos x="T2" y="T3"/>
                </a:cxn>
                <a:cxn ang="0">
                  <a:pos x="T4" y="T5"/>
                </a:cxn>
                <a:cxn ang="0">
                  <a:pos x="T6" y="T7"/>
                </a:cxn>
                <a:cxn ang="0">
                  <a:pos x="T8" y="T9"/>
                </a:cxn>
              </a:cxnLst>
              <a:rect l="0" t="0" r="r" b="b"/>
              <a:pathLst>
                <a:path w="16" h="56">
                  <a:moveTo>
                    <a:pt x="15" y="0"/>
                  </a:moveTo>
                  <a:lnTo>
                    <a:pt x="9" y="0"/>
                  </a:lnTo>
                  <a:lnTo>
                    <a:pt x="0" y="54"/>
                  </a:lnTo>
                  <a:lnTo>
                    <a:pt x="5" y="55"/>
                  </a:lnTo>
                  <a:lnTo>
                    <a:pt x="15"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1" name="Freeform 59"/>
            <p:cNvSpPr>
              <a:spLocks/>
            </p:cNvSpPr>
            <p:nvPr/>
          </p:nvSpPr>
          <p:spPr bwMode="auto">
            <a:xfrm>
              <a:off x="1924" y="2878"/>
              <a:ext cx="15" cy="55"/>
            </a:xfrm>
            <a:custGeom>
              <a:avLst/>
              <a:gdLst>
                <a:gd name="T0" fmla="*/ 14 w 15"/>
                <a:gd name="T1" fmla="*/ 0 h 55"/>
                <a:gd name="T2" fmla="*/ 0 w 15"/>
                <a:gd name="T3" fmla="*/ 54 h 55"/>
                <a:gd name="T4" fmla="*/ 14 w 15"/>
                <a:gd name="T5" fmla="*/ 0 h 55"/>
              </a:gdLst>
              <a:ahLst/>
              <a:cxnLst>
                <a:cxn ang="0">
                  <a:pos x="T0" y="T1"/>
                </a:cxn>
                <a:cxn ang="0">
                  <a:pos x="T2" y="T3"/>
                </a:cxn>
                <a:cxn ang="0">
                  <a:pos x="T4" y="T5"/>
                </a:cxn>
              </a:cxnLst>
              <a:rect l="0" t="0" r="r" b="b"/>
              <a:pathLst>
                <a:path w="15" h="55">
                  <a:moveTo>
                    <a:pt x="14" y="0"/>
                  </a:moveTo>
                  <a:lnTo>
                    <a:pt x="0" y="54"/>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2" name="Freeform 60"/>
            <p:cNvSpPr>
              <a:spLocks/>
            </p:cNvSpPr>
            <p:nvPr/>
          </p:nvSpPr>
          <p:spPr bwMode="auto">
            <a:xfrm>
              <a:off x="1924" y="2878"/>
              <a:ext cx="15" cy="56"/>
            </a:xfrm>
            <a:custGeom>
              <a:avLst/>
              <a:gdLst>
                <a:gd name="T0" fmla="*/ 9 w 15"/>
                <a:gd name="T1" fmla="*/ 0 h 56"/>
                <a:gd name="T2" fmla="*/ 14 w 15"/>
                <a:gd name="T3" fmla="*/ 1 h 56"/>
                <a:gd name="T4" fmla="*/ 4 w 15"/>
                <a:gd name="T5" fmla="*/ 55 h 56"/>
                <a:gd name="T6" fmla="*/ 0 w 15"/>
                <a:gd name="T7" fmla="*/ 54 h 56"/>
                <a:gd name="T8" fmla="*/ 9 w 15"/>
                <a:gd name="T9" fmla="*/ 0 h 56"/>
              </a:gdLst>
              <a:ahLst/>
              <a:cxnLst>
                <a:cxn ang="0">
                  <a:pos x="T0" y="T1"/>
                </a:cxn>
                <a:cxn ang="0">
                  <a:pos x="T2" y="T3"/>
                </a:cxn>
                <a:cxn ang="0">
                  <a:pos x="T4" y="T5"/>
                </a:cxn>
                <a:cxn ang="0">
                  <a:pos x="T6" y="T7"/>
                </a:cxn>
                <a:cxn ang="0">
                  <a:pos x="T8" y="T9"/>
                </a:cxn>
              </a:cxnLst>
              <a:rect l="0" t="0" r="r" b="b"/>
              <a:pathLst>
                <a:path w="15" h="56">
                  <a:moveTo>
                    <a:pt x="9" y="0"/>
                  </a:moveTo>
                  <a:lnTo>
                    <a:pt x="14" y="1"/>
                  </a:lnTo>
                  <a:lnTo>
                    <a:pt x="4" y="55"/>
                  </a:lnTo>
                  <a:lnTo>
                    <a:pt x="0" y="54"/>
                  </a:lnTo>
                  <a:lnTo>
                    <a:pt x="9"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3" name="Freeform 61"/>
            <p:cNvSpPr>
              <a:spLocks/>
            </p:cNvSpPr>
            <p:nvPr/>
          </p:nvSpPr>
          <p:spPr bwMode="auto">
            <a:xfrm>
              <a:off x="1845" y="2853"/>
              <a:ext cx="34" cy="91"/>
            </a:xfrm>
            <a:custGeom>
              <a:avLst/>
              <a:gdLst>
                <a:gd name="T0" fmla="*/ 18 w 34"/>
                <a:gd name="T1" fmla="*/ 1 h 91"/>
                <a:gd name="T2" fmla="*/ 17 w 34"/>
                <a:gd name="T3" fmla="*/ 0 h 91"/>
                <a:gd name="T4" fmla="*/ 15 w 34"/>
                <a:gd name="T5" fmla="*/ 2 h 91"/>
                <a:gd name="T6" fmla="*/ 13 w 34"/>
                <a:gd name="T7" fmla="*/ 3 h 91"/>
                <a:gd name="T8" fmla="*/ 13 w 34"/>
                <a:gd name="T9" fmla="*/ 5 h 91"/>
                <a:gd name="T10" fmla="*/ 0 w 34"/>
                <a:gd name="T11" fmla="*/ 80 h 91"/>
                <a:gd name="T12" fmla="*/ 1 w 34"/>
                <a:gd name="T13" fmla="*/ 85 h 91"/>
                <a:gd name="T14" fmla="*/ 5 w 34"/>
                <a:gd name="T15" fmla="*/ 87 h 91"/>
                <a:gd name="T16" fmla="*/ 14 w 34"/>
                <a:gd name="T17" fmla="*/ 88 h 91"/>
                <a:gd name="T18" fmla="*/ 18 w 34"/>
                <a:gd name="T19" fmla="*/ 90 h 91"/>
                <a:gd name="T20" fmla="*/ 21 w 34"/>
                <a:gd name="T21" fmla="*/ 83 h 91"/>
                <a:gd name="T22" fmla="*/ 33 w 34"/>
                <a:gd name="T23" fmla="*/ 12 h 91"/>
                <a:gd name="T24" fmla="*/ 31 w 34"/>
                <a:gd name="T25" fmla="*/ 5 h 91"/>
                <a:gd name="T26" fmla="*/ 28 w 34"/>
                <a:gd name="T27" fmla="*/ 3 h 91"/>
                <a:gd name="T28" fmla="*/ 18 w 34"/>
                <a:gd name="T2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91">
                  <a:moveTo>
                    <a:pt x="18" y="1"/>
                  </a:moveTo>
                  <a:lnTo>
                    <a:pt x="17" y="0"/>
                  </a:lnTo>
                  <a:lnTo>
                    <a:pt x="15" y="2"/>
                  </a:lnTo>
                  <a:lnTo>
                    <a:pt x="13" y="3"/>
                  </a:lnTo>
                  <a:lnTo>
                    <a:pt x="13" y="5"/>
                  </a:lnTo>
                  <a:lnTo>
                    <a:pt x="0" y="80"/>
                  </a:lnTo>
                  <a:lnTo>
                    <a:pt x="1" y="85"/>
                  </a:lnTo>
                  <a:lnTo>
                    <a:pt x="5" y="87"/>
                  </a:lnTo>
                  <a:lnTo>
                    <a:pt x="14" y="88"/>
                  </a:lnTo>
                  <a:lnTo>
                    <a:pt x="18" y="90"/>
                  </a:lnTo>
                  <a:lnTo>
                    <a:pt x="21" y="83"/>
                  </a:lnTo>
                  <a:lnTo>
                    <a:pt x="33" y="12"/>
                  </a:lnTo>
                  <a:lnTo>
                    <a:pt x="31" y="5"/>
                  </a:lnTo>
                  <a:lnTo>
                    <a:pt x="28" y="3"/>
                  </a:lnTo>
                  <a:lnTo>
                    <a:pt x="18" y="1"/>
                  </a:lnTo>
                </a:path>
              </a:pathLst>
            </a:custGeom>
            <a:solidFill>
              <a:srgbClr val="C6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4" name="Freeform 62"/>
            <p:cNvSpPr>
              <a:spLocks/>
            </p:cNvSpPr>
            <p:nvPr/>
          </p:nvSpPr>
          <p:spPr bwMode="auto">
            <a:xfrm>
              <a:off x="1834" y="2992"/>
              <a:ext cx="82" cy="41"/>
            </a:xfrm>
            <a:custGeom>
              <a:avLst/>
              <a:gdLst>
                <a:gd name="T0" fmla="*/ 3 w 82"/>
                <a:gd name="T1" fmla="*/ 8 h 41"/>
                <a:gd name="T2" fmla="*/ 4 w 82"/>
                <a:gd name="T3" fmla="*/ 4 h 41"/>
                <a:gd name="T4" fmla="*/ 6 w 82"/>
                <a:gd name="T5" fmla="*/ 1 h 41"/>
                <a:gd name="T6" fmla="*/ 5 w 82"/>
                <a:gd name="T7" fmla="*/ 0 h 41"/>
                <a:gd name="T8" fmla="*/ 9 w 82"/>
                <a:gd name="T9" fmla="*/ 1 h 41"/>
                <a:gd name="T10" fmla="*/ 78 w 82"/>
                <a:gd name="T11" fmla="*/ 15 h 41"/>
                <a:gd name="T12" fmla="*/ 81 w 82"/>
                <a:gd name="T13" fmla="*/ 17 h 41"/>
                <a:gd name="T14" fmla="*/ 81 w 82"/>
                <a:gd name="T15" fmla="*/ 23 h 41"/>
                <a:gd name="T16" fmla="*/ 78 w 82"/>
                <a:gd name="T17" fmla="*/ 33 h 41"/>
                <a:gd name="T18" fmla="*/ 77 w 82"/>
                <a:gd name="T19" fmla="*/ 40 h 41"/>
                <a:gd name="T20" fmla="*/ 73 w 82"/>
                <a:gd name="T21" fmla="*/ 40 h 41"/>
                <a:gd name="T22" fmla="*/ 7 w 82"/>
                <a:gd name="T23" fmla="*/ 26 h 41"/>
                <a:gd name="T24" fmla="*/ 0 w 82"/>
                <a:gd name="T25" fmla="*/ 24 h 41"/>
                <a:gd name="T26" fmla="*/ 2 w 82"/>
                <a:gd name="T27" fmla="*/ 19 h 41"/>
                <a:gd name="T28" fmla="*/ 3 w 82"/>
                <a:gd name="T29"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41">
                  <a:moveTo>
                    <a:pt x="3" y="8"/>
                  </a:moveTo>
                  <a:lnTo>
                    <a:pt x="4" y="4"/>
                  </a:lnTo>
                  <a:lnTo>
                    <a:pt x="6" y="1"/>
                  </a:lnTo>
                  <a:lnTo>
                    <a:pt x="5" y="0"/>
                  </a:lnTo>
                  <a:lnTo>
                    <a:pt x="9" y="1"/>
                  </a:lnTo>
                  <a:lnTo>
                    <a:pt x="78" y="15"/>
                  </a:lnTo>
                  <a:lnTo>
                    <a:pt x="81" y="17"/>
                  </a:lnTo>
                  <a:lnTo>
                    <a:pt x="81" y="23"/>
                  </a:lnTo>
                  <a:lnTo>
                    <a:pt x="78" y="33"/>
                  </a:lnTo>
                  <a:lnTo>
                    <a:pt x="77" y="40"/>
                  </a:lnTo>
                  <a:lnTo>
                    <a:pt x="73" y="40"/>
                  </a:lnTo>
                  <a:lnTo>
                    <a:pt x="7" y="26"/>
                  </a:lnTo>
                  <a:lnTo>
                    <a:pt x="0" y="24"/>
                  </a:lnTo>
                  <a:lnTo>
                    <a:pt x="2" y="19"/>
                  </a:lnTo>
                  <a:lnTo>
                    <a:pt x="3" y="8"/>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5" name="Freeform 63"/>
            <p:cNvSpPr>
              <a:spLocks/>
            </p:cNvSpPr>
            <p:nvPr/>
          </p:nvSpPr>
          <p:spPr bwMode="auto">
            <a:xfrm>
              <a:off x="1910" y="2868"/>
              <a:ext cx="33" cy="86"/>
            </a:xfrm>
            <a:custGeom>
              <a:avLst/>
              <a:gdLst>
                <a:gd name="T0" fmla="*/ 19 w 33"/>
                <a:gd name="T1" fmla="*/ 0 h 86"/>
                <a:gd name="T2" fmla="*/ 16 w 33"/>
                <a:gd name="T3" fmla="*/ 0 h 86"/>
                <a:gd name="T4" fmla="*/ 14 w 33"/>
                <a:gd name="T5" fmla="*/ 0 h 86"/>
                <a:gd name="T6" fmla="*/ 13 w 33"/>
                <a:gd name="T7" fmla="*/ 1 h 86"/>
                <a:gd name="T8" fmla="*/ 13 w 33"/>
                <a:gd name="T9" fmla="*/ 2 h 86"/>
                <a:gd name="T10" fmla="*/ 1 w 33"/>
                <a:gd name="T11" fmla="*/ 76 h 86"/>
                <a:gd name="T12" fmla="*/ 0 w 33"/>
                <a:gd name="T13" fmla="*/ 82 h 86"/>
                <a:gd name="T14" fmla="*/ 5 w 33"/>
                <a:gd name="T15" fmla="*/ 81 h 86"/>
                <a:gd name="T16" fmla="*/ 12 w 33"/>
                <a:gd name="T17" fmla="*/ 84 h 86"/>
                <a:gd name="T18" fmla="*/ 16 w 33"/>
                <a:gd name="T19" fmla="*/ 85 h 86"/>
                <a:gd name="T20" fmla="*/ 21 w 33"/>
                <a:gd name="T21" fmla="*/ 80 h 86"/>
                <a:gd name="T22" fmla="*/ 32 w 33"/>
                <a:gd name="T23" fmla="*/ 9 h 86"/>
                <a:gd name="T24" fmla="*/ 29 w 33"/>
                <a:gd name="T25" fmla="*/ 3 h 86"/>
                <a:gd name="T26" fmla="*/ 26 w 33"/>
                <a:gd name="T27" fmla="*/ 0 h 86"/>
                <a:gd name="T28" fmla="*/ 19 w 33"/>
                <a:gd name="T2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86">
                  <a:moveTo>
                    <a:pt x="19" y="0"/>
                  </a:moveTo>
                  <a:lnTo>
                    <a:pt x="16" y="0"/>
                  </a:lnTo>
                  <a:lnTo>
                    <a:pt x="14" y="0"/>
                  </a:lnTo>
                  <a:lnTo>
                    <a:pt x="13" y="1"/>
                  </a:lnTo>
                  <a:lnTo>
                    <a:pt x="13" y="2"/>
                  </a:lnTo>
                  <a:lnTo>
                    <a:pt x="1" y="76"/>
                  </a:lnTo>
                  <a:lnTo>
                    <a:pt x="0" y="82"/>
                  </a:lnTo>
                  <a:lnTo>
                    <a:pt x="5" y="81"/>
                  </a:lnTo>
                  <a:lnTo>
                    <a:pt x="12" y="84"/>
                  </a:lnTo>
                  <a:lnTo>
                    <a:pt x="16" y="85"/>
                  </a:lnTo>
                  <a:lnTo>
                    <a:pt x="21" y="80"/>
                  </a:lnTo>
                  <a:lnTo>
                    <a:pt x="32" y="9"/>
                  </a:lnTo>
                  <a:lnTo>
                    <a:pt x="29" y="3"/>
                  </a:lnTo>
                  <a:lnTo>
                    <a:pt x="26" y="0"/>
                  </a:lnTo>
                  <a:lnTo>
                    <a:pt x="19" y="0"/>
                  </a:lnTo>
                </a:path>
              </a:pathLst>
            </a:custGeom>
            <a:solidFill>
              <a:srgbClr val="C6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6" name="Freeform 64"/>
            <p:cNvSpPr>
              <a:spLocks/>
            </p:cNvSpPr>
            <p:nvPr/>
          </p:nvSpPr>
          <p:spPr bwMode="auto">
            <a:xfrm>
              <a:off x="1847" y="2922"/>
              <a:ext cx="81" cy="41"/>
            </a:xfrm>
            <a:custGeom>
              <a:avLst/>
              <a:gdLst>
                <a:gd name="T0" fmla="*/ 0 w 81"/>
                <a:gd name="T1" fmla="*/ 18 h 41"/>
                <a:gd name="T2" fmla="*/ 0 w 81"/>
                <a:gd name="T3" fmla="*/ 20 h 41"/>
                <a:gd name="T4" fmla="*/ 0 w 81"/>
                <a:gd name="T5" fmla="*/ 22 h 41"/>
                <a:gd name="T6" fmla="*/ 0 w 81"/>
                <a:gd name="T7" fmla="*/ 24 h 41"/>
                <a:gd name="T8" fmla="*/ 3 w 81"/>
                <a:gd name="T9" fmla="*/ 24 h 41"/>
                <a:gd name="T10" fmla="*/ 71 w 81"/>
                <a:gd name="T11" fmla="*/ 40 h 41"/>
                <a:gd name="T12" fmla="*/ 76 w 81"/>
                <a:gd name="T13" fmla="*/ 38 h 41"/>
                <a:gd name="T14" fmla="*/ 78 w 81"/>
                <a:gd name="T15" fmla="*/ 33 h 41"/>
                <a:gd name="T16" fmla="*/ 80 w 81"/>
                <a:gd name="T17" fmla="*/ 23 h 41"/>
                <a:gd name="T18" fmla="*/ 78 w 81"/>
                <a:gd name="T19" fmla="*/ 20 h 41"/>
                <a:gd name="T20" fmla="*/ 75 w 81"/>
                <a:gd name="T21" fmla="*/ 15 h 41"/>
                <a:gd name="T22" fmla="*/ 10 w 81"/>
                <a:gd name="T23" fmla="*/ 0 h 41"/>
                <a:gd name="T24" fmla="*/ 3 w 81"/>
                <a:gd name="T25" fmla="*/ 2 h 41"/>
                <a:gd name="T26" fmla="*/ 3 w 81"/>
                <a:gd name="T27" fmla="*/ 7 h 41"/>
                <a:gd name="T28" fmla="*/ 0 w 81"/>
                <a:gd name="T29" fmla="*/ 1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41">
                  <a:moveTo>
                    <a:pt x="0" y="18"/>
                  </a:moveTo>
                  <a:lnTo>
                    <a:pt x="0" y="20"/>
                  </a:lnTo>
                  <a:lnTo>
                    <a:pt x="0" y="22"/>
                  </a:lnTo>
                  <a:lnTo>
                    <a:pt x="0" y="24"/>
                  </a:lnTo>
                  <a:lnTo>
                    <a:pt x="3" y="24"/>
                  </a:lnTo>
                  <a:lnTo>
                    <a:pt x="71" y="40"/>
                  </a:lnTo>
                  <a:lnTo>
                    <a:pt x="76" y="38"/>
                  </a:lnTo>
                  <a:lnTo>
                    <a:pt x="78" y="33"/>
                  </a:lnTo>
                  <a:lnTo>
                    <a:pt x="80" y="23"/>
                  </a:lnTo>
                  <a:lnTo>
                    <a:pt x="78" y="20"/>
                  </a:lnTo>
                  <a:lnTo>
                    <a:pt x="75" y="15"/>
                  </a:lnTo>
                  <a:lnTo>
                    <a:pt x="10" y="0"/>
                  </a:lnTo>
                  <a:lnTo>
                    <a:pt x="3" y="2"/>
                  </a:lnTo>
                  <a:lnTo>
                    <a:pt x="3" y="7"/>
                  </a:lnTo>
                  <a:lnTo>
                    <a:pt x="0" y="18"/>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7" name="Freeform 65"/>
            <p:cNvSpPr>
              <a:spLocks/>
            </p:cNvSpPr>
            <p:nvPr/>
          </p:nvSpPr>
          <p:spPr bwMode="auto">
            <a:xfrm>
              <a:off x="1853" y="2860"/>
              <a:ext cx="16" cy="56"/>
            </a:xfrm>
            <a:custGeom>
              <a:avLst/>
              <a:gdLst>
                <a:gd name="T0" fmla="*/ 15 w 16"/>
                <a:gd name="T1" fmla="*/ 0 h 56"/>
                <a:gd name="T2" fmla="*/ 9 w 16"/>
                <a:gd name="T3" fmla="*/ 0 h 56"/>
                <a:gd name="T4" fmla="*/ 0 w 16"/>
                <a:gd name="T5" fmla="*/ 55 h 56"/>
                <a:gd name="T6" fmla="*/ 5 w 16"/>
                <a:gd name="T7" fmla="*/ 55 h 56"/>
                <a:gd name="T8" fmla="*/ 15 w 16"/>
                <a:gd name="T9" fmla="*/ 0 h 56"/>
              </a:gdLst>
              <a:ahLst/>
              <a:cxnLst>
                <a:cxn ang="0">
                  <a:pos x="T0" y="T1"/>
                </a:cxn>
                <a:cxn ang="0">
                  <a:pos x="T2" y="T3"/>
                </a:cxn>
                <a:cxn ang="0">
                  <a:pos x="T4" y="T5"/>
                </a:cxn>
                <a:cxn ang="0">
                  <a:pos x="T6" y="T7"/>
                </a:cxn>
                <a:cxn ang="0">
                  <a:pos x="T8" y="T9"/>
                </a:cxn>
              </a:cxnLst>
              <a:rect l="0" t="0" r="r" b="b"/>
              <a:pathLst>
                <a:path w="16" h="56">
                  <a:moveTo>
                    <a:pt x="15" y="0"/>
                  </a:moveTo>
                  <a:lnTo>
                    <a:pt x="9" y="0"/>
                  </a:lnTo>
                  <a:lnTo>
                    <a:pt x="0" y="55"/>
                  </a:lnTo>
                  <a:lnTo>
                    <a:pt x="5" y="55"/>
                  </a:lnTo>
                  <a:lnTo>
                    <a:pt x="15" y="0"/>
                  </a:lnTo>
                </a:path>
              </a:pathLst>
            </a:custGeom>
            <a:solidFill>
              <a:srgbClr val="9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8" name="Freeform 66"/>
            <p:cNvSpPr>
              <a:spLocks/>
            </p:cNvSpPr>
            <p:nvPr/>
          </p:nvSpPr>
          <p:spPr bwMode="auto">
            <a:xfrm>
              <a:off x="1923" y="2875"/>
              <a:ext cx="15" cy="54"/>
            </a:xfrm>
            <a:custGeom>
              <a:avLst/>
              <a:gdLst>
                <a:gd name="T0" fmla="*/ 14 w 15"/>
                <a:gd name="T1" fmla="*/ 0 h 54"/>
                <a:gd name="T2" fmla="*/ 8 w 15"/>
                <a:gd name="T3" fmla="*/ 0 h 54"/>
                <a:gd name="T4" fmla="*/ 0 w 15"/>
                <a:gd name="T5" fmla="*/ 52 h 54"/>
                <a:gd name="T6" fmla="*/ 4 w 15"/>
                <a:gd name="T7" fmla="*/ 53 h 54"/>
                <a:gd name="T8" fmla="*/ 14 w 15"/>
                <a:gd name="T9" fmla="*/ 0 h 54"/>
              </a:gdLst>
              <a:ahLst/>
              <a:cxnLst>
                <a:cxn ang="0">
                  <a:pos x="T0" y="T1"/>
                </a:cxn>
                <a:cxn ang="0">
                  <a:pos x="T2" y="T3"/>
                </a:cxn>
                <a:cxn ang="0">
                  <a:pos x="T4" y="T5"/>
                </a:cxn>
                <a:cxn ang="0">
                  <a:pos x="T6" y="T7"/>
                </a:cxn>
                <a:cxn ang="0">
                  <a:pos x="T8" y="T9"/>
                </a:cxn>
              </a:cxnLst>
              <a:rect l="0" t="0" r="r" b="b"/>
              <a:pathLst>
                <a:path w="15" h="54">
                  <a:moveTo>
                    <a:pt x="14" y="0"/>
                  </a:moveTo>
                  <a:lnTo>
                    <a:pt x="8" y="0"/>
                  </a:lnTo>
                  <a:lnTo>
                    <a:pt x="0" y="52"/>
                  </a:lnTo>
                  <a:lnTo>
                    <a:pt x="4" y="53"/>
                  </a:lnTo>
                  <a:lnTo>
                    <a:pt x="14" y="0"/>
                  </a:lnTo>
                </a:path>
              </a:pathLst>
            </a:custGeom>
            <a:solidFill>
              <a:srgbClr val="9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nvGrpSpPr>
          <p:cNvPr id="18499" name="Group 67"/>
          <p:cNvGrpSpPr>
            <a:grpSpLocks/>
          </p:cNvGrpSpPr>
          <p:nvPr/>
        </p:nvGrpSpPr>
        <p:grpSpPr bwMode="auto">
          <a:xfrm>
            <a:off x="892175" y="3343275"/>
            <a:ext cx="260350" cy="469900"/>
            <a:chOff x="1136" y="3168"/>
            <a:chExt cx="146" cy="263"/>
          </a:xfrm>
        </p:grpSpPr>
        <p:sp>
          <p:nvSpPr>
            <p:cNvPr id="18500" name="Freeform 68"/>
            <p:cNvSpPr>
              <a:spLocks/>
            </p:cNvSpPr>
            <p:nvPr/>
          </p:nvSpPr>
          <p:spPr bwMode="auto">
            <a:xfrm>
              <a:off x="1153" y="3398"/>
              <a:ext cx="15" cy="17"/>
            </a:xfrm>
            <a:custGeom>
              <a:avLst/>
              <a:gdLst>
                <a:gd name="T0" fmla="*/ 10 w 15"/>
                <a:gd name="T1" fmla="*/ 11 h 17"/>
                <a:gd name="T2" fmla="*/ 9 w 15"/>
                <a:gd name="T3" fmla="*/ 16 h 17"/>
                <a:gd name="T4" fmla="*/ 1 w 15"/>
                <a:gd name="T5" fmla="*/ 15 h 17"/>
                <a:gd name="T6" fmla="*/ 0 w 15"/>
                <a:gd name="T7" fmla="*/ 13 h 17"/>
                <a:gd name="T8" fmla="*/ 1 w 15"/>
                <a:gd name="T9" fmla="*/ 9 h 17"/>
                <a:gd name="T10" fmla="*/ 1 w 15"/>
                <a:gd name="T11" fmla="*/ 3 h 17"/>
                <a:gd name="T12" fmla="*/ 2 w 15"/>
                <a:gd name="T13" fmla="*/ 1 h 17"/>
                <a:gd name="T14" fmla="*/ 4 w 15"/>
                <a:gd name="T15" fmla="*/ 0 h 17"/>
                <a:gd name="T16" fmla="*/ 14 w 15"/>
                <a:gd name="T17" fmla="*/ 3 h 17"/>
                <a:gd name="T18" fmla="*/ 9 w 15"/>
                <a:gd name="T19" fmla="*/ 6 h 17"/>
                <a:gd name="T20" fmla="*/ 10 w 15"/>
                <a:gd name="T21"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0" y="11"/>
                  </a:moveTo>
                  <a:lnTo>
                    <a:pt x="9" y="16"/>
                  </a:lnTo>
                  <a:lnTo>
                    <a:pt x="1" y="15"/>
                  </a:lnTo>
                  <a:lnTo>
                    <a:pt x="0" y="13"/>
                  </a:lnTo>
                  <a:lnTo>
                    <a:pt x="1" y="9"/>
                  </a:lnTo>
                  <a:lnTo>
                    <a:pt x="1" y="3"/>
                  </a:lnTo>
                  <a:lnTo>
                    <a:pt x="2" y="1"/>
                  </a:lnTo>
                  <a:lnTo>
                    <a:pt x="4" y="0"/>
                  </a:lnTo>
                  <a:lnTo>
                    <a:pt x="14" y="3"/>
                  </a:lnTo>
                  <a:lnTo>
                    <a:pt x="9" y="6"/>
                  </a:lnTo>
                  <a:lnTo>
                    <a:pt x="10" y="1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1" name="Freeform 69"/>
            <p:cNvSpPr>
              <a:spLocks/>
            </p:cNvSpPr>
            <p:nvPr/>
          </p:nvSpPr>
          <p:spPr bwMode="auto">
            <a:xfrm>
              <a:off x="1200" y="3414"/>
              <a:ext cx="15" cy="17"/>
            </a:xfrm>
            <a:custGeom>
              <a:avLst/>
              <a:gdLst>
                <a:gd name="T0" fmla="*/ 11 w 15"/>
                <a:gd name="T1" fmla="*/ 11 h 17"/>
                <a:gd name="T2" fmla="*/ 9 w 15"/>
                <a:gd name="T3" fmla="*/ 14 h 17"/>
                <a:gd name="T4" fmla="*/ 4 w 15"/>
                <a:gd name="T5" fmla="*/ 16 h 17"/>
                <a:gd name="T6" fmla="*/ 0 w 15"/>
                <a:gd name="T7" fmla="*/ 11 h 17"/>
                <a:gd name="T8" fmla="*/ 0 w 15"/>
                <a:gd name="T9" fmla="*/ 8 h 17"/>
                <a:gd name="T10" fmla="*/ 2 w 15"/>
                <a:gd name="T11" fmla="*/ 2 h 17"/>
                <a:gd name="T12" fmla="*/ 2 w 15"/>
                <a:gd name="T13" fmla="*/ 1 h 17"/>
                <a:gd name="T14" fmla="*/ 8 w 15"/>
                <a:gd name="T15" fmla="*/ 0 h 17"/>
                <a:gd name="T16" fmla="*/ 14 w 15"/>
                <a:gd name="T17" fmla="*/ 2 h 17"/>
                <a:gd name="T18" fmla="*/ 14 w 15"/>
                <a:gd name="T19" fmla="*/ 6 h 17"/>
                <a:gd name="T20" fmla="*/ 11 w 15"/>
                <a:gd name="T21"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1" y="11"/>
                  </a:moveTo>
                  <a:lnTo>
                    <a:pt x="9" y="14"/>
                  </a:lnTo>
                  <a:lnTo>
                    <a:pt x="4" y="16"/>
                  </a:lnTo>
                  <a:lnTo>
                    <a:pt x="0" y="11"/>
                  </a:lnTo>
                  <a:lnTo>
                    <a:pt x="0" y="8"/>
                  </a:lnTo>
                  <a:lnTo>
                    <a:pt x="2" y="2"/>
                  </a:lnTo>
                  <a:lnTo>
                    <a:pt x="2" y="1"/>
                  </a:lnTo>
                  <a:lnTo>
                    <a:pt x="8" y="0"/>
                  </a:lnTo>
                  <a:lnTo>
                    <a:pt x="14" y="2"/>
                  </a:lnTo>
                  <a:lnTo>
                    <a:pt x="14" y="6"/>
                  </a:lnTo>
                  <a:lnTo>
                    <a:pt x="11" y="1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2" name="Freeform 70"/>
            <p:cNvSpPr>
              <a:spLocks/>
            </p:cNvSpPr>
            <p:nvPr/>
          </p:nvSpPr>
          <p:spPr bwMode="auto">
            <a:xfrm>
              <a:off x="1257" y="3182"/>
              <a:ext cx="15" cy="18"/>
            </a:xfrm>
            <a:custGeom>
              <a:avLst/>
              <a:gdLst>
                <a:gd name="T0" fmla="*/ 12 w 15"/>
                <a:gd name="T1" fmla="*/ 14 h 18"/>
                <a:gd name="T2" fmla="*/ 7 w 15"/>
                <a:gd name="T3" fmla="*/ 15 h 18"/>
                <a:gd name="T4" fmla="*/ 4 w 15"/>
                <a:gd name="T5" fmla="*/ 17 h 18"/>
                <a:gd name="T6" fmla="*/ 2 w 15"/>
                <a:gd name="T7" fmla="*/ 14 h 18"/>
                <a:gd name="T8" fmla="*/ 0 w 15"/>
                <a:gd name="T9" fmla="*/ 9 h 18"/>
                <a:gd name="T10" fmla="*/ 1 w 15"/>
                <a:gd name="T11" fmla="*/ 3 h 18"/>
                <a:gd name="T12" fmla="*/ 4 w 15"/>
                <a:gd name="T13" fmla="*/ 1 h 18"/>
                <a:gd name="T14" fmla="*/ 9 w 15"/>
                <a:gd name="T15" fmla="*/ 0 h 18"/>
                <a:gd name="T16" fmla="*/ 11 w 15"/>
                <a:gd name="T17" fmla="*/ 3 h 18"/>
                <a:gd name="T18" fmla="*/ 14 w 15"/>
                <a:gd name="T19" fmla="*/ 9 h 18"/>
                <a:gd name="T20" fmla="*/ 12 w 15"/>
                <a:gd name="T2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12" y="14"/>
                  </a:moveTo>
                  <a:lnTo>
                    <a:pt x="7" y="15"/>
                  </a:lnTo>
                  <a:lnTo>
                    <a:pt x="4" y="17"/>
                  </a:lnTo>
                  <a:lnTo>
                    <a:pt x="2" y="14"/>
                  </a:lnTo>
                  <a:lnTo>
                    <a:pt x="0" y="9"/>
                  </a:lnTo>
                  <a:lnTo>
                    <a:pt x="1" y="3"/>
                  </a:lnTo>
                  <a:lnTo>
                    <a:pt x="4" y="1"/>
                  </a:lnTo>
                  <a:lnTo>
                    <a:pt x="9" y="0"/>
                  </a:lnTo>
                  <a:lnTo>
                    <a:pt x="11" y="3"/>
                  </a:lnTo>
                  <a:lnTo>
                    <a:pt x="14" y="9"/>
                  </a:lnTo>
                  <a:lnTo>
                    <a:pt x="12" y="14"/>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3" name="Freeform 71"/>
            <p:cNvSpPr>
              <a:spLocks/>
            </p:cNvSpPr>
            <p:nvPr/>
          </p:nvSpPr>
          <p:spPr bwMode="auto">
            <a:xfrm>
              <a:off x="1214" y="3168"/>
              <a:ext cx="15" cy="19"/>
            </a:xfrm>
            <a:custGeom>
              <a:avLst/>
              <a:gdLst>
                <a:gd name="T0" fmla="*/ 14 w 15"/>
                <a:gd name="T1" fmla="*/ 13 h 19"/>
                <a:gd name="T2" fmla="*/ 8 w 15"/>
                <a:gd name="T3" fmla="*/ 18 h 19"/>
                <a:gd name="T4" fmla="*/ 4 w 15"/>
                <a:gd name="T5" fmla="*/ 17 h 19"/>
                <a:gd name="T6" fmla="*/ 2 w 15"/>
                <a:gd name="T7" fmla="*/ 12 h 19"/>
                <a:gd name="T8" fmla="*/ 0 w 15"/>
                <a:gd name="T9" fmla="*/ 10 h 19"/>
                <a:gd name="T10" fmla="*/ 1 w 15"/>
                <a:gd name="T11" fmla="*/ 4 h 19"/>
                <a:gd name="T12" fmla="*/ 4 w 15"/>
                <a:gd name="T13" fmla="*/ 0 h 19"/>
                <a:gd name="T14" fmla="*/ 9 w 15"/>
                <a:gd name="T15" fmla="*/ 2 h 19"/>
                <a:gd name="T16" fmla="*/ 11 w 15"/>
                <a:gd name="T17" fmla="*/ 3 h 19"/>
                <a:gd name="T18" fmla="*/ 14 w 15"/>
                <a:gd name="T19" fmla="*/ 9 h 19"/>
                <a:gd name="T20" fmla="*/ 14 w 15"/>
                <a:gd name="T21"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9">
                  <a:moveTo>
                    <a:pt x="14" y="13"/>
                  </a:moveTo>
                  <a:lnTo>
                    <a:pt x="8" y="18"/>
                  </a:lnTo>
                  <a:lnTo>
                    <a:pt x="4" y="17"/>
                  </a:lnTo>
                  <a:lnTo>
                    <a:pt x="2" y="12"/>
                  </a:lnTo>
                  <a:lnTo>
                    <a:pt x="0" y="10"/>
                  </a:lnTo>
                  <a:lnTo>
                    <a:pt x="1" y="4"/>
                  </a:lnTo>
                  <a:lnTo>
                    <a:pt x="4" y="0"/>
                  </a:lnTo>
                  <a:lnTo>
                    <a:pt x="9" y="2"/>
                  </a:lnTo>
                  <a:lnTo>
                    <a:pt x="11" y="3"/>
                  </a:lnTo>
                  <a:lnTo>
                    <a:pt x="14" y="9"/>
                  </a:lnTo>
                  <a:lnTo>
                    <a:pt x="14" y="13"/>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4" name="Freeform 72"/>
            <p:cNvSpPr>
              <a:spLocks/>
            </p:cNvSpPr>
            <p:nvPr/>
          </p:nvSpPr>
          <p:spPr bwMode="auto">
            <a:xfrm>
              <a:off x="1191" y="3175"/>
              <a:ext cx="89" cy="35"/>
            </a:xfrm>
            <a:custGeom>
              <a:avLst/>
              <a:gdLst>
                <a:gd name="T0" fmla="*/ 84 w 89"/>
                <a:gd name="T1" fmla="*/ 34 h 35"/>
                <a:gd name="T2" fmla="*/ 81 w 89"/>
                <a:gd name="T3" fmla="*/ 34 h 35"/>
                <a:gd name="T4" fmla="*/ 78 w 89"/>
                <a:gd name="T5" fmla="*/ 30 h 35"/>
                <a:gd name="T6" fmla="*/ 72 w 89"/>
                <a:gd name="T7" fmla="*/ 28 h 35"/>
                <a:gd name="T8" fmla="*/ 69 w 89"/>
                <a:gd name="T9" fmla="*/ 24 h 35"/>
                <a:gd name="T10" fmla="*/ 54 w 89"/>
                <a:gd name="T11" fmla="*/ 16 h 35"/>
                <a:gd name="T12" fmla="*/ 44 w 89"/>
                <a:gd name="T13" fmla="*/ 13 h 35"/>
                <a:gd name="T14" fmla="*/ 33 w 89"/>
                <a:gd name="T15" fmla="*/ 9 h 35"/>
                <a:gd name="T16" fmla="*/ 21 w 89"/>
                <a:gd name="T17" fmla="*/ 7 h 35"/>
                <a:gd name="T18" fmla="*/ 14 w 89"/>
                <a:gd name="T19" fmla="*/ 8 h 35"/>
                <a:gd name="T20" fmla="*/ 8 w 89"/>
                <a:gd name="T21" fmla="*/ 8 h 35"/>
                <a:gd name="T22" fmla="*/ 5 w 89"/>
                <a:gd name="T23" fmla="*/ 7 h 35"/>
                <a:gd name="T24" fmla="*/ 4 w 89"/>
                <a:gd name="T25" fmla="*/ 9 h 35"/>
                <a:gd name="T26" fmla="*/ 0 w 89"/>
                <a:gd name="T27" fmla="*/ 7 h 35"/>
                <a:gd name="T28" fmla="*/ 1 w 89"/>
                <a:gd name="T29" fmla="*/ 5 h 35"/>
                <a:gd name="T30" fmla="*/ 0 w 89"/>
                <a:gd name="T31" fmla="*/ 4 h 35"/>
                <a:gd name="T32" fmla="*/ 2 w 89"/>
                <a:gd name="T33" fmla="*/ 2 h 35"/>
                <a:gd name="T34" fmla="*/ 4 w 89"/>
                <a:gd name="T35" fmla="*/ 1 h 35"/>
                <a:gd name="T36" fmla="*/ 7 w 89"/>
                <a:gd name="T37" fmla="*/ 0 h 35"/>
                <a:gd name="T38" fmla="*/ 11 w 89"/>
                <a:gd name="T39" fmla="*/ 1 h 35"/>
                <a:gd name="T40" fmla="*/ 17 w 89"/>
                <a:gd name="T41" fmla="*/ 0 h 35"/>
                <a:gd name="T42" fmla="*/ 33 w 89"/>
                <a:gd name="T43" fmla="*/ 2 h 35"/>
                <a:gd name="T44" fmla="*/ 46 w 89"/>
                <a:gd name="T45" fmla="*/ 4 h 35"/>
                <a:gd name="T46" fmla="*/ 59 w 89"/>
                <a:gd name="T47" fmla="*/ 11 h 35"/>
                <a:gd name="T48" fmla="*/ 72 w 89"/>
                <a:gd name="T49" fmla="*/ 17 h 35"/>
                <a:gd name="T50" fmla="*/ 77 w 89"/>
                <a:gd name="T51" fmla="*/ 21 h 35"/>
                <a:gd name="T52" fmla="*/ 82 w 89"/>
                <a:gd name="T53" fmla="*/ 23 h 35"/>
                <a:gd name="T54" fmla="*/ 85 w 89"/>
                <a:gd name="T55" fmla="*/ 25 h 35"/>
                <a:gd name="T56" fmla="*/ 88 w 89"/>
                <a:gd name="T57" fmla="*/ 28 h 35"/>
                <a:gd name="T58" fmla="*/ 88 w 89"/>
                <a:gd name="T59" fmla="*/ 30 h 35"/>
                <a:gd name="T60" fmla="*/ 87 w 89"/>
                <a:gd name="T61" fmla="*/ 32 h 35"/>
                <a:gd name="T62" fmla="*/ 84 w 89"/>
                <a:gd name="T63"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35">
                  <a:moveTo>
                    <a:pt x="84" y="34"/>
                  </a:moveTo>
                  <a:lnTo>
                    <a:pt x="81" y="34"/>
                  </a:lnTo>
                  <a:lnTo>
                    <a:pt x="78" y="30"/>
                  </a:lnTo>
                  <a:lnTo>
                    <a:pt x="72" y="28"/>
                  </a:lnTo>
                  <a:lnTo>
                    <a:pt x="69" y="24"/>
                  </a:lnTo>
                  <a:lnTo>
                    <a:pt x="54" y="16"/>
                  </a:lnTo>
                  <a:lnTo>
                    <a:pt x="44" y="13"/>
                  </a:lnTo>
                  <a:lnTo>
                    <a:pt x="33" y="9"/>
                  </a:lnTo>
                  <a:lnTo>
                    <a:pt x="21" y="7"/>
                  </a:lnTo>
                  <a:lnTo>
                    <a:pt x="14" y="8"/>
                  </a:lnTo>
                  <a:lnTo>
                    <a:pt x="8" y="8"/>
                  </a:lnTo>
                  <a:lnTo>
                    <a:pt x="5" y="7"/>
                  </a:lnTo>
                  <a:lnTo>
                    <a:pt x="4" y="9"/>
                  </a:lnTo>
                  <a:lnTo>
                    <a:pt x="0" y="7"/>
                  </a:lnTo>
                  <a:lnTo>
                    <a:pt x="1" y="5"/>
                  </a:lnTo>
                  <a:lnTo>
                    <a:pt x="0" y="4"/>
                  </a:lnTo>
                  <a:lnTo>
                    <a:pt x="2" y="2"/>
                  </a:lnTo>
                  <a:lnTo>
                    <a:pt x="4" y="1"/>
                  </a:lnTo>
                  <a:lnTo>
                    <a:pt x="7" y="0"/>
                  </a:lnTo>
                  <a:lnTo>
                    <a:pt x="11" y="1"/>
                  </a:lnTo>
                  <a:lnTo>
                    <a:pt x="17" y="0"/>
                  </a:lnTo>
                  <a:lnTo>
                    <a:pt x="33" y="2"/>
                  </a:lnTo>
                  <a:lnTo>
                    <a:pt x="46" y="4"/>
                  </a:lnTo>
                  <a:lnTo>
                    <a:pt x="59" y="11"/>
                  </a:lnTo>
                  <a:lnTo>
                    <a:pt x="72" y="17"/>
                  </a:lnTo>
                  <a:lnTo>
                    <a:pt x="77" y="21"/>
                  </a:lnTo>
                  <a:lnTo>
                    <a:pt x="82" y="23"/>
                  </a:lnTo>
                  <a:lnTo>
                    <a:pt x="85" y="25"/>
                  </a:lnTo>
                  <a:lnTo>
                    <a:pt x="88" y="28"/>
                  </a:lnTo>
                  <a:lnTo>
                    <a:pt x="88" y="30"/>
                  </a:lnTo>
                  <a:lnTo>
                    <a:pt x="87" y="32"/>
                  </a:lnTo>
                  <a:lnTo>
                    <a:pt x="84" y="34"/>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5" name="Freeform 73"/>
            <p:cNvSpPr>
              <a:spLocks/>
            </p:cNvSpPr>
            <p:nvPr/>
          </p:nvSpPr>
          <p:spPr bwMode="auto">
            <a:xfrm>
              <a:off x="1136" y="3321"/>
              <a:ext cx="25" cy="54"/>
            </a:xfrm>
            <a:custGeom>
              <a:avLst/>
              <a:gdLst>
                <a:gd name="T0" fmla="*/ 23 w 25"/>
                <a:gd name="T1" fmla="*/ 7 h 54"/>
                <a:gd name="T2" fmla="*/ 24 w 25"/>
                <a:gd name="T3" fmla="*/ 5 h 54"/>
                <a:gd name="T4" fmla="*/ 23 w 25"/>
                <a:gd name="T5" fmla="*/ 4 h 54"/>
                <a:gd name="T6" fmla="*/ 14 w 25"/>
                <a:gd name="T7" fmla="*/ 0 h 54"/>
                <a:gd name="T8" fmla="*/ 12 w 25"/>
                <a:gd name="T9" fmla="*/ 0 h 54"/>
                <a:gd name="T10" fmla="*/ 12 w 25"/>
                <a:gd name="T11" fmla="*/ 3 h 54"/>
                <a:gd name="T12" fmla="*/ 0 w 25"/>
                <a:gd name="T13" fmla="*/ 46 h 54"/>
                <a:gd name="T14" fmla="*/ 0 w 25"/>
                <a:gd name="T15" fmla="*/ 49 h 54"/>
                <a:gd name="T16" fmla="*/ 1 w 25"/>
                <a:gd name="T17" fmla="*/ 49 h 54"/>
                <a:gd name="T18" fmla="*/ 12 w 25"/>
                <a:gd name="T19" fmla="*/ 51 h 54"/>
                <a:gd name="T20" fmla="*/ 13 w 25"/>
                <a:gd name="T21" fmla="*/ 53 h 54"/>
                <a:gd name="T22" fmla="*/ 12 w 25"/>
                <a:gd name="T23" fmla="*/ 50 h 54"/>
                <a:gd name="T24" fmla="*/ 23 w 25"/>
                <a:gd name="T25"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54">
                  <a:moveTo>
                    <a:pt x="23" y="7"/>
                  </a:moveTo>
                  <a:lnTo>
                    <a:pt x="24" y="5"/>
                  </a:lnTo>
                  <a:lnTo>
                    <a:pt x="23" y="4"/>
                  </a:lnTo>
                  <a:lnTo>
                    <a:pt x="14" y="0"/>
                  </a:lnTo>
                  <a:lnTo>
                    <a:pt x="12" y="0"/>
                  </a:lnTo>
                  <a:lnTo>
                    <a:pt x="12" y="3"/>
                  </a:lnTo>
                  <a:lnTo>
                    <a:pt x="0" y="46"/>
                  </a:lnTo>
                  <a:lnTo>
                    <a:pt x="0" y="49"/>
                  </a:lnTo>
                  <a:lnTo>
                    <a:pt x="1" y="49"/>
                  </a:lnTo>
                  <a:lnTo>
                    <a:pt x="12" y="51"/>
                  </a:lnTo>
                  <a:lnTo>
                    <a:pt x="13" y="53"/>
                  </a:lnTo>
                  <a:lnTo>
                    <a:pt x="12" y="50"/>
                  </a:lnTo>
                  <a:lnTo>
                    <a:pt x="23" y="7"/>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6" name="Freeform 74"/>
            <p:cNvSpPr>
              <a:spLocks/>
            </p:cNvSpPr>
            <p:nvPr/>
          </p:nvSpPr>
          <p:spPr bwMode="auto">
            <a:xfrm>
              <a:off x="1223" y="3347"/>
              <a:ext cx="27" cy="54"/>
            </a:xfrm>
            <a:custGeom>
              <a:avLst/>
              <a:gdLst>
                <a:gd name="T0" fmla="*/ 24 w 27"/>
                <a:gd name="T1" fmla="*/ 7 h 54"/>
                <a:gd name="T2" fmla="*/ 26 w 27"/>
                <a:gd name="T3" fmla="*/ 5 h 54"/>
                <a:gd name="T4" fmla="*/ 24 w 27"/>
                <a:gd name="T5" fmla="*/ 5 h 54"/>
                <a:gd name="T6" fmla="*/ 15 w 27"/>
                <a:gd name="T7" fmla="*/ 2 h 54"/>
                <a:gd name="T8" fmla="*/ 14 w 27"/>
                <a:gd name="T9" fmla="*/ 0 h 54"/>
                <a:gd name="T10" fmla="*/ 10 w 27"/>
                <a:gd name="T11" fmla="*/ 3 h 54"/>
                <a:gd name="T12" fmla="*/ 0 w 27"/>
                <a:gd name="T13" fmla="*/ 48 h 54"/>
                <a:gd name="T14" fmla="*/ 1 w 27"/>
                <a:gd name="T15" fmla="*/ 48 h 54"/>
                <a:gd name="T16" fmla="*/ 2 w 27"/>
                <a:gd name="T17" fmla="*/ 49 h 54"/>
                <a:gd name="T18" fmla="*/ 11 w 27"/>
                <a:gd name="T19" fmla="*/ 53 h 54"/>
                <a:gd name="T20" fmla="*/ 13 w 27"/>
                <a:gd name="T21" fmla="*/ 53 h 54"/>
                <a:gd name="T22" fmla="*/ 13 w 27"/>
                <a:gd name="T23" fmla="*/ 52 h 54"/>
                <a:gd name="T24" fmla="*/ 24 w 27"/>
                <a:gd name="T25"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54">
                  <a:moveTo>
                    <a:pt x="24" y="7"/>
                  </a:moveTo>
                  <a:lnTo>
                    <a:pt x="26" y="5"/>
                  </a:lnTo>
                  <a:lnTo>
                    <a:pt x="24" y="5"/>
                  </a:lnTo>
                  <a:lnTo>
                    <a:pt x="15" y="2"/>
                  </a:lnTo>
                  <a:lnTo>
                    <a:pt x="14" y="0"/>
                  </a:lnTo>
                  <a:lnTo>
                    <a:pt x="10" y="3"/>
                  </a:lnTo>
                  <a:lnTo>
                    <a:pt x="0" y="48"/>
                  </a:lnTo>
                  <a:lnTo>
                    <a:pt x="1" y="48"/>
                  </a:lnTo>
                  <a:lnTo>
                    <a:pt x="2" y="49"/>
                  </a:lnTo>
                  <a:lnTo>
                    <a:pt x="11" y="53"/>
                  </a:lnTo>
                  <a:lnTo>
                    <a:pt x="13" y="53"/>
                  </a:lnTo>
                  <a:lnTo>
                    <a:pt x="13" y="52"/>
                  </a:lnTo>
                  <a:lnTo>
                    <a:pt x="24" y="7"/>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7" name="Freeform 75"/>
            <p:cNvSpPr>
              <a:spLocks/>
            </p:cNvSpPr>
            <p:nvPr/>
          </p:nvSpPr>
          <p:spPr bwMode="auto">
            <a:xfrm>
              <a:off x="1166" y="3195"/>
              <a:ext cx="26" cy="53"/>
            </a:xfrm>
            <a:custGeom>
              <a:avLst/>
              <a:gdLst>
                <a:gd name="T0" fmla="*/ 24 w 26"/>
                <a:gd name="T1" fmla="*/ 7 h 53"/>
                <a:gd name="T2" fmla="*/ 25 w 26"/>
                <a:gd name="T3" fmla="*/ 6 h 53"/>
                <a:gd name="T4" fmla="*/ 23 w 26"/>
                <a:gd name="T5" fmla="*/ 3 h 53"/>
                <a:gd name="T6" fmla="*/ 14 w 26"/>
                <a:gd name="T7" fmla="*/ 0 h 53"/>
                <a:gd name="T8" fmla="*/ 13 w 26"/>
                <a:gd name="T9" fmla="*/ 2 h 53"/>
                <a:gd name="T10" fmla="*/ 13 w 26"/>
                <a:gd name="T11" fmla="*/ 3 h 53"/>
                <a:gd name="T12" fmla="*/ 1 w 26"/>
                <a:gd name="T13" fmla="*/ 47 h 53"/>
                <a:gd name="T14" fmla="*/ 0 w 26"/>
                <a:gd name="T15" fmla="*/ 48 h 53"/>
                <a:gd name="T16" fmla="*/ 1 w 26"/>
                <a:gd name="T17" fmla="*/ 49 h 53"/>
                <a:gd name="T18" fmla="*/ 11 w 26"/>
                <a:gd name="T19" fmla="*/ 52 h 53"/>
                <a:gd name="T20" fmla="*/ 13 w 26"/>
                <a:gd name="T21" fmla="*/ 52 h 53"/>
                <a:gd name="T22" fmla="*/ 14 w 26"/>
                <a:gd name="T23" fmla="*/ 49 h 53"/>
                <a:gd name="T24" fmla="*/ 24 w 26"/>
                <a:gd name="T25"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53">
                  <a:moveTo>
                    <a:pt x="24" y="7"/>
                  </a:moveTo>
                  <a:lnTo>
                    <a:pt x="25" y="6"/>
                  </a:lnTo>
                  <a:lnTo>
                    <a:pt x="23" y="3"/>
                  </a:lnTo>
                  <a:lnTo>
                    <a:pt x="14" y="0"/>
                  </a:lnTo>
                  <a:lnTo>
                    <a:pt x="13" y="2"/>
                  </a:lnTo>
                  <a:lnTo>
                    <a:pt x="13" y="3"/>
                  </a:lnTo>
                  <a:lnTo>
                    <a:pt x="1" y="47"/>
                  </a:lnTo>
                  <a:lnTo>
                    <a:pt x="0" y="48"/>
                  </a:lnTo>
                  <a:lnTo>
                    <a:pt x="1" y="49"/>
                  </a:lnTo>
                  <a:lnTo>
                    <a:pt x="11" y="52"/>
                  </a:lnTo>
                  <a:lnTo>
                    <a:pt x="13" y="52"/>
                  </a:lnTo>
                  <a:lnTo>
                    <a:pt x="14" y="49"/>
                  </a:lnTo>
                  <a:lnTo>
                    <a:pt x="24" y="7"/>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8" name="Freeform 76"/>
            <p:cNvSpPr>
              <a:spLocks/>
            </p:cNvSpPr>
            <p:nvPr/>
          </p:nvSpPr>
          <p:spPr bwMode="auto">
            <a:xfrm>
              <a:off x="1256" y="3223"/>
              <a:ext cx="26" cy="53"/>
            </a:xfrm>
            <a:custGeom>
              <a:avLst/>
              <a:gdLst>
                <a:gd name="T0" fmla="*/ 25 w 26"/>
                <a:gd name="T1" fmla="*/ 6 h 53"/>
                <a:gd name="T2" fmla="*/ 24 w 26"/>
                <a:gd name="T3" fmla="*/ 5 h 53"/>
                <a:gd name="T4" fmla="*/ 22 w 26"/>
                <a:gd name="T5" fmla="*/ 3 h 53"/>
                <a:gd name="T6" fmla="*/ 13 w 26"/>
                <a:gd name="T7" fmla="*/ 1 h 53"/>
                <a:gd name="T8" fmla="*/ 11 w 26"/>
                <a:gd name="T9" fmla="*/ 0 h 53"/>
                <a:gd name="T10" fmla="*/ 11 w 26"/>
                <a:gd name="T11" fmla="*/ 3 h 53"/>
                <a:gd name="T12" fmla="*/ 0 w 26"/>
                <a:gd name="T13" fmla="*/ 46 h 53"/>
                <a:gd name="T14" fmla="*/ 0 w 26"/>
                <a:gd name="T15" fmla="*/ 47 h 53"/>
                <a:gd name="T16" fmla="*/ 0 w 26"/>
                <a:gd name="T17" fmla="*/ 48 h 53"/>
                <a:gd name="T18" fmla="*/ 10 w 26"/>
                <a:gd name="T19" fmla="*/ 52 h 53"/>
                <a:gd name="T20" fmla="*/ 12 w 26"/>
                <a:gd name="T21" fmla="*/ 52 h 53"/>
                <a:gd name="T22" fmla="*/ 13 w 26"/>
                <a:gd name="T23" fmla="*/ 49 h 53"/>
                <a:gd name="T24" fmla="*/ 25 w 26"/>
                <a:gd name="T25"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53">
                  <a:moveTo>
                    <a:pt x="25" y="6"/>
                  </a:moveTo>
                  <a:lnTo>
                    <a:pt x="24" y="5"/>
                  </a:lnTo>
                  <a:lnTo>
                    <a:pt x="22" y="3"/>
                  </a:lnTo>
                  <a:lnTo>
                    <a:pt x="13" y="1"/>
                  </a:lnTo>
                  <a:lnTo>
                    <a:pt x="11" y="0"/>
                  </a:lnTo>
                  <a:lnTo>
                    <a:pt x="11" y="3"/>
                  </a:lnTo>
                  <a:lnTo>
                    <a:pt x="0" y="46"/>
                  </a:lnTo>
                  <a:lnTo>
                    <a:pt x="0" y="47"/>
                  </a:lnTo>
                  <a:lnTo>
                    <a:pt x="0" y="48"/>
                  </a:lnTo>
                  <a:lnTo>
                    <a:pt x="10" y="52"/>
                  </a:lnTo>
                  <a:lnTo>
                    <a:pt x="12" y="52"/>
                  </a:lnTo>
                  <a:lnTo>
                    <a:pt x="13" y="49"/>
                  </a:lnTo>
                  <a:lnTo>
                    <a:pt x="25" y="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9" name="Freeform 77"/>
            <p:cNvSpPr>
              <a:spLocks/>
            </p:cNvSpPr>
            <p:nvPr/>
          </p:nvSpPr>
          <p:spPr bwMode="auto">
            <a:xfrm>
              <a:off x="1140" y="3182"/>
              <a:ext cx="138" cy="234"/>
            </a:xfrm>
            <a:custGeom>
              <a:avLst/>
              <a:gdLst>
                <a:gd name="T0" fmla="*/ 95 w 138"/>
                <a:gd name="T1" fmla="*/ 7 h 234"/>
                <a:gd name="T2" fmla="*/ 82 w 138"/>
                <a:gd name="T3" fmla="*/ 1 h 234"/>
                <a:gd name="T4" fmla="*/ 74 w 138"/>
                <a:gd name="T5" fmla="*/ 0 h 234"/>
                <a:gd name="T6" fmla="*/ 66 w 138"/>
                <a:gd name="T7" fmla="*/ 2 h 234"/>
                <a:gd name="T8" fmla="*/ 61 w 138"/>
                <a:gd name="T9" fmla="*/ 4 h 234"/>
                <a:gd name="T10" fmla="*/ 55 w 138"/>
                <a:gd name="T11" fmla="*/ 1 h 234"/>
                <a:gd name="T12" fmla="*/ 49 w 138"/>
                <a:gd name="T13" fmla="*/ 1 h 234"/>
                <a:gd name="T14" fmla="*/ 47 w 138"/>
                <a:gd name="T15" fmla="*/ 7 h 234"/>
                <a:gd name="T16" fmla="*/ 47 w 138"/>
                <a:gd name="T17" fmla="*/ 9 h 234"/>
                <a:gd name="T18" fmla="*/ 43 w 138"/>
                <a:gd name="T19" fmla="*/ 13 h 234"/>
                <a:gd name="T20" fmla="*/ 40 w 138"/>
                <a:gd name="T21" fmla="*/ 19 h 234"/>
                <a:gd name="T22" fmla="*/ 38 w 138"/>
                <a:gd name="T23" fmla="*/ 30 h 234"/>
                <a:gd name="T24" fmla="*/ 33 w 138"/>
                <a:gd name="T25" fmla="*/ 41 h 234"/>
                <a:gd name="T26" fmla="*/ 31 w 138"/>
                <a:gd name="T27" fmla="*/ 53 h 234"/>
                <a:gd name="T28" fmla="*/ 28 w 138"/>
                <a:gd name="T29" fmla="*/ 63 h 234"/>
                <a:gd name="T30" fmla="*/ 28 w 138"/>
                <a:gd name="T31" fmla="*/ 68 h 234"/>
                <a:gd name="T32" fmla="*/ 29 w 138"/>
                <a:gd name="T33" fmla="*/ 71 h 234"/>
                <a:gd name="T34" fmla="*/ 30 w 138"/>
                <a:gd name="T35" fmla="*/ 75 h 234"/>
                <a:gd name="T36" fmla="*/ 17 w 138"/>
                <a:gd name="T37" fmla="*/ 130 h 234"/>
                <a:gd name="T38" fmla="*/ 14 w 138"/>
                <a:gd name="T39" fmla="*/ 134 h 234"/>
                <a:gd name="T40" fmla="*/ 11 w 138"/>
                <a:gd name="T41" fmla="*/ 140 h 234"/>
                <a:gd name="T42" fmla="*/ 9 w 138"/>
                <a:gd name="T43" fmla="*/ 149 h 234"/>
                <a:gd name="T44" fmla="*/ 4 w 138"/>
                <a:gd name="T45" fmla="*/ 161 h 234"/>
                <a:gd name="T46" fmla="*/ 3 w 138"/>
                <a:gd name="T47" fmla="*/ 176 h 234"/>
                <a:gd name="T48" fmla="*/ 0 w 138"/>
                <a:gd name="T49" fmla="*/ 185 h 234"/>
                <a:gd name="T50" fmla="*/ 0 w 138"/>
                <a:gd name="T51" fmla="*/ 192 h 234"/>
                <a:gd name="T52" fmla="*/ 2 w 138"/>
                <a:gd name="T53" fmla="*/ 195 h 234"/>
                <a:gd name="T54" fmla="*/ 0 w 138"/>
                <a:gd name="T55" fmla="*/ 201 h 234"/>
                <a:gd name="T56" fmla="*/ 0 w 138"/>
                <a:gd name="T57" fmla="*/ 207 h 234"/>
                <a:gd name="T58" fmla="*/ 4 w 138"/>
                <a:gd name="T59" fmla="*/ 209 h 234"/>
                <a:gd name="T60" fmla="*/ 76 w 138"/>
                <a:gd name="T61" fmla="*/ 233 h 234"/>
                <a:gd name="T62" fmla="*/ 79 w 138"/>
                <a:gd name="T63" fmla="*/ 233 h 234"/>
                <a:gd name="T64" fmla="*/ 85 w 138"/>
                <a:gd name="T65" fmla="*/ 229 h 234"/>
                <a:gd name="T66" fmla="*/ 88 w 138"/>
                <a:gd name="T67" fmla="*/ 221 h 234"/>
                <a:gd name="T68" fmla="*/ 90 w 138"/>
                <a:gd name="T69" fmla="*/ 219 h 234"/>
                <a:gd name="T70" fmla="*/ 90 w 138"/>
                <a:gd name="T71" fmla="*/ 217 h 234"/>
                <a:gd name="T72" fmla="*/ 93 w 138"/>
                <a:gd name="T73" fmla="*/ 213 h 234"/>
                <a:gd name="T74" fmla="*/ 95 w 138"/>
                <a:gd name="T75" fmla="*/ 202 h 234"/>
                <a:gd name="T76" fmla="*/ 97 w 138"/>
                <a:gd name="T77" fmla="*/ 190 h 234"/>
                <a:gd name="T78" fmla="*/ 101 w 138"/>
                <a:gd name="T79" fmla="*/ 176 h 234"/>
                <a:gd name="T80" fmla="*/ 104 w 138"/>
                <a:gd name="T81" fmla="*/ 168 h 234"/>
                <a:gd name="T82" fmla="*/ 105 w 138"/>
                <a:gd name="T83" fmla="*/ 162 h 234"/>
                <a:gd name="T84" fmla="*/ 105 w 138"/>
                <a:gd name="T85" fmla="*/ 156 h 234"/>
                <a:gd name="T86" fmla="*/ 117 w 138"/>
                <a:gd name="T87" fmla="*/ 101 h 234"/>
                <a:gd name="T88" fmla="*/ 119 w 138"/>
                <a:gd name="T89" fmla="*/ 102 h 234"/>
                <a:gd name="T90" fmla="*/ 122 w 138"/>
                <a:gd name="T91" fmla="*/ 100 h 234"/>
                <a:gd name="T92" fmla="*/ 123 w 138"/>
                <a:gd name="T93" fmla="*/ 97 h 234"/>
                <a:gd name="T94" fmla="*/ 126 w 138"/>
                <a:gd name="T95" fmla="*/ 94 h 234"/>
                <a:gd name="T96" fmla="*/ 126 w 138"/>
                <a:gd name="T97" fmla="*/ 83 h 234"/>
                <a:gd name="T98" fmla="*/ 130 w 138"/>
                <a:gd name="T99" fmla="*/ 69 h 234"/>
                <a:gd name="T100" fmla="*/ 133 w 138"/>
                <a:gd name="T101" fmla="*/ 60 h 234"/>
                <a:gd name="T102" fmla="*/ 136 w 138"/>
                <a:gd name="T103" fmla="*/ 49 h 234"/>
                <a:gd name="T104" fmla="*/ 137 w 138"/>
                <a:gd name="T105" fmla="*/ 40 h 234"/>
                <a:gd name="T106" fmla="*/ 135 w 138"/>
                <a:gd name="T107" fmla="*/ 39 h 234"/>
                <a:gd name="T108" fmla="*/ 136 w 138"/>
                <a:gd name="T109" fmla="*/ 36 h 234"/>
                <a:gd name="T110" fmla="*/ 135 w 138"/>
                <a:gd name="T111" fmla="*/ 29 h 234"/>
                <a:gd name="T112" fmla="*/ 130 w 138"/>
                <a:gd name="T113" fmla="*/ 26 h 234"/>
                <a:gd name="T114" fmla="*/ 124 w 138"/>
                <a:gd name="T115" fmla="*/ 23 h 234"/>
                <a:gd name="T116" fmla="*/ 121 w 138"/>
                <a:gd name="T117" fmla="*/ 19 h 234"/>
                <a:gd name="T118" fmla="*/ 115 w 138"/>
                <a:gd name="T119" fmla="*/ 15 h 234"/>
                <a:gd name="T120" fmla="*/ 105 w 138"/>
                <a:gd name="T121" fmla="*/ 9 h 234"/>
                <a:gd name="T122" fmla="*/ 95 w 138"/>
                <a:gd name="T123" fmla="*/ 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 h="234">
                  <a:moveTo>
                    <a:pt x="95" y="7"/>
                  </a:moveTo>
                  <a:lnTo>
                    <a:pt x="82" y="1"/>
                  </a:lnTo>
                  <a:lnTo>
                    <a:pt x="74" y="0"/>
                  </a:lnTo>
                  <a:lnTo>
                    <a:pt x="66" y="2"/>
                  </a:lnTo>
                  <a:lnTo>
                    <a:pt x="61" y="4"/>
                  </a:lnTo>
                  <a:lnTo>
                    <a:pt x="55" y="1"/>
                  </a:lnTo>
                  <a:lnTo>
                    <a:pt x="49" y="1"/>
                  </a:lnTo>
                  <a:lnTo>
                    <a:pt x="47" y="7"/>
                  </a:lnTo>
                  <a:lnTo>
                    <a:pt x="47" y="9"/>
                  </a:lnTo>
                  <a:lnTo>
                    <a:pt x="43" y="13"/>
                  </a:lnTo>
                  <a:lnTo>
                    <a:pt x="40" y="19"/>
                  </a:lnTo>
                  <a:lnTo>
                    <a:pt x="38" y="30"/>
                  </a:lnTo>
                  <a:lnTo>
                    <a:pt x="33" y="41"/>
                  </a:lnTo>
                  <a:lnTo>
                    <a:pt x="31" y="53"/>
                  </a:lnTo>
                  <a:lnTo>
                    <a:pt x="28" y="63"/>
                  </a:lnTo>
                  <a:lnTo>
                    <a:pt x="28" y="68"/>
                  </a:lnTo>
                  <a:lnTo>
                    <a:pt x="29" y="71"/>
                  </a:lnTo>
                  <a:lnTo>
                    <a:pt x="30" y="75"/>
                  </a:lnTo>
                  <a:lnTo>
                    <a:pt x="17" y="130"/>
                  </a:lnTo>
                  <a:lnTo>
                    <a:pt x="14" y="134"/>
                  </a:lnTo>
                  <a:lnTo>
                    <a:pt x="11" y="140"/>
                  </a:lnTo>
                  <a:lnTo>
                    <a:pt x="9" y="149"/>
                  </a:lnTo>
                  <a:lnTo>
                    <a:pt x="4" y="161"/>
                  </a:lnTo>
                  <a:lnTo>
                    <a:pt x="3" y="176"/>
                  </a:lnTo>
                  <a:lnTo>
                    <a:pt x="0" y="185"/>
                  </a:lnTo>
                  <a:lnTo>
                    <a:pt x="0" y="192"/>
                  </a:lnTo>
                  <a:lnTo>
                    <a:pt x="2" y="195"/>
                  </a:lnTo>
                  <a:lnTo>
                    <a:pt x="0" y="201"/>
                  </a:lnTo>
                  <a:lnTo>
                    <a:pt x="0" y="207"/>
                  </a:lnTo>
                  <a:lnTo>
                    <a:pt x="4" y="209"/>
                  </a:lnTo>
                  <a:lnTo>
                    <a:pt x="76" y="233"/>
                  </a:lnTo>
                  <a:lnTo>
                    <a:pt x="79" y="233"/>
                  </a:lnTo>
                  <a:lnTo>
                    <a:pt x="85" y="229"/>
                  </a:lnTo>
                  <a:lnTo>
                    <a:pt x="88" y="221"/>
                  </a:lnTo>
                  <a:lnTo>
                    <a:pt x="90" y="219"/>
                  </a:lnTo>
                  <a:lnTo>
                    <a:pt x="90" y="217"/>
                  </a:lnTo>
                  <a:lnTo>
                    <a:pt x="93" y="213"/>
                  </a:lnTo>
                  <a:lnTo>
                    <a:pt x="95" y="202"/>
                  </a:lnTo>
                  <a:lnTo>
                    <a:pt x="97" y="190"/>
                  </a:lnTo>
                  <a:lnTo>
                    <a:pt x="101" y="176"/>
                  </a:lnTo>
                  <a:lnTo>
                    <a:pt x="104" y="168"/>
                  </a:lnTo>
                  <a:lnTo>
                    <a:pt x="105" y="162"/>
                  </a:lnTo>
                  <a:lnTo>
                    <a:pt x="105" y="156"/>
                  </a:lnTo>
                  <a:lnTo>
                    <a:pt x="117" y="101"/>
                  </a:lnTo>
                  <a:lnTo>
                    <a:pt x="119" y="102"/>
                  </a:lnTo>
                  <a:lnTo>
                    <a:pt x="122" y="100"/>
                  </a:lnTo>
                  <a:lnTo>
                    <a:pt x="123" y="97"/>
                  </a:lnTo>
                  <a:lnTo>
                    <a:pt x="126" y="94"/>
                  </a:lnTo>
                  <a:lnTo>
                    <a:pt x="126" y="83"/>
                  </a:lnTo>
                  <a:lnTo>
                    <a:pt x="130" y="69"/>
                  </a:lnTo>
                  <a:lnTo>
                    <a:pt x="133" y="60"/>
                  </a:lnTo>
                  <a:lnTo>
                    <a:pt x="136" y="49"/>
                  </a:lnTo>
                  <a:lnTo>
                    <a:pt x="137" y="40"/>
                  </a:lnTo>
                  <a:lnTo>
                    <a:pt x="135" y="39"/>
                  </a:lnTo>
                  <a:lnTo>
                    <a:pt x="136" y="36"/>
                  </a:lnTo>
                  <a:lnTo>
                    <a:pt x="135" y="29"/>
                  </a:lnTo>
                  <a:lnTo>
                    <a:pt x="130" y="26"/>
                  </a:lnTo>
                  <a:lnTo>
                    <a:pt x="124" y="23"/>
                  </a:lnTo>
                  <a:lnTo>
                    <a:pt x="121" y="19"/>
                  </a:lnTo>
                  <a:lnTo>
                    <a:pt x="115" y="15"/>
                  </a:lnTo>
                  <a:lnTo>
                    <a:pt x="105" y="9"/>
                  </a:lnTo>
                  <a:lnTo>
                    <a:pt x="95" y="7"/>
                  </a:lnTo>
                </a:path>
              </a:pathLst>
            </a:custGeom>
            <a:solidFill>
              <a:srgbClr val="51DC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0" name="Freeform 78"/>
            <p:cNvSpPr>
              <a:spLocks/>
            </p:cNvSpPr>
            <p:nvPr/>
          </p:nvSpPr>
          <p:spPr bwMode="auto">
            <a:xfrm>
              <a:off x="1140" y="3395"/>
              <a:ext cx="79" cy="30"/>
            </a:xfrm>
            <a:custGeom>
              <a:avLst/>
              <a:gdLst>
                <a:gd name="T0" fmla="*/ 78 w 79"/>
                <a:gd name="T1" fmla="*/ 27 h 30"/>
                <a:gd name="T2" fmla="*/ 78 w 79"/>
                <a:gd name="T3" fmla="*/ 26 h 30"/>
                <a:gd name="T4" fmla="*/ 78 w 79"/>
                <a:gd name="T5" fmla="*/ 23 h 30"/>
                <a:gd name="T6" fmla="*/ 4 w 79"/>
                <a:gd name="T7" fmla="*/ 0 h 30"/>
                <a:gd name="T8" fmla="*/ 3 w 79"/>
                <a:gd name="T9" fmla="*/ 2 h 30"/>
                <a:gd name="T10" fmla="*/ 0 w 79"/>
                <a:gd name="T11" fmla="*/ 3 h 30"/>
                <a:gd name="T12" fmla="*/ 1 w 79"/>
                <a:gd name="T13" fmla="*/ 5 h 30"/>
                <a:gd name="T14" fmla="*/ 3 w 79"/>
                <a:gd name="T15" fmla="*/ 5 h 30"/>
                <a:gd name="T16" fmla="*/ 75 w 79"/>
                <a:gd name="T17" fmla="*/ 28 h 30"/>
                <a:gd name="T18" fmla="*/ 78 w 79"/>
                <a:gd name="T19" fmla="*/ 29 h 30"/>
                <a:gd name="T20" fmla="*/ 78 w 79"/>
                <a:gd name="T2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30">
                  <a:moveTo>
                    <a:pt x="78" y="27"/>
                  </a:moveTo>
                  <a:lnTo>
                    <a:pt x="78" y="26"/>
                  </a:lnTo>
                  <a:lnTo>
                    <a:pt x="78" y="23"/>
                  </a:lnTo>
                  <a:lnTo>
                    <a:pt x="4" y="0"/>
                  </a:lnTo>
                  <a:lnTo>
                    <a:pt x="3" y="2"/>
                  </a:lnTo>
                  <a:lnTo>
                    <a:pt x="0" y="3"/>
                  </a:lnTo>
                  <a:lnTo>
                    <a:pt x="1" y="5"/>
                  </a:lnTo>
                  <a:lnTo>
                    <a:pt x="3" y="5"/>
                  </a:lnTo>
                  <a:lnTo>
                    <a:pt x="75" y="28"/>
                  </a:lnTo>
                  <a:lnTo>
                    <a:pt x="78" y="29"/>
                  </a:lnTo>
                  <a:lnTo>
                    <a:pt x="78" y="27"/>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1" name="Freeform 79"/>
            <p:cNvSpPr>
              <a:spLocks/>
            </p:cNvSpPr>
            <p:nvPr/>
          </p:nvSpPr>
          <p:spPr bwMode="auto">
            <a:xfrm>
              <a:off x="1174" y="3188"/>
              <a:ext cx="15" cy="53"/>
            </a:xfrm>
            <a:custGeom>
              <a:avLst/>
              <a:gdLst>
                <a:gd name="T0" fmla="*/ 14 w 15"/>
                <a:gd name="T1" fmla="*/ 0 h 53"/>
                <a:gd name="T2" fmla="*/ 0 w 15"/>
                <a:gd name="T3" fmla="*/ 52 h 53"/>
                <a:gd name="T4" fmla="*/ 14 w 15"/>
                <a:gd name="T5" fmla="*/ 0 h 53"/>
              </a:gdLst>
              <a:ahLst/>
              <a:cxnLst>
                <a:cxn ang="0">
                  <a:pos x="T0" y="T1"/>
                </a:cxn>
                <a:cxn ang="0">
                  <a:pos x="T2" y="T3"/>
                </a:cxn>
                <a:cxn ang="0">
                  <a:pos x="T4" y="T5"/>
                </a:cxn>
              </a:cxnLst>
              <a:rect l="0" t="0" r="r" b="b"/>
              <a:pathLst>
                <a:path w="15" h="53">
                  <a:moveTo>
                    <a:pt x="14" y="0"/>
                  </a:moveTo>
                  <a:lnTo>
                    <a:pt x="0" y="52"/>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2" name="Freeform 80"/>
            <p:cNvSpPr>
              <a:spLocks/>
            </p:cNvSpPr>
            <p:nvPr/>
          </p:nvSpPr>
          <p:spPr bwMode="auto">
            <a:xfrm>
              <a:off x="1251" y="3212"/>
              <a:ext cx="15" cy="54"/>
            </a:xfrm>
            <a:custGeom>
              <a:avLst/>
              <a:gdLst>
                <a:gd name="T0" fmla="*/ 14 w 15"/>
                <a:gd name="T1" fmla="*/ 0 h 54"/>
                <a:gd name="T2" fmla="*/ 0 w 15"/>
                <a:gd name="T3" fmla="*/ 53 h 54"/>
                <a:gd name="T4" fmla="*/ 14 w 15"/>
                <a:gd name="T5" fmla="*/ 0 h 54"/>
              </a:gdLst>
              <a:ahLst/>
              <a:cxnLst>
                <a:cxn ang="0">
                  <a:pos x="T0" y="T1"/>
                </a:cxn>
                <a:cxn ang="0">
                  <a:pos x="T2" y="T3"/>
                </a:cxn>
                <a:cxn ang="0">
                  <a:pos x="T4" y="T5"/>
                </a:cxn>
              </a:cxnLst>
              <a:rect l="0" t="0" r="r" b="b"/>
              <a:pathLst>
                <a:path w="15" h="54">
                  <a:moveTo>
                    <a:pt x="14" y="0"/>
                  </a:moveTo>
                  <a:lnTo>
                    <a:pt x="0" y="53"/>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3" name="Freeform 81"/>
            <p:cNvSpPr>
              <a:spLocks/>
            </p:cNvSpPr>
            <p:nvPr/>
          </p:nvSpPr>
          <p:spPr bwMode="auto">
            <a:xfrm>
              <a:off x="1250" y="3212"/>
              <a:ext cx="20" cy="54"/>
            </a:xfrm>
            <a:custGeom>
              <a:avLst/>
              <a:gdLst>
                <a:gd name="T0" fmla="*/ 14 w 20"/>
                <a:gd name="T1" fmla="*/ 0 h 54"/>
                <a:gd name="T2" fmla="*/ 19 w 20"/>
                <a:gd name="T3" fmla="*/ 2 h 54"/>
                <a:gd name="T4" fmla="*/ 5 w 20"/>
                <a:gd name="T5" fmla="*/ 53 h 54"/>
                <a:gd name="T6" fmla="*/ 0 w 20"/>
                <a:gd name="T7" fmla="*/ 52 h 54"/>
                <a:gd name="T8" fmla="*/ 14 w 20"/>
                <a:gd name="T9" fmla="*/ 0 h 54"/>
              </a:gdLst>
              <a:ahLst/>
              <a:cxnLst>
                <a:cxn ang="0">
                  <a:pos x="T0" y="T1"/>
                </a:cxn>
                <a:cxn ang="0">
                  <a:pos x="T2" y="T3"/>
                </a:cxn>
                <a:cxn ang="0">
                  <a:pos x="T4" y="T5"/>
                </a:cxn>
                <a:cxn ang="0">
                  <a:pos x="T6" y="T7"/>
                </a:cxn>
                <a:cxn ang="0">
                  <a:pos x="T8" y="T9"/>
                </a:cxn>
              </a:cxnLst>
              <a:rect l="0" t="0" r="r" b="b"/>
              <a:pathLst>
                <a:path w="20" h="54">
                  <a:moveTo>
                    <a:pt x="14" y="0"/>
                  </a:moveTo>
                  <a:lnTo>
                    <a:pt x="19" y="2"/>
                  </a:lnTo>
                  <a:lnTo>
                    <a:pt x="5" y="53"/>
                  </a:lnTo>
                  <a:lnTo>
                    <a:pt x="0" y="52"/>
                  </a:lnTo>
                  <a:lnTo>
                    <a:pt x="14"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4" name="Freeform 82"/>
            <p:cNvSpPr>
              <a:spLocks/>
            </p:cNvSpPr>
            <p:nvPr/>
          </p:nvSpPr>
          <p:spPr bwMode="auto">
            <a:xfrm>
              <a:off x="1175" y="3183"/>
              <a:ext cx="42" cy="91"/>
            </a:xfrm>
            <a:custGeom>
              <a:avLst/>
              <a:gdLst>
                <a:gd name="T0" fmla="*/ 27 w 42"/>
                <a:gd name="T1" fmla="*/ 1 h 91"/>
                <a:gd name="T2" fmla="*/ 25 w 42"/>
                <a:gd name="T3" fmla="*/ 1 h 91"/>
                <a:gd name="T4" fmla="*/ 21 w 42"/>
                <a:gd name="T5" fmla="*/ 0 h 91"/>
                <a:gd name="T6" fmla="*/ 21 w 42"/>
                <a:gd name="T7" fmla="*/ 0 h 91"/>
                <a:gd name="T8" fmla="*/ 21 w 42"/>
                <a:gd name="T9" fmla="*/ 3 h 91"/>
                <a:gd name="T10" fmla="*/ 1 w 42"/>
                <a:gd name="T11" fmla="*/ 80 h 91"/>
                <a:gd name="T12" fmla="*/ 0 w 42"/>
                <a:gd name="T13" fmla="*/ 84 h 91"/>
                <a:gd name="T14" fmla="*/ 5 w 42"/>
                <a:gd name="T15" fmla="*/ 86 h 91"/>
                <a:gd name="T16" fmla="*/ 15 w 42"/>
                <a:gd name="T17" fmla="*/ 90 h 91"/>
                <a:gd name="T18" fmla="*/ 18 w 42"/>
                <a:gd name="T19" fmla="*/ 88 h 91"/>
                <a:gd name="T20" fmla="*/ 22 w 42"/>
                <a:gd name="T21" fmla="*/ 84 h 91"/>
                <a:gd name="T22" fmla="*/ 41 w 42"/>
                <a:gd name="T23" fmla="*/ 12 h 91"/>
                <a:gd name="T24" fmla="*/ 39 w 42"/>
                <a:gd name="T25" fmla="*/ 5 h 91"/>
                <a:gd name="T26" fmla="*/ 37 w 42"/>
                <a:gd name="T27" fmla="*/ 3 h 91"/>
                <a:gd name="T28" fmla="*/ 27 w 42"/>
                <a:gd name="T2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91">
                  <a:moveTo>
                    <a:pt x="27" y="1"/>
                  </a:moveTo>
                  <a:lnTo>
                    <a:pt x="25" y="1"/>
                  </a:lnTo>
                  <a:lnTo>
                    <a:pt x="21" y="0"/>
                  </a:lnTo>
                  <a:lnTo>
                    <a:pt x="21" y="0"/>
                  </a:lnTo>
                  <a:lnTo>
                    <a:pt x="21" y="3"/>
                  </a:lnTo>
                  <a:lnTo>
                    <a:pt x="1" y="80"/>
                  </a:lnTo>
                  <a:lnTo>
                    <a:pt x="0" y="84"/>
                  </a:lnTo>
                  <a:lnTo>
                    <a:pt x="5" y="86"/>
                  </a:lnTo>
                  <a:lnTo>
                    <a:pt x="15" y="90"/>
                  </a:lnTo>
                  <a:lnTo>
                    <a:pt x="18" y="88"/>
                  </a:lnTo>
                  <a:lnTo>
                    <a:pt x="22" y="84"/>
                  </a:lnTo>
                  <a:lnTo>
                    <a:pt x="41" y="12"/>
                  </a:lnTo>
                  <a:lnTo>
                    <a:pt x="39" y="5"/>
                  </a:lnTo>
                  <a:lnTo>
                    <a:pt x="37" y="3"/>
                  </a:lnTo>
                  <a:lnTo>
                    <a:pt x="27" y="1"/>
                  </a:lnTo>
                </a:path>
              </a:pathLst>
            </a:custGeom>
            <a:solidFill>
              <a:srgbClr val="00AE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5" name="Freeform 83"/>
            <p:cNvSpPr>
              <a:spLocks/>
            </p:cNvSpPr>
            <p:nvPr/>
          </p:nvSpPr>
          <p:spPr bwMode="auto">
            <a:xfrm>
              <a:off x="1158" y="3316"/>
              <a:ext cx="80" cy="49"/>
            </a:xfrm>
            <a:custGeom>
              <a:avLst/>
              <a:gdLst>
                <a:gd name="T0" fmla="*/ 4 w 80"/>
                <a:gd name="T1" fmla="*/ 7 h 49"/>
                <a:gd name="T2" fmla="*/ 2 w 80"/>
                <a:gd name="T3" fmla="*/ 5 h 49"/>
                <a:gd name="T4" fmla="*/ 4 w 80"/>
                <a:gd name="T5" fmla="*/ 3 h 49"/>
                <a:gd name="T6" fmla="*/ 6 w 80"/>
                <a:gd name="T7" fmla="*/ 0 h 49"/>
                <a:gd name="T8" fmla="*/ 9 w 80"/>
                <a:gd name="T9" fmla="*/ 2 h 49"/>
                <a:gd name="T10" fmla="*/ 76 w 80"/>
                <a:gd name="T11" fmla="*/ 24 h 49"/>
                <a:gd name="T12" fmla="*/ 79 w 80"/>
                <a:gd name="T13" fmla="*/ 25 h 49"/>
                <a:gd name="T14" fmla="*/ 79 w 80"/>
                <a:gd name="T15" fmla="*/ 31 h 49"/>
                <a:gd name="T16" fmla="*/ 77 w 80"/>
                <a:gd name="T17" fmla="*/ 41 h 49"/>
                <a:gd name="T18" fmla="*/ 72 w 80"/>
                <a:gd name="T19" fmla="*/ 46 h 49"/>
                <a:gd name="T20" fmla="*/ 68 w 80"/>
                <a:gd name="T21" fmla="*/ 48 h 49"/>
                <a:gd name="T22" fmla="*/ 4 w 80"/>
                <a:gd name="T23" fmla="*/ 27 h 49"/>
                <a:gd name="T24" fmla="*/ 0 w 80"/>
                <a:gd name="T25" fmla="*/ 24 h 49"/>
                <a:gd name="T26" fmla="*/ 1 w 80"/>
                <a:gd name="T27" fmla="*/ 19 h 49"/>
                <a:gd name="T28" fmla="*/ 4 w 80"/>
                <a:gd name="T2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49">
                  <a:moveTo>
                    <a:pt x="4" y="7"/>
                  </a:moveTo>
                  <a:lnTo>
                    <a:pt x="2" y="5"/>
                  </a:lnTo>
                  <a:lnTo>
                    <a:pt x="4" y="3"/>
                  </a:lnTo>
                  <a:lnTo>
                    <a:pt x="6" y="0"/>
                  </a:lnTo>
                  <a:lnTo>
                    <a:pt x="9" y="2"/>
                  </a:lnTo>
                  <a:lnTo>
                    <a:pt x="76" y="24"/>
                  </a:lnTo>
                  <a:lnTo>
                    <a:pt x="79" y="25"/>
                  </a:lnTo>
                  <a:lnTo>
                    <a:pt x="79" y="31"/>
                  </a:lnTo>
                  <a:lnTo>
                    <a:pt x="77" y="41"/>
                  </a:lnTo>
                  <a:lnTo>
                    <a:pt x="72" y="46"/>
                  </a:lnTo>
                  <a:lnTo>
                    <a:pt x="68" y="48"/>
                  </a:lnTo>
                  <a:lnTo>
                    <a:pt x="4" y="27"/>
                  </a:lnTo>
                  <a:lnTo>
                    <a:pt x="0" y="24"/>
                  </a:lnTo>
                  <a:lnTo>
                    <a:pt x="1" y="19"/>
                  </a:lnTo>
                  <a:lnTo>
                    <a:pt x="4" y="7"/>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6" name="Freeform 84"/>
            <p:cNvSpPr>
              <a:spLocks/>
            </p:cNvSpPr>
            <p:nvPr/>
          </p:nvSpPr>
          <p:spPr bwMode="auto">
            <a:xfrm>
              <a:off x="1232" y="3200"/>
              <a:ext cx="38" cy="87"/>
            </a:xfrm>
            <a:custGeom>
              <a:avLst/>
              <a:gdLst>
                <a:gd name="T0" fmla="*/ 26 w 38"/>
                <a:gd name="T1" fmla="*/ 1 h 87"/>
                <a:gd name="T2" fmla="*/ 23 w 38"/>
                <a:gd name="T3" fmla="*/ 0 h 87"/>
                <a:gd name="T4" fmla="*/ 22 w 38"/>
                <a:gd name="T5" fmla="*/ 0 h 87"/>
                <a:gd name="T6" fmla="*/ 19 w 38"/>
                <a:gd name="T7" fmla="*/ 0 h 87"/>
                <a:gd name="T8" fmla="*/ 20 w 38"/>
                <a:gd name="T9" fmla="*/ 2 h 87"/>
                <a:gd name="T10" fmla="*/ 0 w 38"/>
                <a:gd name="T11" fmla="*/ 77 h 87"/>
                <a:gd name="T12" fmla="*/ 0 w 38"/>
                <a:gd name="T13" fmla="*/ 82 h 87"/>
                <a:gd name="T14" fmla="*/ 5 w 38"/>
                <a:gd name="T15" fmla="*/ 83 h 87"/>
                <a:gd name="T16" fmla="*/ 12 w 38"/>
                <a:gd name="T17" fmla="*/ 86 h 87"/>
                <a:gd name="T18" fmla="*/ 17 w 38"/>
                <a:gd name="T19" fmla="*/ 84 h 87"/>
                <a:gd name="T20" fmla="*/ 20 w 38"/>
                <a:gd name="T21" fmla="*/ 80 h 87"/>
                <a:gd name="T22" fmla="*/ 37 w 38"/>
                <a:gd name="T23" fmla="*/ 10 h 87"/>
                <a:gd name="T24" fmla="*/ 37 w 38"/>
                <a:gd name="T25" fmla="*/ 4 h 87"/>
                <a:gd name="T26" fmla="*/ 34 w 38"/>
                <a:gd name="T27" fmla="*/ 2 h 87"/>
                <a:gd name="T28" fmla="*/ 26 w 38"/>
                <a:gd name="T29"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87">
                  <a:moveTo>
                    <a:pt x="26" y="1"/>
                  </a:moveTo>
                  <a:lnTo>
                    <a:pt x="23" y="0"/>
                  </a:lnTo>
                  <a:lnTo>
                    <a:pt x="22" y="0"/>
                  </a:lnTo>
                  <a:lnTo>
                    <a:pt x="19" y="0"/>
                  </a:lnTo>
                  <a:lnTo>
                    <a:pt x="20" y="2"/>
                  </a:lnTo>
                  <a:lnTo>
                    <a:pt x="0" y="77"/>
                  </a:lnTo>
                  <a:lnTo>
                    <a:pt x="0" y="82"/>
                  </a:lnTo>
                  <a:lnTo>
                    <a:pt x="5" y="83"/>
                  </a:lnTo>
                  <a:lnTo>
                    <a:pt x="12" y="86"/>
                  </a:lnTo>
                  <a:lnTo>
                    <a:pt x="17" y="84"/>
                  </a:lnTo>
                  <a:lnTo>
                    <a:pt x="20" y="80"/>
                  </a:lnTo>
                  <a:lnTo>
                    <a:pt x="37" y="10"/>
                  </a:lnTo>
                  <a:lnTo>
                    <a:pt x="37" y="4"/>
                  </a:lnTo>
                  <a:lnTo>
                    <a:pt x="34" y="2"/>
                  </a:lnTo>
                  <a:lnTo>
                    <a:pt x="26" y="1"/>
                  </a:lnTo>
                </a:path>
              </a:pathLst>
            </a:custGeom>
            <a:solidFill>
              <a:srgbClr val="00AE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7" name="Freeform 85"/>
            <p:cNvSpPr>
              <a:spLocks/>
            </p:cNvSpPr>
            <p:nvPr/>
          </p:nvSpPr>
          <p:spPr bwMode="auto">
            <a:xfrm>
              <a:off x="1174" y="3247"/>
              <a:ext cx="80" cy="49"/>
            </a:xfrm>
            <a:custGeom>
              <a:avLst/>
              <a:gdLst>
                <a:gd name="T0" fmla="*/ 1 w 80"/>
                <a:gd name="T1" fmla="*/ 18 h 49"/>
                <a:gd name="T2" fmla="*/ 2 w 80"/>
                <a:gd name="T3" fmla="*/ 20 h 49"/>
                <a:gd name="T4" fmla="*/ 1 w 80"/>
                <a:gd name="T5" fmla="*/ 23 h 49"/>
                <a:gd name="T6" fmla="*/ 0 w 80"/>
                <a:gd name="T7" fmla="*/ 24 h 49"/>
                <a:gd name="T8" fmla="*/ 4 w 80"/>
                <a:gd name="T9" fmla="*/ 25 h 49"/>
                <a:gd name="T10" fmla="*/ 70 w 80"/>
                <a:gd name="T11" fmla="*/ 48 h 49"/>
                <a:gd name="T12" fmla="*/ 75 w 80"/>
                <a:gd name="T13" fmla="*/ 48 h 49"/>
                <a:gd name="T14" fmla="*/ 77 w 80"/>
                <a:gd name="T15" fmla="*/ 41 h 49"/>
                <a:gd name="T16" fmla="*/ 79 w 80"/>
                <a:gd name="T17" fmla="*/ 29 h 49"/>
                <a:gd name="T18" fmla="*/ 78 w 80"/>
                <a:gd name="T19" fmla="*/ 27 h 49"/>
                <a:gd name="T20" fmla="*/ 75 w 80"/>
                <a:gd name="T21" fmla="*/ 21 h 49"/>
                <a:gd name="T22" fmla="*/ 12 w 80"/>
                <a:gd name="T23" fmla="*/ 0 h 49"/>
                <a:gd name="T24" fmla="*/ 7 w 80"/>
                <a:gd name="T25" fmla="*/ 2 h 49"/>
                <a:gd name="T26" fmla="*/ 3 w 80"/>
                <a:gd name="T27" fmla="*/ 7 h 49"/>
                <a:gd name="T28" fmla="*/ 1 w 80"/>
                <a:gd name="T29" fmla="*/ 1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49">
                  <a:moveTo>
                    <a:pt x="1" y="18"/>
                  </a:moveTo>
                  <a:lnTo>
                    <a:pt x="2" y="20"/>
                  </a:lnTo>
                  <a:lnTo>
                    <a:pt x="1" y="23"/>
                  </a:lnTo>
                  <a:lnTo>
                    <a:pt x="0" y="24"/>
                  </a:lnTo>
                  <a:lnTo>
                    <a:pt x="4" y="25"/>
                  </a:lnTo>
                  <a:lnTo>
                    <a:pt x="70" y="48"/>
                  </a:lnTo>
                  <a:lnTo>
                    <a:pt x="75" y="48"/>
                  </a:lnTo>
                  <a:lnTo>
                    <a:pt x="77" y="41"/>
                  </a:lnTo>
                  <a:lnTo>
                    <a:pt x="79" y="29"/>
                  </a:lnTo>
                  <a:lnTo>
                    <a:pt x="78" y="27"/>
                  </a:lnTo>
                  <a:lnTo>
                    <a:pt x="75" y="21"/>
                  </a:lnTo>
                  <a:lnTo>
                    <a:pt x="12" y="0"/>
                  </a:lnTo>
                  <a:lnTo>
                    <a:pt x="7" y="2"/>
                  </a:lnTo>
                  <a:lnTo>
                    <a:pt x="3" y="7"/>
                  </a:lnTo>
                  <a:lnTo>
                    <a:pt x="1" y="18"/>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8" name="Freeform 86"/>
            <p:cNvSpPr>
              <a:spLocks/>
            </p:cNvSpPr>
            <p:nvPr/>
          </p:nvSpPr>
          <p:spPr bwMode="auto">
            <a:xfrm>
              <a:off x="1187" y="3190"/>
              <a:ext cx="20" cy="56"/>
            </a:xfrm>
            <a:custGeom>
              <a:avLst/>
              <a:gdLst>
                <a:gd name="T0" fmla="*/ 19 w 20"/>
                <a:gd name="T1" fmla="*/ 2 h 56"/>
                <a:gd name="T2" fmla="*/ 13 w 20"/>
                <a:gd name="T3" fmla="*/ 0 h 56"/>
                <a:gd name="T4" fmla="*/ 0 w 20"/>
                <a:gd name="T5" fmla="*/ 53 h 56"/>
                <a:gd name="T6" fmla="*/ 5 w 20"/>
                <a:gd name="T7" fmla="*/ 55 h 56"/>
                <a:gd name="T8" fmla="*/ 19 w 20"/>
                <a:gd name="T9" fmla="*/ 2 h 56"/>
              </a:gdLst>
              <a:ahLst/>
              <a:cxnLst>
                <a:cxn ang="0">
                  <a:pos x="T0" y="T1"/>
                </a:cxn>
                <a:cxn ang="0">
                  <a:pos x="T2" y="T3"/>
                </a:cxn>
                <a:cxn ang="0">
                  <a:pos x="T4" y="T5"/>
                </a:cxn>
                <a:cxn ang="0">
                  <a:pos x="T6" y="T7"/>
                </a:cxn>
                <a:cxn ang="0">
                  <a:pos x="T8" y="T9"/>
                </a:cxn>
              </a:cxnLst>
              <a:rect l="0" t="0" r="r" b="b"/>
              <a:pathLst>
                <a:path w="20" h="56">
                  <a:moveTo>
                    <a:pt x="19" y="2"/>
                  </a:moveTo>
                  <a:lnTo>
                    <a:pt x="13" y="0"/>
                  </a:lnTo>
                  <a:lnTo>
                    <a:pt x="0" y="53"/>
                  </a:lnTo>
                  <a:lnTo>
                    <a:pt x="5" y="55"/>
                  </a:lnTo>
                  <a:lnTo>
                    <a:pt x="19" y="2"/>
                  </a:lnTo>
                </a:path>
              </a:pathLst>
            </a:custGeom>
            <a:solidFill>
              <a:srgbClr val="037C03"/>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9" name="Freeform 87"/>
            <p:cNvSpPr>
              <a:spLocks/>
            </p:cNvSpPr>
            <p:nvPr/>
          </p:nvSpPr>
          <p:spPr bwMode="auto">
            <a:xfrm>
              <a:off x="1246" y="3207"/>
              <a:ext cx="19" cy="56"/>
            </a:xfrm>
            <a:custGeom>
              <a:avLst/>
              <a:gdLst>
                <a:gd name="T0" fmla="*/ 18 w 19"/>
                <a:gd name="T1" fmla="*/ 3 h 56"/>
                <a:gd name="T2" fmla="*/ 14 w 19"/>
                <a:gd name="T3" fmla="*/ 0 h 56"/>
                <a:gd name="T4" fmla="*/ 0 w 19"/>
                <a:gd name="T5" fmla="*/ 53 h 56"/>
                <a:gd name="T6" fmla="*/ 5 w 19"/>
                <a:gd name="T7" fmla="*/ 55 h 56"/>
                <a:gd name="T8" fmla="*/ 18 w 19"/>
                <a:gd name="T9" fmla="*/ 3 h 56"/>
              </a:gdLst>
              <a:ahLst/>
              <a:cxnLst>
                <a:cxn ang="0">
                  <a:pos x="T0" y="T1"/>
                </a:cxn>
                <a:cxn ang="0">
                  <a:pos x="T2" y="T3"/>
                </a:cxn>
                <a:cxn ang="0">
                  <a:pos x="T4" y="T5"/>
                </a:cxn>
                <a:cxn ang="0">
                  <a:pos x="T6" y="T7"/>
                </a:cxn>
                <a:cxn ang="0">
                  <a:pos x="T8" y="T9"/>
                </a:cxn>
              </a:cxnLst>
              <a:rect l="0" t="0" r="r" b="b"/>
              <a:pathLst>
                <a:path w="19" h="56">
                  <a:moveTo>
                    <a:pt x="18" y="3"/>
                  </a:moveTo>
                  <a:lnTo>
                    <a:pt x="14" y="0"/>
                  </a:lnTo>
                  <a:lnTo>
                    <a:pt x="0" y="53"/>
                  </a:lnTo>
                  <a:lnTo>
                    <a:pt x="5" y="55"/>
                  </a:lnTo>
                  <a:lnTo>
                    <a:pt x="18" y="3"/>
                  </a:lnTo>
                </a:path>
              </a:pathLst>
            </a:custGeom>
            <a:solidFill>
              <a:srgbClr val="037C03"/>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nvGrpSpPr>
          <p:cNvPr id="18520" name="Group 88"/>
          <p:cNvGrpSpPr>
            <a:grpSpLocks/>
          </p:cNvGrpSpPr>
          <p:nvPr/>
        </p:nvGrpSpPr>
        <p:grpSpPr bwMode="auto">
          <a:xfrm>
            <a:off x="1889125" y="3389313"/>
            <a:ext cx="214313" cy="468312"/>
            <a:chOff x="1680" y="3165"/>
            <a:chExt cx="120" cy="263"/>
          </a:xfrm>
        </p:grpSpPr>
        <p:sp>
          <p:nvSpPr>
            <p:cNvPr id="18521" name="Freeform 89"/>
            <p:cNvSpPr>
              <a:spLocks/>
            </p:cNvSpPr>
            <p:nvPr/>
          </p:nvSpPr>
          <p:spPr bwMode="auto">
            <a:xfrm>
              <a:off x="1745" y="3410"/>
              <a:ext cx="15" cy="18"/>
            </a:xfrm>
            <a:custGeom>
              <a:avLst/>
              <a:gdLst>
                <a:gd name="T0" fmla="*/ 12 w 15"/>
                <a:gd name="T1" fmla="*/ 12 h 18"/>
                <a:gd name="T2" fmla="*/ 10 w 15"/>
                <a:gd name="T3" fmla="*/ 13 h 18"/>
                <a:gd name="T4" fmla="*/ 4 w 15"/>
                <a:gd name="T5" fmla="*/ 17 h 18"/>
                <a:gd name="T6" fmla="*/ 0 w 15"/>
                <a:gd name="T7" fmla="*/ 13 h 18"/>
                <a:gd name="T8" fmla="*/ 1 w 15"/>
                <a:gd name="T9" fmla="*/ 11 h 18"/>
                <a:gd name="T10" fmla="*/ 1 w 15"/>
                <a:gd name="T11" fmla="*/ 5 h 18"/>
                <a:gd name="T12" fmla="*/ 2 w 15"/>
                <a:gd name="T13" fmla="*/ 3 h 18"/>
                <a:gd name="T14" fmla="*/ 7 w 15"/>
                <a:gd name="T15" fmla="*/ 0 h 18"/>
                <a:gd name="T16" fmla="*/ 11 w 15"/>
                <a:gd name="T17" fmla="*/ 3 h 18"/>
                <a:gd name="T18" fmla="*/ 14 w 15"/>
                <a:gd name="T19" fmla="*/ 6 h 18"/>
                <a:gd name="T20" fmla="*/ 12 w 15"/>
                <a:gd name="T2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12" y="12"/>
                  </a:moveTo>
                  <a:lnTo>
                    <a:pt x="10" y="13"/>
                  </a:lnTo>
                  <a:lnTo>
                    <a:pt x="4" y="17"/>
                  </a:lnTo>
                  <a:lnTo>
                    <a:pt x="0" y="13"/>
                  </a:lnTo>
                  <a:lnTo>
                    <a:pt x="1" y="11"/>
                  </a:lnTo>
                  <a:lnTo>
                    <a:pt x="1" y="5"/>
                  </a:lnTo>
                  <a:lnTo>
                    <a:pt x="2" y="3"/>
                  </a:lnTo>
                  <a:lnTo>
                    <a:pt x="7" y="0"/>
                  </a:lnTo>
                  <a:lnTo>
                    <a:pt x="11" y="3"/>
                  </a:lnTo>
                  <a:lnTo>
                    <a:pt x="14" y="6"/>
                  </a:lnTo>
                  <a:lnTo>
                    <a:pt x="12" y="12"/>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nvGrpSpPr>
            <p:cNvPr id="18522" name="Group 90"/>
            <p:cNvGrpSpPr>
              <a:grpSpLocks/>
            </p:cNvGrpSpPr>
            <p:nvPr/>
          </p:nvGrpSpPr>
          <p:grpSpPr bwMode="auto">
            <a:xfrm>
              <a:off x="1680" y="3165"/>
              <a:ext cx="120" cy="256"/>
              <a:chOff x="1680" y="3165"/>
              <a:chExt cx="120" cy="256"/>
            </a:xfrm>
          </p:grpSpPr>
          <p:sp>
            <p:nvSpPr>
              <p:cNvPr id="18523" name="Freeform 91"/>
              <p:cNvSpPr>
                <a:spLocks/>
              </p:cNvSpPr>
              <p:nvPr/>
            </p:nvSpPr>
            <p:spPr bwMode="auto">
              <a:xfrm>
                <a:off x="1706" y="3404"/>
                <a:ext cx="15" cy="17"/>
              </a:xfrm>
              <a:custGeom>
                <a:avLst/>
                <a:gdLst>
                  <a:gd name="T0" fmla="*/ 11 w 15"/>
                  <a:gd name="T1" fmla="*/ 12 h 17"/>
                  <a:gd name="T2" fmla="*/ 12 w 15"/>
                  <a:gd name="T3" fmla="*/ 14 h 17"/>
                  <a:gd name="T4" fmla="*/ 4 w 15"/>
                  <a:gd name="T5" fmla="*/ 16 h 17"/>
                  <a:gd name="T6" fmla="*/ 0 w 15"/>
                  <a:gd name="T7" fmla="*/ 12 h 17"/>
                  <a:gd name="T8" fmla="*/ 1 w 15"/>
                  <a:gd name="T9" fmla="*/ 12 h 17"/>
                  <a:gd name="T10" fmla="*/ 2 w 15"/>
                  <a:gd name="T11" fmla="*/ 4 h 17"/>
                  <a:gd name="T12" fmla="*/ 2 w 15"/>
                  <a:gd name="T13" fmla="*/ 3 h 17"/>
                  <a:gd name="T14" fmla="*/ 4 w 15"/>
                  <a:gd name="T15" fmla="*/ 0 h 17"/>
                  <a:gd name="T16" fmla="*/ 14 w 15"/>
                  <a:gd name="T17" fmla="*/ 4 h 17"/>
                  <a:gd name="T18" fmla="*/ 10 w 15"/>
                  <a:gd name="T19" fmla="*/ 6 h 17"/>
                  <a:gd name="T20" fmla="*/ 11 w 15"/>
                  <a:gd name="T21"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1" y="12"/>
                    </a:moveTo>
                    <a:lnTo>
                      <a:pt x="12" y="14"/>
                    </a:lnTo>
                    <a:lnTo>
                      <a:pt x="4" y="16"/>
                    </a:lnTo>
                    <a:lnTo>
                      <a:pt x="0" y="12"/>
                    </a:lnTo>
                    <a:lnTo>
                      <a:pt x="1" y="12"/>
                    </a:lnTo>
                    <a:lnTo>
                      <a:pt x="2" y="4"/>
                    </a:lnTo>
                    <a:lnTo>
                      <a:pt x="2" y="3"/>
                    </a:lnTo>
                    <a:lnTo>
                      <a:pt x="4" y="0"/>
                    </a:lnTo>
                    <a:lnTo>
                      <a:pt x="14" y="4"/>
                    </a:lnTo>
                    <a:lnTo>
                      <a:pt x="10" y="6"/>
                    </a:lnTo>
                    <a:lnTo>
                      <a:pt x="11" y="12"/>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24" name="Freeform 92"/>
              <p:cNvSpPr>
                <a:spLocks/>
              </p:cNvSpPr>
              <p:nvPr/>
            </p:nvSpPr>
            <p:spPr bwMode="auto">
              <a:xfrm>
                <a:off x="1769" y="3169"/>
                <a:ext cx="15" cy="21"/>
              </a:xfrm>
              <a:custGeom>
                <a:avLst/>
                <a:gdLst>
                  <a:gd name="T0" fmla="*/ 14 w 15"/>
                  <a:gd name="T1" fmla="*/ 15 h 21"/>
                  <a:gd name="T2" fmla="*/ 9 w 15"/>
                  <a:gd name="T3" fmla="*/ 16 h 21"/>
                  <a:gd name="T4" fmla="*/ 7 w 15"/>
                  <a:gd name="T5" fmla="*/ 20 h 21"/>
                  <a:gd name="T6" fmla="*/ 0 w 15"/>
                  <a:gd name="T7" fmla="*/ 15 h 21"/>
                  <a:gd name="T8" fmla="*/ 1 w 15"/>
                  <a:gd name="T9" fmla="*/ 14 h 21"/>
                  <a:gd name="T10" fmla="*/ 1 w 15"/>
                  <a:gd name="T11" fmla="*/ 5 h 21"/>
                  <a:gd name="T12" fmla="*/ 4 w 15"/>
                  <a:gd name="T13" fmla="*/ 4 h 21"/>
                  <a:gd name="T14" fmla="*/ 10 w 15"/>
                  <a:gd name="T15" fmla="*/ 0 h 21"/>
                  <a:gd name="T16" fmla="*/ 12 w 15"/>
                  <a:gd name="T17" fmla="*/ 4 h 21"/>
                  <a:gd name="T18" fmla="*/ 12 w 15"/>
                  <a:gd name="T19" fmla="*/ 7 h 21"/>
                  <a:gd name="T20" fmla="*/ 14 w 15"/>
                  <a:gd name="T21"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1">
                    <a:moveTo>
                      <a:pt x="14" y="15"/>
                    </a:moveTo>
                    <a:lnTo>
                      <a:pt x="9" y="16"/>
                    </a:lnTo>
                    <a:lnTo>
                      <a:pt x="7" y="20"/>
                    </a:lnTo>
                    <a:lnTo>
                      <a:pt x="0" y="15"/>
                    </a:lnTo>
                    <a:lnTo>
                      <a:pt x="1" y="14"/>
                    </a:lnTo>
                    <a:lnTo>
                      <a:pt x="1" y="5"/>
                    </a:lnTo>
                    <a:lnTo>
                      <a:pt x="4" y="4"/>
                    </a:lnTo>
                    <a:lnTo>
                      <a:pt x="10" y="0"/>
                    </a:lnTo>
                    <a:lnTo>
                      <a:pt x="12" y="4"/>
                    </a:lnTo>
                    <a:lnTo>
                      <a:pt x="12" y="7"/>
                    </a:lnTo>
                    <a:lnTo>
                      <a:pt x="14" y="15"/>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25" name="Freeform 93"/>
              <p:cNvSpPr>
                <a:spLocks/>
              </p:cNvSpPr>
              <p:nvPr/>
            </p:nvSpPr>
            <p:spPr bwMode="auto">
              <a:xfrm>
                <a:off x="1726" y="3165"/>
                <a:ext cx="15" cy="22"/>
              </a:xfrm>
              <a:custGeom>
                <a:avLst/>
                <a:gdLst>
                  <a:gd name="T0" fmla="*/ 14 w 15"/>
                  <a:gd name="T1" fmla="*/ 15 h 22"/>
                  <a:gd name="T2" fmla="*/ 7 w 15"/>
                  <a:gd name="T3" fmla="*/ 17 h 22"/>
                  <a:gd name="T4" fmla="*/ 7 w 15"/>
                  <a:gd name="T5" fmla="*/ 21 h 22"/>
                  <a:gd name="T6" fmla="*/ 0 w 15"/>
                  <a:gd name="T7" fmla="*/ 15 h 22"/>
                  <a:gd name="T8" fmla="*/ 0 w 15"/>
                  <a:gd name="T9" fmla="*/ 14 h 22"/>
                  <a:gd name="T10" fmla="*/ 0 w 15"/>
                  <a:gd name="T11" fmla="*/ 6 h 22"/>
                  <a:gd name="T12" fmla="*/ 4 w 15"/>
                  <a:gd name="T13" fmla="*/ 4 h 22"/>
                  <a:gd name="T14" fmla="*/ 7 w 15"/>
                  <a:gd name="T15" fmla="*/ 0 h 22"/>
                  <a:gd name="T16" fmla="*/ 11 w 15"/>
                  <a:gd name="T17" fmla="*/ 4 h 22"/>
                  <a:gd name="T18" fmla="*/ 12 w 15"/>
                  <a:gd name="T19" fmla="*/ 6 h 22"/>
                  <a:gd name="T20" fmla="*/ 14 w 15"/>
                  <a:gd name="T21" fmla="*/ 1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2">
                    <a:moveTo>
                      <a:pt x="14" y="15"/>
                    </a:moveTo>
                    <a:lnTo>
                      <a:pt x="7" y="17"/>
                    </a:lnTo>
                    <a:lnTo>
                      <a:pt x="7" y="21"/>
                    </a:lnTo>
                    <a:lnTo>
                      <a:pt x="0" y="15"/>
                    </a:lnTo>
                    <a:lnTo>
                      <a:pt x="0" y="14"/>
                    </a:lnTo>
                    <a:lnTo>
                      <a:pt x="0" y="6"/>
                    </a:lnTo>
                    <a:lnTo>
                      <a:pt x="4" y="4"/>
                    </a:lnTo>
                    <a:lnTo>
                      <a:pt x="7" y="0"/>
                    </a:lnTo>
                    <a:lnTo>
                      <a:pt x="11" y="4"/>
                    </a:lnTo>
                    <a:lnTo>
                      <a:pt x="12" y="6"/>
                    </a:lnTo>
                    <a:lnTo>
                      <a:pt x="14" y="15"/>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26" name="Freeform 94"/>
              <p:cNvSpPr>
                <a:spLocks/>
              </p:cNvSpPr>
              <p:nvPr/>
            </p:nvSpPr>
            <p:spPr bwMode="auto">
              <a:xfrm>
                <a:off x="1702" y="3172"/>
                <a:ext cx="92" cy="24"/>
              </a:xfrm>
              <a:custGeom>
                <a:avLst/>
                <a:gdLst>
                  <a:gd name="T0" fmla="*/ 89 w 92"/>
                  <a:gd name="T1" fmla="*/ 23 h 24"/>
                  <a:gd name="T2" fmla="*/ 85 w 92"/>
                  <a:gd name="T3" fmla="*/ 23 h 24"/>
                  <a:gd name="T4" fmla="*/ 82 w 92"/>
                  <a:gd name="T5" fmla="*/ 20 h 24"/>
                  <a:gd name="T6" fmla="*/ 76 w 92"/>
                  <a:gd name="T7" fmla="*/ 17 h 24"/>
                  <a:gd name="T8" fmla="*/ 71 w 92"/>
                  <a:gd name="T9" fmla="*/ 16 h 24"/>
                  <a:gd name="T10" fmla="*/ 57 w 92"/>
                  <a:gd name="T11" fmla="*/ 12 h 24"/>
                  <a:gd name="T12" fmla="*/ 45 w 92"/>
                  <a:gd name="T13" fmla="*/ 10 h 24"/>
                  <a:gd name="T14" fmla="*/ 32 w 92"/>
                  <a:gd name="T15" fmla="*/ 8 h 24"/>
                  <a:gd name="T16" fmla="*/ 21 w 92"/>
                  <a:gd name="T17" fmla="*/ 8 h 24"/>
                  <a:gd name="T18" fmla="*/ 15 w 92"/>
                  <a:gd name="T19" fmla="*/ 12 h 24"/>
                  <a:gd name="T20" fmla="*/ 9 w 92"/>
                  <a:gd name="T21" fmla="*/ 12 h 24"/>
                  <a:gd name="T22" fmla="*/ 6 w 92"/>
                  <a:gd name="T23" fmla="*/ 12 h 24"/>
                  <a:gd name="T24" fmla="*/ 5 w 92"/>
                  <a:gd name="T25" fmla="*/ 12 h 24"/>
                  <a:gd name="T26" fmla="*/ 1 w 92"/>
                  <a:gd name="T27" fmla="*/ 12 h 24"/>
                  <a:gd name="T28" fmla="*/ 2 w 92"/>
                  <a:gd name="T29" fmla="*/ 12 h 24"/>
                  <a:gd name="T30" fmla="*/ 0 w 92"/>
                  <a:gd name="T31" fmla="*/ 10 h 24"/>
                  <a:gd name="T32" fmla="*/ 2 w 92"/>
                  <a:gd name="T33" fmla="*/ 6 h 24"/>
                  <a:gd name="T34" fmla="*/ 3 w 92"/>
                  <a:gd name="T35" fmla="*/ 6 h 24"/>
                  <a:gd name="T36" fmla="*/ 8 w 92"/>
                  <a:gd name="T37" fmla="*/ 6 h 24"/>
                  <a:gd name="T38" fmla="*/ 10 w 92"/>
                  <a:gd name="T39" fmla="*/ 5 h 24"/>
                  <a:gd name="T40" fmla="*/ 18 w 92"/>
                  <a:gd name="T41" fmla="*/ 3 h 24"/>
                  <a:gd name="T42" fmla="*/ 32 w 92"/>
                  <a:gd name="T43" fmla="*/ 1 h 24"/>
                  <a:gd name="T44" fmla="*/ 46 w 92"/>
                  <a:gd name="T45" fmla="*/ 0 h 24"/>
                  <a:gd name="T46" fmla="*/ 60 w 92"/>
                  <a:gd name="T47" fmla="*/ 3 h 24"/>
                  <a:gd name="T48" fmla="*/ 74 w 92"/>
                  <a:gd name="T49" fmla="*/ 9 h 24"/>
                  <a:gd name="T50" fmla="*/ 81 w 92"/>
                  <a:gd name="T51" fmla="*/ 12 h 24"/>
                  <a:gd name="T52" fmla="*/ 84 w 92"/>
                  <a:gd name="T53" fmla="*/ 12 h 24"/>
                  <a:gd name="T54" fmla="*/ 88 w 92"/>
                  <a:gd name="T55" fmla="*/ 13 h 24"/>
                  <a:gd name="T56" fmla="*/ 91 w 92"/>
                  <a:gd name="T57" fmla="*/ 14 h 24"/>
                  <a:gd name="T58" fmla="*/ 91 w 92"/>
                  <a:gd name="T59" fmla="*/ 17 h 24"/>
                  <a:gd name="T60" fmla="*/ 90 w 92"/>
                  <a:gd name="T61" fmla="*/ 19 h 24"/>
                  <a:gd name="T62" fmla="*/ 89 w 92"/>
                  <a:gd name="T6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24">
                    <a:moveTo>
                      <a:pt x="89" y="23"/>
                    </a:moveTo>
                    <a:lnTo>
                      <a:pt x="85" y="23"/>
                    </a:lnTo>
                    <a:lnTo>
                      <a:pt x="82" y="20"/>
                    </a:lnTo>
                    <a:lnTo>
                      <a:pt x="76" y="17"/>
                    </a:lnTo>
                    <a:lnTo>
                      <a:pt x="71" y="16"/>
                    </a:lnTo>
                    <a:lnTo>
                      <a:pt x="57" y="12"/>
                    </a:lnTo>
                    <a:lnTo>
                      <a:pt x="45" y="10"/>
                    </a:lnTo>
                    <a:lnTo>
                      <a:pt x="32" y="8"/>
                    </a:lnTo>
                    <a:lnTo>
                      <a:pt x="21" y="8"/>
                    </a:lnTo>
                    <a:lnTo>
                      <a:pt x="15" y="12"/>
                    </a:lnTo>
                    <a:lnTo>
                      <a:pt x="9" y="12"/>
                    </a:lnTo>
                    <a:lnTo>
                      <a:pt x="6" y="12"/>
                    </a:lnTo>
                    <a:lnTo>
                      <a:pt x="5" y="12"/>
                    </a:lnTo>
                    <a:lnTo>
                      <a:pt x="1" y="12"/>
                    </a:lnTo>
                    <a:lnTo>
                      <a:pt x="2" y="12"/>
                    </a:lnTo>
                    <a:lnTo>
                      <a:pt x="0" y="10"/>
                    </a:lnTo>
                    <a:lnTo>
                      <a:pt x="2" y="6"/>
                    </a:lnTo>
                    <a:lnTo>
                      <a:pt x="3" y="6"/>
                    </a:lnTo>
                    <a:lnTo>
                      <a:pt x="8" y="6"/>
                    </a:lnTo>
                    <a:lnTo>
                      <a:pt x="10" y="5"/>
                    </a:lnTo>
                    <a:lnTo>
                      <a:pt x="18" y="3"/>
                    </a:lnTo>
                    <a:lnTo>
                      <a:pt x="32" y="1"/>
                    </a:lnTo>
                    <a:lnTo>
                      <a:pt x="46" y="0"/>
                    </a:lnTo>
                    <a:lnTo>
                      <a:pt x="60" y="3"/>
                    </a:lnTo>
                    <a:lnTo>
                      <a:pt x="74" y="9"/>
                    </a:lnTo>
                    <a:lnTo>
                      <a:pt x="81" y="12"/>
                    </a:lnTo>
                    <a:lnTo>
                      <a:pt x="84" y="12"/>
                    </a:lnTo>
                    <a:lnTo>
                      <a:pt x="88" y="13"/>
                    </a:lnTo>
                    <a:lnTo>
                      <a:pt x="91" y="14"/>
                    </a:lnTo>
                    <a:lnTo>
                      <a:pt x="91" y="17"/>
                    </a:lnTo>
                    <a:lnTo>
                      <a:pt x="90" y="19"/>
                    </a:lnTo>
                    <a:lnTo>
                      <a:pt x="89" y="23"/>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27" name="Freeform 95"/>
              <p:cNvSpPr>
                <a:spLocks/>
              </p:cNvSpPr>
              <p:nvPr/>
            </p:nvSpPr>
            <p:spPr bwMode="auto">
              <a:xfrm>
                <a:off x="1680" y="3331"/>
                <a:ext cx="19" cy="52"/>
              </a:xfrm>
              <a:custGeom>
                <a:avLst/>
                <a:gdLst>
                  <a:gd name="T0" fmla="*/ 18 w 19"/>
                  <a:gd name="T1" fmla="*/ 4 h 52"/>
                  <a:gd name="T2" fmla="*/ 18 w 19"/>
                  <a:gd name="T3" fmla="*/ 2 h 52"/>
                  <a:gd name="T4" fmla="*/ 7 w 19"/>
                  <a:gd name="T5" fmla="*/ 0 h 52"/>
                  <a:gd name="T6" fmla="*/ 5 w 19"/>
                  <a:gd name="T7" fmla="*/ 2 h 52"/>
                  <a:gd name="T8" fmla="*/ 5 w 19"/>
                  <a:gd name="T9" fmla="*/ 4 h 52"/>
                  <a:gd name="T10" fmla="*/ 1 w 19"/>
                  <a:gd name="T11" fmla="*/ 48 h 52"/>
                  <a:gd name="T12" fmla="*/ 0 w 19"/>
                  <a:gd name="T13" fmla="*/ 50 h 52"/>
                  <a:gd name="T14" fmla="*/ 3 w 19"/>
                  <a:gd name="T15" fmla="*/ 50 h 52"/>
                  <a:gd name="T16" fmla="*/ 14 w 19"/>
                  <a:gd name="T17" fmla="*/ 51 h 52"/>
                  <a:gd name="T18" fmla="*/ 14 w 19"/>
                  <a:gd name="T19" fmla="*/ 51 h 52"/>
                  <a:gd name="T20" fmla="*/ 14 w 19"/>
                  <a:gd name="T21" fmla="*/ 50 h 52"/>
                  <a:gd name="T22" fmla="*/ 18 w 19"/>
                  <a:gd name="T23"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52">
                    <a:moveTo>
                      <a:pt x="18" y="4"/>
                    </a:moveTo>
                    <a:lnTo>
                      <a:pt x="18" y="2"/>
                    </a:lnTo>
                    <a:lnTo>
                      <a:pt x="7" y="0"/>
                    </a:lnTo>
                    <a:lnTo>
                      <a:pt x="5" y="2"/>
                    </a:lnTo>
                    <a:lnTo>
                      <a:pt x="5" y="4"/>
                    </a:lnTo>
                    <a:lnTo>
                      <a:pt x="1" y="48"/>
                    </a:lnTo>
                    <a:lnTo>
                      <a:pt x="0" y="50"/>
                    </a:lnTo>
                    <a:lnTo>
                      <a:pt x="3" y="50"/>
                    </a:lnTo>
                    <a:lnTo>
                      <a:pt x="14" y="51"/>
                    </a:lnTo>
                    <a:lnTo>
                      <a:pt x="14" y="51"/>
                    </a:lnTo>
                    <a:lnTo>
                      <a:pt x="14" y="50"/>
                    </a:lnTo>
                    <a:lnTo>
                      <a:pt x="18" y="4"/>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28" name="Freeform 96"/>
              <p:cNvSpPr>
                <a:spLocks/>
              </p:cNvSpPr>
              <p:nvPr/>
            </p:nvSpPr>
            <p:spPr bwMode="auto">
              <a:xfrm>
                <a:off x="1769" y="3339"/>
                <a:ext cx="21" cy="53"/>
              </a:xfrm>
              <a:custGeom>
                <a:avLst/>
                <a:gdLst>
                  <a:gd name="T0" fmla="*/ 19 w 21"/>
                  <a:gd name="T1" fmla="*/ 5 h 53"/>
                  <a:gd name="T2" fmla="*/ 20 w 21"/>
                  <a:gd name="T3" fmla="*/ 2 h 53"/>
                  <a:gd name="T4" fmla="*/ 18 w 21"/>
                  <a:gd name="T5" fmla="*/ 1 h 53"/>
                  <a:gd name="T6" fmla="*/ 8 w 21"/>
                  <a:gd name="T7" fmla="*/ 1 h 53"/>
                  <a:gd name="T8" fmla="*/ 5 w 21"/>
                  <a:gd name="T9" fmla="*/ 0 h 53"/>
                  <a:gd name="T10" fmla="*/ 4 w 21"/>
                  <a:gd name="T11" fmla="*/ 3 h 53"/>
                  <a:gd name="T12" fmla="*/ 0 w 21"/>
                  <a:gd name="T13" fmla="*/ 49 h 53"/>
                  <a:gd name="T14" fmla="*/ 1 w 21"/>
                  <a:gd name="T15" fmla="*/ 51 h 53"/>
                  <a:gd name="T16" fmla="*/ 3 w 21"/>
                  <a:gd name="T17" fmla="*/ 50 h 53"/>
                  <a:gd name="T18" fmla="*/ 13 w 21"/>
                  <a:gd name="T19" fmla="*/ 52 h 53"/>
                  <a:gd name="T20" fmla="*/ 15 w 21"/>
                  <a:gd name="T21" fmla="*/ 52 h 53"/>
                  <a:gd name="T22" fmla="*/ 15 w 21"/>
                  <a:gd name="T23" fmla="*/ 51 h 53"/>
                  <a:gd name="T24" fmla="*/ 19 w 21"/>
                  <a:gd name="T25"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53">
                    <a:moveTo>
                      <a:pt x="19" y="5"/>
                    </a:moveTo>
                    <a:lnTo>
                      <a:pt x="20" y="2"/>
                    </a:lnTo>
                    <a:lnTo>
                      <a:pt x="18" y="1"/>
                    </a:lnTo>
                    <a:lnTo>
                      <a:pt x="8" y="1"/>
                    </a:lnTo>
                    <a:lnTo>
                      <a:pt x="5" y="0"/>
                    </a:lnTo>
                    <a:lnTo>
                      <a:pt x="4" y="3"/>
                    </a:lnTo>
                    <a:lnTo>
                      <a:pt x="0" y="49"/>
                    </a:lnTo>
                    <a:lnTo>
                      <a:pt x="1" y="51"/>
                    </a:lnTo>
                    <a:lnTo>
                      <a:pt x="3" y="50"/>
                    </a:lnTo>
                    <a:lnTo>
                      <a:pt x="13" y="52"/>
                    </a:lnTo>
                    <a:lnTo>
                      <a:pt x="15" y="52"/>
                    </a:lnTo>
                    <a:lnTo>
                      <a:pt x="15" y="51"/>
                    </a:lnTo>
                    <a:lnTo>
                      <a:pt x="19" y="5"/>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29" name="Freeform 97"/>
              <p:cNvSpPr>
                <a:spLocks/>
              </p:cNvSpPr>
              <p:nvPr/>
            </p:nvSpPr>
            <p:spPr bwMode="auto">
              <a:xfrm>
                <a:off x="1690" y="3201"/>
                <a:ext cx="18" cy="53"/>
              </a:xfrm>
              <a:custGeom>
                <a:avLst/>
                <a:gdLst>
                  <a:gd name="T0" fmla="*/ 17 w 18"/>
                  <a:gd name="T1" fmla="*/ 4 h 53"/>
                  <a:gd name="T2" fmla="*/ 17 w 18"/>
                  <a:gd name="T3" fmla="*/ 3 h 53"/>
                  <a:gd name="T4" fmla="*/ 15 w 18"/>
                  <a:gd name="T5" fmla="*/ 2 h 53"/>
                  <a:gd name="T6" fmla="*/ 5 w 18"/>
                  <a:gd name="T7" fmla="*/ 0 h 53"/>
                  <a:gd name="T8" fmla="*/ 4 w 18"/>
                  <a:gd name="T9" fmla="*/ 1 h 53"/>
                  <a:gd name="T10" fmla="*/ 4 w 18"/>
                  <a:gd name="T11" fmla="*/ 3 h 53"/>
                  <a:gd name="T12" fmla="*/ 1 w 18"/>
                  <a:gd name="T13" fmla="*/ 48 h 53"/>
                  <a:gd name="T14" fmla="*/ 0 w 18"/>
                  <a:gd name="T15" fmla="*/ 49 h 53"/>
                  <a:gd name="T16" fmla="*/ 2 w 18"/>
                  <a:gd name="T17" fmla="*/ 51 h 53"/>
                  <a:gd name="T18" fmla="*/ 12 w 18"/>
                  <a:gd name="T19" fmla="*/ 52 h 53"/>
                  <a:gd name="T20" fmla="*/ 14 w 18"/>
                  <a:gd name="T21" fmla="*/ 51 h 53"/>
                  <a:gd name="T22" fmla="*/ 14 w 18"/>
                  <a:gd name="T23" fmla="*/ 50 h 53"/>
                  <a:gd name="T24" fmla="*/ 17 w 18"/>
                  <a:gd name="T25"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53">
                    <a:moveTo>
                      <a:pt x="17" y="4"/>
                    </a:moveTo>
                    <a:lnTo>
                      <a:pt x="17" y="3"/>
                    </a:lnTo>
                    <a:lnTo>
                      <a:pt x="15" y="2"/>
                    </a:lnTo>
                    <a:lnTo>
                      <a:pt x="5" y="0"/>
                    </a:lnTo>
                    <a:lnTo>
                      <a:pt x="4" y="1"/>
                    </a:lnTo>
                    <a:lnTo>
                      <a:pt x="4" y="3"/>
                    </a:lnTo>
                    <a:lnTo>
                      <a:pt x="1" y="48"/>
                    </a:lnTo>
                    <a:lnTo>
                      <a:pt x="0" y="49"/>
                    </a:lnTo>
                    <a:lnTo>
                      <a:pt x="2" y="51"/>
                    </a:lnTo>
                    <a:lnTo>
                      <a:pt x="12" y="52"/>
                    </a:lnTo>
                    <a:lnTo>
                      <a:pt x="14" y="51"/>
                    </a:lnTo>
                    <a:lnTo>
                      <a:pt x="14" y="50"/>
                    </a:lnTo>
                    <a:lnTo>
                      <a:pt x="17" y="4"/>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0" name="Freeform 98"/>
              <p:cNvSpPr>
                <a:spLocks/>
              </p:cNvSpPr>
              <p:nvPr/>
            </p:nvSpPr>
            <p:spPr bwMode="auto">
              <a:xfrm>
                <a:off x="1781" y="3208"/>
                <a:ext cx="19" cy="53"/>
              </a:xfrm>
              <a:custGeom>
                <a:avLst/>
                <a:gdLst>
                  <a:gd name="T0" fmla="*/ 18 w 19"/>
                  <a:gd name="T1" fmla="*/ 4 h 53"/>
                  <a:gd name="T2" fmla="*/ 17 w 19"/>
                  <a:gd name="T3" fmla="*/ 3 h 53"/>
                  <a:gd name="T4" fmla="*/ 15 w 19"/>
                  <a:gd name="T5" fmla="*/ 0 h 53"/>
                  <a:gd name="T6" fmla="*/ 5 w 19"/>
                  <a:gd name="T7" fmla="*/ 0 h 53"/>
                  <a:gd name="T8" fmla="*/ 3 w 19"/>
                  <a:gd name="T9" fmla="*/ 1 h 53"/>
                  <a:gd name="T10" fmla="*/ 3 w 19"/>
                  <a:gd name="T11" fmla="*/ 2 h 53"/>
                  <a:gd name="T12" fmla="*/ 0 w 19"/>
                  <a:gd name="T13" fmla="*/ 48 h 53"/>
                  <a:gd name="T14" fmla="*/ 0 w 19"/>
                  <a:gd name="T15" fmla="*/ 51 h 53"/>
                  <a:gd name="T16" fmla="*/ 3 w 19"/>
                  <a:gd name="T17" fmla="*/ 52 h 53"/>
                  <a:gd name="T18" fmla="*/ 12 w 19"/>
                  <a:gd name="T19" fmla="*/ 52 h 53"/>
                  <a:gd name="T20" fmla="*/ 13 w 19"/>
                  <a:gd name="T21" fmla="*/ 52 h 53"/>
                  <a:gd name="T22" fmla="*/ 15 w 19"/>
                  <a:gd name="T23" fmla="*/ 51 h 53"/>
                  <a:gd name="T24" fmla="*/ 18 w 19"/>
                  <a:gd name="T25"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53">
                    <a:moveTo>
                      <a:pt x="18" y="4"/>
                    </a:moveTo>
                    <a:lnTo>
                      <a:pt x="17" y="3"/>
                    </a:lnTo>
                    <a:lnTo>
                      <a:pt x="15" y="0"/>
                    </a:lnTo>
                    <a:lnTo>
                      <a:pt x="5" y="0"/>
                    </a:lnTo>
                    <a:lnTo>
                      <a:pt x="3" y="1"/>
                    </a:lnTo>
                    <a:lnTo>
                      <a:pt x="3" y="2"/>
                    </a:lnTo>
                    <a:lnTo>
                      <a:pt x="0" y="48"/>
                    </a:lnTo>
                    <a:lnTo>
                      <a:pt x="0" y="51"/>
                    </a:lnTo>
                    <a:lnTo>
                      <a:pt x="3" y="52"/>
                    </a:lnTo>
                    <a:lnTo>
                      <a:pt x="12" y="52"/>
                    </a:lnTo>
                    <a:lnTo>
                      <a:pt x="13" y="52"/>
                    </a:lnTo>
                    <a:lnTo>
                      <a:pt x="15" y="51"/>
                    </a:lnTo>
                    <a:lnTo>
                      <a:pt x="18" y="4"/>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1" name="Freeform 99"/>
              <p:cNvSpPr>
                <a:spLocks/>
              </p:cNvSpPr>
              <p:nvPr/>
            </p:nvSpPr>
            <p:spPr bwMode="auto">
              <a:xfrm>
                <a:off x="1685" y="3180"/>
                <a:ext cx="111" cy="229"/>
              </a:xfrm>
              <a:custGeom>
                <a:avLst/>
                <a:gdLst>
                  <a:gd name="T0" fmla="*/ 62 w 111"/>
                  <a:gd name="T1" fmla="*/ 1 h 229"/>
                  <a:gd name="T2" fmla="*/ 50 w 111"/>
                  <a:gd name="T3" fmla="*/ 0 h 229"/>
                  <a:gd name="T4" fmla="*/ 40 w 111"/>
                  <a:gd name="T5" fmla="*/ 1 h 229"/>
                  <a:gd name="T6" fmla="*/ 34 w 111"/>
                  <a:gd name="T7" fmla="*/ 3 h 229"/>
                  <a:gd name="T8" fmla="*/ 29 w 111"/>
                  <a:gd name="T9" fmla="*/ 6 h 229"/>
                  <a:gd name="T10" fmla="*/ 24 w 111"/>
                  <a:gd name="T11" fmla="*/ 5 h 229"/>
                  <a:gd name="T12" fmla="*/ 18 w 111"/>
                  <a:gd name="T13" fmla="*/ 8 h 229"/>
                  <a:gd name="T14" fmla="*/ 17 w 111"/>
                  <a:gd name="T15" fmla="*/ 13 h 229"/>
                  <a:gd name="T16" fmla="*/ 15 w 111"/>
                  <a:gd name="T17" fmla="*/ 16 h 229"/>
                  <a:gd name="T18" fmla="*/ 12 w 111"/>
                  <a:gd name="T19" fmla="*/ 19 h 229"/>
                  <a:gd name="T20" fmla="*/ 11 w 111"/>
                  <a:gd name="T21" fmla="*/ 28 h 229"/>
                  <a:gd name="T22" fmla="*/ 11 w 111"/>
                  <a:gd name="T23" fmla="*/ 38 h 229"/>
                  <a:gd name="T24" fmla="*/ 8 w 111"/>
                  <a:gd name="T25" fmla="*/ 48 h 229"/>
                  <a:gd name="T26" fmla="*/ 9 w 111"/>
                  <a:gd name="T27" fmla="*/ 62 h 229"/>
                  <a:gd name="T28" fmla="*/ 8 w 111"/>
                  <a:gd name="T29" fmla="*/ 72 h 229"/>
                  <a:gd name="T30" fmla="*/ 9 w 111"/>
                  <a:gd name="T31" fmla="*/ 77 h 229"/>
                  <a:gd name="T32" fmla="*/ 9 w 111"/>
                  <a:gd name="T33" fmla="*/ 81 h 229"/>
                  <a:gd name="T34" fmla="*/ 11 w 111"/>
                  <a:gd name="T35" fmla="*/ 84 h 229"/>
                  <a:gd name="T36" fmla="*/ 8 w 111"/>
                  <a:gd name="T37" fmla="*/ 141 h 229"/>
                  <a:gd name="T38" fmla="*/ 6 w 111"/>
                  <a:gd name="T39" fmla="*/ 144 h 229"/>
                  <a:gd name="T40" fmla="*/ 4 w 111"/>
                  <a:gd name="T41" fmla="*/ 151 h 229"/>
                  <a:gd name="T42" fmla="*/ 3 w 111"/>
                  <a:gd name="T43" fmla="*/ 161 h 229"/>
                  <a:gd name="T44" fmla="*/ 0 w 111"/>
                  <a:gd name="T45" fmla="*/ 174 h 229"/>
                  <a:gd name="T46" fmla="*/ 0 w 111"/>
                  <a:gd name="T47" fmla="*/ 188 h 229"/>
                  <a:gd name="T48" fmla="*/ 1 w 111"/>
                  <a:gd name="T49" fmla="*/ 196 h 229"/>
                  <a:gd name="T50" fmla="*/ 1 w 111"/>
                  <a:gd name="T51" fmla="*/ 204 h 229"/>
                  <a:gd name="T52" fmla="*/ 3 w 111"/>
                  <a:gd name="T53" fmla="*/ 208 h 229"/>
                  <a:gd name="T54" fmla="*/ 3 w 111"/>
                  <a:gd name="T55" fmla="*/ 214 h 229"/>
                  <a:gd name="T56" fmla="*/ 3 w 111"/>
                  <a:gd name="T57" fmla="*/ 219 h 229"/>
                  <a:gd name="T58" fmla="*/ 8 w 111"/>
                  <a:gd name="T59" fmla="*/ 221 h 229"/>
                  <a:gd name="T60" fmla="*/ 80 w 111"/>
                  <a:gd name="T61" fmla="*/ 228 h 229"/>
                  <a:gd name="T62" fmla="*/ 86 w 111"/>
                  <a:gd name="T63" fmla="*/ 228 h 229"/>
                  <a:gd name="T64" fmla="*/ 89 w 111"/>
                  <a:gd name="T65" fmla="*/ 223 h 229"/>
                  <a:gd name="T66" fmla="*/ 90 w 111"/>
                  <a:gd name="T67" fmla="*/ 216 h 229"/>
                  <a:gd name="T68" fmla="*/ 92 w 111"/>
                  <a:gd name="T69" fmla="*/ 213 h 229"/>
                  <a:gd name="T70" fmla="*/ 92 w 111"/>
                  <a:gd name="T71" fmla="*/ 209 h 229"/>
                  <a:gd name="T72" fmla="*/ 93 w 111"/>
                  <a:gd name="T73" fmla="*/ 206 h 229"/>
                  <a:gd name="T74" fmla="*/ 95 w 111"/>
                  <a:gd name="T75" fmla="*/ 194 h 229"/>
                  <a:gd name="T76" fmla="*/ 95 w 111"/>
                  <a:gd name="T77" fmla="*/ 181 h 229"/>
                  <a:gd name="T78" fmla="*/ 96 w 111"/>
                  <a:gd name="T79" fmla="*/ 169 h 229"/>
                  <a:gd name="T80" fmla="*/ 99 w 111"/>
                  <a:gd name="T81" fmla="*/ 160 h 229"/>
                  <a:gd name="T82" fmla="*/ 97 w 111"/>
                  <a:gd name="T83" fmla="*/ 151 h 229"/>
                  <a:gd name="T84" fmla="*/ 96 w 111"/>
                  <a:gd name="T85" fmla="*/ 148 h 229"/>
                  <a:gd name="T86" fmla="*/ 99 w 111"/>
                  <a:gd name="T87" fmla="*/ 90 h 229"/>
                  <a:gd name="T88" fmla="*/ 102 w 111"/>
                  <a:gd name="T89" fmla="*/ 89 h 229"/>
                  <a:gd name="T90" fmla="*/ 102 w 111"/>
                  <a:gd name="T91" fmla="*/ 88 h 229"/>
                  <a:gd name="T92" fmla="*/ 103 w 111"/>
                  <a:gd name="T93" fmla="*/ 86 h 229"/>
                  <a:gd name="T94" fmla="*/ 105 w 111"/>
                  <a:gd name="T95" fmla="*/ 83 h 229"/>
                  <a:gd name="T96" fmla="*/ 106 w 111"/>
                  <a:gd name="T97" fmla="*/ 72 h 229"/>
                  <a:gd name="T98" fmla="*/ 106 w 111"/>
                  <a:gd name="T99" fmla="*/ 57 h 229"/>
                  <a:gd name="T100" fmla="*/ 108 w 111"/>
                  <a:gd name="T101" fmla="*/ 47 h 229"/>
                  <a:gd name="T102" fmla="*/ 110 w 111"/>
                  <a:gd name="T103" fmla="*/ 36 h 229"/>
                  <a:gd name="T104" fmla="*/ 108 w 111"/>
                  <a:gd name="T105" fmla="*/ 28 h 229"/>
                  <a:gd name="T106" fmla="*/ 107 w 111"/>
                  <a:gd name="T107" fmla="*/ 24 h 229"/>
                  <a:gd name="T108" fmla="*/ 106 w 111"/>
                  <a:gd name="T109" fmla="*/ 21 h 229"/>
                  <a:gd name="T110" fmla="*/ 106 w 111"/>
                  <a:gd name="T111" fmla="*/ 16 h 229"/>
                  <a:gd name="T112" fmla="*/ 100 w 111"/>
                  <a:gd name="T113" fmla="*/ 13 h 229"/>
                  <a:gd name="T114" fmla="*/ 92 w 111"/>
                  <a:gd name="T115" fmla="*/ 11 h 229"/>
                  <a:gd name="T116" fmla="*/ 91 w 111"/>
                  <a:gd name="T117" fmla="*/ 10 h 229"/>
                  <a:gd name="T118" fmla="*/ 84 w 111"/>
                  <a:gd name="T119" fmla="*/ 5 h 229"/>
                  <a:gd name="T120" fmla="*/ 73 w 111"/>
                  <a:gd name="T121" fmla="*/ 4 h 229"/>
                  <a:gd name="T122" fmla="*/ 62 w 111"/>
                  <a:gd name="T123" fmla="*/ 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 h="229">
                    <a:moveTo>
                      <a:pt x="62" y="1"/>
                    </a:moveTo>
                    <a:lnTo>
                      <a:pt x="50" y="0"/>
                    </a:lnTo>
                    <a:lnTo>
                      <a:pt x="40" y="1"/>
                    </a:lnTo>
                    <a:lnTo>
                      <a:pt x="34" y="3"/>
                    </a:lnTo>
                    <a:lnTo>
                      <a:pt x="29" y="6"/>
                    </a:lnTo>
                    <a:lnTo>
                      <a:pt x="24" y="5"/>
                    </a:lnTo>
                    <a:lnTo>
                      <a:pt x="18" y="8"/>
                    </a:lnTo>
                    <a:lnTo>
                      <a:pt x="17" y="13"/>
                    </a:lnTo>
                    <a:lnTo>
                      <a:pt x="15" y="16"/>
                    </a:lnTo>
                    <a:lnTo>
                      <a:pt x="12" y="19"/>
                    </a:lnTo>
                    <a:lnTo>
                      <a:pt x="11" y="28"/>
                    </a:lnTo>
                    <a:lnTo>
                      <a:pt x="11" y="38"/>
                    </a:lnTo>
                    <a:lnTo>
                      <a:pt x="8" y="48"/>
                    </a:lnTo>
                    <a:lnTo>
                      <a:pt x="9" y="62"/>
                    </a:lnTo>
                    <a:lnTo>
                      <a:pt x="8" y="72"/>
                    </a:lnTo>
                    <a:lnTo>
                      <a:pt x="9" y="77"/>
                    </a:lnTo>
                    <a:lnTo>
                      <a:pt x="9" y="81"/>
                    </a:lnTo>
                    <a:lnTo>
                      <a:pt x="11" y="84"/>
                    </a:lnTo>
                    <a:lnTo>
                      <a:pt x="8" y="141"/>
                    </a:lnTo>
                    <a:lnTo>
                      <a:pt x="6" y="144"/>
                    </a:lnTo>
                    <a:lnTo>
                      <a:pt x="4" y="151"/>
                    </a:lnTo>
                    <a:lnTo>
                      <a:pt x="3" y="161"/>
                    </a:lnTo>
                    <a:lnTo>
                      <a:pt x="0" y="174"/>
                    </a:lnTo>
                    <a:lnTo>
                      <a:pt x="0" y="188"/>
                    </a:lnTo>
                    <a:lnTo>
                      <a:pt x="1" y="196"/>
                    </a:lnTo>
                    <a:lnTo>
                      <a:pt x="1" y="204"/>
                    </a:lnTo>
                    <a:lnTo>
                      <a:pt x="3" y="208"/>
                    </a:lnTo>
                    <a:lnTo>
                      <a:pt x="3" y="214"/>
                    </a:lnTo>
                    <a:lnTo>
                      <a:pt x="3" y="219"/>
                    </a:lnTo>
                    <a:lnTo>
                      <a:pt x="8" y="221"/>
                    </a:lnTo>
                    <a:lnTo>
                      <a:pt x="80" y="228"/>
                    </a:lnTo>
                    <a:lnTo>
                      <a:pt x="86" y="228"/>
                    </a:lnTo>
                    <a:lnTo>
                      <a:pt x="89" y="223"/>
                    </a:lnTo>
                    <a:lnTo>
                      <a:pt x="90" y="216"/>
                    </a:lnTo>
                    <a:lnTo>
                      <a:pt x="92" y="213"/>
                    </a:lnTo>
                    <a:lnTo>
                      <a:pt x="92" y="209"/>
                    </a:lnTo>
                    <a:lnTo>
                      <a:pt x="93" y="206"/>
                    </a:lnTo>
                    <a:lnTo>
                      <a:pt x="95" y="194"/>
                    </a:lnTo>
                    <a:lnTo>
                      <a:pt x="95" y="181"/>
                    </a:lnTo>
                    <a:lnTo>
                      <a:pt x="96" y="169"/>
                    </a:lnTo>
                    <a:lnTo>
                      <a:pt x="99" y="160"/>
                    </a:lnTo>
                    <a:lnTo>
                      <a:pt x="97" y="151"/>
                    </a:lnTo>
                    <a:lnTo>
                      <a:pt x="96" y="148"/>
                    </a:lnTo>
                    <a:lnTo>
                      <a:pt x="99" y="90"/>
                    </a:lnTo>
                    <a:lnTo>
                      <a:pt x="102" y="89"/>
                    </a:lnTo>
                    <a:lnTo>
                      <a:pt x="102" y="88"/>
                    </a:lnTo>
                    <a:lnTo>
                      <a:pt x="103" y="86"/>
                    </a:lnTo>
                    <a:lnTo>
                      <a:pt x="105" y="83"/>
                    </a:lnTo>
                    <a:lnTo>
                      <a:pt x="106" y="72"/>
                    </a:lnTo>
                    <a:lnTo>
                      <a:pt x="106" y="57"/>
                    </a:lnTo>
                    <a:lnTo>
                      <a:pt x="108" y="47"/>
                    </a:lnTo>
                    <a:lnTo>
                      <a:pt x="110" y="36"/>
                    </a:lnTo>
                    <a:lnTo>
                      <a:pt x="108" y="28"/>
                    </a:lnTo>
                    <a:lnTo>
                      <a:pt x="107" y="24"/>
                    </a:lnTo>
                    <a:lnTo>
                      <a:pt x="106" y="21"/>
                    </a:lnTo>
                    <a:lnTo>
                      <a:pt x="106" y="16"/>
                    </a:lnTo>
                    <a:lnTo>
                      <a:pt x="100" y="13"/>
                    </a:lnTo>
                    <a:lnTo>
                      <a:pt x="92" y="11"/>
                    </a:lnTo>
                    <a:lnTo>
                      <a:pt x="91" y="10"/>
                    </a:lnTo>
                    <a:lnTo>
                      <a:pt x="84" y="5"/>
                    </a:lnTo>
                    <a:lnTo>
                      <a:pt x="73" y="4"/>
                    </a:lnTo>
                    <a:lnTo>
                      <a:pt x="62" y="1"/>
                    </a:lnTo>
                  </a:path>
                </a:pathLst>
              </a:custGeom>
              <a:solidFill>
                <a:srgbClr val="618FF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2" name="Freeform 100"/>
              <p:cNvSpPr>
                <a:spLocks/>
              </p:cNvSpPr>
              <p:nvPr/>
            </p:nvSpPr>
            <p:spPr bwMode="auto">
              <a:xfrm>
                <a:off x="1690" y="3404"/>
                <a:ext cx="81" cy="17"/>
              </a:xfrm>
              <a:custGeom>
                <a:avLst/>
                <a:gdLst>
                  <a:gd name="T0" fmla="*/ 80 w 81"/>
                  <a:gd name="T1" fmla="*/ 13 h 17"/>
                  <a:gd name="T2" fmla="*/ 80 w 81"/>
                  <a:gd name="T3" fmla="*/ 11 h 17"/>
                  <a:gd name="T4" fmla="*/ 78 w 81"/>
                  <a:gd name="T5" fmla="*/ 9 h 17"/>
                  <a:gd name="T6" fmla="*/ 2 w 81"/>
                  <a:gd name="T7" fmla="*/ 0 h 17"/>
                  <a:gd name="T8" fmla="*/ 3 w 81"/>
                  <a:gd name="T9" fmla="*/ 2 h 17"/>
                  <a:gd name="T10" fmla="*/ 0 w 81"/>
                  <a:gd name="T11" fmla="*/ 4 h 17"/>
                  <a:gd name="T12" fmla="*/ 2 w 81"/>
                  <a:gd name="T13" fmla="*/ 5 h 17"/>
                  <a:gd name="T14" fmla="*/ 3 w 81"/>
                  <a:gd name="T15" fmla="*/ 6 h 17"/>
                  <a:gd name="T16" fmla="*/ 78 w 81"/>
                  <a:gd name="T17" fmla="*/ 14 h 17"/>
                  <a:gd name="T18" fmla="*/ 80 w 81"/>
                  <a:gd name="T19" fmla="*/ 16 h 17"/>
                  <a:gd name="T20" fmla="*/ 80 w 81"/>
                  <a:gd name="T2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7">
                    <a:moveTo>
                      <a:pt x="80" y="13"/>
                    </a:moveTo>
                    <a:lnTo>
                      <a:pt x="80" y="11"/>
                    </a:lnTo>
                    <a:lnTo>
                      <a:pt x="78" y="9"/>
                    </a:lnTo>
                    <a:lnTo>
                      <a:pt x="2" y="0"/>
                    </a:lnTo>
                    <a:lnTo>
                      <a:pt x="3" y="2"/>
                    </a:lnTo>
                    <a:lnTo>
                      <a:pt x="0" y="4"/>
                    </a:lnTo>
                    <a:lnTo>
                      <a:pt x="2" y="5"/>
                    </a:lnTo>
                    <a:lnTo>
                      <a:pt x="3" y="6"/>
                    </a:lnTo>
                    <a:lnTo>
                      <a:pt x="78" y="14"/>
                    </a:lnTo>
                    <a:lnTo>
                      <a:pt x="80" y="16"/>
                    </a:lnTo>
                    <a:lnTo>
                      <a:pt x="80" y="13"/>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3" name="Freeform 101"/>
              <p:cNvSpPr>
                <a:spLocks/>
              </p:cNvSpPr>
              <p:nvPr/>
            </p:nvSpPr>
            <p:spPr bwMode="auto">
              <a:xfrm>
                <a:off x="1696" y="3192"/>
                <a:ext cx="15" cy="55"/>
              </a:xfrm>
              <a:custGeom>
                <a:avLst/>
                <a:gdLst>
                  <a:gd name="T0" fmla="*/ 14 w 15"/>
                  <a:gd name="T1" fmla="*/ 0 h 55"/>
                  <a:gd name="T2" fmla="*/ 0 w 15"/>
                  <a:gd name="T3" fmla="*/ 54 h 55"/>
                  <a:gd name="T4" fmla="*/ 14 w 15"/>
                  <a:gd name="T5" fmla="*/ 0 h 55"/>
                </a:gdLst>
                <a:ahLst/>
                <a:cxnLst>
                  <a:cxn ang="0">
                    <a:pos x="T0" y="T1"/>
                  </a:cxn>
                  <a:cxn ang="0">
                    <a:pos x="T2" y="T3"/>
                  </a:cxn>
                  <a:cxn ang="0">
                    <a:pos x="T4" y="T5"/>
                  </a:cxn>
                </a:cxnLst>
                <a:rect l="0" t="0" r="r" b="b"/>
                <a:pathLst>
                  <a:path w="15" h="55">
                    <a:moveTo>
                      <a:pt x="14" y="0"/>
                    </a:moveTo>
                    <a:lnTo>
                      <a:pt x="0" y="54"/>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4" name="Freeform 102"/>
              <p:cNvSpPr>
                <a:spLocks/>
              </p:cNvSpPr>
              <p:nvPr/>
            </p:nvSpPr>
            <p:spPr bwMode="auto">
              <a:xfrm>
                <a:off x="1776" y="3200"/>
                <a:ext cx="15" cy="56"/>
              </a:xfrm>
              <a:custGeom>
                <a:avLst/>
                <a:gdLst>
                  <a:gd name="T0" fmla="*/ 14 w 15"/>
                  <a:gd name="T1" fmla="*/ 0 h 56"/>
                  <a:gd name="T2" fmla="*/ 0 w 15"/>
                  <a:gd name="T3" fmla="*/ 55 h 56"/>
                  <a:gd name="T4" fmla="*/ 14 w 15"/>
                  <a:gd name="T5" fmla="*/ 0 h 56"/>
                </a:gdLst>
                <a:ahLst/>
                <a:cxnLst>
                  <a:cxn ang="0">
                    <a:pos x="T0" y="T1"/>
                  </a:cxn>
                  <a:cxn ang="0">
                    <a:pos x="T2" y="T3"/>
                  </a:cxn>
                  <a:cxn ang="0">
                    <a:pos x="T4" y="T5"/>
                  </a:cxn>
                </a:cxnLst>
                <a:rect l="0" t="0" r="r" b="b"/>
                <a:pathLst>
                  <a:path w="15" h="56">
                    <a:moveTo>
                      <a:pt x="14" y="0"/>
                    </a:moveTo>
                    <a:lnTo>
                      <a:pt x="0" y="55"/>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5" name="Freeform 103"/>
              <p:cNvSpPr>
                <a:spLocks/>
              </p:cNvSpPr>
              <p:nvPr/>
            </p:nvSpPr>
            <p:spPr bwMode="auto">
              <a:xfrm>
                <a:off x="1776" y="3200"/>
                <a:ext cx="15" cy="56"/>
              </a:xfrm>
              <a:custGeom>
                <a:avLst/>
                <a:gdLst>
                  <a:gd name="T0" fmla="*/ 7 w 15"/>
                  <a:gd name="T1" fmla="*/ 0 h 56"/>
                  <a:gd name="T2" fmla="*/ 14 w 15"/>
                  <a:gd name="T3" fmla="*/ 0 h 56"/>
                  <a:gd name="T4" fmla="*/ 7 w 15"/>
                  <a:gd name="T5" fmla="*/ 55 h 56"/>
                  <a:gd name="T6" fmla="*/ 0 w 15"/>
                  <a:gd name="T7" fmla="*/ 55 h 56"/>
                  <a:gd name="T8" fmla="*/ 7 w 15"/>
                  <a:gd name="T9" fmla="*/ 0 h 56"/>
                </a:gdLst>
                <a:ahLst/>
                <a:cxnLst>
                  <a:cxn ang="0">
                    <a:pos x="T0" y="T1"/>
                  </a:cxn>
                  <a:cxn ang="0">
                    <a:pos x="T2" y="T3"/>
                  </a:cxn>
                  <a:cxn ang="0">
                    <a:pos x="T4" y="T5"/>
                  </a:cxn>
                  <a:cxn ang="0">
                    <a:pos x="T6" y="T7"/>
                  </a:cxn>
                  <a:cxn ang="0">
                    <a:pos x="T8" y="T9"/>
                  </a:cxn>
                </a:cxnLst>
                <a:rect l="0" t="0" r="r" b="b"/>
                <a:pathLst>
                  <a:path w="15" h="56">
                    <a:moveTo>
                      <a:pt x="7" y="0"/>
                    </a:moveTo>
                    <a:lnTo>
                      <a:pt x="14" y="0"/>
                    </a:lnTo>
                    <a:lnTo>
                      <a:pt x="7" y="55"/>
                    </a:lnTo>
                    <a:lnTo>
                      <a:pt x="0" y="55"/>
                    </a:lnTo>
                    <a:lnTo>
                      <a:pt x="7"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6" name="Freeform 104"/>
              <p:cNvSpPr>
                <a:spLocks/>
              </p:cNvSpPr>
              <p:nvPr/>
            </p:nvSpPr>
            <p:spPr bwMode="auto">
              <a:xfrm>
                <a:off x="1697" y="3184"/>
                <a:ext cx="30" cy="90"/>
              </a:xfrm>
              <a:custGeom>
                <a:avLst/>
                <a:gdLst>
                  <a:gd name="T0" fmla="*/ 14 w 30"/>
                  <a:gd name="T1" fmla="*/ 2 h 90"/>
                  <a:gd name="T2" fmla="*/ 11 w 30"/>
                  <a:gd name="T3" fmla="*/ 1 h 90"/>
                  <a:gd name="T4" fmla="*/ 10 w 30"/>
                  <a:gd name="T5" fmla="*/ 1 h 90"/>
                  <a:gd name="T6" fmla="*/ 6 w 30"/>
                  <a:gd name="T7" fmla="*/ 3 h 90"/>
                  <a:gd name="T8" fmla="*/ 7 w 30"/>
                  <a:gd name="T9" fmla="*/ 5 h 90"/>
                  <a:gd name="T10" fmla="*/ 0 w 30"/>
                  <a:gd name="T11" fmla="*/ 83 h 90"/>
                  <a:gd name="T12" fmla="*/ 1 w 30"/>
                  <a:gd name="T13" fmla="*/ 88 h 90"/>
                  <a:gd name="T14" fmla="*/ 5 w 30"/>
                  <a:gd name="T15" fmla="*/ 88 h 90"/>
                  <a:gd name="T16" fmla="*/ 15 w 30"/>
                  <a:gd name="T17" fmla="*/ 89 h 90"/>
                  <a:gd name="T18" fmla="*/ 18 w 30"/>
                  <a:gd name="T19" fmla="*/ 88 h 90"/>
                  <a:gd name="T20" fmla="*/ 22 w 30"/>
                  <a:gd name="T21" fmla="*/ 83 h 90"/>
                  <a:gd name="T22" fmla="*/ 29 w 30"/>
                  <a:gd name="T23" fmla="*/ 9 h 90"/>
                  <a:gd name="T24" fmla="*/ 25 w 30"/>
                  <a:gd name="T25" fmla="*/ 2 h 90"/>
                  <a:gd name="T26" fmla="*/ 22 w 30"/>
                  <a:gd name="T27" fmla="*/ 0 h 90"/>
                  <a:gd name="T28" fmla="*/ 14 w 30"/>
                  <a:gd name="T29"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90">
                    <a:moveTo>
                      <a:pt x="14" y="2"/>
                    </a:moveTo>
                    <a:lnTo>
                      <a:pt x="11" y="1"/>
                    </a:lnTo>
                    <a:lnTo>
                      <a:pt x="10" y="1"/>
                    </a:lnTo>
                    <a:lnTo>
                      <a:pt x="6" y="3"/>
                    </a:lnTo>
                    <a:lnTo>
                      <a:pt x="7" y="5"/>
                    </a:lnTo>
                    <a:lnTo>
                      <a:pt x="0" y="83"/>
                    </a:lnTo>
                    <a:lnTo>
                      <a:pt x="1" y="88"/>
                    </a:lnTo>
                    <a:lnTo>
                      <a:pt x="5" y="88"/>
                    </a:lnTo>
                    <a:lnTo>
                      <a:pt x="15" y="89"/>
                    </a:lnTo>
                    <a:lnTo>
                      <a:pt x="18" y="88"/>
                    </a:lnTo>
                    <a:lnTo>
                      <a:pt x="22" y="83"/>
                    </a:lnTo>
                    <a:lnTo>
                      <a:pt x="29" y="9"/>
                    </a:lnTo>
                    <a:lnTo>
                      <a:pt x="25" y="2"/>
                    </a:lnTo>
                    <a:lnTo>
                      <a:pt x="22" y="0"/>
                    </a:lnTo>
                    <a:lnTo>
                      <a:pt x="14" y="2"/>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7" name="Freeform 105"/>
              <p:cNvSpPr>
                <a:spLocks/>
              </p:cNvSpPr>
              <p:nvPr/>
            </p:nvSpPr>
            <p:spPr bwMode="auto">
              <a:xfrm>
                <a:off x="1697" y="3323"/>
                <a:ext cx="81" cy="36"/>
              </a:xfrm>
              <a:custGeom>
                <a:avLst/>
                <a:gdLst>
                  <a:gd name="T0" fmla="*/ 0 w 81"/>
                  <a:gd name="T1" fmla="*/ 7 h 36"/>
                  <a:gd name="T2" fmla="*/ 1 w 81"/>
                  <a:gd name="T3" fmla="*/ 4 h 36"/>
                  <a:gd name="T4" fmla="*/ 2 w 81"/>
                  <a:gd name="T5" fmla="*/ 2 h 36"/>
                  <a:gd name="T6" fmla="*/ 2 w 81"/>
                  <a:gd name="T7" fmla="*/ 0 h 36"/>
                  <a:gd name="T8" fmla="*/ 5 w 81"/>
                  <a:gd name="T9" fmla="*/ 0 h 36"/>
                  <a:gd name="T10" fmla="*/ 76 w 81"/>
                  <a:gd name="T11" fmla="*/ 6 h 36"/>
                  <a:gd name="T12" fmla="*/ 78 w 81"/>
                  <a:gd name="T13" fmla="*/ 10 h 36"/>
                  <a:gd name="T14" fmla="*/ 80 w 81"/>
                  <a:gd name="T15" fmla="*/ 17 h 36"/>
                  <a:gd name="T16" fmla="*/ 79 w 81"/>
                  <a:gd name="T17" fmla="*/ 27 h 36"/>
                  <a:gd name="T18" fmla="*/ 76 w 81"/>
                  <a:gd name="T19" fmla="*/ 33 h 36"/>
                  <a:gd name="T20" fmla="*/ 70 w 81"/>
                  <a:gd name="T21" fmla="*/ 35 h 36"/>
                  <a:gd name="T22" fmla="*/ 5 w 81"/>
                  <a:gd name="T23" fmla="*/ 27 h 36"/>
                  <a:gd name="T24" fmla="*/ 0 w 81"/>
                  <a:gd name="T25" fmla="*/ 25 h 36"/>
                  <a:gd name="T26" fmla="*/ 0 w 81"/>
                  <a:gd name="T27" fmla="*/ 18 h 36"/>
                  <a:gd name="T28" fmla="*/ 0 w 81"/>
                  <a:gd name="T29"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36">
                    <a:moveTo>
                      <a:pt x="0" y="7"/>
                    </a:moveTo>
                    <a:lnTo>
                      <a:pt x="1" y="4"/>
                    </a:lnTo>
                    <a:lnTo>
                      <a:pt x="2" y="2"/>
                    </a:lnTo>
                    <a:lnTo>
                      <a:pt x="2" y="0"/>
                    </a:lnTo>
                    <a:lnTo>
                      <a:pt x="5" y="0"/>
                    </a:lnTo>
                    <a:lnTo>
                      <a:pt x="76" y="6"/>
                    </a:lnTo>
                    <a:lnTo>
                      <a:pt x="78" y="10"/>
                    </a:lnTo>
                    <a:lnTo>
                      <a:pt x="80" y="17"/>
                    </a:lnTo>
                    <a:lnTo>
                      <a:pt x="79" y="27"/>
                    </a:lnTo>
                    <a:lnTo>
                      <a:pt x="76" y="33"/>
                    </a:lnTo>
                    <a:lnTo>
                      <a:pt x="70" y="35"/>
                    </a:lnTo>
                    <a:lnTo>
                      <a:pt x="5" y="27"/>
                    </a:lnTo>
                    <a:lnTo>
                      <a:pt x="0" y="25"/>
                    </a:lnTo>
                    <a:lnTo>
                      <a:pt x="0" y="18"/>
                    </a:lnTo>
                    <a:lnTo>
                      <a:pt x="0" y="7"/>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8" name="Freeform 106"/>
              <p:cNvSpPr>
                <a:spLocks/>
              </p:cNvSpPr>
              <p:nvPr/>
            </p:nvSpPr>
            <p:spPr bwMode="auto">
              <a:xfrm>
                <a:off x="1763" y="3189"/>
                <a:ext cx="27" cy="87"/>
              </a:xfrm>
              <a:custGeom>
                <a:avLst/>
                <a:gdLst>
                  <a:gd name="T0" fmla="*/ 13 w 27"/>
                  <a:gd name="T1" fmla="*/ 2 h 87"/>
                  <a:gd name="T2" fmla="*/ 9 w 27"/>
                  <a:gd name="T3" fmla="*/ 2 h 87"/>
                  <a:gd name="T4" fmla="*/ 8 w 27"/>
                  <a:gd name="T5" fmla="*/ 1 h 87"/>
                  <a:gd name="T6" fmla="*/ 6 w 27"/>
                  <a:gd name="T7" fmla="*/ 2 h 87"/>
                  <a:gd name="T8" fmla="*/ 6 w 27"/>
                  <a:gd name="T9" fmla="*/ 4 h 87"/>
                  <a:gd name="T10" fmla="*/ 0 w 27"/>
                  <a:gd name="T11" fmla="*/ 80 h 87"/>
                  <a:gd name="T12" fmla="*/ 2 w 27"/>
                  <a:gd name="T13" fmla="*/ 85 h 87"/>
                  <a:gd name="T14" fmla="*/ 6 w 27"/>
                  <a:gd name="T15" fmla="*/ 86 h 87"/>
                  <a:gd name="T16" fmla="*/ 13 w 27"/>
                  <a:gd name="T17" fmla="*/ 86 h 87"/>
                  <a:gd name="T18" fmla="*/ 17 w 27"/>
                  <a:gd name="T19" fmla="*/ 86 h 87"/>
                  <a:gd name="T20" fmla="*/ 21 w 27"/>
                  <a:gd name="T21" fmla="*/ 80 h 87"/>
                  <a:gd name="T22" fmla="*/ 26 w 27"/>
                  <a:gd name="T23" fmla="*/ 9 h 87"/>
                  <a:gd name="T24" fmla="*/ 24 w 27"/>
                  <a:gd name="T25" fmla="*/ 3 h 87"/>
                  <a:gd name="T26" fmla="*/ 21 w 27"/>
                  <a:gd name="T27" fmla="*/ 0 h 87"/>
                  <a:gd name="T28" fmla="*/ 13 w 27"/>
                  <a:gd name="T29"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87">
                    <a:moveTo>
                      <a:pt x="13" y="2"/>
                    </a:moveTo>
                    <a:lnTo>
                      <a:pt x="9" y="2"/>
                    </a:lnTo>
                    <a:lnTo>
                      <a:pt x="8" y="1"/>
                    </a:lnTo>
                    <a:lnTo>
                      <a:pt x="6" y="2"/>
                    </a:lnTo>
                    <a:lnTo>
                      <a:pt x="6" y="4"/>
                    </a:lnTo>
                    <a:lnTo>
                      <a:pt x="0" y="80"/>
                    </a:lnTo>
                    <a:lnTo>
                      <a:pt x="2" y="85"/>
                    </a:lnTo>
                    <a:lnTo>
                      <a:pt x="6" y="86"/>
                    </a:lnTo>
                    <a:lnTo>
                      <a:pt x="13" y="86"/>
                    </a:lnTo>
                    <a:lnTo>
                      <a:pt x="17" y="86"/>
                    </a:lnTo>
                    <a:lnTo>
                      <a:pt x="21" y="80"/>
                    </a:lnTo>
                    <a:lnTo>
                      <a:pt x="26" y="9"/>
                    </a:lnTo>
                    <a:lnTo>
                      <a:pt x="24" y="3"/>
                    </a:lnTo>
                    <a:lnTo>
                      <a:pt x="21" y="0"/>
                    </a:lnTo>
                    <a:lnTo>
                      <a:pt x="13" y="2"/>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9" name="Freeform 107"/>
              <p:cNvSpPr>
                <a:spLocks/>
              </p:cNvSpPr>
              <p:nvPr/>
            </p:nvSpPr>
            <p:spPr bwMode="auto">
              <a:xfrm>
                <a:off x="1701" y="3252"/>
                <a:ext cx="79" cy="32"/>
              </a:xfrm>
              <a:custGeom>
                <a:avLst/>
                <a:gdLst>
                  <a:gd name="T0" fmla="*/ 1 w 79"/>
                  <a:gd name="T1" fmla="*/ 16 h 32"/>
                  <a:gd name="T2" fmla="*/ 1 w 79"/>
                  <a:gd name="T3" fmla="*/ 19 h 32"/>
                  <a:gd name="T4" fmla="*/ 0 w 79"/>
                  <a:gd name="T5" fmla="*/ 23 h 32"/>
                  <a:gd name="T6" fmla="*/ 1 w 79"/>
                  <a:gd name="T7" fmla="*/ 24 h 32"/>
                  <a:gd name="T8" fmla="*/ 3 w 79"/>
                  <a:gd name="T9" fmla="*/ 25 h 32"/>
                  <a:gd name="T10" fmla="*/ 72 w 79"/>
                  <a:gd name="T11" fmla="*/ 31 h 32"/>
                  <a:gd name="T12" fmla="*/ 77 w 79"/>
                  <a:gd name="T13" fmla="*/ 29 h 32"/>
                  <a:gd name="T14" fmla="*/ 77 w 79"/>
                  <a:gd name="T15" fmla="*/ 24 h 32"/>
                  <a:gd name="T16" fmla="*/ 78 w 79"/>
                  <a:gd name="T17" fmla="*/ 14 h 32"/>
                  <a:gd name="T18" fmla="*/ 78 w 79"/>
                  <a:gd name="T19" fmla="*/ 10 h 32"/>
                  <a:gd name="T20" fmla="*/ 74 w 79"/>
                  <a:gd name="T21" fmla="*/ 7 h 32"/>
                  <a:gd name="T22" fmla="*/ 8 w 79"/>
                  <a:gd name="T23" fmla="*/ 0 h 32"/>
                  <a:gd name="T24" fmla="*/ 2 w 79"/>
                  <a:gd name="T25" fmla="*/ 2 h 32"/>
                  <a:gd name="T26" fmla="*/ 0 w 79"/>
                  <a:gd name="T27" fmla="*/ 7 h 32"/>
                  <a:gd name="T28" fmla="*/ 1 w 79"/>
                  <a:gd name="T2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32">
                    <a:moveTo>
                      <a:pt x="1" y="16"/>
                    </a:moveTo>
                    <a:lnTo>
                      <a:pt x="1" y="19"/>
                    </a:lnTo>
                    <a:lnTo>
                      <a:pt x="0" y="23"/>
                    </a:lnTo>
                    <a:lnTo>
                      <a:pt x="1" y="24"/>
                    </a:lnTo>
                    <a:lnTo>
                      <a:pt x="3" y="25"/>
                    </a:lnTo>
                    <a:lnTo>
                      <a:pt x="72" y="31"/>
                    </a:lnTo>
                    <a:lnTo>
                      <a:pt x="77" y="29"/>
                    </a:lnTo>
                    <a:lnTo>
                      <a:pt x="77" y="24"/>
                    </a:lnTo>
                    <a:lnTo>
                      <a:pt x="78" y="14"/>
                    </a:lnTo>
                    <a:lnTo>
                      <a:pt x="78" y="10"/>
                    </a:lnTo>
                    <a:lnTo>
                      <a:pt x="74" y="7"/>
                    </a:lnTo>
                    <a:lnTo>
                      <a:pt x="8" y="0"/>
                    </a:lnTo>
                    <a:lnTo>
                      <a:pt x="2" y="2"/>
                    </a:lnTo>
                    <a:lnTo>
                      <a:pt x="0" y="7"/>
                    </a:lnTo>
                    <a:lnTo>
                      <a:pt x="1" y="16"/>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40" name="Freeform 108"/>
              <p:cNvSpPr>
                <a:spLocks/>
              </p:cNvSpPr>
              <p:nvPr/>
            </p:nvSpPr>
            <p:spPr bwMode="auto">
              <a:xfrm>
                <a:off x="1705" y="3192"/>
                <a:ext cx="15" cy="55"/>
              </a:xfrm>
              <a:custGeom>
                <a:avLst/>
                <a:gdLst>
                  <a:gd name="T0" fmla="*/ 14 w 15"/>
                  <a:gd name="T1" fmla="*/ 0 h 55"/>
                  <a:gd name="T2" fmla="*/ 7 w 15"/>
                  <a:gd name="T3" fmla="*/ 0 h 55"/>
                  <a:gd name="T4" fmla="*/ 0 w 15"/>
                  <a:gd name="T5" fmla="*/ 54 h 55"/>
                  <a:gd name="T6" fmla="*/ 7 w 15"/>
                  <a:gd name="T7" fmla="*/ 54 h 55"/>
                  <a:gd name="T8" fmla="*/ 14 w 15"/>
                  <a:gd name="T9" fmla="*/ 0 h 55"/>
                </a:gdLst>
                <a:ahLst/>
                <a:cxnLst>
                  <a:cxn ang="0">
                    <a:pos x="T0" y="T1"/>
                  </a:cxn>
                  <a:cxn ang="0">
                    <a:pos x="T2" y="T3"/>
                  </a:cxn>
                  <a:cxn ang="0">
                    <a:pos x="T4" y="T5"/>
                  </a:cxn>
                  <a:cxn ang="0">
                    <a:pos x="T6" y="T7"/>
                  </a:cxn>
                  <a:cxn ang="0">
                    <a:pos x="T8" y="T9"/>
                  </a:cxn>
                </a:cxnLst>
                <a:rect l="0" t="0" r="r" b="b"/>
                <a:pathLst>
                  <a:path w="15" h="55">
                    <a:moveTo>
                      <a:pt x="14" y="0"/>
                    </a:moveTo>
                    <a:lnTo>
                      <a:pt x="7" y="0"/>
                    </a:lnTo>
                    <a:lnTo>
                      <a:pt x="0" y="54"/>
                    </a:lnTo>
                    <a:lnTo>
                      <a:pt x="7" y="54"/>
                    </a:lnTo>
                    <a:lnTo>
                      <a:pt x="14"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41" name="Freeform 109"/>
              <p:cNvSpPr>
                <a:spLocks/>
              </p:cNvSpPr>
              <p:nvPr/>
            </p:nvSpPr>
            <p:spPr bwMode="auto">
              <a:xfrm>
                <a:off x="1774" y="3197"/>
                <a:ext cx="15" cy="55"/>
              </a:xfrm>
              <a:custGeom>
                <a:avLst/>
                <a:gdLst>
                  <a:gd name="T0" fmla="*/ 14 w 15"/>
                  <a:gd name="T1" fmla="*/ 0 h 55"/>
                  <a:gd name="T2" fmla="*/ 7 w 15"/>
                  <a:gd name="T3" fmla="*/ 0 h 55"/>
                  <a:gd name="T4" fmla="*/ 0 w 15"/>
                  <a:gd name="T5" fmla="*/ 54 h 55"/>
                  <a:gd name="T6" fmla="*/ 7 w 15"/>
                  <a:gd name="T7" fmla="*/ 54 h 55"/>
                  <a:gd name="T8" fmla="*/ 14 w 15"/>
                  <a:gd name="T9" fmla="*/ 0 h 55"/>
                </a:gdLst>
                <a:ahLst/>
                <a:cxnLst>
                  <a:cxn ang="0">
                    <a:pos x="T0" y="T1"/>
                  </a:cxn>
                  <a:cxn ang="0">
                    <a:pos x="T2" y="T3"/>
                  </a:cxn>
                  <a:cxn ang="0">
                    <a:pos x="T4" y="T5"/>
                  </a:cxn>
                  <a:cxn ang="0">
                    <a:pos x="T6" y="T7"/>
                  </a:cxn>
                  <a:cxn ang="0">
                    <a:pos x="T8" y="T9"/>
                  </a:cxn>
                </a:cxnLst>
                <a:rect l="0" t="0" r="r" b="b"/>
                <a:pathLst>
                  <a:path w="15" h="55">
                    <a:moveTo>
                      <a:pt x="14" y="0"/>
                    </a:moveTo>
                    <a:lnTo>
                      <a:pt x="7" y="0"/>
                    </a:lnTo>
                    <a:lnTo>
                      <a:pt x="0" y="54"/>
                    </a:lnTo>
                    <a:lnTo>
                      <a:pt x="7" y="54"/>
                    </a:lnTo>
                    <a:lnTo>
                      <a:pt x="14"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grpSp>
        <p:nvGrpSpPr>
          <p:cNvPr id="18542" name="Group 110"/>
          <p:cNvGrpSpPr>
            <a:grpSpLocks/>
          </p:cNvGrpSpPr>
          <p:nvPr/>
        </p:nvGrpSpPr>
        <p:grpSpPr bwMode="auto">
          <a:xfrm>
            <a:off x="3289300" y="3429000"/>
            <a:ext cx="214313" cy="460375"/>
            <a:chOff x="2436" y="3187"/>
            <a:chExt cx="120" cy="258"/>
          </a:xfrm>
        </p:grpSpPr>
        <p:sp>
          <p:nvSpPr>
            <p:cNvPr id="18543" name="Freeform 111"/>
            <p:cNvSpPr>
              <a:spLocks/>
            </p:cNvSpPr>
            <p:nvPr/>
          </p:nvSpPr>
          <p:spPr bwMode="auto">
            <a:xfrm>
              <a:off x="2462" y="3425"/>
              <a:ext cx="15" cy="17"/>
            </a:xfrm>
            <a:custGeom>
              <a:avLst/>
              <a:gdLst>
                <a:gd name="T0" fmla="*/ 11 w 15"/>
                <a:gd name="T1" fmla="*/ 11 h 17"/>
                <a:gd name="T2" fmla="*/ 14 w 15"/>
                <a:gd name="T3" fmla="*/ 13 h 17"/>
                <a:gd name="T4" fmla="*/ 4 w 15"/>
                <a:gd name="T5" fmla="*/ 16 h 17"/>
                <a:gd name="T6" fmla="*/ 0 w 15"/>
                <a:gd name="T7" fmla="*/ 11 h 17"/>
                <a:gd name="T8" fmla="*/ 1 w 15"/>
                <a:gd name="T9" fmla="*/ 11 h 17"/>
                <a:gd name="T10" fmla="*/ 2 w 15"/>
                <a:gd name="T11" fmla="*/ 4 h 17"/>
                <a:gd name="T12" fmla="*/ 2 w 15"/>
                <a:gd name="T13" fmla="*/ 2 h 17"/>
                <a:gd name="T14" fmla="*/ 4 w 15"/>
                <a:gd name="T15" fmla="*/ 0 h 17"/>
                <a:gd name="T16" fmla="*/ 14 w 15"/>
                <a:gd name="T17" fmla="*/ 3 h 17"/>
                <a:gd name="T18" fmla="*/ 10 w 15"/>
                <a:gd name="T19" fmla="*/ 5 h 17"/>
                <a:gd name="T20" fmla="*/ 11 w 15"/>
                <a:gd name="T21"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1" y="11"/>
                  </a:moveTo>
                  <a:lnTo>
                    <a:pt x="14" y="13"/>
                  </a:lnTo>
                  <a:lnTo>
                    <a:pt x="4" y="16"/>
                  </a:lnTo>
                  <a:lnTo>
                    <a:pt x="0" y="11"/>
                  </a:lnTo>
                  <a:lnTo>
                    <a:pt x="1" y="11"/>
                  </a:lnTo>
                  <a:lnTo>
                    <a:pt x="2" y="4"/>
                  </a:lnTo>
                  <a:lnTo>
                    <a:pt x="2" y="2"/>
                  </a:lnTo>
                  <a:lnTo>
                    <a:pt x="4" y="0"/>
                  </a:lnTo>
                  <a:lnTo>
                    <a:pt x="14" y="3"/>
                  </a:lnTo>
                  <a:lnTo>
                    <a:pt x="10" y="5"/>
                  </a:lnTo>
                  <a:lnTo>
                    <a:pt x="11" y="11"/>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44" name="Freeform 112"/>
            <p:cNvSpPr>
              <a:spLocks/>
            </p:cNvSpPr>
            <p:nvPr/>
          </p:nvSpPr>
          <p:spPr bwMode="auto">
            <a:xfrm>
              <a:off x="2507" y="3428"/>
              <a:ext cx="15" cy="17"/>
            </a:xfrm>
            <a:custGeom>
              <a:avLst/>
              <a:gdLst>
                <a:gd name="T0" fmla="*/ 12 w 15"/>
                <a:gd name="T1" fmla="*/ 12 h 17"/>
                <a:gd name="T2" fmla="*/ 10 w 15"/>
                <a:gd name="T3" fmla="*/ 12 h 17"/>
                <a:gd name="T4" fmla="*/ 4 w 15"/>
                <a:gd name="T5" fmla="*/ 16 h 17"/>
                <a:gd name="T6" fmla="*/ 0 w 15"/>
                <a:gd name="T7" fmla="*/ 12 h 17"/>
                <a:gd name="T8" fmla="*/ 1 w 15"/>
                <a:gd name="T9" fmla="*/ 11 h 17"/>
                <a:gd name="T10" fmla="*/ 1 w 15"/>
                <a:gd name="T11" fmla="*/ 5 h 17"/>
                <a:gd name="T12" fmla="*/ 2 w 15"/>
                <a:gd name="T13" fmla="*/ 3 h 17"/>
                <a:gd name="T14" fmla="*/ 7 w 15"/>
                <a:gd name="T15" fmla="*/ 0 h 17"/>
                <a:gd name="T16" fmla="*/ 11 w 15"/>
                <a:gd name="T17" fmla="*/ 4 h 17"/>
                <a:gd name="T18" fmla="*/ 14 w 15"/>
                <a:gd name="T19" fmla="*/ 6 h 17"/>
                <a:gd name="T20" fmla="*/ 12 w 15"/>
                <a:gd name="T21"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2" y="12"/>
                  </a:moveTo>
                  <a:lnTo>
                    <a:pt x="10" y="12"/>
                  </a:lnTo>
                  <a:lnTo>
                    <a:pt x="4" y="16"/>
                  </a:lnTo>
                  <a:lnTo>
                    <a:pt x="0" y="12"/>
                  </a:lnTo>
                  <a:lnTo>
                    <a:pt x="1" y="11"/>
                  </a:lnTo>
                  <a:lnTo>
                    <a:pt x="1" y="5"/>
                  </a:lnTo>
                  <a:lnTo>
                    <a:pt x="2" y="3"/>
                  </a:lnTo>
                  <a:lnTo>
                    <a:pt x="7" y="0"/>
                  </a:lnTo>
                  <a:lnTo>
                    <a:pt x="11" y="4"/>
                  </a:lnTo>
                  <a:lnTo>
                    <a:pt x="14" y="6"/>
                  </a:lnTo>
                  <a:lnTo>
                    <a:pt x="12" y="12"/>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45" name="Freeform 113"/>
            <p:cNvSpPr>
              <a:spLocks/>
            </p:cNvSpPr>
            <p:nvPr/>
          </p:nvSpPr>
          <p:spPr bwMode="auto">
            <a:xfrm>
              <a:off x="2524" y="3190"/>
              <a:ext cx="15" cy="19"/>
            </a:xfrm>
            <a:custGeom>
              <a:avLst/>
              <a:gdLst>
                <a:gd name="T0" fmla="*/ 14 w 15"/>
                <a:gd name="T1" fmla="*/ 14 h 19"/>
                <a:gd name="T2" fmla="*/ 9 w 15"/>
                <a:gd name="T3" fmla="*/ 15 h 19"/>
                <a:gd name="T4" fmla="*/ 7 w 15"/>
                <a:gd name="T5" fmla="*/ 18 h 19"/>
                <a:gd name="T6" fmla="*/ 0 w 15"/>
                <a:gd name="T7" fmla="*/ 13 h 19"/>
                <a:gd name="T8" fmla="*/ 1 w 15"/>
                <a:gd name="T9" fmla="*/ 11 h 19"/>
                <a:gd name="T10" fmla="*/ 1 w 15"/>
                <a:gd name="T11" fmla="*/ 4 h 19"/>
                <a:gd name="T12" fmla="*/ 4 w 15"/>
                <a:gd name="T13" fmla="*/ 2 h 19"/>
                <a:gd name="T14" fmla="*/ 10 w 15"/>
                <a:gd name="T15" fmla="*/ 0 h 19"/>
                <a:gd name="T16" fmla="*/ 12 w 15"/>
                <a:gd name="T17" fmla="*/ 3 h 19"/>
                <a:gd name="T18" fmla="*/ 12 w 15"/>
                <a:gd name="T19" fmla="*/ 6 h 19"/>
                <a:gd name="T20" fmla="*/ 14 w 15"/>
                <a:gd name="T21"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9">
                  <a:moveTo>
                    <a:pt x="14" y="14"/>
                  </a:moveTo>
                  <a:lnTo>
                    <a:pt x="9" y="15"/>
                  </a:lnTo>
                  <a:lnTo>
                    <a:pt x="7" y="18"/>
                  </a:lnTo>
                  <a:lnTo>
                    <a:pt x="0" y="13"/>
                  </a:lnTo>
                  <a:lnTo>
                    <a:pt x="1" y="11"/>
                  </a:lnTo>
                  <a:lnTo>
                    <a:pt x="1" y="4"/>
                  </a:lnTo>
                  <a:lnTo>
                    <a:pt x="4" y="2"/>
                  </a:lnTo>
                  <a:lnTo>
                    <a:pt x="10" y="0"/>
                  </a:lnTo>
                  <a:lnTo>
                    <a:pt x="12" y="3"/>
                  </a:lnTo>
                  <a:lnTo>
                    <a:pt x="12" y="6"/>
                  </a:lnTo>
                  <a:lnTo>
                    <a:pt x="14" y="14"/>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46" name="Freeform 114"/>
            <p:cNvSpPr>
              <a:spLocks/>
            </p:cNvSpPr>
            <p:nvPr/>
          </p:nvSpPr>
          <p:spPr bwMode="auto">
            <a:xfrm>
              <a:off x="2482" y="3187"/>
              <a:ext cx="15" cy="19"/>
            </a:xfrm>
            <a:custGeom>
              <a:avLst/>
              <a:gdLst>
                <a:gd name="T0" fmla="*/ 14 w 15"/>
                <a:gd name="T1" fmla="*/ 12 h 19"/>
                <a:gd name="T2" fmla="*/ 7 w 15"/>
                <a:gd name="T3" fmla="*/ 14 h 19"/>
                <a:gd name="T4" fmla="*/ 6 w 15"/>
                <a:gd name="T5" fmla="*/ 18 h 19"/>
                <a:gd name="T6" fmla="*/ 0 w 15"/>
                <a:gd name="T7" fmla="*/ 13 h 19"/>
                <a:gd name="T8" fmla="*/ 0 w 15"/>
                <a:gd name="T9" fmla="*/ 11 h 19"/>
                <a:gd name="T10" fmla="*/ 0 w 15"/>
                <a:gd name="T11" fmla="*/ 4 h 19"/>
                <a:gd name="T12" fmla="*/ 3 w 15"/>
                <a:gd name="T13" fmla="*/ 2 h 19"/>
                <a:gd name="T14" fmla="*/ 7 w 15"/>
                <a:gd name="T15" fmla="*/ 0 h 19"/>
                <a:gd name="T16" fmla="*/ 11 w 15"/>
                <a:gd name="T17" fmla="*/ 3 h 19"/>
                <a:gd name="T18" fmla="*/ 12 w 15"/>
                <a:gd name="T19" fmla="*/ 5 h 19"/>
                <a:gd name="T20" fmla="*/ 14 w 15"/>
                <a:gd name="T21"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9">
                  <a:moveTo>
                    <a:pt x="14" y="12"/>
                  </a:moveTo>
                  <a:lnTo>
                    <a:pt x="7" y="14"/>
                  </a:lnTo>
                  <a:lnTo>
                    <a:pt x="6" y="18"/>
                  </a:lnTo>
                  <a:lnTo>
                    <a:pt x="0" y="13"/>
                  </a:lnTo>
                  <a:lnTo>
                    <a:pt x="0" y="11"/>
                  </a:lnTo>
                  <a:lnTo>
                    <a:pt x="0" y="4"/>
                  </a:lnTo>
                  <a:lnTo>
                    <a:pt x="3" y="2"/>
                  </a:lnTo>
                  <a:lnTo>
                    <a:pt x="7" y="0"/>
                  </a:lnTo>
                  <a:lnTo>
                    <a:pt x="11" y="3"/>
                  </a:lnTo>
                  <a:lnTo>
                    <a:pt x="12" y="5"/>
                  </a:lnTo>
                  <a:lnTo>
                    <a:pt x="14" y="12"/>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47" name="Freeform 115"/>
            <p:cNvSpPr>
              <a:spLocks/>
            </p:cNvSpPr>
            <p:nvPr/>
          </p:nvSpPr>
          <p:spPr bwMode="auto">
            <a:xfrm>
              <a:off x="2459" y="3192"/>
              <a:ext cx="90" cy="24"/>
            </a:xfrm>
            <a:custGeom>
              <a:avLst/>
              <a:gdLst>
                <a:gd name="T0" fmla="*/ 87 w 90"/>
                <a:gd name="T1" fmla="*/ 23 h 24"/>
                <a:gd name="T2" fmla="*/ 83 w 90"/>
                <a:gd name="T3" fmla="*/ 23 h 24"/>
                <a:gd name="T4" fmla="*/ 81 w 90"/>
                <a:gd name="T5" fmla="*/ 21 h 24"/>
                <a:gd name="T6" fmla="*/ 75 w 90"/>
                <a:gd name="T7" fmla="*/ 17 h 24"/>
                <a:gd name="T8" fmla="*/ 69 w 90"/>
                <a:gd name="T9" fmla="*/ 17 h 24"/>
                <a:gd name="T10" fmla="*/ 55 w 90"/>
                <a:gd name="T11" fmla="*/ 12 h 24"/>
                <a:gd name="T12" fmla="*/ 43 w 90"/>
                <a:gd name="T13" fmla="*/ 10 h 24"/>
                <a:gd name="T14" fmla="*/ 31 w 90"/>
                <a:gd name="T15" fmla="*/ 10 h 24"/>
                <a:gd name="T16" fmla="*/ 20 w 90"/>
                <a:gd name="T17" fmla="*/ 8 h 24"/>
                <a:gd name="T18" fmla="*/ 14 w 90"/>
                <a:gd name="T19" fmla="*/ 12 h 24"/>
                <a:gd name="T20" fmla="*/ 8 w 90"/>
                <a:gd name="T21" fmla="*/ 12 h 24"/>
                <a:gd name="T22" fmla="*/ 5 w 90"/>
                <a:gd name="T23" fmla="*/ 12 h 24"/>
                <a:gd name="T24" fmla="*/ 4 w 90"/>
                <a:gd name="T25" fmla="*/ 12 h 24"/>
                <a:gd name="T26" fmla="*/ 0 w 90"/>
                <a:gd name="T27" fmla="*/ 12 h 24"/>
                <a:gd name="T28" fmla="*/ 1 w 90"/>
                <a:gd name="T29" fmla="*/ 12 h 24"/>
                <a:gd name="T30" fmla="*/ 0 w 90"/>
                <a:gd name="T31" fmla="*/ 11 h 24"/>
                <a:gd name="T32" fmla="*/ 1 w 90"/>
                <a:gd name="T33" fmla="*/ 7 h 24"/>
                <a:gd name="T34" fmla="*/ 2 w 90"/>
                <a:gd name="T35" fmla="*/ 6 h 24"/>
                <a:gd name="T36" fmla="*/ 7 w 90"/>
                <a:gd name="T37" fmla="*/ 6 h 24"/>
                <a:gd name="T38" fmla="*/ 9 w 90"/>
                <a:gd name="T39" fmla="*/ 5 h 24"/>
                <a:gd name="T40" fmla="*/ 17 w 90"/>
                <a:gd name="T41" fmla="*/ 3 h 24"/>
                <a:gd name="T42" fmla="*/ 31 w 90"/>
                <a:gd name="T43" fmla="*/ 1 h 24"/>
                <a:gd name="T44" fmla="*/ 45 w 90"/>
                <a:gd name="T45" fmla="*/ 0 h 24"/>
                <a:gd name="T46" fmla="*/ 58 w 90"/>
                <a:gd name="T47" fmla="*/ 3 h 24"/>
                <a:gd name="T48" fmla="*/ 72 w 90"/>
                <a:gd name="T49" fmla="*/ 10 h 24"/>
                <a:gd name="T50" fmla="*/ 79 w 90"/>
                <a:gd name="T51" fmla="*/ 12 h 24"/>
                <a:gd name="T52" fmla="*/ 82 w 90"/>
                <a:gd name="T53" fmla="*/ 12 h 24"/>
                <a:gd name="T54" fmla="*/ 86 w 90"/>
                <a:gd name="T55" fmla="*/ 13 h 24"/>
                <a:gd name="T56" fmla="*/ 89 w 90"/>
                <a:gd name="T57" fmla="*/ 14 h 24"/>
                <a:gd name="T58" fmla="*/ 89 w 90"/>
                <a:gd name="T59" fmla="*/ 17 h 24"/>
                <a:gd name="T60" fmla="*/ 88 w 90"/>
                <a:gd name="T61" fmla="*/ 20 h 24"/>
                <a:gd name="T62" fmla="*/ 87 w 90"/>
                <a:gd name="T6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 h="24">
                  <a:moveTo>
                    <a:pt x="87" y="23"/>
                  </a:moveTo>
                  <a:lnTo>
                    <a:pt x="83" y="23"/>
                  </a:lnTo>
                  <a:lnTo>
                    <a:pt x="81" y="21"/>
                  </a:lnTo>
                  <a:lnTo>
                    <a:pt x="75" y="17"/>
                  </a:lnTo>
                  <a:lnTo>
                    <a:pt x="69" y="17"/>
                  </a:lnTo>
                  <a:lnTo>
                    <a:pt x="55" y="12"/>
                  </a:lnTo>
                  <a:lnTo>
                    <a:pt x="43" y="10"/>
                  </a:lnTo>
                  <a:lnTo>
                    <a:pt x="31" y="10"/>
                  </a:lnTo>
                  <a:lnTo>
                    <a:pt x="20" y="8"/>
                  </a:lnTo>
                  <a:lnTo>
                    <a:pt x="14" y="12"/>
                  </a:lnTo>
                  <a:lnTo>
                    <a:pt x="8" y="12"/>
                  </a:lnTo>
                  <a:lnTo>
                    <a:pt x="5" y="12"/>
                  </a:lnTo>
                  <a:lnTo>
                    <a:pt x="4" y="12"/>
                  </a:lnTo>
                  <a:lnTo>
                    <a:pt x="0" y="12"/>
                  </a:lnTo>
                  <a:lnTo>
                    <a:pt x="1" y="12"/>
                  </a:lnTo>
                  <a:lnTo>
                    <a:pt x="0" y="11"/>
                  </a:lnTo>
                  <a:lnTo>
                    <a:pt x="1" y="7"/>
                  </a:lnTo>
                  <a:lnTo>
                    <a:pt x="2" y="6"/>
                  </a:lnTo>
                  <a:lnTo>
                    <a:pt x="7" y="6"/>
                  </a:lnTo>
                  <a:lnTo>
                    <a:pt x="9" y="5"/>
                  </a:lnTo>
                  <a:lnTo>
                    <a:pt x="17" y="3"/>
                  </a:lnTo>
                  <a:lnTo>
                    <a:pt x="31" y="1"/>
                  </a:lnTo>
                  <a:lnTo>
                    <a:pt x="45" y="0"/>
                  </a:lnTo>
                  <a:lnTo>
                    <a:pt x="58" y="3"/>
                  </a:lnTo>
                  <a:lnTo>
                    <a:pt x="72" y="10"/>
                  </a:lnTo>
                  <a:lnTo>
                    <a:pt x="79" y="12"/>
                  </a:lnTo>
                  <a:lnTo>
                    <a:pt x="82" y="12"/>
                  </a:lnTo>
                  <a:lnTo>
                    <a:pt x="86" y="13"/>
                  </a:lnTo>
                  <a:lnTo>
                    <a:pt x="89" y="14"/>
                  </a:lnTo>
                  <a:lnTo>
                    <a:pt x="89" y="17"/>
                  </a:lnTo>
                  <a:lnTo>
                    <a:pt x="88" y="20"/>
                  </a:lnTo>
                  <a:lnTo>
                    <a:pt x="87" y="23"/>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48" name="Freeform 116"/>
            <p:cNvSpPr>
              <a:spLocks/>
            </p:cNvSpPr>
            <p:nvPr/>
          </p:nvSpPr>
          <p:spPr bwMode="auto">
            <a:xfrm>
              <a:off x="2436" y="3352"/>
              <a:ext cx="19" cy="51"/>
            </a:xfrm>
            <a:custGeom>
              <a:avLst/>
              <a:gdLst>
                <a:gd name="T0" fmla="*/ 18 w 19"/>
                <a:gd name="T1" fmla="*/ 3 h 51"/>
                <a:gd name="T2" fmla="*/ 18 w 19"/>
                <a:gd name="T3" fmla="*/ 1 h 51"/>
                <a:gd name="T4" fmla="*/ 18 w 19"/>
                <a:gd name="T5" fmla="*/ 2 h 51"/>
                <a:gd name="T6" fmla="*/ 7 w 19"/>
                <a:gd name="T7" fmla="*/ 0 h 51"/>
                <a:gd name="T8" fmla="*/ 5 w 19"/>
                <a:gd name="T9" fmla="*/ 1 h 51"/>
                <a:gd name="T10" fmla="*/ 5 w 19"/>
                <a:gd name="T11" fmla="*/ 3 h 51"/>
                <a:gd name="T12" fmla="*/ 1 w 19"/>
                <a:gd name="T13" fmla="*/ 48 h 51"/>
                <a:gd name="T14" fmla="*/ 0 w 19"/>
                <a:gd name="T15" fmla="*/ 49 h 51"/>
                <a:gd name="T16" fmla="*/ 3 w 19"/>
                <a:gd name="T17" fmla="*/ 49 h 51"/>
                <a:gd name="T18" fmla="*/ 14 w 19"/>
                <a:gd name="T19" fmla="*/ 50 h 51"/>
                <a:gd name="T20" fmla="*/ 14 w 19"/>
                <a:gd name="T21" fmla="*/ 50 h 51"/>
                <a:gd name="T22" fmla="*/ 14 w 19"/>
                <a:gd name="T23" fmla="*/ 49 h 51"/>
                <a:gd name="T24" fmla="*/ 18 w 19"/>
                <a:gd name="T25"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51">
                  <a:moveTo>
                    <a:pt x="18" y="3"/>
                  </a:moveTo>
                  <a:lnTo>
                    <a:pt x="18" y="1"/>
                  </a:lnTo>
                  <a:lnTo>
                    <a:pt x="18" y="2"/>
                  </a:lnTo>
                  <a:lnTo>
                    <a:pt x="7" y="0"/>
                  </a:lnTo>
                  <a:lnTo>
                    <a:pt x="5" y="1"/>
                  </a:lnTo>
                  <a:lnTo>
                    <a:pt x="5" y="3"/>
                  </a:lnTo>
                  <a:lnTo>
                    <a:pt x="1" y="48"/>
                  </a:lnTo>
                  <a:lnTo>
                    <a:pt x="0" y="49"/>
                  </a:lnTo>
                  <a:lnTo>
                    <a:pt x="3" y="49"/>
                  </a:lnTo>
                  <a:lnTo>
                    <a:pt x="14" y="50"/>
                  </a:lnTo>
                  <a:lnTo>
                    <a:pt x="14" y="50"/>
                  </a:lnTo>
                  <a:lnTo>
                    <a:pt x="14" y="49"/>
                  </a:lnTo>
                  <a:lnTo>
                    <a:pt x="18" y="3"/>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49" name="Freeform 117"/>
            <p:cNvSpPr>
              <a:spLocks/>
            </p:cNvSpPr>
            <p:nvPr/>
          </p:nvSpPr>
          <p:spPr bwMode="auto">
            <a:xfrm>
              <a:off x="2525" y="3359"/>
              <a:ext cx="21" cy="53"/>
            </a:xfrm>
            <a:custGeom>
              <a:avLst/>
              <a:gdLst>
                <a:gd name="T0" fmla="*/ 19 w 21"/>
                <a:gd name="T1" fmla="*/ 5 h 53"/>
                <a:gd name="T2" fmla="*/ 20 w 21"/>
                <a:gd name="T3" fmla="*/ 1 h 53"/>
                <a:gd name="T4" fmla="*/ 18 w 21"/>
                <a:gd name="T5" fmla="*/ 0 h 53"/>
                <a:gd name="T6" fmla="*/ 8 w 21"/>
                <a:gd name="T7" fmla="*/ 0 h 53"/>
                <a:gd name="T8" fmla="*/ 5 w 21"/>
                <a:gd name="T9" fmla="*/ 0 h 53"/>
                <a:gd name="T10" fmla="*/ 4 w 21"/>
                <a:gd name="T11" fmla="*/ 2 h 53"/>
                <a:gd name="T12" fmla="*/ 0 w 21"/>
                <a:gd name="T13" fmla="*/ 49 h 53"/>
                <a:gd name="T14" fmla="*/ 1 w 21"/>
                <a:gd name="T15" fmla="*/ 51 h 53"/>
                <a:gd name="T16" fmla="*/ 3 w 21"/>
                <a:gd name="T17" fmla="*/ 52 h 53"/>
                <a:gd name="T18" fmla="*/ 13 w 21"/>
                <a:gd name="T19" fmla="*/ 52 h 53"/>
                <a:gd name="T20" fmla="*/ 15 w 21"/>
                <a:gd name="T21" fmla="*/ 52 h 53"/>
                <a:gd name="T22" fmla="*/ 15 w 21"/>
                <a:gd name="T23" fmla="*/ 52 h 53"/>
                <a:gd name="T24" fmla="*/ 19 w 21"/>
                <a:gd name="T25"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53">
                  <a:moveTo>
                    <a:pt x="19" y="5"/>
                  </a:moveTo>
                  <a:lnTo>
                    <a:pt x="20" y="1"/>
                  </a:lnTo>
                  <a:lnTo>
                    <a:pt x="18" y="0"/>
                  </a:lnTo>
                  <a:lnTo>
                    <a:pt x="8" y="0"/>
                  </a:lnTo>
                  <a:lnTo>
                    <a:pt x="5" y="0"/>
                  </a:lnTo>
                  <a:lnTo>
                    <a:pt x="4" y="2"/>
                  </a:lnTo>
                  <a:lnTo>
                    <a:pt x="0" y="49"/>
                  </a:lnTo>
                  <a:lnTo>
                    <a:pt x="1" y="51"/>
                  </a:lnTo>
                  <a:lnTo>
                    <a:pt x="3" y="52"/>
                  </a:lnTo>
                  <a:lnTo>
                    <a:pt x="13" y="52"/>
                  </a:lnTo>
                  <a:lnTo>
                    <a:pt x="15" y="52"/>
                  </a:lnTo>
                  <a:lnTo>
                    <a:pt x="15" y="52"/>
                  </a:lnTo>
                  <a:lnTo>
                    <a:pt x="19" y="5"/>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0" name="Freeform 118"/>
            <p:cNvSpPr>
              <a:spLocks/>
            </p:cNvSpPr>
            <p:nvPr/>
          </p:nvSpPr>
          <p:spPr bwMode="auto">
            <a:xfrm>
              <a:off x="2446" y="3222"/>
              <a:ext cx="18" cy="52"/>
            </a:xfrm>
            <a:custGeom>
              <a:avLst/>
              <a:gdLst>
                <a:gd name="T0" fmla="*/ 17 w 18"/>
                <a:gd name="T1" fmla="*/ 5 h 52"/>
                <a:gd name="T2" fmla="*/ 17 w 18"/>
                <a:gd name="T3" fmla="*/ 2 h 52"/>
                <a:gd name="T4" fmla="*/ 15 w 18"/>
                <a:gd name="T5" fmla="*/ 1 h 52"/>
                <a:gd name="T6" fmla="*/ 5 w 18"/>
                <a:gd name="T7" fmla="*/ 0 h 52"/>
                <a:gd name="T8" fmla="*/ 4 w 18"/>
                <a:gd name="T9" fmla="*/ 0 h 52"/>
                <a:gd name="T10" fmla="*/ 4 w 18"/>
                <a:gd name="T11" fmla="*/ 3 h 52"/>
                <a:gd name="T12" fmla="*/ 1 w 18"/>
                <a:gd name="T13" fmla="*/ 47 h 52"/>
                <a:gd name="T14" fmla="*/ 0 w 18"/>
                <a:gd name="T15" fmla="*/ 49 h 52"/>
                <a:gd name="T16" fmla="*/ 2 w 18"/>
                <a:gd name="T17" fmla="*/ 50 h 52"/>
                <a:gd name="T18" fmla="*/ 12 w 18"/>
                <a:gd name="T19" fmla="*/ 51 h 52"/>
                <a:gd name="T20" fmla="*/ 14 w 18"/>
                <a:gd name="T21" fmla="*/ 51 h 52"/>
                <a:gd name="T22" fmla="*/ 14 w 18"/>
                <a:gd name="T23" fmla="*/ 49 h 52"/>
                <a:gd name="T24" fmla="*/ 17 w 18"/>
                <a:gd name="T25"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52">
                  <a:moveTo>
                    <a:pt x="17" y="5"/>
                  </a:moveTo>
                  <a:lnTo>
                    <a:pt x="17" y="2"/>
                  </a:lnTo>
                  <a:lnTo>
                    <a:pt x="15" y="1"/>
                  </a:lnTo>
                  <a:lnTo>
                    <a:pt x="5" y="0"/>
                  </a:lnTo>
                  <a:lnTo>
                    <a:pt x="4" y="0"/>
                  </a:lnTo>
                  <a:lnTo>
                    <a:pt x="4" y="3"/>
                  </a:lnTo>
                  <a:lnTo>
                    <a:pt x="1" y="47"/>
                  </a:lnTo>
                  <a:lnTo>
                    <a:pt x="0" y="49"/>
                  </a:lnTo>
                  <a:lnTo>
                    <a:pt x="2" y="50"/>
                  </a:lnTo>
                  <a:lnTo>
                    <a:pt x="12" y="51"/>
                  </a:lnTo>
                  <a:lnTo>
                    <a:pt x="14" y="51"/>
                  </a:lnTo>
                  <a:lnTo>
                    <a:pt x="14" y="49"/>
                  </a:lnTo>
                  <a:lnTo>
                    <a:pt x="17" y="5"/>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1" name="Freeform 119"/>
            <p:cNvSpPr>
              <a:spLocks/>
            </p:cNvSpPr>
            <p:nvPr/>
          </p:nvSpPr>
          <p:spPr bwMode="auto">
            <a:xfrm>
              <a:off x="2537" y="3228"/>
              <a:ext cx="19" cy="54"/>
            </a:xfrm>
            <a:custGeom>
              <a:avLst/>
              <a:gdLst>
                <a:gd name="T0" fmla="*/ 18 w 19"/>
                <a:gd name="T1" fmla="*/ 5 h 54"/>
                <a:gd name="T2" fmla="*/ 17 w 19"/>
                <a:gd name="T3" fmla="*/ 4 h 54"/>
                <a:gd name="T4" fmla="*/ 15 w 19"/>
                <a:gd name="T5" fmla="*/ 1 h 54"/>
                <a:gd name="T6" fmla="*/ 5 w 19"/>
                <a:gd name="T7" fmla="*/ 0 h 54"/>
                <a:gd name="T8" fmla="*/ 3 w 19"/>
                <a:gd name="T9" fmla="*/ 2 h 54"/>
                <a:gd name="T10" fmla="*/ 3 w 19"/>
                <a:gd name="T11" fmla="*/ 3 h 54"/>
                <a:gd name="T12" fmla="*/ 0 w 19"/>
                <a:gd name="T13" fmla="*/ 49 h 54"/>
                <a:gd name="T14" fmla="*/ 0 w 19"/>
                <a:gd name="T15" fmla="*/ 50 h 54"/>
                <a:gd name="T16" fmla="*/ 3 w 19"/>
                <a:gd name="T17" fmla="*/ 51 h 54"/>
                <a:gd name="T18" fmla="*/ 12 w 19"/>
                <a:gd name="T19" fmla="*/ 51 h 54"/>
                <a:gd name="T20" fmla="*/ 13 w 19"/>
                <a:gd name="T21" fmla="*/ 53 h 54"/>
                <a:gd name="T22" fmla="*/ 15 w 19"/>
                <a:gd name="T23" fmla="*/ 50 h 54"/>
                <a:gd name="T24" fmla="*/ 18 w 19"/>
                <a:gd name="T2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54">
                  <a:moveTo>
                    <a:pt x="18" y="5"/>
                  </a:moveTo>
                  <a:lnTo>
                    <a:pt x="17" y="4"/>
                  </a:lnTo>
                  <a:lnTo>
                    <a:pt x="15" y="1"/>
                  </a:lnTo>
                  <a:lnTo>
                    <a:pt x="5" y="0"/>
                  </a:lnTo>
                  <a:lnTo>
                    <a:pt x="3" y="2"/>
                  </a:lnTo>
                  <a:lnTo>
                    <a:pt x="3" y="3"/>
                  </a:lnTo>
                  <a:lnTo>
                    <a:pt x="0" y="49"/>
                  </a:lnTo>
                  <a:lnTo>
                    <a:pt x="0" y="50"/>
                  </a:lnTo>
                  <a:lnTo>
                    <a:pt x="3" y="51"/>
                  </a:lnTo>
                  <a:lnTo>
                    <a:pt x="12" y="51"/>
                  </a:lnTo>
                  <a:lnTo>
                    <a:pt x="13" y="53"/>
                  </a:lnTo>
                  <a:lnTo>
                    <a:pt x="15" y="50"/>
                  </a:lnTo>
                  <a:lnTo>
                    <a:pt x="18" y="5"/>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2" name="Freeform 120"/>
            <p:cNvSpPr>
              <a:spLocks/>
            </p:cNvSpPr>
            <p:nvPr/>
          </p:nvSpPr>
          <p:spPr bwMode="auto">
            <a:xfrm>
              <a:off x="2441" y="3200"/>
              <a:ext cx="111" cy="229"/>
            </a:xfrm>
            <a:custGeom>
              <a:avLst/>
              <a:gdLst>
                <a:gd name="T0" fmla="*/ 62 w 111"/>
                <a:gd name="T1" fmla="*/ 1 h 229"/>
                <a:gd name="T2" fmla="*/ 50 w 111"/>
                <a:gd name="T3" fmla="*/ 0 h 229"/>
                <a:gd name="T4" fmla="*/ 40 w 111"/>
                <a:gd name="T5" fmla="*/ 0 h 229"/>
                <a:gd name="T6" fmla="*/ 34 w 111"/>
                <a:gd name="T7" fmla="*/ 3 h 229"/>
                <a:gd name="T8" fmla="*/ 29 w 111"/>
                <a:gd name="T9" fmla="*/ 5 h 229"/>
                <a:gd name="T10" fmla="*/ 24 w 111"/>
                <a:gd name="T11" fmla="*/ 5 h 229"/>
                <a:gd name="T12" fmla="*/ 18 w 111"/>
                <a:gd name="T13" fmla="*/ 7 h 229"/>
                <a:gd name="T14" fmla="*/ 17 w 111"/>
                <a:gd name="T15" fmla="*/ 12 h 229"/>
                <a:gd name="T16" fmla="*/ 15 w 111"/>
                <a:gd name="T17" fmla="*/ 15 h 229"/>
                <a:gd name="T18" fmla="*/ 12 w 111"/>
                <a:gd name="T19" fmla="*/ 18 h 229"/>
                <a:gd name="T20" fmla="*/ 11 w 111"/>
                <a:gd name="T21" fmla="*/ 27 h 229"/>
                <a:gd name="T22" fmla="*/ 11 w 111"/>
                <a:gd name="T23" fmla="*/ 37 h 229"/>
                <a:gd name="T24" fmla="*/ 8 w 111"/>
                <a:gd name="T25" fmla="*/ 49 h 229"/>
                <a:gd name="T26" fmla="*/ 9 w 111"/>
                <a:gd name="T27" fmla="*/ 61 h 229"/>
                <a:gd name="T28" fmla="*/ 8 w 111"/>
                <a:gd name="T29" fmla="*/ 71 h 229"/>
                <a:gd name="T30" fmla="*/ 9 w 111"/>
                <a:gd name="T31" fmla="*/ 77 h 229"/>
                <a:gd name="T32" fmla="*/ 9 w 111"/>
                <a:gd name="T33" fmla="*/ 81 h 229"/>
                <a:gd name="T34" fmla="*/ 11 w 111"/>
                <a:gd name="T35" fmla="*/ 83 h 229"/>
                <a:gd name="T36" fmla="*/ 8 w 111"/>
                <a:gd name="T37" fmla="*/ 142 h 229"/>
                <a:gd name="T38" fmla="*/ 6 w 111"/>
                <a:gd name="T39" fmla="*/ 144 h 229"/>
                <a:gd name="T40" fmla="*/ 4 w 111"/>
                <a:gd name="T41" fmla="*/ 151 h 229"/>
                <a:gd name="T42" fmla="*/ 4 w 111"/>
                <a:gd name="T43" fmla="*/ 161 h 229"/>
                <a:gd name="T44" fmla="*/ 0 w 111"/>
                <a:gd name="T45" fmla="*/ 173 h 229"/>
                <a:gd name="T46" fmla="*/ 0 w 111"/>
                <a:gd name="T47" fmla="*/ 187 h 229"/>
                <a:gd name="T48" fmla="*/ 1 w 111"/>
                <a:gd name="T49" fmla="*/ 197 h 229"/>
                <a:gd name="T50" fmla="*/ 1 w 111"/>
                <a:gd name="T51" fmla="*/ 204 h 229"/>
                <a:gd name="T52" fmla="*/ 3 w 111"/>
                <a:gd name="T53" fmla="*/ 208 h 229"/>
                <a:gd name="T54" fmla="*/ 3 w 111"/>
                <a:gd name="T55" fmla="*/ 214 h 229"/>
                <a:gd name="T56" fmla="*/ 3 w 111"/>
                <a:gd name="T57" fmla="*/ 219 h 229"/>
                <a:gd name="T58" fmla="*/ 8 w 111"/>
                <a:gd name="T59" fmla="*/ 221 h 229"/>
                <a:gd name="T60" fmla="*/ 81 w 111"/>
                <a:gd name="T61" fmla="*/ 228 h 229"/>
                <a:gd name="T62" fmla="*/ 86 w 111"/>
                <a:gd name="T63" fmla="*/ 228 h 229"/>
                <a:gd name="T64" fmla="*/ 89 w 111"/>
                <a:gd name="T65" fmla="*/ 224 h 229"/>
                <a:gd name="T66" fmla="*/ 91 w 111"/>
                <a:gd name="T67" fmla="*/ 216 h 229"/>
                <a:gd name="T68" fmla="*/ 92 w 111"/>
                <a:gd name="T69" fmla="*/ 213 h 229"/>
                <a:gd name="T70" fmla="*/ 92 w 111"/>
                <a:gd name="T71" fmla="*/ 209 h 229"/>
                <a:gd name="T72" fmla="*/ 93 w 111"/>
                <a:gd name="T73" fmla="*/ 206 h 229"/>
                <a:gd name="T74" fmla="*/ 95 w 111"/>
                <a:gd name="T75" fmla="*/ 194 h 229"/>
                <a:gd name="T76" fmla="*/ 95 w 111"/>
                <a:gd name="T77" fmla="*/ 181 h 229"/>
                <a:gd name="T78" fmla="*/ 96 w 111"/>
                <a:gd name="T79" fmla="*/ 170 h 229"/>
                <a:gd name="T80" fmla="*/ 99 w 111"/>
                <a:gd name="T81" fmla="*/ 160 h 229"/>
                <a:gd name="T82" fmla="*/ 97 w 111"/>
                <a:gd name="T83" fmla="*/ 151 h 229"/>
                <a:gd name="T84" fmla="*/ 96 w 111"/>
                <a:gd name="T85" fmla="*/ 149 h 229"/>
                <a:gd name="T86" fmla="*/ 99 w 111"/>
                <a:gd name="T87" fmla="*/ 90 h 229"/>
                <a:gd name="T88" fmla="*/ 102 w 111"/>
                <a:gd name="T89" fmla="*/ 88 h 229"/>
                <a:gd name="T90" fmla="*/ 102 w 111"/>
                <a:gd name="T91" fmla="*/ 87 h 229"/>
                <a:gd name="T92" fmla="*/ 103 w 111"/>
                <a:gd name="T93" fmla="*/ 85 h 229"/>
                <a:gd name="T94" fmla="*/ 106 w 111"/>
                <a:gd name="T95" fmla="*/ 82 h 229"/>
                <a:gd name="T96" fmla="*/ 106 w 111"/>
                <a:gd name="T97" fmla="*/ 71 h 229"/>
                <a:gd name="T98" fmla="*/ 107 w 111"/>
                <a:gd name="T99" fmla="*/ 57 h 229"/>
                <a:gd name="T100" fmla="*/ 108 w 111"/>
                <a:gd name="T101" fmla="*/ 47 h 229"/>
                <a:gd name="T102" fmla="*/ 110 w 111"/>
                <a:gd name="T103" fmla="*/ 35 h 229"/>
                <a:gd name="T104" fmla="*/ 108 w 111"/>
                <a:gd name="T105" fmla="*/ 28 h 229"/>
                <a:gd name="T106" fmla="*/ 107 w 111"/>
                <a:gd name="T107" fmla="*/ 25 h 229"/>
                <a:gd name="T108" fmla="*/ 106 w 111"/>
                <a:gd name="T109" fmla="*/ 20 h 229"/>
                <a:gd name="T110" fmla="*/ 106 w 111"/>
                <a:gd name="T111" fmla="*/ 15 h 229"/>
                <a:gd name="T112" fmla="*/ 100 w 111"/>
                <a:gd name="T113" fmla="*/ 13 h 229"/>
                <a:gd name="T114" fmla="*/ 92 w 111"/>
                <a:gd name="T115" fmla="*/ 10 h 229"/>
                <a:gd name="T116" fmla="*/ 91 w 111"/>
                <a:gd name="T117" fmla="*/ 9 h 229"/>
                <a:gd name="T118" fmla="*/ 84 w 111"/>
                <a:gd name="T119" fmla="*/ 4 h 229"/>
                <a:gd name="T120" fmla="*/ 73 w 111"/>
                <a:gd name="T121" fmla="*/ 3 h 229"/>
                <a:gd name="T122" fmla="*/ 62 w 111"/>
                <a:gd name="T123" fmla="*/ 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 h="229">
                  <a:moveTo>
                    <a:pt x="62" y="1"/>
                  </a:moveTo>
                  <a:lnTo>
                    <a:pt x="50" y="0"/>
                  </a:lnTo>
                  <a:lnTo>
                    <a:pt x="40" y="0"/>
                  </a:lnTo>
                  <a:lnTo>
                    <a:pt x="34" y="3"/>
                  </a:lnTo>
                  <a:lnTo>
                    <a:pt x="29" y="5"/>
                  </a:lnTo>
                  <a:lnTo>
                    <a:pt x="24" y="5"/>
                  </a:lnTo>
                  <a:lnTo>
                    <a:pt x="18" y="7"/>
                  </a:lnTo>
                  <a:lnTo>
                    <a:pt x="17" y="12"/>
                  </a:lnTo>
                  <a:lnTo>
                    <a:pt x="15" y="15"/>
                  </a:lnTo>
                  <a:lnTo>
                    <a:pt x="12" y="18"/>
                  </a:lnTo>
                  <a:lnTo>
                    <a:pt x="11" y="27"/>
                  </a:lnTo>
                  <a:lnTo>
                    <a:pt x="11" y="37"/>
                  </a:lnTo>
                  <a:lnTo>
                    <a:pt x="8" y="49"/>
                  </a:lnTo>
                  <a:lnTo>
                    <a:pt x="9" y="61"/>
                  </a:lnTo>
                  <a:lnTo>
                    <a:pt x="8" y="71"/>
                  </a:lnTo>
                  <a:lnTo>
                    <a:pt x="9" y="77"/>
                  </a:lnTo>
                  <a:lnTo>
                    <a:pt x="9" y="81"/>
                  </a:lnTo>
                  <a:lnTo>
                    <a:pt x="11" y="83"/>
                  </a:lnTo>
                  <a:lnTo>
                    <a:pt x="8" y="142"/>
                  </a:lnTo>
                  <a:lnTo>
                    <a:pt x="6" y="144"/>
                  </a:lnTo>
                  <a:lnTo>
                    <a:pt x="4" y="151"/>
                  </a:lnTo>
                  <a:lnTo>
                    <a:pt x="4" y="161"/>
                  </a:lnTo>
                  <a:lnTo>
                    <a:pt x="0" y="173"/>
                  </a:lnTo>
                  <a:lnTo>
                    <a:pt x="0" y="187"/>
                  </a:lnTo>
                  <a:lnTo>
                    <a:pt x="1" y="197"/>
                  </a:lnTo>
                  <a:lnTo>
                    <a:pt x="1" y="204"/>
                  </a:lnTo>
                  <a:lnTo>
                    <a:pt x="3" y="208"/>
                  </a:lnTo>
                  <a:lnTo>
                    <a:pt x="3" y="214"/>
                  </a:lnTo>
                  <a:lnTo>
                    <a:pt x="3" y="219"/>
                  </a:lnTo>
                  <a:lnTo>
                    <a:pt x="8" y="221"/>
                  </a:lnTo>
                  <a:lnTo>
                    <a:pt x="81" y="228"/>
                  </a:lnTo>
                  <a:lnTo>
                    <a:pt x="86" y="228"/>
                  </a:lnTo>
                  <a:lnTo>
                    <a:pt x="89" y="224"/>
                  </a:lnTo>
                  <a:lnTo>
                    <a:pt x="91" y="216"/>
                  </a:lnTo>
                  <a:lnTo>
                    <a:pt x="92" y="213"/>
                  </a:lnTo>
                  <a:lnTo>
                    <a:pt x="92" y="209"/>
                  </a:lnTo>
                  <a:lnTo>
                    <a:pt x="93" y="206"/>
                  </a:lnTo>
                  <a:lnTo>
                    <a:pt x="95" y="194"/>
                  </a:lnTo>
                  <a:lnTo>
                    <a:pt x="95" y="181"/>
                  </a:lnTo>
                  <a:lnTo>
                    <a:pt x="96" y="170"/>
                  </a:lnTo>
                  <a:lnTo>
                    <a:pt x="99" y="160"/>
                  </a:lnTo>
                  <a:lnTo>
                    <a:pt x="97" y="151"/>
                  </a:lnTo>
                  <a:lnTo>
                    <a:pt x="96" y="149"/>
                  </a:lnTo>
                  <a:lnTo>
                    <a:pt x="99" y="90"/>
                  </a:lnTo>
                  <a:lnTo>
                    <a:pt x="102" y="88"/>
                  </a:lnTo>
                  <a:lnTo>
                    <a:pt x="102" y="87"/>
                  </a:lnTo>
                  <a:lnTo>
                    <a:pt x="103" y="85"/>
                  </a:lnTo>
                  <a:lnTo>
                    <a:pt x="106" y="82"/>
                  </a:lnTo>
                  <a:lnTo>
                    <a:pt x="106" y="71"/>
                  </a:lnTo>
                  <a:lnTo>
                    <a:pt x="107" y="57"/>
                  </a:lnTo>
                  <a:lnTo>
                    <a:pt x="108" y="47"/>
                  </a:lnTo>
                  <a:lnTo>
                    <a:pt x="110" y="35"/>
                  </a:lnTo>
                  <a:lnTo>
                    <a:pt x="108" y="28"/>
                  </a:lnTo>
                  <a:lnTo>
                    <a:pt x="107" y="25"/>
                  </a:lnTo>
                  <a:lnTo>
                    <a:pt x="106" y="20"/>
                  </a:lnTo>
                  <a:lnTo>
                    <a:pt x="106" y="15"/>
                  </a:lnTo>
                  <a:lnTo>
                    <a:pt x="100" y="13"/>
                  </a:lnTo>
                  <a:lnTo>
                    <a:pt x="92" y="10"/>
                  </a:lnTo>
                  <a:lnTo>
                    <a:pt x="91" y="9"/>
                  </a:lnTo>
                  <a:lnTo>
                    <a:pt x="84" y="4"/>
                  </a:lnTo>
                  <a:lnTo>
                    <a:pt x="73" y="3"/>
                  </a:lnTo>
                  <a:lnTo>
                    <a:pt x="62" y="1"/>
                  </a:lnTo>
                </a:path>
              </a:pathLst>
            </a:custGeom>
            <a:solidFill>
              <a:srgbClr val="618FF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3" name="Freeform 121"/>
            <p:cNvSpPr>
              <a:spLocks/>
            </p:cNvSpPr>
            <p:nvPr/>
          </p:nvSpPr>
          <p:spPr bwMode="auto">
            <a:xfrm>
              <a:off x="2446" y="3424"/>
              <a:ext cx="82" cy="17"/>
            </a:xfrm>
            <a:custGeom>
              <a:avLst/>
              <a:gdLst>
                <a:gd name="T0" fmla="*/ 80 w 82"/>
                <a:gd name="T1" fmla="*/ 12 h 17"/>
                <a:gd name="T2" fmla="*/ 81 w 82"/>
                <a:gd name="T3" fmla="*/ 10 h 17"/>
                <a:gd name="T4" fmla="*/ 78 w 82"/>
                <a:gd name="T5" fmla="*/ 9 h 17"/>
                <a:gd name="T6" fmla="*/ 2 w 82"/>
                <a:gd name="T7" fmla="*/ 0 h 17"/>
                <a:gd name="T8" fmla="*/ 3 w 82"/>
                <a:gd name="T9" fmla="*/ 2 h 17"/>
                <a:gd name="T10" fmla="*/ 0 w 82"/>
                <a:gd name="T11" fmla="*/ 4 h 17"/>
                <a:gd name="T12" fmla="*/ 2 w 82"/>
                <a:gd name="T13" fmla="*/ 7 h 17"/>
                <a:gd name="T14" fmla="*/ 3 w 82"/>
                <a:gd name="T15" fmla="*/ 6 h 17"/>
                <a:gd name="T16" fmla="*/ 78 w 82"/>
                <a:gd name="T17" fmla="*/ 13 h 17"/>
                <a:gd name="T18" fmla="*/ 80 w 82"/>
                <a:gd name="T19" fmla="*/ 16 h 17"/>
                <a:gd name="T20" fmla="*/ 80 w 82"/>
                <a:gd name="T21"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7">
                  <a:moveTo>
                    <a:pt x="80" y="12"/>
                  </a:moveTo>
                  <a:lnTo>
                    <a:pt x="81" y="10"/>
                  </a:lnTo>
                  <a:lnTo>
                    <a:pt x="78" y="9"/>
                  </a:lnTo>
                  <a:lnTo>
                    <a:pt x="2" y="0"/>
                  </a:lnTo>
                  <a:lnTo>
                    <a:pt x="3" y="2"/>
                  </a:lnTo>
                  <a:lnTo>
                    <a:pt x="0" y="4"/>
                  </a:lnTo>
                  <a:lnTo>
                    <a:pt x="2" y="7"/>
                  </a:lnTo>
                  <a:lnTo>
                    <a:pt x="3" y="6"/>
                  </a:lnTo>
                  <a:lnTo>
                    <a:pt x="78" y="13"/>
                  </a:lnTo>
                  <a:lnTo>
                    <a:pt x="80" y="16"/>
                  </a:lnTo>
                  <a:lnTo>
                    <a:pt x="80" y="12"/>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4" name="Freeform 122"/>
            <p:cNvSpPr>
              <a:spLocks/>
            </p:cNvSpPr>
            <p:nvPr/>
          </p:nvSpPr>
          <p:spPr bwMode="auto">
            <a:xfrm>
              <a:off x="2452" y="3211"/>
              <a:ext cx="15" cy="56"/>
            </a:xfrm>
            <a:custGeom>
              <a:avLst/>
              <a:gdLst>
                <a:gd name="T0" fmla="*/ 14 w 15"/>
                <a:gd name="T1" fmla="*/ 0 h 56"/>
                <a:gd name="T2" fmla="*/ 0 w 15"/>
                <a:gd name="T3" fmla="*/ 55 h 56"/>
                <a:gd name="T4" fmla="*/ 14 w 15"/>
                <a:gd name="T5" fmla="*/ 0 h 56"/>
              </a:gdLst>
              <a:ahLst/>
              <a:cxnLst>
                <a:cxn ang="0">
                  <a:pos x="T0" y="T1"/>
                </a:cxn>
                <a:cxn ang="0">
                  <a:pos x="T2" y="T3"/>
                </a:cxn>
                <a:cxn ang="0">
                  <a:pos x="T4" y="T5"/>
                </a:cxn>
              </a:cxnLst>
              <a:rect l="0" t="0" r="r" b="b"/>
              <a:pathLst>
                <a:path w="15" h="56">
                  <a:moveTo>
                    <a:pt x="14" y="0"/>
                  </a:moveTo>
                  <a:lnTo>
                    <a:pt x="0" y="55"/>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5" name="Freeform 123"/>
            <p:cNvSpPr>
              <a:spLocks/>
            </p:cNvSpPr>
            <p:nvPr/>
          </p:nvSpPr>
          <p:spPr bwMode="auto">
            <a:xfrm>
              <a:off x="2532" y="3220"/>
              <a:ext cx="15" cy="56"/>
            </a:xfrm>
            <a:custGeom>
              <a:avLst/>
              <a:gdLst>
                <a:gd name="T0" fmla="*/ 14 w 15"/>
                <a:gd name="T1" fmla="*/ 0 h 56"/>
                <a:gd name="T2" fmla="*/ 0 w 15"/>
                <a:gd name="T3" fmla="*/ 55 h 56"/>
                <a:gd name="T4" fmla="*/ 14 w 15"/>
                <a:gd name="T5" fmla="*/ 0 h 56"/>
              </a:gdLst>
              <a:ahLst/>
              <a:cxnLst>
                <a:cxn ang="0">
                  <a:pos x="T0" y="T1"/>
                </a:cxn>
                <a:cxn ang="0">
                  <a:pos x="T2" y="T3"/>
                </a:cxn>
                <a:cxn ang="0">
                  <a:pos x="T4" y="T5"/>
                </a:cxn>
              </a:cxnLst>
              <a:rect l="0" t="0" r="r" b="b"/>
              <a:pathLst>
                <a:path w="15" h="56">
                  <a:moveTo>
                    <a:pt x="14" y="0"/>
                  </a:moveTo>
                  <a:lnTo>
                    <a:pt x="0" y="55"/>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6" name="Freeform 124"/>
            <p:cNvSpPr>
              <a:spLocks/>
            </p:cNvSpPr>
            <p:nvPr/>
          </p:nvSpPr>
          <p:spPr bwMode="auto">
            <a:xfrm>
              <a:off x="2532" y="3220"/>
              <a:ext cx="15" cy="56"/>
            </a:xfrm>
            <a:custGeom>
              <a:avLst/>
              <a:gdLst>
                <a:gd name="T0" fmla="*/ 4 w 15"/>
                <a:gd name="T1" fmla="*/ 0 h 56"/>
                <a:gd name="T2" fmla="*/ 14 w 15"/>
                <a:gd name="T3" fmla="*/ 0 h 56"/>
                <a:gd name="T4" fmla="*/ 6 w 15"/>
                <a:gd name="T5" fmla="*/ 55 h 56"/>
                <a:gd name="T6" fmla="*/ 0 w 15"/>
                <a:gd name="T7" fmla="*/ 55 h 56"/>
                <a:gd name="T8" fmla="*/ 4 w 15"/>
                <a:gd name="T9" fmla="*/ 0 h 56"/>
              </a:gdLst>
              <a:ahLst/>
              <a:cxnLst>
                <a:cxn ang="0">
                  <a:pos x="T0" y="T1"/>
                </a:cxn>
                <a:cxn ang="0">
                  <a:pos x="T2" y="T3"/>
                </a:cxn>
                <a:cxn ang="0">
                  <a:pos x="T4" y="T5"/>
                </a:cxn>
                <a:cxn ang="0">
                  <a:pos x="T6" y="T7"/>
                </a:cxn>
                <a:cxn ang="0">
                  <a:pos x="T8" y="T9"/>
                </a:cxn>
              </a:cxnLst>
              <a:rect l="0" t="0" r="r" b="b"/>
              <a:pathLst>
                <a:path w="15" h="56">
                  <a:moveTo>
                    <a:pt x="4" y="0"/>
                  </a:moveTo>
                  <a:lnTo>
                    <a:pt x="14" y="0"/>
                  </a:lnTo>
                  <a:lnTo>
                    <a:pt x="6" y="55"/>
                  </a:lnTo>
                  <a:lnTo>
                    <a:pt x="0" y="55"/>
                  </a:lnTo>
                  <a:lnTo>
                    <a:pt x="4"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7" name="Freeform 125"/>
            <p:cNvSpPr>
              <a:spLocks/>
            </p:cNvSpPr>
            <p:nvPr/>
          </p:nvSpPr>
          <p:spPr bwMode="auto">
            <a:xfrm>
              <a:off x="2453" y="3204"/>
              <a:ext cx="29" cy="89"/>
            </a:xfrm>
            <a:custGeom>
              <a:avLst/>
              <a:gdLst>
                <a:gd name="T0" fmla="*/ 13 w 29"/>
                <a:gd name="T1" fmla="*/ 1 h 89"/>
                <a:gd name="T2" fmla="*/ 10 w 29"/>
                <a:gd name="T3" fmla="*/ 0 h 89"/>
                <a:gd name="T4" fmla="*/ 9 w 29"/>
                <a:gd name="T5" fmla="*/ 0 h 89"/>
                <a:gd name="T6" fmla="*/ 6 w 29"/>
                <a:gd name="T7" fmla="*/ 2 h 89"/>
                <a:gd name="T8" fmla="*/ 7 w 29"/>
                <a:gd name="T9" fmla="*/ 4 h 89"/>
                <a:gd name="T10" fmla="*/ 0 w 29"/>
                <a:gd name="T11" fmla="*/ 82 h 89"/>
                <a:gd name="T12" fmla="*/ 1 w 29"/>
                <a:gd name="T13" fmla="*/ 87 h 89"/>
                <a:gd name="T14" fmla="*/ 5 w 29"/>
                <a:gd name="T15" fmla="*/ 87 h 89"/>
                <a:gd name="T16" fmla="*/ 15 w 29"/>
                <a:gd name="T17" fmla="*/ 88 h 89"/>
                <a:gd name="T18" fmla="*/ 18 w 29"/>
                <a:gd name="T19" fmla="*/ 87 h 89"/>
                <a:gd name="T20" fmla="*/ 21 w 29"/>
                <a:gd name="T21" fmla="*/ 82 h 89"/>
                <a:gd name="T22" fmla="*/ 28 w 29"/>
                <a:gd name="T23" fmla="*/ 9 h 89"/>
                <a:gd name="T24" fmla="*/ 25 w 29"/>
                <a:gd name="T25" fmla="*/ 2 h 89"/>
                <a:gd name="T26" fmla="*/ 21 w 29"/>
                <a:gd name="T27" fmla="*/ 0 h 89"/>
                <a:gd name="T28" fmla="*/ 13 w 29"/>
                <a:gd name="T29" fmla="*/ 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89">
                  <a:moveTo>
                    <a:pt x="13" y="1"/>
                  </a:moveTo>
                  <a:lnTo>
                    <a:pt x="10" y="0"/>
                  </a:lnTo>
                  <a:lnTo>
                    <a:pt x="9" y="0"/>
                  </a:lnTo>
                  <a:lnTo>
                    <a:pt x="6" y="2"/>
                  </a:lnTo>
                  <a:lnTo>
                    <a:pt x="7" y="4"/>
                  </a:lnTo>
                  <a:lnTo>
                    <a:pt x="0" y="82"/>
                  </a:lnTo>
                  <a:lnTo>
                    <a:pt x="1" y="87"/>
                  </a:lnTo>
                  <a:lnTo>
                    <a:pt x="5" y="87"/>
                  </a:lnTo>
                  <a:lnTo>
                    <a:pt x="15" y="88"/>
                  </a:lnTo>
                  <a:lnTo>
                    <a:pt x="18" y="87"/>
                  </a:lnTo>
                  <a:lnTo>
                    <a:pt x="21" y="82"/>
                  </a:lnTo>
                  <a:lnTo>
                    <a:pt x="28" y="9"/>
                  </a:lnTo>
                  <a:lnTo>
                    <a:pt x="25" y="2"/>
                  </a:lnTo>
                  <a:lnTo>
                    <a:pt x="21" y="0"/>
                  </a:lnTo>
                  <a:lnTo>
                    <a:pt x="13" y="1"/>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8" name="Freeform 126"/>
            <p:cNvSpPr>
              <a:spLocks/>
            </p:cNvSpPr>
            <p:nvPr/>
          </p:nvSpPr>
          <p:spPr bwMode="auto">
            <a:xfrm>
              <a:off x="2453" y="3343"/>
              <a:ext cx="80" cy="34"/>
            </a:xfrm>
            <a:custGeom>
              <a:avLst/>
              <a:gdLst>
                <a:gd name="T0" fmla="*/ 0 w 80"/>
                <a:gd name="T1" fmla="*/ 7 h 34"/>
                <a:gd name="T2" fmla="*/ 1 w 80"/>
                <a:gd name="T3" fmla="*/ 5 h 34"/>
                <a:gd name="T4" fmla="*/ 3 w 80"/>
                <a:gd name="T5" fmla="*/ 2 h 34"/>
                <a:gd name="T6" fmla="*/ 2 w 80"/>
                <a:gd name="T7" fmla="*/ 0 h 34"/>
                <a:gd name="T8" fmla="*/ 5 w 80"/>
                <a:gd name="T9" fmla="*/ 1 h 34"/>
                <a:gd name="T10" fmla="*/ 75 w 80"/>
                <a:gd name="T11" fmla="*/ 7 h 34"/>
                <a:gd name="T12" fmla="*/ 77 w 80"/>
                <a:gd name="T13" fmla="*/ 10 h 34"/>
                <a:gd name="T14" fmla="*/ 79 w 80"/>
                <a:gd name="T15" fmla="*/ 16 h 34"/>
                <a:gd name="T16" fmla="*/ 78 w 80"/>
                <a:gd name="T17" fmla="*/ 25 h 34"/>
                <a:gd name="T18" fmla="*/ 75 w 80"/>
                <a:gd name="T19" fmla="*/ 32 h 34"/>
                <a:gd name="T20" fmla="*/ 70 w 80"/>
                <a:gd name="T21" fmla="*/ 33 h 34"/>
                <a:gd name="T22" fmla="*/ 5 w 80"/>
                <a:gd name="T23" fmla="*/ 26 h 34"/>
                <a:gd name="T24" fmla="*/ 0 w 80"/>
                <a:gd name="T25" fmla="*/ 24 h 34"/>
                <a:gd name="T26" fmla="*/ 0 w 80"/>
                <a:gd name="T27" fmla="*/ 18 h 34"/>
                <a:gd name="T28" fmla="*/ 0 w 80"/>
                <a:gd name="T29"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34">
                  <a:moveTo>
                    <a:pt x="0" y="7"/>
                  </a:moveTo>
                  <a:lnTo>
                    <a:pt x="1" y="5"/>
                  </a:lnTo>
                  <a:lnTo>
                    <a:pt x="3" y="2"/>
                  </a:lnTo>
                  <a:lnTo>
                    <a:pt x="2" y="0"/>
                  </a:lnTo>
                  <a:lnTo>
                    <a:pt x="5" y="1"/>
                  </a:lnTo>
                  <a:lnTo>
                    <a:pt x="75" y="7"/>
                  </a:lnTo>
                  <a:lnTo>
                    <a:pt x="77" y="10"/>
                  </a:lnTo>
                  <a:lnTo>
                    <a:pt x="79" y="16"/>
                  </a:lnTo>
                  <a:lnTo>
                    <a:pt x="78" y="25"/>
                  </a:lnTo>
                  <a:lnTo>
                    <a:pt x="75" y="32"/>
                  </a:lnTo>
                  <a:lnTo>
                    <a:pt x="70" y="33"/>
                  </a:lnTo>
                  <a:lnTo>
                    <a:pt x="5" y="26"/>
                  </a:lnTo>
                  <a:lnTo>
                    <a:pt x="0" y="24"/>
                  </a:lnTo>
                  <a:lnTo>
                    <a:pt x="0" y="18"/>
                  </a:lnTo>
                  <a:lnTo>
                    <a:pt x="0" y="7"/>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9" name="Freeform 127"/>
            <p:cNvSpPr>
              <a:spLocks/>
            </p:cNvSpPr>
            <p:nvPr/>
          </p:nvSpPr>
          <p:spPr bwMode="auto">
            <a:xfrm>
              <a:off x="2519" y="3208"/>
              <a:ext cx="27" cy="89"/>
            </a:xfrm>
            <a:custGeom>
              <a:avLst/>
              <a:gdLst>
                <a:gd name="T0" fmla="*/ 13 w 27"/>
                <a:gd name="T1" fmla="*/ 2 h 89"/>
                <a:gd name="T2" fmla="*/ 9 w 27"/>
                <a:gd name="T3" fmla="*/ 2 h 89"/>
                <a:gd name="T4" fmla="*/ 8 w 27"/>
                <a:gd name="T5" fmla="*/ 1 h 89"/>
                <a:gd name="T6" fmla="*/ 6 w 27"/>
                <a:gd name="T7" fmla="*/ 2 h 89"/>
                <a:gd name="T8" fmla="*/ 6 w 27"/>
                <a:gd name="T9" fmla="*/ 4 h 89"/>
                <a:gd name="T10" fmla="*/ 0 w 27"/>
                <a:gd name="T11" fmla="*/ 81 h 89"/>
                <a:gd name="T12" fmla="*/ 2 w 27"/>
                <a:gd name="T13" fmla="*/ 87 h 89"/>
                <a:gd name="T14" fmla="*/ 6 w 27"/>
                <a:gd name="T15" fmla="*/ 87 h 89"/>
                <a:gd name="T16" fmla="*/ 13 w 27"/>
                <a:gd name="T17" fmla="*/ 88 h 89"/>
                <a:gd name="T18" fmla="*/ 17 w 27"/>
                <a:gd name="T19" fmla="*/ 87 h 89"/>
                <a:gd name="T20" fmla="*/ 21 w 27"/>
                <a:gd name="T21" fmla="*/ 81 h 89"/>
                <a:gd name="T22" fmla="*/ 26 w 27"/>
                <a:gd name="T23" fmla="*/ 10 h 89"/>
                <a:gd name="T24" fmla="*/ 24 w 27"/>
                <a:gd name="T25" fmla="*/ 4 h 89"/>
                <a:gd name="T26" fmla="*/ 21 w 27"/>
                <a:gd name="T27" fmla="*/ 0 h 89"/>
                <a:gd name="T28" fmla="*/ 13 w 27"/>
                <a:gd name="T29" fmla="*/ 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89">
                  <a:moveTo>
                    <a:pt x="13" y="2"/>
                  </a:moveTo>
                  <a:lnTo>
                    <a:pt x="9" y="2"/>
                  </a:lnTo>
                  <a:lnTo>
                    <a:pt x="8" y="1"/>
                  </a:lnTo>
                  <a:lnTo>
                    <a:pt x="6" y="2"/>
                  </a:lnTo>
                  <a:lnTo>
                    <a:pt x="6" y="4"/>
                  </a:lnTo>
                  <a:lnTo>
                    <a:pt x="0" y="81"/>
                  </a:lnTo>
                  <a:lnTo>
                    <a:pt x="2" y="87"/>
                  </a:lnTo>
                  <a:lnTo>
                    <a:pt x="6" y="87"/>
                  </a:lnTo>
                  <a:lnTo>
                    <a:pt x="13" y="88"/>
                  </a:lnTo>
                  <a:lnTo>
                    <a:pt x="17" y="87"/>
                  </a:lnTo>
                  <a:lnTo>
                    <a:pt x="21" y="81"/>
                  </a:lnTo>
                  <a:lnTo>
                    <a:pt x="26" y="10"/>
                  </a:lnTo>
                  <a:lnTo>
                    <a:pt x="24" y="4"/>
                  </a:lnTo>
                  <a:lnTo>
                    <a:pt x="21" y="0"/>
                  </a:lnTo>
                  <a:lnTo>
                    <a:pt x="13" y="2"/>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60" name="Freeform 128"/>
            <p:cNvSpPr>
              <a:spLocks/>
            </p:cNvSpPr>
            <p:nvPr/>
          </p:nvSpPr>
          <p:spPr bwMode="auto">
            <a:xfrm>
              <a:off x="2457" y="3273"/>
              <a:ext cx="79" cy="32"/>
            </a:xfrm>
            <a:custGeom>
              <a:avLst/>
              <a:gdLst>
                <a:gd name="T0" fmla="*/ 1 w 79"/>
                <a:gd name="T1" fmla="*/ 16 h 32"/>
                <a:gd name="T2" fmla="*/ 1 w 79"/>
                <a:gd name="T3" fmla="*/ 18 h 32"/>
                <a:gd name="T4" fmla="*/ 0 w 79"/>
                <a:gd name="T5" fmla="*/ 22 h 32"/>
                <a:gd name="T6" fmla="*/ 1 w 79"/>
                <a:gd name="T7" fmla="*/ 23 h 32"/>
                <a:gd name="T8" fmla="*/ 3 w 79"/>
                <a:gd name="T9" fmla="*/ 25 h 32"/>
                <a:gd name="T10" fmla="*/ 72 w 79"/>
                <a:gd name="T11" fmla="*/ 31 h 32"/>
                <a:gd name="T12" fmla="*/ 77 w 79"/>
                <a:gd name="T13" fmla="*/ 29 h 32"/>
                <a:gd name="T14" fmla="*/ 77 w 79"/>
                <a:gd name="T15" fmla="*/ 24 h 32"/>
                <a:gd name="T16" fmla="*/ 78 w 79"/>
                <a:gd name="T17" fmla="*/ 14 h 32"/>
                <a:gd name="T18" fmla="*/ 78 w 79"/>
                <a:gd name="T19" fmla="*/ 9 h 32"/>
                <a:gd name="T20" fmla="*/ 74 w 79"/>
                <a:gd name="T21" fmla="*/ 6 h 32"/>
                <a:gd name="T22" fmla="*/ 8 w 79"/>
                <a:gd name="T23" fmla="*/ 0 h 32"/>
                <a:gd name="T24" fmla="*/ 2 w 79"/>
                <a:gd name="T25" fmla="*/ 1 h 32"/>
                <a:gd name="T26" fmla="*/ 0 w 79"/>
                <a:gd name="T27" fmla="*/ 7 h 32"/>
                <a:gd name="T28" fmla="*/ 1 w 79"/>
                <a:gd name="T2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32">
                  <a:moveTo>
                    <a:pt x="1" y="16"/>
                  </a:moveTo>
                  <a:lnTo>
                    <a:pt x="1" y="18"/>
                  </a:lnTo>
                  <a:lnTo>
                    <a:pt x="0" y="22"/>
                  </a:lnTo>
                  <a:lnTo>
                    <a:pt x="1" y="23"/>
                  </a:lnTo>
                  <a:lnTo>
                    <a:pt x="3" y="25"/>
                  </a:lnTo>
                  <a:lnTo>
                    <a:pt x="72" y="31"/>
                  </a:lnTo>
                  <a:lnTo>
                    <a:pt x="77" y="29"/>
                  </a:lnTo>
                  <a:lnTo>
                    <a:pt x="77" y="24"/>
                  </a:lnTo>
                  <a:lnTo>
                    <a:pt x="78" y="14"/>
                  </a:lnTo>
                  <a:lnTo>
                    <a:pt x="78" y="9"/>
                  </a:lnTo>
                  <a:lnTo>
                    <a:pt x="74" y="6"/>
                  </a:lnTo>
                  <a:lnTo>
                    <a:pt x="8" y="0"/>
                  </a:lnTo>
                  <a:lnTo>
                    <a:pt x="2" y="1"/>
                  </a:lnTo>
                  <a:lnTo>
                    <a:pt x="0" y="7"/>
                  </a:lnTo>
                  <a:lnTo>
                    <a:pt x="1" y="16"/>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61" name="Freeform 129"/>
            <p:cNvSpPr>
              <a:spLocks/>
            </p:cNvSpPr>
            <p:nvPr/>
          </p:nvSpPr>
          <p:spPr bwMode="auto">
            <a:xfrm>
              <a:off x="2461" y="3212"/>
              <a:ext cx="15" cy="56"/>
            </a:xfrm>
            <a:custGeom>
              <a:avLst/>
              <a:gdLst>
                <a:gd name="T0" fmla="*/ 14 w 15"/>
                <a:gd name="T1" fmla="*/ 0 h 56"/>
                <a:gd name="T2" fmla="*/ 7 w 15"/>
                <a:gd name="T3" fmla="*/ 0 h 56"/>
                <a:gd name="T4" fmla="*/ 0 w 15"/>
                <a:gd name="T5" fmla="*/ 54 h 56"/>
                <a:gd name="T6" fmla="*/ 7 w 15"/>
                <a:gd name="T7" fmla="*/ 55 h 56"/>
                <a:gd name="T8" fmla="*/ 14 w 15"/>
                <a:gd name="T9" fmla="*/ 0 h 56"/>
              </a:gdLst>
              <a:ahLst/>
              <a:cxnLst>
                <a:cxn ang="0">
                  <a:pos x="T0" y="T1"/>
                </a:cxn>
                <a:cxn ang="0">
                  <a:pos x="T2" y="T3"/>
                </a:cxn>
                <a:cxn ang="0">
                  <a:pos x="T4" y="T5"/>
                </a:cxn>
                <a:cxn ang="0">
                  <a:pos x="T6" y="T7"/>
                </a:cxn>
                <a:cxn ang="0">
                  <a:pos x="T8" y="T9"/>
                </a:cxn>
              </a:cxnLst>
              <a:rect l="0" t="0" r="r" b="b"/>
              <a:pathLst>
                <a:path w="15" h="56">
                  <a:moveTo>
                    <a:pt x="14" y="0"/>
                  </a:moveTo>
                  <a:lnTo>
                    <a:pt x="7" y="0"/>
                  </a:lnTo>
                  <a:lnTo>
                    <a:pt x="0" y="54"/>
                  </a:lnTo>
                  <a:lnTo>
                    <a:pt x="7" y="55"/>
                  </a:lnTo>
                  <a:lnTo>
                    <a:pt x="14"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62" name="Freeform 130"/>
            <p:cNvSpPr>
              <a:spLocks/>
            </p:cNvSpPr>
            <p:nvPr/>
          </p:nvSpPr>
          <p:spPr bwMode="auto">
            <a:xfrm>
              <a:off x="2530" y="3217"/>
              <a:ext cx="15" cy="55"/>
            </a:xfrm>
            <a:custGeom>
              <a:avLst/>
              <a:gdLst>
                <a:gd name="T0" fmla="*/ 14 w 15"/>
                <a:gd name="T1" fmla="*/ 0 h 55"/>
                <a:gd name="T2" fmla="*/ 7 w 15"/>
                <a:gd name="T3" fmla="*/ 0 h 55"/>
                <a:gd name="T4" fmla="*/ 0 w 15"/>
                <a:gd name="T5" fmla="*/ 54 h 55"/>
                <a:gd name="T6" fmla="*/ 7 w 15"/>
                <a:gd name="T7" fmla="*/ 54 h 55"/>
                <a:gd name="T8" fmla="*/ 14 w 15"/>
                <a:gd name="T9" fmla="*/ 0 h 55"/>
              </a:gdLst>
              <a:ahLst/>
              <a:cxnLst>
                <a:cxn ang="0">
                  <a:pos x="T0" y="T1"/>
                </a:cxn>
                <a:cxn ang="0">
                  <a:pos x="T2" y="T3"/>
                </a:cxn>
                <a:cxn ang="0">
                  <a:pos x="T4" y="T5"/>
                </a:cxn>
                <a:cxn ang="0">
                  <a:pos x="T6" y="T7"/>
                </a:cxn>
                <a:cxn ang="0">
                  <a:pos x="T8" y="T9"/>
                </a:cxn>
              </a:cxnLst>
              <a:rect l="0" t="0" r="r" b="b"/>
              <a:pathLst>
                <a:path w="15" h="55">
                  <a:moveTo>
                    <a:pt x="14" y="0"/>
                  </a:moveTo>
                  <a:lnTo>
                    <a:pt x="7" y="0"/>
                  </a:lnTo>
                  <a:lnTo>
                    <a:pt x="0" y="54"/>
                  </a:lnTo>
                  <a:lnTo>
                    <a:pt x="7" y="54"/>
                  </a:lnTo>
                  <a:lnTo>
                    <a:pt x="14"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nvGrpSpPr>
          <p:cNvPr id="18563" name="Group 131"/>
          <p:cNvGrpSpPr>
            <a:grpSpLocks/>
          </p:cNvGrpSpPr>
          <p:nvPr/>
        </p:nvGrpSpPr>
        <p:grpSpPr bwMode="auto">
          <a:xfrm>
            <a:off x="3346450" y="2874963"/>
            <a:ext cx="234950" cy="463550"/>
            <a:chOff x="2539" y="2877"/>
            <a:chExt cx="132" cy="260"/>
          </a:xfrm>
        </p:grpSpPr>
        <p:sp>
          <p:nvSpPr>
            <p:cNvPr id="18564" name="Freeform 132"/>
            <p:cNvSpPr>
              <a:spLocks/>
            </p:cNvSpPr>
            <p:nvPr/>
          </p:nvSpPr>
          <p:spPr bwMode="auto">
            <a:xfrm>
              <a:off x="2647" y="2890"/>
              <a:ext cx="15" cy="18"/>
            </a:xfrm>
            <a:custGeom>
              <a:avLst/>
              <a:gdLst>
                <a:gd name="T0" fmla="*/ 12 w 15"/>
                <a:gd name="T1" fmla="*/ 12 h 18"/>
                <a:gd name="T2" fmla="*/ 6 w 15"/>
                <a:gd name="T3" fmla="*/ 15 h 18"/>
                <a:gd name="T4" fmla="*/ 6 w 15"/>
                <a:gd name="T5" fmla="*/ 17 h 18"/>
                <a:gd name="T6" fmla="*/ 4 w 15"/>
                <a:gd name="T7" fmla="*/ 15 h 18"/>
                <a:gd name="T8" fmla="*/ 0 w 15"/>
                <a:gd name="T9" fmla="*/ 10 h 18"/>
                <a:gd name="T10" fmla="*/ 1 w 15"/>
                <a:gd name="T11" fmla="*/ 4 h 18"/>
                <a:gd name="T12" fmla="*/ 3 w 15"/>
                <a:gd name="T13" fmla="*/ 2 h 18"/>
                <a:gd name="T14" fmla="*/ 8 w 15"/>
                <a:gd name="T15" fmla="*/ 0 h 18"/>
                <a:gd name="T16" fmla="*/ 10 w 15"/>
                <a:gd name="T17" fmla="*/ 3 h 18"/>
                <a:gd name="T18" fmla="*/ 14 w 15"/>
                <a:gd name="T19" fmla="*/ 7 h 18"/>
                <a:gd name="T20" fmla="*/ 12 w 15"/>
                <a:gd name="T2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12" y="12"/>
                  </a:moveTo>
                  <a:lnTo>
                    <a:pt x="6" y="15"/>
                  </a:lnTo>
                  <a:lnTo>
                    <a:pt x="6" y="17"/>
                  </a:lnTo>
                  <a:lnTo>
                    <a:pt x="4" y="15"/>
                  </a:lnTo>
                  <a:lnTo>
                    <a:pt x="0" y="10"/>
                  </a:lnTo>
                  <a:lnTo>
                    <a:pt x="1" y="4"/>
                  </a:lnTo>
                  <a:lnTo>
                    <a:pt x="3" y="2"/>
                  </a:lnTo>
                  <a:lnTo>
                    <a:pt x="8" y="0"/>
                  </a:lnTo>
                  <a:lnTo>
                    <a:pt x="10" y="3"/>
                  </a:lnTo>
                  <a:lnTo>
                    <a:pt x="14" y="7"/>
                  </a:lnTo>
                  <a:lnTo>
                    <a:pt x="12" y="12"/>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65" name="Freeform 133"/>
            <p:cNvSpPr>
              <a:spLocks/>
            </p:cNvSpPr>
            <p:nvPr/>
          </p:nvSpPr>
          <p:spPr bwMode="auto">
            <a:xfrm>
              <a:off x="2591" y="2877"/>
              <a:ext cx="15" cy="19"/>
            </a:xfrm>
            <a:custGeom>
              <a:avLst/>
              <a:gdLst>
                <a:gd name="T0" fmla="*/ 14 w 15"/>
                <a:gd name="T1" fmla="*/ 12 h 19"/>
                <a:gd name="T2" fmla="*/ 7 w 15"/>
                <a:gd name="T3" fmla="*/ 15 h 19"/>
                <a:gd name="T4" fmla="*/ 6 w 15"/>
                <a:gd name="T5" fmla="*/ 18 h 19"/>
                <a:gd name="T6" fmla="*/ 5 w 15"/>
                <a:gd name="T7" fmla="*/ 15 h 19"/>
                <a:gd name="T8" fmla="*/ 0 w 15"/>
                <a:gd name="T9" fmla="*/ 12 h 19"/>
                <a:gd name="T10" fmla="*/ 2 w 15"/>
                <a:gd name="T11" fmla="*/ 5 h 19"/>
                <a:gd name="T12" fmla="*/ 4 w 15"/>
                <a:gd name="T13" fmla="*/ 2 h 19"/>
                <a:gd name="T14" fmla="*/ 7 w 15"/>
                <a:gd name="T15" fmla="*/ 0 h 19"/>
                <a:gd name="T16" fmla="*/ 10 w 15"/>
                <a:gd name="T17" fmla="*/ 2 h 19"/>
                <a:gd name="T18" fmla="*/ 11 w 15"/>
                <a:gd name="T19" fmla="*/ 6 h 19"/>
                <a:gd name="T20" fmla="*/ 14 w 15"/>
                <a:gd name="T21"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9">
                  <a:moveTo>
                    <a:pt x="14" y="12"/>
                  </a:moveTo>
                  <a:lnTo>
                    <a:pt x="7" y="15"/>
                  </a:lnTo>
                  <a:lnTo>
                    <a:pt x="6" y="18"/>
                  </a:lnTo>
                  <a:lnTo>
                    <a:pt x="5" y="15"/>
                  </a:lnTo>
                  <a:lnTo>
                    <a:pt x="0" y="12"/>
                  </a:lnTo>
                  <a:lnTo>
                    <a:pt x="2" y="5"/>
                  </a:lnTo>
                  <a:lnTo>
                    <a:pt x="4" y="2"/>
                  </a:lnTo>
                  <a:lnTo>
                    <a:pt x="7" y="0"/>
                  </a:lnTo>
                  <a:lnTo>
                    <a:pt x="10" y="2"/>
                  </a:lnTo>
                  <a:lnTo>
                    <a:pt x="11" y="6"/>
                  </a:lnTo>
                  <a:lnTo>
                    <a:pt x="14" y="12"/>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66" name="Freeform 134"/>
            <p:cNvSpPr>
              <a:spLocks/>
            </p:cNvSpPr>
            <p:nvPr/>
          </p:nvSpPr>
          <p:spPr bwMode="auto">
            <a:xfrm>
              <a:off x="2575" y="2888"/>
              <a:ext cx="90" cy="29"/>
            </a:xfrm>
            <a:custGeom>
              <a:avLst/>
              <a:gdLst>
                <a:gd name="T0" fmla="*/ 87 w 90"/>
                <a:gd name="T1" fmla="*/ 28 h 29"/>
                <a:gd name="T2" fmla="*/ 83 w 90"/>
                <a:gd name="T3" fmla="*/ 26 h 29"/>
                <a:gd name="T4" fmla="*/ 81 w 90"/>
                <a:gd name="T5" fmla="*/ 25 h 29"/>
                <a:gd name="T6" fmla="*/ 73 w 90"/>
                <a:gd name="T7" fmla="*/ 21 h 29"/>
                <a:gd name="T8" fmla="*/ 69 w 90"/>
                <a:gd name="T9" fmla="*/ 20 h 29"/>
                <a:gd name="T10" fmla="*/ 56 w 90"/>
                <a:gd name="T11" fmla="*/ 12 h 29"/>
                <a:gd name="T12" fmla="*/ 43 w 90"/>
                <a:gd name="T13" fmla="*/ 10 h 29"/>
                <a:gd name="T14" fmla="*/ 33 w 90"/>
                <a:gd name="T15" fmla="*/ 6 h 29"/>
                <a:gd name="T16" fmla="*/ 19 w 90"/>
                <a:gd name="T17" fmla="*/ 7 h 29"/>
                <a:gd name="T18" fmla="*/ 13 w 90"/>
                <a:gd name="T19" fmla="*/ 10 h 29"/>
                <a:gd name="T20" fmla="*/ 8 w 90"/>
                <a:gd name="T21" fmla="*/ 10 h 29"/>
                <a:gd name="T22" fmla="*/ 5 w 90"/>
                <a:gd name="T23" fmla="*/ 9 h 29"/>
                <a:gd name="T24" fmla="*/ 4 w 90"/>
                <a:gd name="T25" fmla="*/ 11 h 29"/>
                <a:gd name="T26" fmla="*/ 0 w 90"/>
                <a:gd name="T27" fmla="*/ 11 h 29"/>
                <a:gd name="T28" fmla="*/ 2 w 90"/>
                <a:gd name="T29" fmla="*/ 8 h 29"/>
                <a:gd name="T30" fmla="*/ 0 w 90"/>
                <a:gd name="T31" fmla="*/ 8 h 29"/>
                <a:gd name="T32" fmla="*/ 2 w 90"/>
                <a:gd name="T33" fmla="*/ 5 h 29"/>
                <a:gd name="T34" fmla="*/ 3 w 90"/>
                <a:gd name="T35" fmla="*/ 1 h 29"/>
                <a:gd name="T36" fmla="*/ 7 w 90"/>
                <a:gd name="T37" fmla="*/ 2 h 29"/>
                <a:gd name="T38" fmla="*/ 11 w 90"/>
                <a:gd name="T39" fmla="*/ 2 h 29"/>
                <a:gd name="T40" fmla="*/ 16 w 90"/>
                <a:gd name="T41" fmla="*/ 1 h 29"/>
                <a:gd name="T42" fmla="*/ 32 w 90"/>
                <a:gd name="T43" fmla="*/ 0 h 29"/>
                <a:gd name="T44" fmla="*/ 44 w 90"/>
                <a:gd name="T45" fmla="*/ 0 h 29"/>
                <a:gd name="T46" fmla="*/ 60 w 90"/>
                <a:gd name="T47" fmla="*/ 4 h 29"/>
                <a:gd name="T48" fmla="*/ 73 w 90"/>
                <a:gd name="T49" fmla="*/ 12 h 29"/>
                <a:gd name="T50" fmla="*/ 80 w 90"/>
                <a:gd name="T51" fmla="*/ 15 h 29"/>
                <a:gd name="T52" fmla="*/ 84 w 90"/>
                <a:gd name="T53" fmla="*/ 17 h 29"/>
                <a:gd name="T54" fmla="*/ 86 w 90"/>
                <a:gd name="T55" fmla="*/ 18 h 29"/>
                <a:gd name="T56" fmla="*/ 89 w 90"/>
                <a:gd name="T57" fmla="*/ 20 h 29"/>
                <a:gd name="T58" fmla="*/ 89 w 90"/>
                <a:gd name="T59" fmla="*/ 22 h 29"/>
                <a:gd name="T60" fmla="*/ 89 w 90"/>
                <a:gd name="T61" fmla="*/ 23 h 29"/>
                <a:gd name="T62" fmla="*/ 87 w 90"/>
                <a:gd name="T63"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 h="29">
                  <a:moveTo>
                    <a:pt x="87" y="28"/>
                  </a:moveTo>
                  <a:lnTo>
                    <a:pt x="83" y="26"/>
                  </a:lnTo>
                  <a:lnTo>
                    <a:pt x="81" y="25"/>
                  </a:lnTo>
                  <a:lnTo>
                    <a:pt x="73" y="21"/>
                  </a:lnTo>
                  <a:lnTo>
                    <a:pt x="69" y="20"/>
                  </a:lnTo>
                  <a:lnTo>
                    <a:pt x="56" y="12"/>
                  </a:lnTo>
                  <a:lnTo>
                    <a:pt x="43" y="10"/>
                  </a:lnTo>
                  <a:lnTo>
                    <a:pt x="33" y="6"/>
                  </a:lnTo>
                  <a:lnTo>
                    <a:pt x="19" y="7"/>
                  </a:lnTo>
                  <a:lnTo>
                    <a:pt x="13" y="10"/>
                  </a:lnTo>
                  <a:lnTo>
                    <a:pt x="8" y="10"/>
                  </a:lnTo>
                  <a:lnTo>
                    <a:pt x="5" y="9"/>
                  </a:lnTo>
                  <a:lnTo>
                    <a:pt x="4" y="11"/>
                  </a:lnTo>
                  <a:lnTo>
                    <a:pt x="0" y="11"/>
                  </a:lnTo>
                  <a:lnTo>
                    <a:pt x="2" y="8"/>
                  </a:lnTo>
                  <a:lnTo>
                    <a:pt x="0" y="8"/>
                  </a:lnTo>
                  <a:lnTo>
                    <a:pt x="2" y="5"/>
                  </a:lnTo>
                  <a:lnTo>
                    <a:pt x="3" y="1"/>
                  </a:lnTo>
                  <a:lnTo>
                    <a:pt x="7" y="2"/>
                  </a:lnTo>
                  <a:lnTo>
                    <a:pt x="11" y="2"/>
                  </a:lnTo>
                  <a:lnTo>
                    <a:pt x="16" y="1"/>
                  </a:lnTo>
                  <a:lnTo>
                    <a:pt x="32" y="0"/>
                  </a:lnTo>
                  <a:lnTo>
                    <a:pt x="44" y="0"/>
                  </a:lnTo>
                  <a:lnTo>
                    <a:pt x="60" y="4"/>
                  </a:lnTo>
                  <a:lnTo>
                    <a:pt x="73" y="12"/>
                  </a:lnTo>
                  <a:lnTo>
                    <a:pt x="80" y="15"/>
                  </a:lnTo>
                  <a:lnTo>
                    <a:pt x="84" y="17"/>
                  </a:lnTo>
                  <a:lnTo>
                    <a:pt x="86" y="18"/>
                  </a:lnTo>
                  <a:lnTo>
                    <a:pt x="89" y="20"/>
                  </a:lnTo>
                  <a:lnTo>
                    <a:pt x="89" y="22"/>
                  </a:lnTo>
                  <a:lnTo>
                    <a:pt x="89" y="23"/>
                  </a:lnTo>
                  <a:lnTo>
                    <a:pt x="87" y="28"/>
                  </a:lnTo>
                </a:path>
              </a:pathLst>
            </a:custGeom>
            <a:solidFill>
              <a:srgbClr val="91919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67" name="Freeform 135"/>
            <p:cNvSpPr>
              <a:spLocks/>
            </p:cNvSpPr>
            <p:nvPr/>
          </p:nvSpPr>
          <p:spPr bwMode="auto">
            <a:xfrm>
              <a:off x="2563" y="3113"/>
              <a:ext cx="15" cy="18"/>
            </a:xfrm>
            <a:custGeom>
              <a:avLst/>
              <a:gdLst>
                <a:gd name="T0" fmla="*/ 11 w 15"/>
                <a:gd name="T1" fmla="*/ 12 h 18"/>
                <a:gd name="T2" fmla="*/ 14 w 15"/>
                <a:gd name="T3" fmla="*/ 15 h 18"/>
                <a:gd name="T4" fmla="*/ 2 w 15"/>
                <a:gd name="T5" fmla="*/ 17 h 18"/>
                <a:gd name="T6" fmla="*/ 1 w 15"/>
                <a:gd name="T7" fmla="*/ 14 h 18"/>
                <a:gd name="T8" fmla="*/ 0 w 15"/>
                <a:gd name="T9" fmla="*/ 11 h 18"/>
                <a:gd name="T10" fmla="*/ 0 w 15"/>
                <a:gd name="T11" fmla="*/ 5 h 18"/>
                <a:gd name="T12" fmla="*/ 0 w 15"/>
                <a:gd name="T13" fmla="*/ 3 h 18"/>
                <a:gd name="T14" fmla="*/ 2 w 15"/>
                <a:gd name="T15" fmla="*/ 0 h 18"/>
                <a:gd name="T16" fmla="*/ 14 w 15"/>
                <a:gd name="T17" fmla="*/ 5 h 18"/>
                <a:gd name="T18" fmla="*/ 14 w 15"/>
                <a:gd name="T19" fmla="*/ 8 h 18"/>
                <a:gd name="T20" fmla="*/ 11 w 15"/>
                <a:gd name="T2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11" y="12"/>
                  </a:moveTo>
                  <a:lnTo>
                    <a:pt x="14" y="15"/>
                  </a:lnTo>
                  <a:lnTo>
                    <a:pt x="2" y="17"/>
                  </a:lnTo>
                  <a:lnTo>
                    <a:pt x="1" y="14"/>
                  </a:lnTo>
                  <a:lnTo>
                    <a:pt x="0" y="11"/>
                  </a:lnTo>
                  <a:lnTo>
                    <a:pt x="0" y="5"/>
                  </a:lnTo>
                  <a:lnTo>
                    <a:pt x="0" y="3"/>
                  </a:lnTo>
                  <a:lnTo>
                    <a:pt x="2" y="0"/>
                  </a:lnTo>
                  <a:lnTo>
                    <a:pt x="14" y="5"/>
                  </a:lnTo>
                  <a:lnTo>
                    <a:pt x="14" y="8"/>
                  </a:lnTo>
                  <a:lnTo>
                    <a:pt x="11" y="12"/>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68" name="Freeform 136"/>
            <p:cNvSpPr>
              <a:spLocks/>
            </p:cNvSpPr>
            <p:nvPr/>
          </p:nvSpPr>
          <p:spPr bwMode="auto">
            <a:xfrm>
              <a:off x="2606" y="3120"/>
              <a:ext cx="15" cy="17"/>
            </a:xfrm>
            <a:custGeom>
              <a:avLst/>
              <a:gdLst>
                <a:gd name="T0" fmla="*/ 14 w 15"/>
                <a:gd name="T1" fmla="*/ 14 h 17"/>
                <a:gd name="T2" fmla="*/ 10 w 15"/>
                <a:gd name="T3" fmla="*/ 16 h 17"/>
                <a:gd name="T4" fmla="*/ 4 w 15"/>
                <a:gd name="T5" fmla="*/ 16 h 17"/>
                <a:gd name="T6" fmla="*/ 0 w 15"/>
                <a:gd name="T7" fmla="*/ 14 h 17"/>
                <a:gd name="T8" fmla="*/ 2 w 15"/>
                <a:gd name="T9" fmla="*/ 11 h 17"/>
                <a:gd name="T10" fmla="*/ 2 w 15"/>
                <a:gd name="T11" fmla="*/ 6 h 17"/>
                <a:gd name="T12" fmla="*/ 0 w 15"/>
                <a:gd name="T13" fmla="*/ 5 h 17"/>
                <a:gd name="T14" fmla="*/ 6 w 15"/>
                <a:gd name="T15" fmla="*/ 0 h 17"/>
                <a:gd name="T16" fmla="*/ 11 w 15"/>
                <a:gd name="T17" fmla="*/ 3 h 17"/>
                <a:gd name="T18" fmla="*/ 14 w 15"/>
                <a:gd name="T19" fmla="*/ 5 h 17"/>
                <a:gd name="T20" fmla="*/ 14 w 15"/>
                <a:gd name="T21"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4" y="14"/>
                  </a:moveTo>
                  <a:lnTo>
                    <a:pt x="10" y="16"/>
                  </a:lnTo>
                  <a:lnTo>
                    <a:pt x="4" y="16"/>
                  </a:lnTo>
                  <a:lnTo>
                    <a:pt x="0" y="14"/>
                  </a:lnTo>
                  <a:lnTo>
                    <a:pt x="2" y="11"/>
                  </a:lnTo>
                  <a:lnTo>
                    <a:pt x="2" y="6"/>
                  </a:lnTo>
                  <a:lnTo>
                    <a:pt x="0" y="5"/>
                  </a:lnTo>
                  <a:lnTo>
                    <a:pt x="6" y="0"/>
                  </a:lnTo>
                  <a:lnTo>
                    <a:pt x="11" y="3"/>
                  </a:lnTo>
                  <a:lnTo>
                    <a:pt x="14" y="5"/>
                  </a:lnTo>
                  <a:lnTo>
                    <a:pt x="14" y="14"/>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69" name="Freeform 137"/>
            <p:cNvSpPr>
              <a:spLocks/>
            </p:cNvSpPr>
            <p:nvPr/>
          </p:nvSpPr>
          <p:spPr bwMode="auto">
            <a:xfrm>
              <a:off x="2539" y="3041"/>
              <a:ext cx="22" cy="56"/>
            </a:xfrm>
            <a:custGeom>
              <a:avLst/>
              <a:gdLst>
                <a:gd name="T0" fmla="*/ 19 w 22"/>
                <a:gd name="T1" fmla="*/ 7 h 56"/>
                <a:gd name="T2" fmla="*/ 21 w 22"/>
                <a:gd name="T3" fmla="*/ 3 h 56"/>
                <a:gd name="T4" fmla="*/ 18 w 22"/>
                <a:gd name="T5" fmla="*/ 4 h 56"/>
                <a:gd name="T6" fmla="*/ 9 w 22"/>
                <a:gd name="T7" fmla="*/ 1 h 56"/>
                <a:gd name="T8" fmla="*/ 8 w 22"/>
                <a:gd name="T9" fmla="*/ 0 h 56"/>
                <a:gd name="T10" fmla="*/ 8 w 22"/>
                <a:gd name="T11" fmla="*/ 3 h 56"/>
                <a:gd name="T12" fmla="*/ 1 w 22"/>
                <a:gd name="T13" fmla="*/ 49 h 56"/>
                <a:gd name="T14" fmla="*/ 0 w 22"/>
                <a:gd name="T15" fmla="*/ 53 h 56"/>
                <a:gd name="T16" fmla="*/ 2 w 22"/>
                <a:gd name="T17" fmla="*/ 53 h 56"/>
                <a:gd name="T18" fmla="*/ 11 w 22"/>
                <a:gd name="T19" fmla="*/ 54 h 56"/>
                <a:gd name="T20" fmla="*/ 13 w 22"/>
                <a:gd name="T21" fmla="*/ 55 h 56"/>
                <a:gd name="T22" fmla="*/ 13 w 22"/>
                <a:gd name="T23" fmla="*/ 52 h 56"/>
                <a:gd name="T24" fmla="*/ 19 w 22"/>
                <a:gd name="T25"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56">
                  <a:moveTo>
                    <a:pt x="19" y="7"/>
                  </a:moveTo>
                  <a:lnTo>
                    <a:pt x="21" y="3"/>
                  </a:lnTo>
                  <a:lnTo>
                    <a:pt x="18" y="4"/>
                  </a:lnTo>
                  <a:lnTo>
                    <a:pt x="9" y="1"/>
                  </a:lnTo>
                  <a:lnTo>
                    <a:pt x="8" y="0"/>
                  </a:lnTo>
                  <a:lnTo>
                    <a:pt x="8" y="3"/>
                  </a:lnTo>
                  <a:lnTo>
                    <a:pt x="1" y="49"/>
                  </a:lnTo>
                  <a:lnTo>
                    <a:pt x="0" y="53"/>
                  </a:lnTo>
                  <a:lnTo>
                    <a:pt x="2" y="53"/>
                  </a:lnTo>
                  <a:lnTo>
                    <a:pt x="11" y="54"/>
                  </a:lnTo>
                  <a:lnTo>
                    <a:pt x="13" y="55"/>
                  </a:lnTo>
                  <a:lnTo>
                    <a:pt x="13" y="52"/>
                  </a:lnTo>
                  <a:lnTo>
                    <a:pt x="19" y="7"/>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0" name="Freeform 138"/>
            <p:cNvSpPr>
              <a:spLocks/>
            </p:cNvSpPr>
            <p:nvPr/>
          </p:nvSpPr>
          <p:spPr bwMode="auto">
            <a:xfrm>
              <a:off x="2630" y="3059"/>
              <a:ext cx="22" cy="54"/>
            </a:xfrm>
            <a:custGeom>
              <a:avLst/>
              <a:gdLst>
                <a:gd name="T0" fmla="*/ 21 w 22"/>
                <a:gd name="T1" fmla="*/ 5 h 54"/>
                <a:gd name="T2" fmla="*/ 20 w 22"/>
                <a:gd name="T3" fmla="*/ 2 h 54"/>
                <a:gd name="T4" fmla="*/ 18 w 22"/>
                <a:gd name="T5" fmla="*/ 3 h 54"/>
                <a:gd name="T6" fmla="*/ 10 w 22"/>
                <a:gd name="T7" fmla="*/ 0 h 54"/>
                <a:gd name="T8" fmla="*/ 8 w 22"/>
                <a:gd name="T9" fmla="*/ 0 h 54"/>
                <a:gd name="T10" fmla="*/ 6 w 22"/>
                <a:gd name="T11" fmla="*/ 3 h 54"/>
                <a:gd name="T12" fmla="*/ 0 w 22"/>
                <a:gd name="T13" fmla="*/ 49 h 54"/>
                <a:gd name="T14" fmla="*/ 3 w 22"/>
                <a:gd name="T15" fmla="*/ 51 h 54"/>
                <a:gd name="T16" fmla="*/ 4 w 22"/>
                <a:gd name="T17" fmla="*/ 51 h 54"/>
                <a:gd name="T18" fmla="*/ 13 w 22"/>
                <a:gd name="T19" fmla="*/ 53 h 54"/>
                <a:gd name="T20" fmla="*/ 14 w 22"/>
                <a:gd name="T21" fmla="*/ 53 h 54"/>
                <a:gd name="T22" fmla="*/ 15 w 22"/>
                <a:gd name="T23" fmla="*/ 52 h 54"/>
                <a:gd name="T24" fmla="*/ 21 w 22"/>
                <a:gd name="T2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54">
                  <a:moveTo>
                    <a:pt x="21" y="5"/>
                  </a:moveTo>
                  <a:lnTo>
                    <a:pt x="20" y="2"/>
                  </a:lnTo>
                  <a:lnTo>
                    <a:pt x="18" y="3"/>
                  </a:lnTo>
                  <a:lnTo>
                    <a:pt x="10" y="0"/>
                  </a:lnTo>
                  <a:lnTo>
                    <a:pt x="8" y="0"/>
                  </a:lnTo>
                  <a:lnTo>
                    <a:pt x="6" y="3"/>
                  </a:lnTo>
                  <a:lnTo>
                    <a:pt x="0" y="49"/>
                  </a:lnTo>
                  <a:lnTo>
                    <a:pt x="3" y="51"/>
                  </a:lnTo>
                  <a:lnTo>
                    <a:pt x="4" y="51"/>
                  </a:lnTo>
                  <a:lnTo>
                    <a:pt x="13" y="53"/>
                  </a:lnTo>
                  <a:lnTo>
                    <a:pt x="14" y="53"/>
                  </a:lnTo>
                  <a:lnTo>
                    <a:pt x="15" y="52"/>
                  </a:lnTo>
                  <a:lnTo>
                    <a:pt x="21" y="5"/>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1" name="Freeform 139"/>
            <p:cNvSpPr>
              <a:spLocks/>
            </p:cNvSpPr>
            <p:nvPr/>
          </p:nvSpPr>
          <p:spPr bwMode="auto">
            <a:xfrm>
              <a:off x="2555" y="2916"/>
              <a:ext cx="21" cy="51"/>
            </a:xfrm>
            <a:custGeom>
              <a:avLst/>
              <a:gdLst>
                <a:gd name="T0" fmla="*/ 20 w 21"/>
                <a:gd name="T1" fmla="*/ 4 h 51"/>
                <a:gd name="T2" fmla="*/ 20 w 21"/>
                <a:gd name="T3" fmla="*/ 3 h 51"/>
                <a:gd name="T4" fmla="*/ 20 w 21"/>
                <a:gd name="T5" fmla="*/ 2 h 51"/>
                <a:gd name="T6" fmla="*/ 10 w 21"/>
                <a:gd name="T7" fmla="*/ 0 h 51"/>
                <a:gd name="T8" fmla="*/ 9 w 21"/>
                <a:gd name="T9" fmla="*/ 1 h 51"/>
                <a:gd name="T10" fmla="*/ 7 w 21"/>
                <a:gd name="T11" fmla="*/ 4 h 51"/>
                <a:gd name="T12" fmla="*/ 1 w 21"/>
                <a:gd name="T13" fmla="*/ 46 h 51"/>
                <a:gd name="T14" fmla="*/ 0 w 21"/>
                <a:gd name="T15" fmla="*/ 47 h 51"/>
                <a:gd name="T16" fmla="*/ 2 w 21"/>
                <a:gd name="T17" fmla="*/ 47 h 51"/>
                <a:gd name="T18" fmla="*/ 12 w 21"/>
                <a:gd name="T19" fmla="*/ 50 h 51"/>
                <a:gd name="T20" fmla="*/ 13 w 21"/>
                <a:gd name="T21" fmla="*/ 50 h 51"/>
                <a:gd name="T22" fmla="*/ 13 w 21"/>
                <a:gd name="T23" fmla="*/ 48 h 51"/>
                <a:gd name="T24" fmla="*/ 20 w 21"/>
                <a:gd name="T25"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51">
                  <a:moveTo>
                    <a:pt x="20" y="4"/>
                  </a:moveTo>
                  <a:lnTo>
                    <a:pt x="20" y="3"/>
                  </a:lnTo>
                  <a:lnTo>
                    <a:pt x="20" y="2"/>
                  </a:lnTo>
                  <a:lnTo>
                    <a:pt x="10" y="0"/>
                  </a:lnTo>
                  <a:lnTo>
                    <a:pt x="9" y="1"/>
                  </a:lnTo>
                  <a:lnTo>
                    <a:pt x="7" y="4"/>
                  </a:lnTo>
                  <a:lnTo>
                    <a:pt x="1" y="46"/>
                  </a:lnTo>
                  <a:lnTo>
                    <a:pt x="0" y="47"/>
                  </a:lnTo>
                  <a:lnTo>
                    <a:pt x="2" y="47"/>
                  </a:lnTo>
                  <a:lnTo>
                    <a:pt x="12" y="50"/>
                  </a:lnTo>
                  <a:lnTo>
                    <a:pt x="13" y="50"/>
                  </a:lnTo>
                  <a:lnTo>
                    <a:pt x="13" y="48"/>
                  </a:lnTo>
                  <a:lnTo>
                    <a:pt x="20" y="4"/>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2" name="Freeform 140"/>
            <p:cNvSpPr>
              <a:spLocks/>
            </p:cNvSpPr>
            <p:nvPr/>
          </p:nvSpPr>
          <p:spPr bwMode="auto">
            <a:xfrm>
              <a:off x="2648" y="2931"/>
              <a:ext cx="23" cy="52"/>
            </a:xfrm>
            <a:custGeom>
              <a:avLst/>
              <a:gdLst>
                <a:gd name="T0" fmla="*/ 22 w 23"/>
                <a:gd name="T1" fmla="*/ 6 h 52"/>
                <a:gd name="T2" fmla="*/ 19 w 23"/>
                <a:gd name="T3" fmla="*/ 5 h 52"/>
                <a:gd name="T4" fmla="*/ 19 w 23"/>
                <a:gd name="T5" fmla="*/ 1 h 52"/>
                <a:gd name="T6" fmla="*/ 8 w 23"/>
                <a:gd name="T7" fmla="*/ 0 h 52"/>
                <a:gd name="T8" fmla="*/ 6 w 23"/>
                <a:gd name="T9" fmla="*/ 0 h 52"/>
                <a:gd name="T10" fmla="*/ 5 w 23"/>
                <a:gd name="T11" fmla="*/ 4 h 52"/>
                <a:gd name="T12" fmla="*/ 0 w 23"/>
                <a:gd name="T13" fmla="*/ 47 h 52"/>
                <a:gd name="T14" fmla="*/ 0 w 23"/>
                <a:gd name="T15" fmla="*/ 48 h 52"/>
                <a:gd name="T16" fmla="*/ 1 w 23"/>
                <a:gd name="T17" fmla="*/ 49 h 52"/>
                <a:gd name="T18" fmla="*/ 11 w 23"/>
                <a:gd name="T19" fmla="*/ 49 h 52"/>
                <a:gd name="T20" fmla="*/ 13 w 23"/>
                <a:gd name="T21" fmla="*/ 51 h 52"/>
                <a:gd name="T22" fmla="*/ 15 w 23"/>
                <a:gd name="T23" fmla="*/ 50 h 52"/>
                <a:gd name="T24" fmla="*/ 22 w 23"/>
                <a:gd name="T25"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52">
                  <a:moveTo>
                    <a:pt x="22" y="6"/>
                  </a:moveTo>
                  <a:lnTo>
                    <a:pt x="19" y="5"/>
                  </a:lnTo>
                  <a:lnTo>
                    <a:pt x="19" y="1"/>
                  </a:lnTo>
                  <a:lnTo>
                    <a:pt x="8" y="0"/>
                  </a:lnTo>
                  <a:lnTo>
                    <a:pt x="6" y="0"/>
                  </a:lnTo>
                  <a:lnTo>
                    <a:pt x="5" y="4"/>
                  </a:lnTo>
                  <a:lnTo>
                    <a:pt x="0" y="47"/>
                  </a:lnTo>
                  <a:lnTo>
                    <a:pt x="0" y="48"/>
                  </a:lnTo>
                  <a:lnTo>
                    <a:pt x="1" y="49"/>
                  </a:lnTo>
                  <a:lnTo>
                    <a:pt x="11" y="49"/>
                  </a:lnTo>
                  <a:lnTo>
                    <a:pt x="13" y="51"/>
                  </a:lnTo>
                  <a:lnTo>
                    <a:pt x="15" y="50"/>
                  </a:lnTo>
                  <a:lnTo>
                    <a:pt x="22" y="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3" name="Freeform 141"/>
            <p:cNvSpPr>
              <a:spLocks/>
            </p:cNvSpPr>
            <p:nvPr/>
          </p:nvSpPr>
          <p:spPr bwMode="auto">
            <a:xfrm>
              <a:off x="2546" y="2895"/>
              <a:ext cx="120" cy="232"/>
            </a:xfrm>
            <a:custGeom>
              <a:avLst/>
              <a:gdLst>
                <a:gd name="T0" fmla="*/ 74 w 120"/>
                <a:gd name="T1" fmla="*/ 1 h 232"/>
                <a:gd name="T2" fmla="*/ 63 w 120"/>
                <a:gd name="T3" fmla="*/ 1 h 232"/>
                <a:gd name="T4" fmla="*/ 52 w 120"/>
                <a:gd name="T5" fmla="*/ 0 h 232"/>
                <a:gd name="T6" fmla="*/ 46 w 120"/>
                <a:gd name="T7" fmla="*/ 2 h 232"/>
                <a:gd name="T8" fmla="*/ 42 w 120"/>
                <a:gd name="T9" fmla="*/ 3 h 232"/>
                <a:gd name="T10" fmla="*/ 35 w 120"/>
                <a:gd name="T11" fmla="*/ 3 h 232"/>
                <a:gd name="T12" fmla="*/ 30 w 120"/>
                <a:gd name="T13" fmla="*/ 4 h 232"/>
                <a:gd name="T14" fmla="*/ 28 w 120"/>
                <a:gd name="T15" fmla="*/ 9 h 232"/>
                <a:gd name="T16" fmla="*/ 27 w 120"/>
                <a:gd name="T17" fmla="*/ 13 h 232"/>
                <a:gd name="T18" fmla="*/ 25 w 120"/>
                <a:gd name="T19" fmla="*/ 17 h 232"/>
                <a:gd name="T20" fmla="*/ 22 w 120"/>
                <a:gd name="T21" fmla="*/ 25 h 232"/>
                <a:gd name="T22" fmla="*/ 21 w 120"/>
                <a:gd name="T23" fmla="*/ 34 h 232"/>
                <a:gd name="T24" fmla="*/ 18 w 120"/>
                <a:gd name="T25" fmla="*/ 46 h 232"/>
                <a:gd name="T26" fmla="*/ 18 w 120"/>
                <a:gd name="T27" fmla="*/ 58 h 232"/>
                <a:gd name="T28" fmla="*/ 15 w 120"/>
                <a:gd name="T29" fmla="*/ 69 h 232"/>
                <a:gd name="T30" fmla="*/ 17 w 120"/>
                <a:gd name="T31" fmla="*/ 73 h 232"/>
                <a:gd name="T32" fmla="*/ 18 w 120"/>
                <a:gd name="T33" fmla="*/ 77 h 232"/>
                <a:gd name="T34" fmla="*/ 18 w 120"/>
                <a:gd name="T35" fmla="*/ 80 h 232"/>
                <a:gd name="T36" fmla="*/ 11 w 120"/>
                <a:gd name="T37" fmla="*/ 138 h 232"/>
                <a:gd name="T38" fmla="*/ 10 w 120"/>
                <a:gd name="T39" fmla="*/ 141 h 232"/>
                <a:gd name="T40" fmla="*/ 6 w 120"/>
                <a:gd name="T41" fmla="*/ 146 h 232"/>
                <a:gd name="T42" fmla="*/ 5 w 120"/>
                <a:gd name="T43" fmla="*/ 155 h 232"/>
                <a:gd name="T44" fmla="*/ 3 w 120"/>
                <a:gd name="T45" fmla="*/ 169 h 232"/>
                <a:gd name="T46" fmla="*/ 1 w 120"/>
                <a:gd name="T47" fmla="*/ 182 h 232"/>
                <a:gd name="T48" fmla="*/ 0 w 120"/>
                <a:gd name="T49" fmla="*/ 192 h 232"/>
                <a:gd name="T50" fmla="*/ 1 w 120"/>
                <a:gd name="T51" fmla="*/ 200 h 232"/>
                <a:gd name="T52" fmla="*/ 2 w 120"/>
                <a:gd name="T53" fmla="*/ 202 h 232"/>
                <a:gd name="T54" fmla="*/ 0 w 120"/>
                <a:gd name="T55" fmla="*/ 208 h 232"/>
                <a:gd name="T56" fmla="*/ 2 w 120"/>
                <a:gd name="T57" fmla="*/ 215 h 232"/>
                <a:gd name="T58" fmla="*/ 5 w 120"/>
                <a:gd name="T59" fmla="*/ 217 h 232"/>
                <a:gd name="T60" fmla="*/ 79 w 120"/>
                <a:gd name="T61" fmla="*/ 231 h 232"/>
                <a:gd name="T62" fmla="*/ 83 w 120"/>
                <a:gd name="T63" fmla="*/ 228 h 232"/>
                <a:gd name="T64" fmla="*/ 87 w 120"/>
                <a:gd name="T65" fmla="*/ 224 h 232"/>
                <a:gd name="T66" fmla="*/ 88 w 120"/>
                <a:gd name="T67" fmla="*/ 219 h 232"/>
                <a:gd name="T68" fmla="*/ 90 w 120"/>
                <a:gd name="T69" fmla="*/ 214 h 232"/>
                <a:gd name="T70" fmla="*/ 90 w 120"/>
                <a:gd name="T71" fmla="*/ 211 h 232"/>
                <a:gd name="T72" fmla="*/ 94 w 120"/>
                <a:gd name="T73" fmla="*/ 209 h 232"/>
                <a:gd name="T74" fmla="*/ 95 w 120"/>
                <a:gd name="T75" fmla="*/ 197 h 232"/>
                <a:gd name="T76" fmla="*/ 95 w 120"/>
                <a:gd name="T77" fmla="*/ 185 h 232"/>
                <a:gd name="T78" fmla="*/ 98 w 120"/>
                <a:gd name="T79" fmla="*/ 172 h 232"/>
                <a:gd name="T80" fmla="*/ 99 w 120"/>
                <a:gd name="T81" fmla="*/ 162 h 232"/>
                <a:gd name="T82" fmla="*/ 99 w 120"/>
                <a:gd name="T83" fmla="*/ 154 h 232"/>
                <a:gd name="T84" fmla="*/ 97 w 120"/>
                <a:gd name="T85" fmla="*/ 151 h 232"/>
                <a:gd name="T86" fmla="*/ 106 w 120"/>
                <a:gd name="T87" fmla="*/ 94 h 232"/>
                <a:gd name="T88" fmla="*/ 109 w 120"/>
                <a:gd name="T89" fmla="*/ 93 h 232"/>
                <a:gd name="T90" fmla="*/ 109 w 120"/>
                <a:gd name="T91" fmla="*/ 93 h 232"/>
                <a:gd name="T92" fmla="*/ 109 w 120"/>
                <a:gd name="T93" fmla="*/ 87 h 232"/>
                <a:gd name="T94" fmla="*/ 112 w 120"/>
                <a:gd name="T95" fmla="*/ 86 h 232"/>
                <a:gd name="T96" fmla="*/ 114 w 120"/>
                <a:gd name="T97" fmla="*/ 75 h 232"/>
                <a:gd name="T98" fmla="*/ 115 w 120"/>
                <a:gd name="T99" fmla="*/ 62 h 232"/>
                <a:gd name="T100" fmla="*/ 116 w 120"/>
                <a:gd name="T101" fmla="*/ 50 h 232"/>
                <a:gd name="T102" fmla="*/ 119 w 120"/>
                <a:gd name="T103" fmla="*/ 39 h 232"/>
                <a:gd name="T104" fmla="*/ 117 w 120"/>
                <a:gd name="T105" fmla="*/ 32 h 232"/>
                <a:gd name="T106" fmla="*/ 116 w 120"/>
                <a:gd name="T107" fmla="*/ 27 h 232"/>
                <a:gd name="T108" fmla="*/ 116 w 120"/>
                <a:gd name="T109" fmla="*/ 25 h 232"/>
                <a:gd name="T110" fmla="*/ 116 w 120"/>
                <a:gd name="T111" fmla="*/ 18 h 232"/>
                <a:gd name="T112" fmla="*/ 111 w 120"/>
                <a:gd name="T113" fmla="*/ 16 h 232"/>
                <a:gd name="T114" fmla="*/ 102 w 120"/>
                <a:gd name="T115" fmla="*/ 14 h 232"/>
                <a:gd name="T116" fmla="*/ 101 w 120"/>
                <a:gd name="T117" fmla="*/ 11 h 232"/>
                <a:gd name="T118" fmla="*/ 95 w 120"/>
                <a:gd name="T119" fmla="*/ 8 h 232"/>
                <a:gd name="T120" fmla="*/ 85 w 120"/>
                <a:gd name="T121" fmla="*/ 5 h 232"/>
                <a:gd name="T122" fmla="*/ 74 w 120"/>
                <a:gd name="T123" fmla="*/ 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232">
                  <a:moveTo>
                    <a:pt x="74" y="1"/>
                  </a:moveTo>
                  <a:lnTo>
                    <a:pt x="63" y="1"/>
                  </a:lnTo>
                  <a:lnTo>
                    <a:pt x="52" y="0"/>
                  </a:lnTo>
                  <a:lnTo>
                    <a:pt x="46" y="2"/>
                  </a:lnTo>
                  <a:lnTo>
                    <a:pt x="42" y="3"/>
                  </a:lnTo>
                  <a:lnTo>
                    <a:pt x="35" y="3"/>
                  </a:lnTo>
                  <a:lnTo>
                    <a:pt x="30" y="4"/>
                  </a:lnTo>
                  <a:lnTo>
                    <a:pt x="28" y="9"/>
                  </a:lnTo>
                  <a:lnTo>
                    <a:pt x="27" y="13"/>
                  </a:lnTo>
                  <a:lnTo>
                    <a:pt x="25" y="17"/>
                  </a:lnTo>
                  <a:lnTo>
                    <a:pt x="22" y="25"/>
                  </a:lnTo>
                  <a:lnTo>
                    <a:pt x="21" y="34"/>
                  </a:lnTo>
                  <a:lnTo>
                    <a:pt x="18" y="46"/>
                  </a:lnTo>
                  <a:lnTo>
                    <a:pt x="18" y="58"/>
                  </a:lnTo>
                  <a:lnTo>
                    <a:pt x="15" y="69"/>
                  </a:lnTo>
                  <a:lnTo>
                    <a:pt x="17" y="73"/>
                  </a:lnTo>
                  <a:lnTo>
                    <a:pt x="18" y="77"/>
                  </a:lnTo>
                  <a:lnTo>
                    <a:pt x="18" y="80"/>
                  </a:lnTo>
                  <a:lnTo>
                    <a:pt x="11" y="138"/>
                  </a:lnTo>
                  <a:lnTo>
                    <a:pt x="10" y="141"/>
                  </a:lnTo>
                  <a:lnTo>
                    <a:pt x="6" y="146"/>
                  </a:lnTo>
                  <a:lnTo>
                    <a:pt x="5" y="155"/>
                  </a:lnTo>
                  <a:lnTo>
                    <a:pt x="3" y="169"/>
                  </a:lnTo>
                  <a:lnTo>
                    <a:pt x="1" y="182"/>
                  </a:lnTo>
                  <a:lnTo>
                    <a:pt x="0" y="192"/>
                  </a:lnTo>
                  <a:lnTo>
                    <a:pt x="1" y="200"/>
                  </a:lnTo>
                  <a:lnTo>
                    <a:pt x="2" y="202"/>
                  </a:lnTo>
                  <a:lnTo>
                    <a:pt x="0" y="208"/>
                  </a:lnTo>
                  <a:lnTo>
                    <a:pt x="2" y="215"/>
                  </a:lnTo>
                  <a:lnTo>
                    <a:pt x="5" y="217"/>
                  </a:lnTo>
                  <a:lnTo>
                    <a:pt x="79" y="231"/>
                  </a:lnTo>
                  <a:lnTo>
                    <a:pt x="83" y="228"/>
                  </a:lnTo>
                  <a:lnTo>
                    <a:pt x="87" y="224"/>
                  </a:lnTo>
                  <a:lnTo>
                    <a:pt x="88" y="219"/>
                  </a:lnTo>
                  <a:lnTo>
                    <a:pt x="90" y="214"/>
                  </a:lnTo>
                  <a:lnTo>
                    <a:pt x="90" y="211"/>
                  </a:lnTo>
                  <a:lnTo>
                    <a:pt x="94" y="209"/>
                  </a:lnTo>
                  <a:lnTo>
                    <a:pt x="95" y="197"/>
                  </a:lnTo>
                  <a:lnTo>
                    <a:pt x="95" y="185"/>
                  </a:lnTo>
                  <a:lnTo>
                    <a:pt x="98" y="172"/>
                  </a:lnTo>
                  <a:lnTo>
                    <a:pt x="99" y="162"/>
                  </a:lnTo>
                  <a:lnTo>
                    <a:pt x="99" y="154"/>
                  </a:lnTo>
                  <a:lnTo>
                    <a:pt x="97" y="151"/>
                  </a:lnTo>
                  <a:lnTo>
                    <a:pt x="106" y="94"/>
                  </a:lnTo>
                  <a:lnTo>
                    <a:pt x="109" y="93"/>
                  </a:lnTo>
                  <a:lnTo>
                    <a:pt x="109" y="93"/>
                  </a:lnTo>
                  <a:lnTo>
                    <a:pt x="109" y="87"/>
                  </a:lnTo>
                  <a:lnTo>
                    <a:pt x="112" y="86"/>
                  </a:lnTo>
                  <a:lnTo>
                    <a:pt x="114" y="75"/>
                  </a:lnTo>
                  <a:lnTo>
                    <a:pt x="115" y="62"/>
                  </a:lnTo>
                  <a:lnTo>
                    <a:pt x="116" y="50"/>
                  </a:lnTo>
                  <a:lnTo>
                    <a:pt x="119" y="39"/>
                  </a:lnTo>
                  <a:lnTo>
                    <a:pt x="117" y="32"/>
                  </a:lnTo>
                  <a:lnTo>
                    <a:pt x="116" y="27"/>
                  </a:lnTo>
                  <a:lnTo>
                    <a:pt x="116" y="25"/>
                  </a:lnTo>
                  <a:lnTo>
                    <a:pt x="116" y="18"/>
                  </a:lnTo>
                  <a:lnTo>
                    <a:pt x="111" y="16"/>
                  </a:lnTo>
                  <a:lnTo>
                    <a:pt x="102" y="14"/>
                  </a:lnTo>
                  <a:lnTo>
                    <a:pt x="101" y="11"/>
                  </a:lnTo>
                  <a:lnTo>
                    <a:pt x="95" y="8"/>
                  </a:lnTo>
                  <a:lnTo>
                    <a:pt x="85" y="5"/>
                  </a:lnTo>
                  <a:lnTo>
                    <a:pt x="74" y="1"/>
                  </a:lnTo>
                </a:path>
              </a:pathLst>
            </a:custGeom>
            <a:solidFill>
              <a:srgbClr val="FDEB6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4" name="Freeform 142"/>
            <p:cNvSpPr>
              <a:spLocks/>
            </p:cNvSpPr>
            <p:nvPr/>
          </p:nvSpPr>
          <p:spPr bwMode="auto">
            <a:xfrm>
              <a:off x="2547" y="3113"/>
              <a:ext cx="82" cy="22"/>
            </a:xfrm>
            <a:custGeom>
              <a:avLst/>
              <a:gdLst>
                <a:gd name="T0" fmla="*/ 80 w 82"/>
                <a:gd name="T1" fmla="*/ 18 h 22"/>
                <a:gd name="T2" fmla="*/ 81 w 82"/>
                <a:gd name="T3" fmla="*/ 17 h 22"/>
                <a:gd name="T4" fmla="*/ 78 w 82"/>
                <a:gd name="T5" fmla="*/ 16 h 22"/>
                <a:gd name="T6" fmla="*/ 4 w 82"/>
                <a:gd name="T7" fmla="*/ 0 h 22"/>
                <a:gd name="T8" fmla="*/ 3 w 82"/>
                <a:gd name="T9" fmla="*/ 2 h 22"/>
                <a:gd name="T10" fmla="*/ 0 w 82"/>
                <a:gd name="T11" fmla="*/ 3 h 22"/>
                <a:gd name="T12" fmla="*/ 3 w 82"/>
                <a:gd name="T13" fmla="*/ 6 h 22"/>
                <a:gd name="T14" fmla="*/ 4 w 82"/>
                <a:gd name="T15" fmla="*/ 6 h 22"/>
                <a:gd name="T16" fmla="*/ 79 w 82"/>
                <a:gd name="T17" fmla="*/ 20 h 22"/>
                <a:gd name="T18" fmla="*/ 80 w 82"/>
                <a:gd name="T19" fmla="*/ 21 h 22"/>
                <a:gd name="T20" fmla="*/ 80 w 82"/>
                <a:gd name="T2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22">
                  <a:moveTo>
                    <a:pt x="80" y="18"/>
                  </a:moveTo>
                  <a:lnTo>
                    <a:pt x="81" y="17"/>
                  </a:lnTo>
                  <a:lnTo>
                    <a:pt x="78" y="16"/>
                  </a:lnTo>
                  <a:lnTo>
                    <a:pt x="4" y="0"/>
                  </a:lnTo>
                  <a:lnTo>
                    <a:pt x="3" y="2"/>
                  </a:lnTo>
                  <a:lnTo>
                    <a:pt x="0" y="3"/>
                  </a:lnTo>
                  <a:lnTo>
                    <a:pt x="3" y="6"/>
                  </a:lnTo>
                  <a:lnTo>
                    <a:pt x="4" y="6"/>
                  </a:lnTo>
                  <a:lnTo>
                    <a:pt x="79" y="20"/>
                  </a:lnTo>
                  <a:lnTo>
                    <a:pt x="80" y="21"/>
                  </a:lnTo>
                  <a:lnTo>
                    <a:pt x="80" y="18"/>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5" name="Freeform 143"/>
            <p:cNvSpPr>
              <a:spLocks/>
            </p:cNvSpPr>
            <p:nvPr/>
          </p:nvSpPr>
          <p:spPr bwMode="auto">
            <a:xfrm>
              <a:off x="2563" y="2903"/>
              <a:ext cx="15" cy="56"/>
            </a:xfrm>
            <a:custGeom>
              <a:avLst/>
              <a:gdLst>
                <a:gd name="T0" fmla="*/ 14 w 15"/>
                <a:gd name="T1" fmla="*/ 0 h 56"/>
                <a:gd name="T2" fmla="*/ 0 w 15"/>
                <a:gd name="T3" fmla="*/ 55 h 56"/>
                <a:gd name="T4" fmla="*/ 14 w 15"/>
                <a:gd name="T5" fmla="*/ 0 h 56"/>
              </a:gdLst>
              <a:ahLst/>
              <a:cxnLst>
                <a:cxn ang="0">
                  <a:pos x="T0" y="T1"/>
                </a:cxn>
                <a:cxn ang="0">
                  <a:pos x="T2" y="T3"/>
                </a:cxn>
                <a:cxn ang="0">
                  <a:pos x="T4" y="T5"/>
                </a:cxn>
              </a:cxnLst>
              <a:rect l="0" t="0" r="r" b="b"/>
              <a:pathLst>
                <a:path w="15" h="56">
                  <a:moveTo>
                    <a:pt x="14" y="0"/>
                  </a:moveTo>
                  <a:lnTo>
                    <a:pt x="0" y="55"/>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6" name="Freeform 144"/>
            <p:cNvSpPr>
              <a:spLocks/>
            </p:cNvSpPr>
            <p:nvPr/>
          </p:nvSpPr>
          <p:spPr bwMode="auto">
            <a:xfrm>
              <a:off x="2644" y="2918"/>
              <a:ext cx="15" cy="55"/>
            </a:xfrm>
            <a:custGeom>
              <a:avLst/>
              <a:gdLst>
                <a:gd name="T0" fmla="*/ 14 w 15"/>
                <a:gd name="T1" fmla="*/ 0 h 55"/>
                <a:gd name="T2" fmla="*/ 0 w 15"/>
                <a:gd name="T3" fmla="*/ 54 h 55"/>
                <a:gd name="T4" fmla="*/ 14 w 15"/>
                <a:gd name="T5" fmla="*/ 0 h 55"/>
              </a:gdLst>
              <a:ahLst/>
              <a:cxnLst>
                <a:cxn ang="0">
                  <a:pos x="T0" y="T1"/>
                </a:cxn>
                <a:cxn ang="0">
                  <a:pos x="T2" y="T3"/>
                </a:cxn>
                <a:cxn ang="0">
                  <a:pos x="T4" y="T5"/>
                </a:cxn>
              </a:cxnLst>
              <a:rect l="0" t="0" r="r" b="b"/>
              <a:pathLst>
                <a:path w="15" h="55">
                  <a:moveTo>
                    <a:pt x="14" y="0"/>
                  </a:moveTo>
                  <a:lnTo>
                    <a:pt x="0" y="54"/>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7" name="Freeform 145"/>
            <p:cNvSpPr>
              <a:spLocks/>
            </p:cNvSpPr>
            <p:nvPr/>
          </p:nvSpPr>
          <p:spPr bwMode="auto">
            <a:xfrm>
              <a:off x="2644" y="2918"/>
              <a:ext cx="15" cy="55"/>
            </a:xfrm>
            <a:custGeom>
              <a:avLst/>
              <a:gdLst>
                <a:gd name="T0" fmla="*/ 7 w 15"/>
                <a:gd name="T1" fmla="*/ 0 h 55"/>
                <a:gd name="T2" fmla="*/ 14 w 15"/>
                <a:gd name="T3" fmla="*/ 0 h 55"/>
                <a:gd name="T4" fmla="*/ 5 w 15"/>
                <a:gd name="T5" fmla="*/ 54 h 55"/>
                <a:gd name="T6" fmla="*/ 0 w 15"/>
                <a:gd name="T7" fmla="*/ 54 h 55"/>
                <a:gd name="T8" fmla="*/ 7 w 15"/>
                <a:gd name="T9" fmla="*/ 0 h 55"/>
              </a:gdLst>
              <a:ahLst/>
              <a:cxnLst>
                <a:cxn ang="0">
                  <a:pos x="T0" y="T1"/>
                </a:cxn>
                <a:cxn ang="0">
                  <a:pos x="T2" y="T3"/>
                </a:cxn>
                <a:cxn ang="0">
                  <a:pos x="T4" y="T5"/>
                </a:cxn>
                <a:cxn ang="0">
                  <a:pos x="T6" y="T7"/>
                </a:cxn>
                <a:cxn ang="0">
                  <a:pos x="T8" y="T9"/>
                </a:cxn>
              </a:cxnLst>
              <a:rect l="0" t="0" r="r" b="b"/>
              <a:pathLst>
                <a:path w="15" h="55">
                  <a:moveTo>
                    <a:pt x="7" y="0"/>
                  </a:moveTo>
                  <a:lnTo>
                    <a:pt x="14" y="0"/>
                  </a:lnTo>
                  <a:lnTo>
                    <a:pt x="5" y="54"/>
                  </a:lnTo>
                  <a:lnTo>
                    <a:pt x="0" y="54"/>
                  </a:lnTo>
                  <a:lnTo>
                    <a:pt x="7"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8" name="Freeform 146"/>
            <p:cNvSpPr>
              <a:spLocks/>
            </p:cNvSpPr>
            <p:nvPr/>
          </p:nvSpPr>
          <p:spPr bwMode="auto">
            <a:xfrm>
              <a:off x="2569" y="2897"/>
              <a:ext cx="32" cy="90"/>
            </a:xfrm>
            <a:custGeom>
              <a:avLst/>
              <a:gdLst>
                <a:gd name="T0" fmla="*/ 18 w 32"/>
                <a:gd name="T1" fmla="*/ 1 h 90"/>
                <a:gd name="T2" fmla="*/ 16 w 32"/>
                <a:gd name="T3" fmla="*/ 0 h 90"/>
                <a:gd name="T4" fmla="*/ 13 w 32"/>
                <a:gd name="T5" fmla="*/ 0 h 90"/>
                <a:gd name="T6" fmla="*/ 11 w 32"/>
                <a:gd name="T7" fmla="*/ 2 h 90"/>
                <a:gd name="T8" fmla="*/ 11 w 32"/>
                <a:gd name="T9" fmla="*/ 3 h 90"/>
                <a:gd name="T10" fmla="*/ 1 w 32"/>
                <a:gd name="T11" fmla="*/ 80 h 90"/>
                <a:gd name="T12" fmla="*/ 0 w 32"/>
                <a:gd name="T13" fmla="*/ 85 h 90"/>
                <a:gd name="T14" fmla="*/ 5 w 32"/>
                <a:gd name="T15" fmla="*/ 88 h 90"/>
                <a:gd name="T16" fmla="*/ 14 w 32"/>
                <a:gd name="T17" fmla="*/ 89 h 90"/>
                <a:gd name="T18" fmla="*/ 19 w 32"/>
                <a:gd name="T19" fmla="*/ 87 h 90"/>
                <a:gd name="T20" fmla="*/ 22 w 32"/>
                <a:gd name="T21" fmla="*/ 83 h 90"/>
                <a:gd name="T22" fmla="*/ 31 w 32"/>
                <a:gd name="T23" fmla="*/ 9 h 90"/>
                <a:gd name="T24" fmla="*/ 29 w 32"/>
                <a:gd name="T25" fmla="*/ 5 h 90"/>
                <a:gd name="T26" fmla="*/ 27 w 32"/>
                <a:gd name="T27" fmla="*/ 0 h 90"/>
                <a:gd name="T28" fmla="*/ 18 w 32"/>
                <a:gd name="T29" fmla="*/ 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90">
                  <a:moveTo>
                    <a:pt x="18" y="1"/>
                  </a:moveTo>
                  <a:lnTo>
                    <a:pt x="16" y="0"/>
                  </a:lnTo>
                  <a:lnTo>
                    <a:pt x="13" y="0"/>
                  </a:lnTo>
                  <a:lnTo>
                    <a:pt x="11" y="2"/>
                  </a:lnTo>
                  <a:lnTo>
                    <a:pt x="11" y="3"/>
                  </a:lnTo>
                  <a:lnTo>
                    <a:pt x="1" y="80"/>
                  </a:lnTo>
                  <a:lnTo>
                    <a:pt x="0" y="85"/>
                  </a:lnTo>
                  <a:lnTo>
                    <a:pt x="5" y="88"/>
                  </a:lnTo>
                  <a:lnTo>
                    <a:pt x="14" y="89"/>
                  </a:lnTo>
                  <a:lnTo>
                    <a:pt x="19" y="87"/>
                  </a:lnTo>
                  <a:lnTo>
                    <a:pt x="22" y="83"/>
                  </a:lnTo>
                  <a:lnTo>
                    <a:pt x="31" y="9"/>
                  </a:lnTo>
                  <a:lnTo>
                    <a:pt x="29" y="5"/>
                  </a:lnTo>
                  <a:lnTo>
                    <a:pt x="27" y="0"/>
                  </a:lnTo>
                  <a:lnTo>
                    <a:pt x="18" y="1"/>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9" name="Freeform 147"/>
            <p:cNvSpPr>
              <a:spLocks/>
            </p:cNvSpPr>
            <p:nvPr/>
          </p:nvSpPr>
          <p:spPr bwMode="auto">
            <a:xfrm>
              <a:off x="2560" y="3034"/>
              <a:ext cx="81" cy="42"/>
            </a:xfrm>
            <a:custGeom>
              <a:avLst/>
              <a:gdLst>
                <a:gd name="T0" fmla="*/ 0 w 81"/>
                <a:gd name="T1" fmla="*/ 9 h 42"/>
                <a:gd name="T2" fmla="*/ 1 w 81"/>
                <a:gd name="T3" fmla="*/ 5 h 42"/>
                <a:gd name="T4" fmla="*/ 4 w 81"/>
                <a:gd name="T5" fmla="*/ 2 h 42"/>
                <a:gd name="T6" fmla="*/ 4 w 81"/>
                <a:gd name="T7" fmla="*/ 0 h 42"/>
                <a:gd name="T8" fmla="*/ 6 w 81"/>
                <a:gd name="T9" fmla="*/ 1 h 42"/>
                <a:gd name="T10" fmla="*/ 74 w 81"/>
                <a:gd name="T11" fmla="*/ 12 h 42"/>
                <a:gd name="T12" fmla="*/ 78 w 81"/>
                <a:gd name="T13" fmla="*/ 16 h 42"/>
                <a:gd name="T14" fmla="*/ 80 w 81"/>
                <a:gd name="T15" fmla="*/ 22 h 42"/>
                <a:gd name="T16" fmla="*/ 76 w 81"/>
                <a:gd name="T17" fmla="*/ 32 h 42"/>
                <a:gd name="T18" fmla="*/ 73 w 81"/>
                <a:gd name="T19" fmla="*/ 38 h 42"/>
                <a:gd name="T20" fmla="*/ 70 w 81"/>
                <a:gd name="T21" fmla="*/ 41 h 42"/>
                <a:gd name="T22" fmla="*/ 4 w 81"/>
                <a:gd name="T23" fmla="*/ 29 h 42"/>
                <a:gd name="T24" fmla="*/ 0 w 81"/>
                <a:gd name="T25" fmla="*/ 26 h 42"/>
                <a:gd name="T26" fmla="*/ 0 w 81"/>
                <a:gd name="T27" fmla="*/ 19 h 42"/>
                <a:gd name="T28" fmla="*/ 0 w 81"/>
                <a:gd name="T29"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42">
                  <a:moveTo>
                    <a:pt x="0" y="9"/>
                  </a:moveTo>
                  <a:lnTo>
                    <a:pt x="1" y="5"/>
                  </a:lnTo>
                  <a:lnTo>
                    <a:pt x="4" y="2"/>
                  </a:lnTo>
                  <a:lnTo>
                    <a:pt x="4" y="0"/>
                  </a:lnTo>
                  <a:lnTo>
                    <a:pt x="6" y="1"/>
                  </a:lnTo>
                  <a:lnTo>
                    <a:pt x="74" y="12"/>
                  </a:lnTo>
                  <a:lnTo>
                    <a:pt x="78" y="16"/>
                  </a:lnTo>
                  <a:lnTo>
                    <a:pt x="80" y="22"/>
                  </a:lnTo>
                  <a:lnTo>
                    <a:pt x="76" y="32"/>
                  </a:lnTo>
                  <a:lnTo>
                    <a:pt x="73" y="38"/>
                  </a:lnTo>
                  <a:lnTo>
                    <a:pt x="70" y="41"/>
                  </a:lnTo>
                  <a:lnTo>
                    <a:pt x="4" y="29"/>
                  </a:lnTo>
                  <a:lnTo>
                    <a:pt x="0" y="26"/>
                  </a:lnTo>
                  <a:lnTo>
                    <a:pt x="0" y="19"/>
                  </a:lnTo>
                  <a:lnTo>
                    <a:pt x="0" y="9"/>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80" name="Freeform 148"/>
            <p:cNvSpPr>
              <a:spLocks/>
            </p:cNvSpPr>
            <p:nvPr/>
          </p:nvSpPr>
          <p:spPr bwMode="auto">
            <a:xfrm>
              <a:off x="2627" y="2907"/>
              <a:ext cx="29" cy="88"/>
            </a:xfrm>
            <a:custGeom>
              <a:avLst/>
              <a:gdLst>
                <a:gd name="T0" fmla="*/ 17 w 29"/>
                <a:gd name="T1" fmla="*/ 2 h 88"/>
                <a:gd name="T2" fmla="*/ 16 w 29"/>
                <a:gd name="T3" fmla="*/ 1 h 88"/>
                <a:gd name="T4" fmla="*/ 13 w 29"/>
                <a:gd name="T5" fmla="*/ 0 h 88"/>
                <a:gd name="T6" fmla="*/ 11 w 29"/>
                <a:gd name="T7" fmla="*/ 3 h 88"/>
                <a:gd name="T8" fmla="*/ 0 w 29"/>
                <a:gd name="T9" fmla="*/ 78 h 88"/>
                <a:gd name="T10" fmla="*/ 1 w 29"/>
                <a:gd name="T11" fmla="*/ 84 h 88"/>
                <a:gd name="T12" fmla="*/ 6 w 29"/>
                <a:gd name="T13" fmla="*/ 84 h 88"/>
                <a:gd name="T14" fmla="*/ 13 w 29"/>
                <a:gd name="T15" fmla="*/ 87 h 88"/>
                <a:gd name="T16" fmla="*/ 17 w 29"/>
                <a:gd name="T17" fmla="*/ 84 h 88"/>
                <a:gd name="T18" fmla="*/ 19 w 29"/>
                <a:gd name="T19" fmla="*/ 80 h 88"/>
                <a:gd name="T20" fmla="*/ 28 w 29"/>
                <a:gd name="T21" fmla="*/ 9 h 88"/>
                <a:gd name="T22" fmla="*/ 27 w 29"/>
                <a:gd name="T23" fmla="*/ 4 h 88"/>
                <a:gd name="T24" fmla="*/ 25 w 29"/>
                <a:gd name="T25" fmla="*/ 1 h 88"/>
                <a:gd name="T26" fmla="*/ 17 w 29"/>
                <a:gd name="T27" fmla="*/ 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88">
                  <a:moveTo>
                    <a:pt x="17" y="2"/>
                  </a:moveTo>
                  <a:lnTo>
                    <a:pt x="16" y="1"/>
                  </a:lnTo>
                  <a:lnTo>
                    <a:pt x="13" y="0"/>
                  </a:lnTo>
                  <a:lnTo>
                    <a:pt x="11" y="3"/>
                  </a:lnTo>
                  <a:lnTo>
                    <a:pt x="0" y="78"/>
                  </a:lnTo>
                  <a:lnTo>
                    <a:pt x="1" y="84"/>
                  </a:lnTo>
                  <a:lnTo>
                    <a:pt x="6" y="84"/>
                  </a:lnTo>
                  <a:lnTo>
                    <a:pt x="13" y="87"/>
                  </a:lnTo>
                  <a:lnTo>
                    <a:pt x="17" y="84"/>
                  </a:lnTo>
                  <a:lnTo>
                    <a:pt x="19" y="80"/>
                  </a:lnTo>
                  <a:lnTo>
                    <a:pt x="28" y="9"/>
                  </a:lnTo>
                  <a:lnTo>
                    <a:pt x="27" y="4"/>
                  </a:lnTo>
                  <a:lnTo>
                    <a:pt x="25" y="1"/>
                  </a:lnTo>
                  <a:lnTo>
                    <a:pt x="17" y="2"/>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81" name="Freeform 149"/>
            <p:cNvSpPr>
              <a:spLocks/>
            </p:cNvSpPr>
            <p:nvPr/>
          </p:nvSpPr>
          <p:spPr bwMode="auto">
            <a:xfrm>
              <a:off x="2567" y="2963"/>
              <a:ext cx="80" cy="39"/>
            </a:xfrm>
            <a:custGeom>
              <a:avLst/>
              <a:gdLst>
                <a:gd name="T0" fmla="*/ 1 w 80"/>
                <a:gd name="T1" fmla="*/ 17 h 39"/>
                <a:gd name="T2" fmla="*/ 1 w 80"/>
                <a:gd name="T3" fmla="*/ 20 h 39"/>
                <a:gd name="T4" fmla="*/ 1 w 80"/>
                <a:gd name="T5" fmla="*/ 23 h 39"/>
                <a:gd name="T6" fmla="*/ 2 w 80"/>
                <a:gd name="T7" fmla="*/ 26 h 39"/>
                <a:gd name="T8" fmla="*/ 3 w 80"/>
                <a:gd name="T9" fmla="*/ 27 h 39"/>
                <a:gd name="T10" fmla="*/ 73 w 80"/>
                <a:gd name="T11" fmla="*/ 38 h 39"/>
                <a:gd name="T12" fmla="*/ 77 w 80"/>
                <a:gd name="T13" fmla="*/ 38 h 39"/>
                <a:gd name="T14" fmla="*/ 77 w 80"/>
                <a:gd name="T15" fmla="*/ 31 h 39"/>
                <a:gd name="T16" fmla="*/ 79 w 80"/>
                <a:gd name="T17" fmla="*/ 20 h 39"/>
                <a:gd name="T18" fmla="*/ 79 w 80"/>
                <a:gd name="T19" fmla="*/ 17 h 39"/>
                <a:gd name="T20" fmla="*/ 75 w 80"/>
                <a:gd name="T21" fmla="*/ 10 h 39"/>
                <a:gd name="T22" fmla="*/ 9 w 80"/>
                <a:gd name="T23" fmla="*/ 0 h 39"/>
                <a:gd name="T24" fmla="*/ 3 w 80"/>
                <a:gd name="T25" fmla="*/ 2 h 39"/>
                <a:gd name="T26" fmla="*/ 0 w 80"/>
                <a:gd name="T27" fmla="*/ 7 h 39"/>
                <a:gd name="T28" fmla="*/ 1 w 80"/>
                <a:gd name="T29" fmla="*/ 1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39">
                  <a:moveTo>
                    <a:pt x="1" y="17"/>
                  </a:moveTo>
                  <a:lnTo>
                    <a:pt x="1" y="20"/>
                  </a:lnTo>
                  <a:lnTo>
                    <a:pt x="1" y="23"/>
                  </a:lnTo>
                  <a:lnTo>
                    <a:pt x="2" y="26"/>
                  </a:lnTo>
                  <a:lnTo>
                    <a:pt x="3" y="27"/>
                  </a:lnTo>
                  <a:lnTo>
                    <a:pt x="73" y="38"/>
                  </a:lnTo>
                  <a:lnTo>
                    <a:pt x="77" y="38"/>
                  </a:lnTo>
                  <a:lnTo>
                    <a:pt x="77" y="31"/>
                  </a:lnTo>
                  <a:lnTo>
                    <a:pt x="79" y="20"/>
                  </a:lnTo>
                  <a:lnTo>
                    <a:pt x="79" y="17"/>
                  </a:lnTo>
                  <a:lnTo>
                    <a:pt x="75" y="10"/>
                  </a:lnTo>
                  <a:lnTo>
                    <a:pt x="9" y="0"/>
                  </a:lnTo>
                  <a:lnTo>
                    <a:pt x="3" y="2"/>
                  </a:lnTo>
                  <a:lnTo>
                    <a:pt x="0" y="7"/>
                  </a:lnTo>
                  <a:lnTo>
                    <a:pt x="1" y="17"/>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82" name="Freeform 150"/>
            <p:cNvSpPr>
              <a:spLocks/>
            </p:cNvSpPr>
            <p:nvPr/>
          </p:nvSpPr>
          <p:spPr bwMode="auto">
            <a:xfrm>
              <a:off x="2579" y="2903"/>
              <a:ext cx="15" cy="56"/>
            </a:xfrm>
            <a:custGeom>
              <a:avLst/>
              <a:gdLst>
                <a:gd name="T0" fmla="*/ 14 w 15"/>
                <a:gd name="T1" fmla="*/ 2 h 56"/>
                <a:gd name="T2" fmla="*/ 7 w 15"/>
                <a:gd name="T3" fmla="*/ 0 h 56"/>
                <a:gd name="T4" fmla="*/ 0 w 15"/>
                <a:gd name="T5" fmla="*/ 55 h 56"/>
                <a:gd name="T6" fmla="*/ 5 w 15"/>
                <a:gd name="T7" fmla="*/ 55 h 56"/>
                <a:gd name="T8" fmla="*/ 14 w 15"/>
                <a:gd name="T9" fmla="*/ 2 h 56"/>
              </a:gdLst>
              <a:ahLst/>
              <a:cxnLst>
                <a:cxn ang="0">
                  <a:pos x="T0" y="T1"/>
                </a:cxn>
                <a:cxn ang="0">
                  <a:pos x="T2" y="T3"/>
                </a:cxn>
                <a:cxn ang="0">
                  <a:pos x="T4" y="T5"/>
                </a:cxn>
                <a:cxn ang="0">
                  <a:pos x="T6" y="T7"/>
                </a:cxn>
                <a:cxn ang="0">
                  <a:pos x="T8" y="T9"/>
                </a:cxn>
              </a:cxnLst>
              <a:rect l="0" t="0" r="r" b="b"/>
              <a:pathLst>
                <a:path w="15" h="56">
                  <a:moveTo>
                    <a:pt x="14" y="2"/>
                  </a:moveTo>
                  <a:lnTo>
                    <a:pt x="7" y="0"/>
                  </a:lnTo>
                  <a:lnTo>
                    <a:pt x="0" y="55"/>
                  </a:lnTo>
                  <a:lnTo>
                    <a:pt x="5" y="55"/>
                  </a:lnTo>
                  <a:lnTo>
                    <a:pt x="14" y="2"/>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83" name="Freeform 151"/>
            <p:cNvSpPr>
              <a:spLocks/>
            </p:cNvSpPr>
            <p:nvPr/>
          </p:nvSpPr>
          <p:spPr bwMode="auto">
            <a:xfrm>
              <a:off x="2638" y="2912"/>
              <a:ext cx="15" cy="57"/>
            </a:xfrm>
            <a:custGeom>
              <a:avLst/>
              <a:gdLst>
                <a:gd name="T0" fmla="*/ 14 w 15"/>
                <a:gd name="T1" fmla="*/ 1 h 57"/>
                <a:gd name="T2" fmla="*/ 8 w 15"/>
                <a:gd name="T3" fmla="*/ 0 h 57"/>
                <a:gd name="T4" fmla="*/ 0 w 15"/>
                <a:gd name="T5" fmla="*/ 55 h 57"/>
                <a:gd name="T6" fmla="*/ 6 w 15"/>
                <a:gd name="T7" fmla="*/ 56 h 57"/>
                <a:gd name="T8" fmla="*/ 14 w 15"/>
                <a:gd name="T9" fmla="*/ 1 h 57"/>
              </a:gdLst>
              <a:ahLst/>
              <a:cxnLst>
                <a:cxn ang="0">
                  <a:pos x="T0" y="T1"/>
                </a:cxn>
                <a:cxn ang="0">
                  <a:pos x="T2" y="T3"/>
                </a:cxn>
                <a:cxn ang="0">
                  <a:pos x="T4" y="T5"/>
                </a:cxn>
                <a:cxn ang="0">
                  <a:pos x="T6" y="T7"/>
                </a:cxn>
                <a:cxn ang="0">
                  <a:pos x="T8" y="T9"/>
                </a:cxn>
              </a:cxnLst>
              <a:rect l="0" t="0" r="r" b="b"/>
              <a:pathLst>
                <a:path w="15" h="57">
                  <a:moveTo>
                    <a:pt x="14" y="1"/>
                  </a:moveTo>
                  <a:lnTo>
                    <a:pt x="8" y="0"/>
                  </a:lnTo>
                  <a:lnTo>
                    <a:pt x="0" y="55"/>
                  </a:lnTo>
                  <a:lnTo>
                    <a:pt x="6" y="56"/>
                  </a:lnTo>
                  <a:lnTo>
                    <a:pt x="14" y="1"/>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sp>
        <p:nvSpPr>
          <p:cNvPr id="18584" name="Line 152"/>
          <p:cNvSpPr>
            <a:spLocks noChangeShapeType="1"/>
          </p:cNvSpPr>
          <p:nvPr/>
        </p:nvSpPr>
        <p:spPr bwMode="auto">
          <a:xfrm>
            <a:off x="584200" y="1911350"/>
            <a:ext cx="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8585" name="Group 153"/>
          <p:cNvGrpSpPr>
            <a:grpSpLocks/>
          </p:cNvGrpSpPr>
          <p:nvPr/>
        </p:nvGrpSpPr>
        <p:grpSpPr bwMode="auto">
          <a:xfrm>
            <a:off x="2379663" y="2254250"/>
            <a:ext cx="425450" cy="228600"/>
            <a:chOff x="1998" y="2529"/>
            <a:chExt cx="238" cy="128"/>
          </a:xfrm>
        </p:grpSpPr>
        <p:sp>
          <p:nvSpPr>
            <p:cNvPr id="18586" name="Freeform 154"/>
            <p:cNvSpPr>
              <a:spLocks/>
            </p:cNvSpPr>
            <p:nvPr/>
          </p:nvSpPr>
          <p:spPr bwMode="auto">
            <a:xfrm>
              <a:off x="1998" y="2565"/>
              <a:ext cx="15" cy="17"/>
            </a:xfrm>
            <a:custGeom>
              <a:avLst/>
              <a:gdLst>
                <a:gd name="T0" fmla="*/ 4 w 15"/>
                <a:gd name="T1" fmla="*/ 16 h 17"/>
                <a:gd name="T2" fmla="*/ 2 w 15"/>
                <a:gd name="T3" fmla="*/ 16 h 17"/>
                <a:gd name="T4" fmla="*/ 0 w 15"/>
                <a:gd name="T5" fmla="*/ 5 h 17"/>
                <a:gd name="T6" fmla="*/ 2 w 15"/>
                <a:gd name="T7" fmla="*/ 0 h 17"/>
                <a:gd name="T8" fmla="*/ 4 w 15"/>
                <a:gd name="T9" fmla="*/ 0 h 17"/>
                <a:gd name="T10" fmla="*/ 9 w 15"/>
                <a:gd name="T11" fmla="*/ 0 h 17"/>
                <a:gd name="T12" fmla="*/ 11 w 15"/>
                <a:gd name="T13" fmla="*/ 0 h 17"/>
                <a:gd name="T14" fmla="*/ 14 w 15"/>
                <a:gd name="T15" fmla="*/ 5 h 17"/>
                <a:gd name="T16" fmla="*/ 11 w 15"/>
                <a:gd name="T17" fmla="*/ 16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6"/>
                  </a:lnTo>
                  <a:lnTo>
                    <a:pt x="0" y="5"/>
                  </a:lnTo>
                  <a:lnTo>
                    <a:pt x="2" y="0"/>
                  </a:lnTo>
                  <a:lnTo>
                    <a:pt x="4" y="0"/>
                  </a:lnTo>
                  <a:lnTo>
                    <a:pt x="9" y="0"/>
                  </a:lnTo>
                  <a:lnTo>
                    <a:pt x="11" y="0"/>
                  </a:lnTo>
                  <a:lnTo>
                    <a:pt x="14" y="5"/>
                  </a:lnTo>
                  <a:lnTo>
                    <a:pt x="11" y="16"/>
                  </a:lnTo>
                  <a:lnTo>
                    <a:pt x="9" y="16"/>
                  </a:lnTo>
                  <a:lnTo>
                    <a:pt x="4" y="1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87" name="Freeform 155"/>
            <p:cNvSpPr>
              <a:spLocks/>
            </p:cNvSpPr>
            <p:nvPr/>
          </p:nvSpPr>
          <p:spPr bwMode="auto">
            <a:xfrm>
              <a:off x="1998" y="2618"/>
              <a:ext cx="15" cy="17"/>
            </a:xfrm>
            <a:custGeom>
              <a:avLst/>
              <a:gdLst>
                <a:gd name="T0" fmla="*/ 4 w 15"/>
                <a:gd name="T1" fmla="*/ 16 h 17"/>
                <a:gd name="T2" fmla="*/ 2 w 15"/>
                <a:gd name="T3" fmla="*/ 12 h 17"/>
                <a:gd name="T4" fmla="*/ 0 w 15"/>
                <a:gd name="T5" fmla="*/ 8 h 17"/>
                <a:gd name="T6" fmla="*/ 2 w 15"/>
                <a:gd name="T7" fmla="*/ 0 h 17"/>
                <a:gd name="T8" fmla="*/ 4 w 15"/>
                <a:gd name="T9" fmla="*/ 0 h 17"/>
                <a:gd name="T10" fmla="*/ 9 w 15"/>
                <a:gd name="T11" fmla="*/ 0 h 17"/>
                <a:gd name="T12" fmla="*/ 11 w 15"/>
                <a:gd name="T13" fmla="*/ 0 h 17"/>
                <a:gd name="T14" fmla="*/ 14 w 15"/>
                <a:gd name="T15" fmla="*/ 8 h 17"/>
                <a:gd name="T16" fmla="*/ 11 w 15"/>
                <a:gd name="T17" fmla="*/ 12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2"/>
                  </a:lnTo>
                  <a:lnTo>
                    <a:pt x="0" y="8"/>
                  </a:lnTo>
                  <a:lnTo>
                    <a:pt x="2" y="0"/>
                  </a:lnTo>
                  <a:lnTo>
                    <a:pt x="4" y="0"/>
                  </a:lnTo>
                  <a:lnTo>
                    <a:pt x="9" y="0"/>
                  </a:lnTo>
                  <a:lnTo>
                    <a:pt x="11" y="0"/>
                  </a:lnTo>
                  <a:lnTo>
                    <a:pt x="14" y="8"/>
                  </a:lnTo>
                  <a:lnTo>
                    <a:pt x="11" y="12"/>
                  </a:lnTo>
                  <a:lnTo>
                    <a:pt x="9" y="16"/>
                  </a:lnTo>
                  <a:lnTo>
                    <a:pt x="4" y="1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88" name="Freeform 156"/>
            <p:cNvSpPr>
              <a:spLocks/>
            </p:cNvSpPr>
            <p:nvPr/>
          </p:nvSpPr>
          <p:spPr bwMode="auto">
            <a:xfrm>
              <a:off x="2221" y="2615"/>
              <a:ext cx="15" cy="17"/>
            </a:xfrm>
            <a:custGeom>
              <a:avLst/>
              <a:gdLst>
                <a:gd name="T0" fmla="*/ 4 w 15"/>
                <a:gd name="T1" fmla="*/ 16 h 17"/>
                <a:gd name="T2" fmla="*/ 2 w 15"/>
                <a:gd name="T3" fmla="*/ 11 h 17"/>
                <a:gd name="T4" fmla="*/ 0 w 15"/>
                <a:gd name="T5" fmla="*/ 9 h 17"/>
                <a:gd name="T6" fmla="*/ 2 w 15"/>
                <a:gd name="T7" fmla="*/ 4 h 17"/>
                <a:gd name="T8" fmla="*/ 4 w 15"/>
                <a:gd name="T9" fmla="*/ 0 h 17"/>
                <a:gd name="T10" fmla="*/ 9 w 15"/>
                <a:gd name="T11" fmla="*/ 0 h 17"/>
                <a:gd name="T12" fmla="*/ 11 w 15"/>
                <a:gd name="T13" fmla="*/ 4 h 17"/>
                <a:gd name="T14" fmla="*/ 14 w 15"/>
                <a:gd name="T15" fmla="*/ 9 h 17"/>
                <a:gd name="T16" fmla="*/ 11 w 15"/>
                <a:gd name="T17" fmla="*/ 11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1"/>
                  </a:lnTo>
                  <a:lnTo>
                    <a:pt x="0" y="9"/>
                  </a:lnTo>
                  <a:lnTo>
                    <a:pt x="2" y="4"/>
                  </a:lnTo>
                  <a:lnTo>
                    <a:pt x="4" y="0"/>
                  </a:lnTo>
                  <a:lnTo>
                    <a:pt x="9" y="0"/>
                  </a:lnTo>
                  <a:lnTo>
                    <a:pt x="11" y="4"/>
                  </a:lnTo>
                  <a:lnTo>
                    <a:pt x="14" y="9"/>
                  </a:lnTo>
                  <a:lnTo>
                    <a:pt x="11" y="11"/>
                  </a:lnTo>
                  <a:lnTo>
                    <a:pt x="9" y="16"/>
                  </a:lnTo>
                  <a:lnTo>
                    <a:pt x="4" y="1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89" name="Freeform 157"/>
            <p:cNvSpPr>
              <a:spLocks/>
            </p:cNvSpPr>
            <p:nvPr/>
          </p:nvSpPr>
          <p:spPr bwMode="auto">
            <a:xfrm>
              <a:off x="2221" y="2563"/>
              <a:ext cx="15" cy="17"/>
            </a:xfrm>
            <a:custGeom>
              <a:avLst/>
              <a:gdLst>
                <a:gd name="T0" fmla="*/ 4 w 15"/>
                <a:gd name="T1" fmla="*/ 16 h 17"/>
                <a:gd name="T2" fmla="*/ 2 w 15"/>
                <a:gd name="T3" fmla="*/ 10 h 17"/>
                <a:gd name="T4" fmla="*/ 0 w 15"/>
                <a:gd name="T5" fmla="*/ 8 h 17"/>
                <a:gd name="T6" fmla="*/ 2 w 15"/>
                <a:gd name="T7" fmla="*/ 4 h 17"/>
                <a:gd name="T8" fmla="*/ 4 w 15"/>
                <a:gd name="T9" fmla="*/ 0 h 17"/>
                <a:gd name="T10" fmla="*/ 9 w 15"/>
                <a:gd name="T11" fmla="*/ 0 h 17"/>
                <a:gd name="T12" fmla="*/ 11 w 15"/>
                <a:gd name="T13" fmla="*/ 4 h 17"/>
                <a:gd name="T14" fmla="*/ 14 w 15"/>
                <a:gd name="T15" fmla="*/ 8 h 17"/>
                <a:gd name="T16" fmla="*/ 11 w 15"/>
                <a:gd name="T17" fmla="*/ 10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0"/>
                  </a:lnTo>
                  <a:lnTo>
                    <a:pt x="0" y="8"/>
                  </a:lnTo>
                  <a:lnTo>
                    <a:pt x="2" y="4"/>
                  </a:lnTo>
                  <a:lnTo>
                    <a:pt x="4" y="0"/>
                  </a:lnTo>
                  <a:lnTo>
                    <a:pt x="9" y="0"/>
                  </a:lnTo>
                  <a:lnTo>
                    <a:pt x="11" y="4"/>
                  </a:lnTo>
                  <a:lnTo>
                    <a:pt x="14" y="8"/>
                  </a:lnTo>
                  <a:lnTo>
                    <a:pt x="11" y="10"/>
                  </a:lnTo>
                  <a:lnTo>
                    <a:pt x="9" y="16"/>
                  </a:lnTo>
                  <a:lnTo>
                    <a:pt x="4" y="1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0" name="Freeform 158"/>
            <p:cNvSpPr>
              <a:spLocks/>
            </p:cNvSpPr>
            <p:nvPr/>
          </p:nvSpPr>
          <p:spPr bwMode="auto">
            <a:xfrm>
              <a:off x="2212" y="2537"/>
              <a:ext cx="19" cy="110"/>
            </a:xfrm>
            <a:custGeom>
              <a:avLst/>
              <a:gdLst>
                <a:gd name="T0" fmla="*/ 0 w 19"/>
                <a:gd name="T1" fmla="*/ 107 h 110"/>
                <a:gd name="T2" fmla="*/ 0 w 19"/>
                <a:gd name="T3" fmla="*/ 103 h 110"/>
                <a:gd name="T4" fmla="*/ 2 w 19"/>
                <a:gd name="T5" fmla="*/ 99 h 110"/>
                <a:gd name="T6" fmla="*/ 4 w 19"/>
                <a:gd name="T7" fmla="*/ 91 h 110"/>
                <a:gd name="T8" fmla="*/ 5 w 19"/>
                <a:gd name="T9" fmla="*/ 85 h 110"/>
                <a:gd name="T10" fmla="*/ 9 w 19"/>
                <a:gd name="T11" fmla="*/ 67 h 110"/>
                <a:gd name="T12" fmla="*/ 9 w 19"/>
                <a:gd name="T13" fmla="*/ 54 h 110"/>
                <a:gd name="T14" fmla="*/ 9 w 19"/>
                <a:gd name="T15" fmla="*/ 40 h 110"/>
                <a:gd name="T16" fmla="*/ 7 w 19"/>
                <a:gd name="T17" fmla="*/ 24 h 110"/>
                <a:gd name="T18" fmla="*/ 5 w 19"/>
                <a:gd name="T19" fmla="*/ 18 h 110"/>
                <a:gd name="T20" fmla="*/ 4 w 19"/>
                <a:gd name="T21" fmla="*/ 12 h 110"/>
                <a:gd name="T22" fmla="*/ 4 w 19"/>
                <a:gd name="T23" fmla="*/ 8 h 110"/>
                <a:gd name="T24" fmla="*/ 2 w 19"/>
                <a:gd name="T25" fmla="*/ 6 h 110"/>
                <a:gd name="T26" fmla="*/ 2 w 19"/>
                <a:gd name="T27" fmla="*/ 2 h 110"/>
                <a:gd name="T28" fmla="*/ 4 w 19"/>
                <a:gd name="T29" fmla="*/ 2 h 110"/>
                <a:gd name="T30" fmla="*/ 5 w 19"/>
                <a:gd name="T31" fmla="*/ 0 h 110"/>
                <a:gd name="T32" fmla="*/ 7 w 19"/>
                <a:gd name="T33" fmla="*/ 2 h 110"/>
                <a:gd name="T34" fmla="*/ 9 w 19"/>
                <a:gd name="T35" fmla="*/ 4 h 110"/>
                <a:gd name="T36" fmla="*/ 9 w 19"/>
                <a:gd name="T37" fmla="*/ 8 h 110"/>
                <a:gd name="T38" fmla="*/ 11 w 19"/>
                <a:gd name="T39" fmla="*/ 14 h 110"/>
                <a:gd name="T40" fmla="*/ 13 w 19"/>
                <a:gd name="T41" fmla="*/ 20 h 110"/>
                <a:gd name="T42" fmla="*/ 16 w 19"/>
                <a:gd name="T43" fmla="*/ 38 h 110"/>
                <a:gd name="T44" fmla="*/ 18 w 19"/>
                <a:gd name="T45" fmla="*/ 54 h 110"/>
                <a:gd name="T46" fmla="*/ 16 w 19"/>
                <a:gd name="T47" fmla="*/ 71 h 110"/>
                <a:gd name="T48" fmla="*/ 13 w 19"/>
                <a:gd name="T49" fmla="*/ 87 h 110"/>
                <a:gd name="T50" fmla="*/ 11 w 19"/>
                <a:gd name="T51" fmla="*/ 95 h 110"/>
                <a:gd name="T52" fmla="*/ 9 w 19"/>
                <a:gd name="T53" fmla="*/ 101 h 110"/>
                <a:gd name="T54" fmla="*/ 9 w 19"/>
                <a:gd name="T55" fmla="*/ 105 h 110"/>
                <a:gd name="T56" fmla="*/ 7 w 19"/>
                <a:gd name="T57" fmla="*/ 109 h 110"/>
                <a:gd name="T58" fmla="*/ 5 w 19"/>
                <a:gd name="T59" fmla="*/ 109 h 110"/>
                <a:gd name="T60" fmla="*/ 4 w 19"/>
                <a:gd name="T61" fmla="*/ 109 h 110"/>
                <a:gd name="T62" fmla="*/ 0 w 19"/>
                <a:gd name="T63" fmla="*/ 10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 h="110">
                  <a:moveTo>
                    <a:pt x="0" y="107"/>
                  </a:moveTo>
                  <a:lnTo>
                    <a:pt x="0" y="103"/>
                  </a:lnTo>
                  <a:lnTo>
                    <a:pt x="2" y="99"/>
                  </a:lnTo>
                  <a:lnTo>
                    <a:pt x="4" y="91"/>
                  </a:lnTo>
                  <a:lnTo>
                    <a:pt x="5" y="85"/>
                  </a:lnTo>
                  <a:lnTo>
                    <a:pt x="9" y="67"/>
                  </a:lnTo>
                  <a:lnTo>
                    <a:pt x="9" y="54"/>
                  </a:lnTo>
                  <a:lnTo>
                    <a:pt x="9" y="40"/>
                  </a:lnTo>
                  <a:lnTo>
                    <a:pt x="7" y="24"/>
                  </a:lnTo>
                  <a:lnTo>
                    <a:pt x="5" y="18"/>
                  </a:lnTo>
                  <a:lnTo>
                    <a:pt x="4" y="12"/>
                  </a:lnTo>
                  <a:lnTo>
                    <a:pt x="4" y="8"/>
                  </a:lnTo>
                  <a:lnTo>
                    <a:pt x="2" y="6"/>
                  </a:lnTo>
                  <a:lnTo>
                    <a:pt x="2" y="2"/>
                  </a:lnTo>
                  <a:lnTo>
                    <a:pt x="4" y="2"/>
                  </a:lnTo>
                  <a:lnTo>
                    <a:pt x="5" y="0"/>
                  </a:lnTo>
                  <a:lnTo>
                    <a:pt x="7" y="2"/>
                  </a:lnTo>
                  <a:lnTo>
                    <a:pt x="9" y="4"/>
                  </a:lnTo>
                  <a:lnTo>
                    <a:pt x="9" y="8"/>
                  </a:lnTo>
                  <a:lnTo>
                    <a:pt x="11" y="14"/>
                  </a:lnTo>
                  <a:lnTo>
                    <a:pt x="13" y="20"/>
                  </a:lnTo>
                  <a:lnTo>
                    <a:pt x="16" y="38"/>
                  </a:lnTo>
                  <a:lnTo>
                    <a:pt x="18" y="54"/>
                  </a:lnTo>
                  <a:lnTo>
                    <a:pt x="16" y="71"/>
                  </a:lnTo>
                  <a:lnTo>
                    <a:pt x="13" y="87"/>
                  </a:lnTo>
                  <a:lnTo>
                    <a:pt x="11" y="95"/>
                  </a:lnTo>
                  <a:lnTo>
                    <a:pt x="9" y="101"/>
                  </a:lnTo>
                  <a:lnTo>
                    <a:pt x="9" y="105"/>
                  </a:lnTo>
                  <a:lnTo>
                    <a:pt x="7" y="109"/>
                  </a:lnTo>
                  <a:lnTo>
                    <a:pt x="5" y="109"/>
                  </a:lnTo>
                  <a:lnTo>
                    <a:pt x="4" y="109"/>
                  </a:lnTo>
                  <a:lnTo>
                    <a:pt x="0" y="107"/>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1" name="Freeform 159"/>
            <p:cNvSpPr>
              <a:spLocks/>
            </p:cNvSpPr>
            <p:nvPr/>
          </p:nvSpPr>
          <p:spPr bwMode="auto">
            <a:xfrm>
              <a:off x="2028" y="2531"/>
              <a:ext cx="48" cy="17"/>
            </a:xfrm>
            <a:custGeom>
              <a:avLst/>
              <a:gdLst>
                <a:gd name="T0" fmla="*/ 44 w 48"/>
                <a:gd name="T1" fmla="*/ 16 h 17"/>
                <a:gd name="T2" fmla="*/ 47 w 48"/>
                <a:gd name="T3" fmla="*/ 16 h 17"/>
                <a:gd name="T4" fmla="*/ 47 w 48"/>
                <a:gd name="T5" fmla="*/ 14 h 17"/>
                <a:gd name="T6" fmla="*/ 47 w 48"/>
                <a:gd name="T7" fmla="*/ 2 h 17"/>
                <a:gd name="T8" fmla="*/ 47 w 48"/>
                <a:gd name="T9" fmla="*/ 0 h 17"/>
                <a:gd name="T10" fmla="*/ 44 w 48"/>
                <a:gd name="T11" fmla="*/ 0 h 17"/>
                <a:gd name="T12" fmla="*/ 2 w 48"/>
                <a:gd name="T13" fmla="*/ 0 h 17"/>
                <a:gd name="T14" fmla="*/ 0 w 48"/>
                <a:gd name="T15" fmla="*/ 0 h 17"/>
                <a:gd name="T16" fmla="*/ 0 w 48"/>
                <a:gd name="T17" fmla="*/ 2 h 17"/>
                <a:gd name="T18" fmla="*/ 0 w 48"/>
                <a:gd name="T19" fmla="*/ 14 h 17"/>
                <a:gd name="T20" fmla="*/ 0 w 48"/>
                <a:gd name="T21" fmla="*/ 16 h 17"/>
                <a:gd name="T22" fmla="*/ 2 w 48"/>
                <a:gd name="T23" fmla="*/ 16 h 17"/>
                <a:gd name="T24" fmla="*/ 44 w 48"/>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7">
                  <a:moveTo>
                    <a:pt x="44" y="16"/>
                  </a:moveTo>
                  <a:lnTo>
                    <a:pt x="47" y="16"/>
                  </a:lnTo>
                  <a:lnTo>
                    <a:pt x="47" y="14"/>
                  </a:lnTo>
                  <a:lnTo>
                    <a:pt x="47" y="2"/>
                  </a:lnTo>
                  <a:lnTo>
                    <a:pt x="47" y="0"/>
                  </a:lnTo>
                  <a:lnTo>
                    <a:pt x="44" y="0"/>
                  </a:lnTo>
                  <a:lnTo>
                    <a:pt x="2" y="0"/>
                  </a:lnTo>
                  <a:lnTo>
                    <a:pt x="0" y="0"/>
                  </a:lnTo>
                  <a:lnTo>
                    <a:pt x="0" y="2"/>
                  </a:lnTo>
                  <a:lnTo>
                    <a:pt x="0" y="14"/>
                  </a:lnTo>
                  <a:lnTo>
                    <a:pt x="0" y="16"/>
                  </a:lnTo>
                  <a:lnTo>
                    <a:pt x="2" y="16"/>
                  </a:lnTo>
                  <a:lnTo>
                    <a:pt x="44" y="16"/>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2" name="Freeform 160"/>
            <p:cNvSpPr>
              <a:spLocks/>
            </p:cNvSpPr>
            <p:nvPr/>
          </p:nvSpPr>
          <p:spPr bwMode="auto">
            <a:xfrm>
              <a:off x="2030" y="2636"/>
              <a:ext cx="48" cy="19"/>
            </a:xfrm>
            <a:custGeom>
              <a:avLst/>
              <a:gdLst>
                <a:gd name="T0" fmla="*/ 44 w 48"/>
                <a:gd name="T1" fmla="*/ 18 h 19"/>
                <a:gd name="T2" fmla="*/ 47 w 48"/>
                <a:gd name="T3" fmla="*/ 18 h 19"/>
                <a:gd name="T4" fmla="*/ 47 w 48"/>
                <a:gd name="T5" fmla="*/ 16 h 19"/>
                <a:gd name="T6" fmla="*/ 47 w 48"/>
                <a:gd name="T7" fmla="*/ 4 h 19"/>
                <a:gd name="T8" fmla="*/ 47 w 48"/>
                <a:gd name="T9" fmla="*/ 2 h 19"/>
                <a:gd name="T10" fmla="*/ 44 w 48"/>
                <a:gd name="T11" fmla="*/ 0 h 19"/>
                <a:gd name="T12" fmla="*/ 2 w 48"/>
                <a:gd name="T13" fmla="*/ 0 h 19"/>
                <a:gd name="T14" fmla="*/ 0 w 48"/>
                <a:gd name="T15" fmla="*/ 2 h 19"/>
                <a:gd name="T16" fmla="*/ 0 w 48"/>
                <a:gd name="T17" fmla="*/ 4 h 19"/>
                <a:gd name="T18" fmla="*/ 0 w 48"/>
                <a:gd name="T19" fmla="*/ 16 h 19"/>
                <a:gd name="T20" fmla="*/ 0 w 48"/>
                <a:gd name="T21" fmla="*/ 18 h 19"/>
                <a:gd name="T22" fmla="*/ 2 w 48"/>
                <a:gd name="T23" fmla="*/ 18 h 19"/>
                <a:gd name="T24" fmla="*/ 44 w 48"/>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9">
                  <a:moveTo>
                    <a:pt x="44" y="18"/>
                  </a:moveTo>
                  <a:lnTo>
                    <a:pt x="47" y="18"/>
                  </a:lnTo>
                  <a:lnTo>
                    <a:pt x="47" y="16"/>
                  </a:lnTo>
                  <a:lnTo>
                    <a:pt x="47" y="4"/>
                  </a:lnTo>
                  <a:lnTo>
                    <a:pt x="47" y="2"/>
                  </a:lnTo>
                  <a:lnTo>
                    <a:pt x="44" y="0"/>
                  </a:lnTo>
                  <a:lnTo>
                    <a:pt x="2" y="0"/>
                  </a:lnTo>
                  <a:lnTo>
                    <a:pt x="0" y="2"/>
                  </a:lnTo>
                  <a:lnTo>
                    <a:pt x="0" y="4"/>
                  </a:lnTo>
                  <a:lnTo>
                    <a:pt x="0" y="16"/>
                  </a:lnTo>
                  <a:lnTo>
                    <a:pt x="0" y="18"/>
                  </a:lnTo>
                  <a:lnTo>
                    <a:pt x="2" y="18"/>
                  </a:lnTo>
                  <a:lnTo>
                    <a:pt x="44" y="18"/>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3" name="Freeform 161"/>
            <p:cNvSpPr>
              <a:spLocks/>
            </p:cNvSpPr>
            <p:nvPr/>
          </p:nvSpPr>
          <p:spPr bwMode="auto">
            <a:xfrm>
              <a:off x="2151" y="2529"/>
              <a:ext cx="48" cy="17"/>
            </a:xfrm>
            <a:custGeom>
              <a:avLst/>
              <a:gdLst>
                <a:gd name="T0" fmla="*/ 44 w 48"/>
                <a:gd name="T1" fmla="*/ 16 h 17"/>
                <a:gd name="T2" fmla="*/ 45 w 48"/>
                <a:gd name="T3" fmla="*/ 16 h 17"/>
                <a:gd name="T4" fmla="*/ 47 w 48"/>
                <a:gd name="T5" fmla="*/ 14 h 17"/>
                <a:gd name="T6" fmla="*/ 47 w 48"/>
                <a:gd name="T7" fmla="*/ 2 h 17"/>
                <a:gd name="T8" fmla="*/ 45 w 48"/>
                <a:gd name="T9" fmla="*/ 0 h 17"/>
                <a:gd name="T10" fmla="*/ 44 w 48"/>
                <a:gd name="T11" fmla="*/ 0 h 17"/>
                <a:gd name="T12" fmla="*/ 2 w 48"/>
                <a:gd name="T13" fmla="*/ 0 h 17"/>
                <a:gd name="T14" fmla="*/ 0 w 48"/>
                <a:gd name="T15" fmla="*/ 0 h 17"/>
                <a:gd name="T16" fmla="*/ 0 w 48"/>
                <a:gd name="T17" fmla="*/ 2 h 17"/>
                <a:gd name="T18" fmla="*/ 0 w 48"/>
                <a:gd name="T19" fmla="*/ 14 h 17"/>
                <a:gd name="T20" fmla="*/ 0 w 48"/>
                <a:gd name="T21" fmla="*/ 16 h 17"/>
                <a:gd name="T22" fmla="*/ 2 w 48"/>
                <a:gd name="T23" fmla="*/ 16 h 17"/>
                <a:gd name="T24" fmla="*/ 44 w 48"/>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7">
                  <a:moveTo>
                    <a:pt x="44" y="16"/>
                  </a:moveTo>
                  <a:lnTo>
                    <a:pt x="45" y="16"/>
                  </a:lnTo>
                  <a:lnTo>
                    <a:pt x="47" y="14"/>
                  </a:lnTo>
                  <a:lnTo>
                    <a:pt x="47" y="2"/>
                  </a:lnTo>
                  <a:lnTo>
                    <a:pt x="45" y="0"/>
                  </a:lnTo>
                  <a:lnTo>
                    <a:pt x="44" y="0"/>
                  </a:lnTo>
                  <a:lnTo>
                    <a:pt x="2" y="0"/>
                  </a:lnTo>
                  <a:lnTo>
                    <a:pt x="0" y="0"/>
                  </a:lnTo>
                  <a:lnTo>
                    <a:pt x="0" y="2"/>
                  </a:lnTo>
                  <a:lnTo>
                    <a:pt x="0" y="14"/>
                  </a:lnTo>
                  <a:lnTo>
                    <a:pt x="0" y="16"/>
                  </a:lnTo>
                  <a:lnTo>
                    <a:pt x="2" y="16"/>
                  </a:lnTo>
                  <a:lnTo>
                    <a:pt x="44" y="16"/>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4" name="Freeform 162"/>
            <p:cNvSpPr>
              <a:spLocks/>
            </p:cNvSpPr>
            <p:nvPr/>
          </p:nvSpPr>
          <p:spPr bwMode="auto">
            <a:xfrm>
              <a:off x="2152" y="2638"/>
              <a:ext cx="49" cy="19"/>
            </a:xfrm>
            <a:custGeom>
              <a:avLst/>
              <a:gdLst>
                <a:gd name="T0" fmla="*/ 44 w 49"/>
                <a:gd name="T1" fmla="*/ 18 h 19"/>
                <a:gd name="T2" fmla="*/ 46 w 49"/>
                <a:gd name="T3" fmla="*/ 16 h 19"/>
                <a:gd name="T4" fmla="*/ 48 w 49"/>
                <a:gd name="T5" fmla="*/ 14 h 19"/>
                <a:gd name="T6" fmla="*/ 48 w 49"/>
                <a:gd name="T7" fmla="*/ 2 h 19"/>
                <a:gd name="T8" fmla="*/ 46 w 49"/>
                <a:gd name="T9" fmla="*/ 0 h 19"/>
                <a:gd name="T10" fmla="*/ 44 w 49"/>
                <a:gd name="T11" fmla="*/ 0 h 19"/>
                <a:gd name="T12" fmla="*/ 2 w 49"/>
                <a:gd name="T13" fmla="*/ 0 h 19"/>
                <a:gd name="T14" fmla="*/ 0 w 49"/>
                <a:gd name="T15" fmla="*/ 0 h 19"/>
                <a:gd name="T16" fmla="*/ 0 w 49"/>
                <a:gd name="T17" fmla="*/ 2 h 19"/>
                <a:gd name="T18" fmla="*/ 0 w 49"/>
                <a:gd name="T19" fmla="*/ 14 h 19"/>
                <a:gd name="T20" fmla="*/ 0 w 49"/>
                <a:gd name="T21" fmla="*/ 16 h 19"/>
                <a:gd name="T22" fmla="*/ 2 w 49"/>
                <a:gd name="T23" fmla="*/ 18 h 19"/>
                <a:gd name="T24" fmla="*/ 44 w 49"/>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9">
                  <a:moveTo>
                    <a:pt x="44" y="18"/>
                  </a:moveTo>
                  <a:lnTo>
                    <a:pt x="46" y="16"/>
                  </a:lnTo>
                  <a:lnTo>
                    <a:pt x="48" y="14"/>
                  </a:lnTo>
                  <a:lnTo>
                    <a:pt x="48" y="2"/>
                  </a:lnTo>
                  <a:lnTo>
                    <a:pt x="46" y="0"/>
                  </a:lnTo>
                  <a:lnTo>
                    <a:pt x="44" y="0"/>
                  </a:lnTo>
                  <a:lnTo>
                    <a:pt x="2" y="0"/>
                  </a:lnTo>
                  <a:lnTo>
                    <a:pt x="0" y="0"/>
                  </a:lnTo>
                  <a:lnTo>
                    <a:pt x="0" y="2"/>
                  </a:lnTo>
                  <a:lnTo>
                    <a:pt x="0" y="14"/>
                  </a:lnTo>
                  <a:lnTo>
                    <a:pt x="0" y="16"/>
                  </a:lnTo>
                  <a:lnTo>
                    <a:pt x="2" y="18"/>
                  </a:lnTo>
                  <a:lnTo>
                    <a:pt x="44" y="18"/>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5" name="Freeform 163"/>
            <p:cNvSpPr>
              <a:spLocks/>
            </p:cNvSpPr>
            <p:nvPr/>
          </p:nvSpPr>
          <p:spPr bwMode="auto">
            <a:xfrm>
              <a:off x="2011" y="2531"/>
              <a:ext cx="211" cy="121"/>
            </a:xfrm>
            <a:custGeom>
              <a:avLst/>
              <a:gdLst>
                <a:gd name="T0" fmla="*/ 210 w 211"/>
                <a:gd name="T1" fmla="*/ 60 h 121"/>
                <a:gd name="T2" fmla="*/ 210 w 211"/>
                <a:gd name="T3" fmla="*/ 46 h 121"/>
                <a:gd name="T4" fmla="*/ 208 w 211"/>
                <a:gd name="T5" fmla="*/ 34 h 121"/>
                <a:gd name="T6" fmla="*/ 206 w 211"/>
                <a:gd name="T7" fmla="*/ 26 h 121"/>
                <a:gd name="T8" fmla="*/ 203 w 211"/>
                <a:gd name="T9" fmla="*/ 23 h 121"/>
                <a:gd name="T10" fmla="*/ 203 w 211"/>
                <a:gd name="T11" fmla="*/ 14 h 121"/>
                <a:gd name="T12" fmla="*/ 201 w 211"/>
                <a:gd name="T13" fmla="*/ 8 h 121"/>
                <a:gd name="T14" fmla="*/ 196 w 211"/>
                <a:gd name="T15" fmla="*/ 6 h 121"/>
                <a:gd name="T16" fmla="*/ 193 w 211"/>
                <a:gd name="T17" fmla="*/ 6 h 121"/>
                <a:gd name="T18" fmla="*/ 189 w 211"/>
                <a:gd name="T19" fmla="*/ 5 h 121"/>
                <a:gd name="T20" fmla="*/ 182 w 211"/>
                <a:gd name="T21" fmla="*/ 2 h 121"/>
                <a:gd name="T22" fmla="*/ 172 w 211"/>
                <a:gd name="T23" fmla="*/ 2 h 121"/>
                <a:gd name="T24" fmla="*/ 161 w 211"/>
                <a:gd name="T25" fmla="*/ 0 h 121"/>
                <a:gd name="T26" fmla="*/ 149 w 211"/>
                <a:gd name="T27" fmla="*/ 2 h 121"/>
                <a:gd name="T28" fmla="*/ 138 w 211"/>
                <a:gd name="T29" fmla="*/ 2 h 121"/>
                <a:gd name="T30" fmla="*/ 134 w 211"/>
                <a:gd name="T31" fmla="*/ 5 h 121"/>
                <a:gd name="T32" fmla="*/ 131 w 211"/>
                <a:gd name="T33" fmla="*/ 5 h 121"/>
                <a:gd name="T34" fmla="*/ 130 w 211"/>
                <a:gd name="T35" fmla="*/ 6 h 121"/>
                <a:gd name="T36" fmla="*/ 75 w 211"/>
                <a:gd name="T37" fmla="*/ 8 h 121"/>
                <a:gd name="T38" fmla="*/ 72 w 211"/>
                <a:gd name="T39" fmla="*/ 6 h 121"/>
                <a:gd name="T40" fmla="*/ 65 w 211"/>
                <a:gd name="T41" fmla="*/ 5 h 121"/>
                <a:gd name="T42" fmla="*/ 56 w 211"/>
                <a:gd name="T43" fmla="*/ 5 h 121"/>
                <a:gd name="T44" fmla="*/ 44 w 211"/>
                <a:gd name="T45" fmla="*/ 2 h 121"/>
                <a:gd name="T46" fmla="*/ 31 w 211"/>
                <a:gd name="T47" fmla="*/ 5 h 121"/>
                <a:gd name="T48" fmla="*/ 22 w 211"/>
                <a:gd name="T49" fmla="*/ 5 h 121"/>
                <a:gd name="T50" fmla="*/ 16 w 211"/>
                <a:gd name="T51" fmla="*/ 6 h 121"/>
                <a:gd name="T52" fmla="*/ 12 w 211"/>
                <a:gd name="T53" fmla="*/ 8 h 121"/>
                <a:gd name="T54" fmla="*/ 6 w 211"/>
                <a:gd name="T55" fmla="*/ 8 h 121"/>
                <a:gd name="T56" fmla="*/ 2 w 211"/>
                <a:gd name="T57" fmla="*/ 10 h 121"/>
                <a:gd name="T58" fmla="*/ 0 w 211"/>
                <a:gd name="T59" fmla="*/ 16 h 121"/>
                <a:gd name="T60" fmla="*/ 0 w 211"/>
                <a:gd name="T61" fmla="*/ 104 h 121"/>
                <a:gd name="T62" fmla="*/ 2 w 211"/>
                <a:gd name="T63" fmla="*/ 109 h 121"/>
                <a:gd name="T64" fmla="*/ 6 w 211"/>
                <a:gd name="T65" fmla="*/ 114 h 121"/>
                <a:gd name="T66" fmla="*/ 13 w 211"/>
                <a:gd name="T67" fmla="*/ 114 h 121"/>
                <a:gd name="T68" fmla="*/ 16 w 211"/>
                <a:gd name="T69" fmla="*/ 115 h 121"/>
                <a:gd name="T70" fmla="*/ 19 w 211"/>
                <a:gd name="T71" fmla="*/ 115 h 121"/>
                <a:gd name="T72" fmla="*/ 22 w 211"/>
                <a:gd name="T73" fmla="*/ 117 h 121"/>
                <a:gd name="T74" fmla="*/ 33 w 211"/>
                <a:gd name="T75" fmla="*/ 117 h 121"/>
                <a:gd name="T76" fmla="*/ 45 w 211"/>
                <a:gd name="T77" fmla="*/ 117 h 121"/>
                <a:gd name="T78" fmla="*/ 58 w 211"/>
                <a:gd name="T79" fmla="*/ 117 h 121"/>
                <a:gd name="T80" fmla="*/ 67 w 211"/>
                <a:gd name="T81" fmla="*/ 117 h 121"/>
                <a:gd name="T82" fmla="*/ 74 w 211"/>
                <a:gd name="T83" fmla="*/ 115 h 121"/>
                <a:gd name="T84" fmla="*/ 77 w 211"/>
                <a:gd name="T85" fmla="*/ 114 h 121"/>
                <a:gd name="T86" fmla="*/ 131 w 211"/>
                <a:gd name="T87" fmla="*/ 114 h 121"/>
                <a:gd name="T88" fmla="*/ 131 w 211"/>
                <a:gd name="T89" fmla="*/ 115 h 121"/>
                <a:gd name="T90" fmla="*/ 133 w 211"/>
                <a:gd name="T91" fmla="*/ 117 h 121"/>
                <a:gd name="T92" fmla="*/ 137 w 211"/>
                <a:gd name="T93" fmla="*/ 117 h 121"/>
                <a:gd name="T94" fmla="*/ 140 w 211"/>
                <a:gd name="T95" fmla="*/ 120 h 121"/>
                <a:gd name="T96" fmla="*/ 150 w 211"/>
                <a:gd name="T97" fmla="*/ 120 h 121"/>
                <a:gd name="T98" fmla="*/ 163 w 211"/>
                <a:gd name="T99" fmla="*/ 120 h 121"/>
                <a:gd name="T100" fmla="*/ 173 w 211"/>
                <a:gd name="T101" fmla="*/ 120 h 121"/>
                <a:gd name="T102" fmla="*/ 184 w 211"/>
                <a:gd name="T103" fmla="*/ 120 h 121"/>
                <a:gd name="T104" fmla="*/ 190 w 211"/>
                <a:gd name="T105" fmla="*/ 117 h 121"/>
                <a:gd name="T106" fmla="*/ 193 w 211"/>
                <a:gd name="T107" fmla="*/ 115 h 121"/>
                <a:gd name="T108" fmla="*/ 196 w 211"/>
                <a:gd name="T109" fmla="*/ 115 h 121"/>
                <a:gd name="T110" fmla="*/ 201 w 211"/>
                <a:gd name="T111" fmla="*/ 114 h 121"/>
                <a:gd name="T112" fmla="*/ 203 w 211"/>
                <a:gd name="T113" fmla="*/ 107 h 121"/>
                <a:gd name="T114" fmla="*/ 203 w 211"/>
                <a:gd name="T115" fmla="*/ 97 h 121"/>
                <a:gd name="T116" fmla="*/ 206 w 211"/>
                <a:gd name="T117" fmla="*/ 94 h 121"/>
                <a:gd name="T118" fmla="*/ 208 w 211"/>
                <a:gd name="T119" fmla="*/ 86 h 121"/>
                <a:gd name="T120" fmla="*/ 210 w 211"/>
                <a:gd name="T121" fmla="*/ 73 h 121"/>
                <a:gd name="T122" fmla="*/ 210 w 211"/>
                <a:gd name="T123" fmla="*/ 6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121">
                  <a:moveTo>
                    <a:pt x="210" y="60"/>
                  </a:moveTo>
                  <a:lnTo>
                    <a:pt x="210" y="46"/>
                  </a:lnTo>
                  <a:lnTo>
                    <a:pt x="208" y="34"/>
                  </a:lnTo>
                  <a:lnTo>
                    <a:pt x="206" y="26"/>
                  </a:lnTo>
                  <a:lnTo>
                    <a:pt x="203" y="23"/>
                  </a:lnTo>
                  <a:lnTo>
                    <a:pt x="203" y="14"/>
                  </a:lnTo>
                  <a:lnTo>
                    <a:pt x="201" y="8"/>
                  </a:lnTo>
                  <a:lnTo>
                    <a:pt x="196" y="6"/>
                  </a:lnTo>
                  <a:lnTo>
                    <a:pt x="193" y="6"/>
                  </a:lnTo>
                  <a:lnTo>
                    <a:pt x="189" y="5"/>
                  </a:lnTo>
                  <a:lnTo>
                    <a:pt x="182" y="2"/>
                  </a:lnTo>
                  <a:lnTo>
                    <a:pt x="172" y="2"/>
                  </a:lnTo>
                  <a:lnTo>
                    <a:pt x="161" y="0"/>
                  </a:lnTo>
                  <a:lnTo>
                    <a:pt x="149" y="2"/>
                  </a:lnTo>
                  <a:lnTo>
                    <a:pt x="138" y="2"/>
                  </a:lnTo>
                  <a:lnTo>
                    <a:pt x="134" y="5"/>
                  </a:lnTo>
                  <a:lnTo>
                    <a:pt x="131" y="5"/>
                  </a:lnTo>
                  <a:lnTo>
                    <a:pt x="130" y="6"/>
                  </a:lnTo>
                  <a:lnTo>
                    <a:pt x="75" y="8"/>
                  </a:lnTo>
                  <a:lnTo>
                    <a:pt x="72" y="6"/>
                  </a:lnTo>
                  <a:lnTo>
                    <a:pt x="65" y="5"/>
                  </a:lnTo>
                  <a:lnTo>
                    <a:pt x="56" y="5"/>
                  </a:lnTo>
                  <a:lnTo>
                    <a:pt x="44" y="2"/>
                  </a:lnTo>
                  <a:lnTo>
                    <a:pt x="31" y="5"/>
                  </a:lnTo>
                  <a:lnTo>
                    <a:pt x="22" y="5"/>
                  </a:lnTo>
                  <a:lnTo>
                    <a:pt x="16" y="6"/>
                  </a:lnTo>
                  <a:lnTo>
                    <a:pt x="12" y="8"/>
                  </a:lnTo>
                  <a:lnTo>
                    <a:pt x="6" y="8"/>
                  </a:lnTo>
                  <a:lnTo>
                    <a:pt x="2" y="10"/>
                  </a:lnTo>
                  <a:lnTo>
                    <a:pt x="0" y="16"/>
                  </a:lnTo>
                  <a:lnTo>
                    <a:pt x="0" y="104"/>
                  </a:lnTo>
                  <a:lnTo>
                    <a:pt x="2" y="109"/>
                  </a:lnTo>
                  <a:lnTo>
                    <a:pt x="6" y="114"/>
                  </a:lnTo>
                  <a:lnTo>
                    <a:pt x="13" y="114"/>
                  </a:lnTo>
                  <a:lnTo>
                    <a:pt x="16" y="115"/>
                  </a:lnTo>
                  <a:lnTo>
                    <a:pt x="19" y="115"/>
                  </a:lnTo>
                  <a:lnTo>
                    <a:pt x="22" y="117"/>
                  </a:lnTo>
                  <a:lnTo>
                    <a:pt x="33" y="117"/>
                  </a:lnTo>
                  <a:lnTo>
                    <a:pt x="45" y="117"/>
                  </a:lnTo>
                  <a:lnTo>
                    <a:pt x="58" y="117"/>
                  </a:lnTo>
                  <a:lnTo>
                    <a:pt x="67" y="117"/>
                  </a:lnTo>
                  <a:lnTo>
                    <a:pt x="74" y="115"/>
                  </a:lnTo>
                  <a:lnTo>
                    <a:pt x="77" y="114"/>
                  </a:lnTo>
                  <a:lnTo>
                    <a:pt x="131" y="114"/>
                  </a:lnTo>
                  <a:lnTo>
                    <a:pt x="131" y="115"/>
                  </a:lnTo>
                  <a:lnTo>
                    <a:pt x="133" y="117"/>
                  </a:lnTo>
                  <a:lnTo>
                    <a:pt x="137" y="117"/>
                  </a:lnTo>
                  <a:lnTo>
                    <a:pt x="140" y="120"/>
                  </a:lnTo>
                  <a:lnTo>
                    <a:pt x="150" y="120"/>
                  </a:lnTo>
                  <a:lnTo>
                    <a:pt x="163" y="120"/>
                  </a:lnTo>
                  <a:lnTo>
                    <a:pt x="173" y="120"/>
                  </a:lnTo>
                  <a:lnTo>
                    <a:pt x="184" y="120"/>
                  </a:lnTo>
                  <a:lnTo>
                    <a:pt x="190" y="117"/>
                  </a:lnTo>
                  <a:lnTo>
                    <a:pt x="193" y="115"/>
                  </a:lnTo>
                  <a:lnTo>
                    <a:pt x="196" y="115"/>
                  </a:lnTo>
                  <a:lnTo>
                    <a:pt x="201" y="114"/>
                  </a:lnTo>
                  <a:lnTo>
                    <a:pt x="203" y="107"/>
                  </a:lnTo>
                  <a:lnTo>
                    <a:pt x="203" y="97"/>
                  </a:lnTo>
                  <a:lnTo>
                    <a:pt x="206" y="94"/>
                  </a:lnTo>
                  <a:lnTo>
                    <a:pt x="208" y="86"/>
                  </a:lnTo>
                  <a:lnTo>
                    <a:pt x="210" y="73"/>
                  </a:lnTo>
                  <a:lnTo>
                    <a:pt x="210" y="60"/>
                  </a:lnTo>
                </a:path>
              </a:pathLst>
            </a:custGeom>
            <a:solidFill>
              <a:srgbClr val="51DC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6" name="Freeform 164"/>
            <p:cNvSpPr>
              <a:spLocks/>
            </p:cNvSpPr>
            <p:nvPr/>
          </p:nvSpPr>
          <p:spPr bwMode="auto">
            <a:xfrm>
              <a:off x="2004" y="2543"/>
              <a:ext cx="15" cy="98"/>
            </a:xfrm>
            <a:custGeom>
              <a:avLst/>
              <a:gdLst>
                <a:gd name="T0" fmla="*/ 4 w 15"/>
                <a:gd name="T1" fmla="*/ 97 h 98"/>
                <a:gd name="T2" fmla="*/ 9 w 15"/>
                <a:gd name="T3" fmla="*/ 97 h 98"/>
                <a:gd name="T4" fmla="*/ 14 w 15"/>
                <a:gd name="T5" fmla="*/ 95 h 98"/>
                <a:gd name="T6" fmla="*/ 14 w 15"/>
                <a:gd name="T7" fmla="*/ 4 h 98"/>
                <a:gd name="T8" fmla="*/ 9 w 15"/>
                <a:gd name="T9" fmla="*/ 2 h 98"/>
                <a:gd name="T10" fmla="*/ 4 w 15"/>
                <a:gd name="T11" fmla="*/ 0 h 98"/>
                <a:gd name="T12" fmla="*/ 0 w 15"/>
                <a:gd name="T13" fmla="*/ 2 h 98"/>
                <a:gd name="T14" fmla="*/ 0 w 15"/>
                <a:gd name="T15" fmla="*/ 4 h 98"/>
                <a:gd name="T16" fmla="*/ 0 w 15"/>
                <a:gd name="T17" fmla="*/ 95 h 98"/>
                <a:gd name="T18" fmla="*/ 0 w 15"/>
                <a:gd name="T19" fmla="*/ 97 h 98"/>
                <a:gd name="T20" fmla="*/ 4 w 15"/>
                <a:gd name="T21" fmla="*/ 9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98">
                  <a:moveTo>
                    <a:pt x="4" y="97"/>
                  </a:moveTo>
                  <a:lnTo>
                    <a:pt x="9" y="97"/>
                  </a:lnTo>
                  <a:lnTo>
                    <a:pt x="14" y="95"/>
                  </a:lnTo>
                  <a:lnTo>
                    <a:pt x="14" y="4"/>
                  </a:lnTo>
                  <a:lnTo>
                    <a:pt x="9" y="2"/>
                  </a:lnTo>
                  <a:lnTo>
                    <a:pt x="4" y="0"/>
                  </a:lnTo>
                  <a:lnTo>
                    <a:pt x="0" y="2"/>
                  </a:lnTo>
                  <a:lnTo>
                    <a:pt x="0" y="4"/>
                  </a:lnTo>
                  <a:lnTo>
                    <a:pt x="0" y="95"/>
                  </a:lnTo>
                  <a:lnTo>
                    <a:pt x="0" y="97"/>
                  </a:lnTo>
                  <a:lnTo>
                    <a:pt x="4" y="97"/>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7" name="Freeform 165"/>
            <p:cNvSpPr>
              <a:spLocks/>
            </p:cNvSpPr>
            <p:nvPr/>
          </p:nvSpPr>
          <p:spPr bwMode="auto">
            <a:xfrm>
              <a:off x="2156" y="2536"/>
              <a:ext cx="53" cy="1"/>
            </a:xfrm>
            <a:custGeom>
              <a:avLst/>
              <a:gdLst>
                <a:gd name="T0" fmla="*/ 52 w 53"/>
                <a:gd name="T1" fmla="*/ 0 h 1"/>
                <a:gd name="T2" fmla="*/ 0 w 53"/>
                <a:gd name="T3" fmla="*/ 0 h 1"/>
                <a:gd name="T4" fmla="*/ 52 w 53"/>
                <a:gd name="T5" fmla="*/ 0 h 1"/>
              </a:gdLst>
              <a:ahLst/>
              <a:cxnLst>
                <a:cxn ang="0">
                  <a:pos x="T0" y="T1"/>
                </a:cxn>
                <a:cxn ang="0">
                  <a:pos x="T2" y="T3"/>
                </a:cxn>
                <a:cxn ang="0">
                  <a:pos x="T4" y="T5"/>
                </a:cxn>
              </a:cxnLst>
              <a:rect l="0" t="0" r="r" b="b"/>
              <a:pathLst>
                <a:path w="53" h="1">
                  <a:moveTo>
                    <a:pt x="52" y="0"/>
                  </a:moveTo>
                  <a:lnTo>
                    <a:pt x="0" y="0"/>
                  </a:lnTo>
                  <a:lnTo>
                    <a:pt x="52"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8" name="Freeform 166"/>
            <p:cNvSpPr>
              <a:spLocks/>
            </p:cNvSpPr>
            <p:nvPr/>
          </p:nvSpPr>
          <p:spPr bwMode="auto">
            <a:xfrm>
              <a:off x="2156" y="2633"/>
              <a:ext cx="53" cy="1"/>
            </a:xfrm>
            <a:custGeom>
              <a:avLst/>
              <a:gdLst>
                <a:gd name="T0" fmla="*/ 52 w 53"/>
                <a:gd name="T1" fmla="*/ 0 h 1"/>
                <a:gd name="T2" fmla="*/ 0 w 53"/>
                <a:gd name="T3" fmla="*/ 0 h 1"/>
                <a:gd name="T4" fmla="*/ 52 w 53"/>
                <a:gd name="T5" fmla="*/ 0 h 1"/>
              </a:gdLst>
              <a:ahLst/>
              <a:cxnLst>
                <a:cxn ang="0">
                  <a:pos x="T0" y="T1"/>
                </a:cxn>
                <a:cxn ang="0">
                  <a:pos x="T2" y="T3"/>
                </a:cxn>
                <a:cxn ang="0">
                  <a:pos x="T4" y="T5"/>
                </a:cxn>
              </a:cxnLst>
              <a:rect l="0" t="0" r="r" b="b"/>
              <a:pathLst>
                <a:path w="53" h="1">
                  <a:moveTo>
                    <a:pt x="52" y="0"/>
                  </a:moveTo>
                  <a:lnTo>
                    <a:pt x="0" y="0"/>
                  </a:lnTo>
                  <a:lnTo>
                    <a:pt x="52"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9" name="Freeform 167"/>
            <p:cNvSpPr>
              <a:spLocks/>
            </p:cNvSpPr>
            <p:nvPr/>
          </p:nvSpPr>
          <p:spPr bwMode="auto">
            <a:xfrm>
              <a:off x="2156" y="2633"/>
              <a:ext cx="53" cy="17"/>
            </a:xfrm>
            <a:custGeom>
              <a:avLst/>
              <a:gdLst>
                <a:gd name="T0" fmla="*/ 52 w 53"/>
                <a:gd name="T1" fmla="*/ 0 h 17"/>
                <a:gd name="T2" fmla="*/ 52 w 53"/>
                <a:gd name="T3" fmla="*/ 16 h 17"/>
                <a:gd name="T4" fmla="*/ 0 w 53"/>
                <a:gd name="T5" fmla="*/ 16 h 17"/>
                <a:gd name="T6" fmla="*/ 0 w 53"/>
                <a:gd name="T7" fmla="*/ 0 h 17"/>
                <a:gd name="T8" fmla="*/ 52 w 53"/>
                <a:gd name="T9" fmla="*/ 0 h 17"/>
              </a:gdLst>
              <a:ahLst/>
              <a:cxnLst>
                <a:cxn ang="0">
                  <a:pos x="T0" y="T1"/>
                </a:cxn>
                <a:cxn ang="0">
                  <a:pos x="T2" y="T3"/>
                </a:cxn>
                <a:cxn ang="0">
                  <a:pos x="T4" y="T5"/>
                </a:cxn>
                <a:cxn ang="0">
                  <a:pos x="T6" y="T7"/>
                </a:cxn>
                <a:cxn ang="0">
                  <a:pos x="T8" y="T9"/>
                </a:cxn>
              </a:cxnLst>
              <a:rect l="0" t="0" r="r" b="b"/>
              <a:pathLst>
                <a:path w="53" h="17">
                  <a:moveTo>
                    <a:pt x="52" y="0"/>
                  </a:moveTo>
                  <a:lnTo>
                    <a:pt x="52" y="16"/>
                  </a:lnTo>
                  <a:lnTo>
                    <a:pt x="0" y="16"/>
                  </a:lnTo>
                  <a:lnTo>
                    <a:pt x="0" y="0"/>
                  </a:lnTo>
                  <a:lnTo>
                    <a:pt x="52"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00" name="Freeform 168"/>
            <p:cNvSpPr>
              <a:spLocks/>
            </p:cNvSpPr>
            <p:nvPr/>
          </p:nvSpPr>
          <p:spPr bwMode="auto">
            <a:xfrm>
              <a:off x="2132" y="2545"/>
              <a:ext cx="85" cy="27"/>
            </a:xfrm>
            <a:custGeom>
              <a:avLst/>
              <a:gdLst>
                <a:gd name="T0" fmla="*/ 82 w 85"/>
                <a:gd name="T1" fmla="*/ 8 h 27"/>
                <a:gd name="T2" fmla="*/ 82 w 85"/>
                <a:gd name="T3" fmla="*/ 4 h 27"/>
                <a:gd name="T4" fmla="*/ 82 w 85"/>
                <a:gd name="T5" fmla="*/ 2 h 27"/>
                <a:gd name="T6" fmla="*/ 81 w 85"/>
                <a:gd name="T7" fmla="*/ 0 h 27"/>
                <a:gd name="T8" fmla="*/ 80 w 85"/>
                <a:gd name="T9" fmla="*/ 0 h 27"/>
                <a:gd name="T10" fmla="*/ 4 w 85"/>
                <a:gd name="T11" fmla="*/ 0 h 27"/>
                <a:gd name="T12" fmla="*/ 0 w 85"/>
                <a:gd name="T13" fmla="*/ 2 h 27"/>
                <a:gd name="T14" fmla="*/ 0 w 85"/>
                <a:gd name="T15" fmla="*/ 8 h 27"/>
                <a:gd name="T16" fmla="*/ 0 w 85"/>
                <a:gd name="T17" fmla="*/ 18 h 27"/>
                <a:gd name="T18" fmla="*/ 2 w 85"/>
                <a:gd name="T19" fmla="*/ 23 h 27"/>
                <a:gd name="T20" fmla="*/ 6 w 85"/>
                <a:gd name="T21" fmla="*/ 26 h 27"/>
                <a:gd name="T22" fmla="*/ 77 w 85"/>
                <a:gd name="T23" fmla="*/ 26 h 27"/>
                <a:gd name="T24" fmla="*/ 82 w 85"/>
                <a:gd name="T25" fmla="*/ 23 h 27"/>
                <a:gd name="T26" fmla="*/ 84 w 85"/>
                <a:gd name="T27" fmla="*/ 18 h 27"/>
                <a:gd name="T28" fmla="*/ 82 w 85"/>
                <a:gd name="T29"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27">
                  <a:moveTo>
                    <a:pt x="82" y="8"/>
                  </a:moveTo>
                  <a:lnTo>
                    <a:pt x="82" y="4"/>
                  </a:lnTo>
                  <a:lnTo>
                    <a:pt x="82" y="2"/>
                  </a:lnTo>
                  <a:lnTo>
                    <a:pt x="81" y="0"/>
                  </a:lnTo>
                  <a:lnTo>
                    <a:pt x="80" y="0"/>
                  </a:lnTo>
                  <a:lnTo>
                    <a:pt x="4" y="0"/>
                  </a:lnTo>
                  <a:lnTo>
                    <a:pt x="0" y="2"/>
                  </a:lnTo>
                  <a:lnTo>
                    <a:pt x="0" y="8"/>
                  </a:lnTo>
                  <a:lnTo>
                    <a:pt x="0" y="18"/>
                  </a:lnTo>
                  <a:lnTo>
                    <a:pt x="2" y="23"/>
                  </a:lnTo>
                  <a:lnTo>
                    <a:pt x="6" y="26"/>
                  </a:lnTo>
                  <a:lnTo>
                    <a:pt x="77" y="26"/>
                  </a:lnTo>
                  <a:lnTo>
                    <a:pt x="82" y="23"/>
                  </a:lnTo>
                  <a:lnTo>
                    <a:pt x="84" y="18"/>
                  </a:lnTo>
                  <a:lnTo>
                    <a:pt x="82" y="8"/>
                  </a:lnTo>
                </a:path>
              </a:pathLst>
            </a:custGeom>
            <a:solidFill>
              <a:srgbClr val="00AE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01" name="Freeform 169"/>
            <p:cNvSpPr>
              <a:spLocks/>
            </p:cNvSpPr>
            <p:nvPr/>
          </p:nvSpPr>
          <p:spPr bwMode="auto">
            <a:xfrm>
              <a:off x="2060" y="2545"/>
              <a:ext cx="25" cy="96"/>
            </a:xfrm>
            <a:custGeom>
              <a:avLst/>
              <a:gdLst>
                <a:gd name="T0" fmla="*/ 17 w 25"/>
                <a:gd name="T1" fmla="*/ 0 h 96"/>
                <a:gd name="T2" fmla="*/ 20 w 25"/>
                <a:gd name="T3" fmla="*/ 0 h 96"/>
                <a:gd name="T4" fmla="*/ 22 w 25"/>
                <a:gd name="T5" fmla="*/ 2 h 96"/>
                <a:gd name="T6" fmla="*/ 24 w 25"/>
                <a:gd name="T7" fmla="*/ 2 h 96"/>
                <a:gd name="T8" fmla="*/ 24 w 25"/>
                <a:gd name="T9" fmla="*/ 5 h 96"/>
                <a:gd name="T10" fmla="*/ 24 w 25"/>
                <a:gd name="T11" fmla="*/ 90 h 96"/>
                <a:gd name="T12" fmla="*/ 22 w 25"/>
                <a:gd name="T13" fmla="*/ 93 h 96"/>
                <a:gd name="T14" fmla="*/ 17 w 25"/>
                <a:gd name="T15" fmla="*/ 95 h 96"/>
                <a:gd name="T16" fmla="*/ 7 w 25"/>
                <a:gd name="T17" fmla="*/ 95 h 96"/>
                <a:gd name="T18" fmla="*/ 2 w 25"/>
                <a:gd name="T19" fmla="*/ 93 h 96"/>
                <a:gd name="T20" fmla="*/ 0 w 25"/>
                <a:gd name="T21" fmla="*/ 88 h 96"/>
                <a:gd name="T22" fmla="*/ 0 w 25"/>
                <a:gd name="T23" fmla="*/ 8 h 96"/>
                <a:gd name="T24" fmla="*/ 2 w 25"/>
                <a:gd name="T25" fmla="*/ 2 h 96"/>
                <a:gd name="T26" fmla="*/ 7 w 25"/>
                <a:gd name="T27" fmla="*/ 0 h 96"/>
                <a:gd name="T28" fmla="*/ 17 w 25"/>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96">
                  <a:moveTo>
                    <a:pt x="17" y="0"/>
                  </a:moveTo>
                  <a:lnTo>
                    <a:pt x="20" y="0"/>
                  </a:lnTo>
                  <a:lnTo>
                    <a:pt x="22" y="2"/>
                  </a:lnTo>
                  <a:lnTo>
                    <a:pt x="24" y="2"/>
                  </a:lnTo>
                  <a:lnTo>
                    <a:pt x="24" y="5"/>
                  </a:lnTo>
                  <a:lnTo>
                    <a:pt x="24" y="90"/>
                  </a:lnTo>
                  <a:lnTo>
                    <a:pt x="22" y="93"/>
                  </a:lnTo>
                  <a:lnTo>
                    <a:pt x="17" y="95"/>
                  </a:lnTo>
                  <a:lnTo>
                    <a:pt x="7" y="95"/>
                  </a:lnTo>
                  <a:lnTo>
                    <a:pt x="2" y="93"/>
                  </a:lnTo>
                  <a:lnTo>
                    <a:pt x="0" y="88"/>
                  </a:lnTo>
                  <a:lnTo>
                    <a:pt x="0" y="8"/>
                  </a:lnTo>
                  <a:lnTo>
                    <a:pt x="2" y="2"/>
                  </a:lnTo>
                  <a:lnTo>
                    <a:pt x="7" y="0"/>
                  </a:lnTo>
                  <a:lnTo>
                    <a:pt x="17" y="0"/>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02" name="Freeform 170"/>
            <p:cNvSpPr>
              <a:spLocks/>
            </p:cNvSpPr>
            <p:nvPr/>
          </p:nvSpPr>
          <p:spPr bwMode="auto">
            <a:xfrm>
              <a:off x="2136" y="2615"/>
              <a:ext cx="82" cy="24"/>
            </a:xfrm>
            <a:custGeom>
              <a:avLst/>
              <a:gdLst>
                <a:gd name="T0" fmla="*/ 79 w 82"/>
                <a:gd name="T1" fmla="*/ 7 h 24"/>
                <a:gd name="T2" fmla="*/ 79 w 82"/>
                <a:gd name="T3" fmla="*/ 4 h 24"/>
                <a:gd name="T4" fmla="*/ 79 w 82"/>
                <a:gd name="T5" fmla="*/ 1 h 24"/>
                <a:gd name="T6" fmla="*/ 78 w 82"/>
                <a:gd name="T7" fmla="*/ 0 h 24"/>
                <a:gd name="T8" fmla="*/ 77 w 82"/>
                <a:gd name="T9" fmla="*/ 0 h 24"/>
                <a:gd name="T10" fmla="*/ 4 w 82"/>
                <a:gd name="T11" fmla="*/ 0 h 24"/>
                <a:gd name="T12" fmla="*/ 0 w 82"/>
                <a:gd name="T13" fmla="*/ 1 h 24"/>
                <a:gd name="T14" fmla="*/ 0 w 82"/>
                <a:gd name="T15" fmla="*/ 7 h 24"/>
                <a:gd name="T16" fmla="*/ 0 w 82"/>
                <a:gd name="T17" fmla="*/ 16 h 24"/>
                <a:gd name="T18" fmla="*/ 2 w 82"/>
                <a:gd name="T19" fmla="*/ 20 h 24"/>
                <a:gd name="T20" fmla="*/ 6 w 82"/>
                <a:gd name="T21" fmla="*/ 23 h 24"/>
                <a:gd name="T22" fmla="*/ 74 w 82"/>
                <a:gd name="T23" fmla="*/ 23 h 24"/>
                <a:gd name="T24" fmla="*/ 79 w 82"/>
                <a:gd name="T25" fmla="*/ 20 h 24"/>
                <a:gd name="T26" fmla="*/ 81 w 82"/>
                <a:gd name="T27" fmla="*/ 16 h 24"/>
                <a:gd name="T28" fmla="*/ 79 w 82"/>
                <a:gd name="T2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24">
                  <a:moveTo>
                    <a:pt x="79" y="7"/>
                  </a:moveTo>
                  <a:lnTo>
                    <a:pt x="79" y="4"/>
                  </a:lnTo>
                  <a:lnTo>
                    <a:pt x="79" y="1"/>
                  </a:lnTo>
                  <a:lnTo>
                    <a:pt x="78" y="0"/>
                  </a:lnTo>
                  <a:lnTo>
                    <a:pt x="77" y="0"/>
                  </a:lnTo>
                  <a:lnTo>
                    <a:pt x="4" y="0"/>
                  </a:lnTo>
                  <a:lnTo>
                    <a:pt x="0" y="1"/>
                  </a:lnTo>
                  <a:lnTo>
                    <a:pt x="0" y="7"/>
                  </a:lnTo>
                  <a:lnTo>
                    <a:pt x="0" y="16"/>
                  </a:lnTo>
                  <a:lnTo>
                    <a:pt x="2" y="20"/>
                  </a:lnTo>
                  <a:lnTo>
                    <a:pt x="6" y="23"/>
                  </a:lnTo>
                  <a:lnTo>
                    <a:pt x="74" y="23"/>
                  </a:lnTo>
                  <a:lnTo>
                    <a:pt x="79" y="20"/>
                  </a:lnTo>
                  <a:lnTo>
                    <a:pt x="81" y="16"/>
                  </a:lnTo>
                  <a:lnTo>
                    <a:pt x="79" y="7"/>
                  </a:lnTo>
                </a:path>
              </a:pathLst>
            </a:custGeom>
            <a:solidFill>
              <a:srgbClr val="00AE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03" name="Freeform 171"/>
            <p:cNvSpPr>
              <a:spLocks/>
            </p:cNvSpPr>
            <p:nvPr/>
          </p:nvSpPr>
          <p:spPr bwMode="auto">
            <a:xfrm>
              <a:off x="2128" y="2543"/>
              <a:ext cx="25" cy="96"/>
            </a:xfrm>
            <a:custGeom>
              <a:avLst/>
              <a:gdLst>
                <a:gd name="T0" fmla="*/ 7 w 25"/>
                <a:gd name="T1" fmla="*/ 2 h 96"/>
                <a:gd name="T2" fmla="*/ 4 w 25"/>
                <a:gd name="T3" fmla="*/ 2 h 96"/>
                <a:gd name="T4" fmla="*/ 2 w 25"/>
                <a:gd name="T5" fmla="*/ 2 h 96"/>
                <a:gd name="T6" fmla="*/ 0 w 25"/>
                <a:gd name="T7" fmla="*/ 4 h 96"/>
                <a:gd name="T8" fmla="*/ 0 w 25"/>
                <a:gd name="T9" fmla="*/ 5 h 96"/>
                <a:gd name="T10" fmla="*/ 0 w 25"/>
                <a:gd name="T11" fmla="*/ 90 h 96"/>
                <a:gd name="T12" fmla="*/ 2 w 25"/>
                <a:gd name="T13" fmla="*/ 95 h 96"/>
                <a:gd name="T14" fmla="*/ 7 w 25"/>
                <a:gd name="T15" fmla="*/ 95 h 96"/>
                <a:gd name="T16" fmla="*/ 17 w 25"/>
                <a:gd name="T17" fmla="*/ 95 h 96"/>
                <a:gd name="T18" fmla="*/ 21 w 25"/>
                <a:gd name="T19" fmla="*/ 93 h 96"/>
                <a:gd name="T20" fmla="*/ 24 w 25"/>
                <a:gd name="T21" fmla="*/ 88 h 96"/>
                <a:gd name="T22" fmla="*/ 24 w 25"/>
                <a:gd name="T23" fmla="*/ 8 h 96"/>
                <a:gd name="T24" fmla="*/ 21 w 25"/>
                <a:gd name="T25" fmla="*/ 2 h 96"/>
                <a:gd name="T26" fmla="*/ 17 w 25"/>
                <a:gd name="T27" fmla="*/ 0 h 96"/>
                <a:gd name="T28" fmla="*/ 7 w 25"/>
                <a:gd name="T29"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96">
                  <a:moveTo>
                    <a:pt x="7" y="2"/>
                  </a:moveTo>
                  <a:lnTo>
                    <a:pt x="4" y="2"/>
                  </a:lnTo>
                  <a:lnTo>
                    <a:pt x="2" y="2"/>
                  </a:lnTo>
                  <a:lnTo>
                    <a:pt x="0" y="4"/>
                  </a:lnTo>
                  <a:lnTo>
                    <a:pt x="0" y="5"/>
                  </a:lnTo>
                  <a:lnTo>
                    <a:pt x="0" y="90"/>
                  </a:lnTo>
                  <a:lnTo>
                    <a:pt x="2" y="95"/>
                  </a:lnTo>
                  <a:lnTo>
                    <a:pt x="7" y="95"/>
                  </a:lnTo>
                  <a:lnTo>
                    <a:pt x="17" y="95"/>
                  </a:lnTo>
                  <a:lnTo>
                    <a:pt x="21" y="93"/>
                  </a:lnTo>
                  <a:lnTo>
                    <a:pt x="24" y="88"/>
                  </a:lnTo>
                  <a:lnTo>
                    <a:pt x="24" y="8"/>
                  </a:lnTo>
                  <a:lnTo>
                    <a:pt x="21" y="2"/>
                  </a:lnTo>
                  <a:lnTo>
                    <a:pt x="17" y="0"/>
                  </a:lnTo>
                  <a:lnTo>
                    <a:pt x="7" y="2"/>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04" name="Freeform 172"/>
            <p:cNvSpPr>
              <a:spLocks/>
            </p:cNvSpPr>
            <p:nvPr/>
          </p:nvSpPr>
          <p:spPr bwMode="auto">
            <a:xfrm>
              <a:off x="2158" y="2552"/>
              <a:ext cx="52" cy="17"/>
            </a:xfrm>
            <a:custGeom>
              <a:avLst/>
              <a:gdLst>
                <a:gd name="T0" fmla="*/ 51 w 52"/>
                <a:gd name="T1" fmla="*/ 16 h 17"/>
                <a:gd name="T2" fmla="*/ 51 w 52"/>
                <a:gd name="T3" fmla="*/ 0 h 17"/>
                <a:gd name="T4" fmla="*/ 0 w 52"/>
                <a:gd name="T5" fmla="*/ 0 h 17"/>
                <a:gd name="T6" fmla="*/ 0 w 52"/>
                <a:gd name="T7" fmla="*/ 16 h 17"/>
                <a:gd name="T8" fmla="*/ 51 w 52"/>
                <a:gd name="T9" fmla="*/ 16 h 17"/>
              </a:gdLst>
              <a:ahLst/>
              <a:cxnLst>
                <a:cxn ang="0">
                  <a:pos x="T0" y="T1"/>
                </a:cxn>
                <a:cxn ang="0">
                  <a:pos x="T2" y="T3"/>
                </a:cxn>
                <a:cxn ang="0">
                  <a:pos x="T4" y="T5"/>
                </a:cxn>
                <a:cxn ang="0">
                  <a:pos x="T6" y="T7"/>
                </a:cxn>
                <a:cxn ang="0">
                  <a:pos x="T8" y="T9"/>
                </a:cxn>
              </a:cxnLst>
              <a:rect l="0" t="0" r="r" b="b"/>
              <a:pathLst>
                <a:path w="52" h="17">
                  <a:moveTo>
                    <a:pt x="51" y="16"/>
                  </a:moveTo>
                  <a:lnTo>
                    <a:pt x="51" y="0"/>
                  </a:lnTo>
                  <a:lnTo>
                    <a:pt x="0" y="0"/>
                  </a:lnTo>
                  <a:lnTo>
                    <a:pt x="0" y="16"/>
                  </a:lnTo>
                  <a:lnTo>
                    <a:pt x="51" y="16"/>
                  </a:lnTo>
                </a:path>
              </a:pathLst>
            </a:custGeom>
            <a:solidFill>
              <a:srgbClr val="037C03"/>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05" name="Freeform 173"/>
            <p:cNvSpPr>
              <a:spLocks/>
            </p:cNvSpPr>
            <p:nvPr/>
          </p:nvSpPr>
          <p:spPr bwMode="auto">
            <a:xfrm>
              <a:off x="2159" y="2625"/>
              <a:ext cx="53" cy="17"/>
            </a:xfrm>
            <a:custGeom>
              <a:avLst/>
              <a:gdLst>
                <a:gd name="T0" fmla="*/ 52 w 53"/>
                <a:gd name="T1" fmla="*/ 16 h 17"/>
                <a:gd name="T2" fmla="*/ 52 w 53"/>
                <a:gd name="T3" fmla="*/ 0 h 17"/>
                <a:gd name="T4" fmla="*/ 0 w 53"/>
                <a:gd name="T5" fmla="*/ 0 h 17"/>
                <a:gd name="T6" fmla="*/ 0 w 53"/>
                <a:gd name="T7" fmla="*/ 16 h 17"/>
                <a:gd name="T8" fmla="*/ 52 w 53"/>
                <a:gd name="T9" fmla="*/ 16 h 17"/>
              </a:gdLst>
              <a:ahLst/>
              <a:cxnLst>
                <a:cxn ang="0">
                  <a:pos x="T0" y="T1"/>
                </a:cxn>
                <a:cxn ang="0">
                  <a:pos x="T2" y="T3"/>
                </a:cxn>
                <a:cxn ang="0">
                  <a:pos x="T4" y="T5"/>
                </a:cxn>
                <a:cxn ang="0">
                  <a:pos x="T6" y="T7"/>
                </a:cxn>
                <a:cxn ang="0">
                  <a:pos x="T8" y="T9"/>
                </a:cxn>
              </a:cxnLst>
              <a:rect l="0" t="0" r="r" b="b"/>
              <a:pathLst>
                <a:path w="53" h="17">
                  <a:moveTo>
                    <a:pt x="52" y="16"/>
                  </a:moveTo>
                  <a:lnTo>
                    <a:pt x="52" y="0"/>
                  </a:lnTo>
                  <a:lnTo>
                    <a:pt x="0" y="0"/>
                  </a:lnTo>
                  <a:lnTo>
                    <a:pt x="0" y="16"/>
                  </a:lnTo>
                  <a:lnTo>
                    <a:pt x="52" y="16"/>
                  </a:lnTo>
                </a:path>
              </a:pathLst>
            </a:custGeom>
            <a:solidFill>
              <a:srgbClr val="037C03"/>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nvGrpSpPr>
          <p:cNvPr id="18606" name="Group 174"/>
          <p:cNvGrpSpPr>
            <a:grpSpLocks/>
          </p:cNvGrpSpPr>
          <p:nvPr/>
        </p:nvGrpSpPr>
        <p:grpSpPr bwMode="auto">
          <a:xfrm>
            <a:off x="1847850" y="1922463"/>
            <a:ext cx="425450" cy="231775"/>
            <a:chOff x="1700" y="2343"/>
            <a:chExt cx="238" cy="130"/>
          </a:xfrm>
        </p:grpSpPr>
        <p:sp>
          <p:nvSpPr>
            <p:cNvPr id="18607" name="Freeform 175"/>
            <p:cNvSpPr>
              <a:spLocks/>
            </p:cNvSpPr>
            <p:nvPr/>
          </p:nvSpPr>
          <p:spPr bwMode="auto">
            <a:xfrm>
              <a:off x="1921" y="2440"/>
              <a:ext cx="15" cy="17"/>
            </a:xfrm>
            <a:custGeom>
              <a:avLst/>
              <a:gdLst>
                <a:gd name="T0" fmla="*/ 4 w 15"/>
                <a:gd name="T1" fmla="*/ 16 h 17"/>
                <a:gd name="T2" fmla="*/ 2 w 15"/>
                <a:gd name="T3" fmla="*/ 11 h 17"/>
                <a:gd name="T4" fmla="*/ 0 w 15"/>
                <a:gd name="T5" fmla="*/ 9 h 17"/>
                <a:gd name="T6" fmla="*/ 2 w 15"/>
                <a:gd name="T7" fmla="*/ 4 h 17"/>
                <a:gd name="T8" fmla="*/ 4 w 15"/>
                <a:gd name="T9" fmla="*/ 0 h 17"/>
                <a:gd name="T10" fmla="*/ 9 w 15"/>
                <a:gd name="T11" fmla="*/ 0 h 17"/>
                <a:gd name="T12" fmla="*/ 11 w 15"/>
                <a:gd name="T13" fmla="*/ 4 h 17"/>
                <a:gd name="T14" fmla="*/ 14 w 15"/>
                <a:gd name="T15" fmla="*/ 9 h 17"/>
                <a:gd name="T16" fmla="*/ 11 w 15"/>
                <a:gd name="T17" fmla="*/ 11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1"/>
                  </a:lnTo>
                  <a:lnTo>
                    <a:pt x="0" y="9"/>
                  </a:lnTo>
                  <a:lnTo>
                    <a:pt x="2" y="4"/>
                  </a:lnTo>
                  <a:lnTo>
                    <a:pt x="4" y="0"/>
                  </a:lnTo>
                  <a:lnTo>
                    <a:pt x="9" y="0"/>
                  </a:lnTo>
                  <a:lnTo>
                    <a:pt x="11" y="4"/>
                  </a:lnTo>
                  <a:lnTo>
                    <a:pt x="14" y="9"/>
                  </a:lnTo>
                  <a:lnTo>
                    <a:pt x="11" y="11"/>
                  </a:lnTo>
                  <a:lnTo>
                    <a:pt x="9" y="16"/>
                  </a:lnTo>
                  <a:lnTo>
                    <a:pt x="4" y="1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08" name="Freeform 176"/>
            <p:cNvSpPr>
              <a:spLocks/>
            </p:cNvSpPr>
            <p:nvPr/>
          </p:nvSpPr>
          <p:spPr bwMode="auto">
            <a:xfrm>
              <a:off x="1923" y="2372"/>
              <a:ext cx="15" cy="17"/>
            </a:xfrm>
            <a:custGeom>
              <a:avLst/>
              <a:gdLst>
                <a:gd name="T0" fmla="*/ 4 w 15"/>
                <a:gd name="T1" fmla="*/ 16 h 17"/>
                <a:gd name="T2" fmla="*/ 2 w 15"/>
                <a:gd name="T3" fmla="*/ 10 h 17"/>
                <a:gd name="T4" fmla="*/ 0 w 15"/>
                <a:gd name="T5" fmla="*/ 8 h 17"/>
                <a:gd name="T6" fmla="*/ 2 w 15"/>
                <a:gd name="T7" fmla="*/ 4 h 17"/>
                <a:gd name="T8" fmla="*/ 4 w 15"/>
                <a:gd name="T9" fmla="*/ 0 h 17"/>
                <a:gd name="T10" fmla="*/ 9 w 15"/>
                <a:gd name="T11" fmla="*/ 0 h 17"/>
                <a:gd name="T12" fmla="*/ 11 w 15"/>
                <a:gd name="T13" fmla="*/ 4 h 17"/>
                <a:gd name="T14" fmla="*/ 14 w 15"/>
                <a:gd name="T15" fmla="*/ 8 h 17"/>
                <a:gd name="T16" fmla="*/ 11 w 15"/>
                <a:gd name="T17" fmla="*/ 10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0"/>
                  </a:lnTo>
                  <a:lnTo>
                    <a:pt x="0" y="8"/>
                  </a:lnTo>
                  <a:lnTo>
                    <a:pt x="2" y="4"/>
                  </a:lnTo>
                  <a:lnTo>
                    <a:pt x="4" y="0"/>
                  </a:lnTo>
                  <a:lnTo>
                    <a:pt x="9" y="0"/>
                  </a:lnTo>
                  <a:lnTo>
                    <a:pt x="11" y="4"/>
                  </a:lnTo>
                  <a:lnTo>
                    <a:pt x="14" y="8"/>
                  </a:lnTo>
                  <a:lnTo>
                    <a:pt x="11" y="10"/>
                  </a:lnTo>
                  <a:lnTo>
                    <a:pt x="9" y="16"/>
                  </a:lnTo>
                  <a:lnTo>
                    <a:pt x="4" y="1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09" name="Freeform 177"/>
            <p:cNvSpPr>
              <a:spLocks/>
            </p:cNvSpPr>
            <p:nvPr/>
          </p:nvSpPr>
          <p:spPr bwMode="auto">
            <a:xfrm>
              <a:off x="1913" y="2353"/>
              <a:ext cx="18" cy="110"/>
            </a:xfrm>
            <a:custGeom>
              <a:avLst/>
              <a:gdLst>
                <a:gd name="T0" fmla="*/ 0 w 18"/>
                <a:gd name="T1" fmla="*/ 107 h 110"/>
                <a:gd name="T2" fmla="*/ 0 w 18"/>
                <a:gd name="T3" fmla="*/ 103 h 110"/>
                <a:gd name="T4" fmla="*/ 2 w 18"/>
                <a:gd name="T5" fmla="*/ 99 h 110"/>
                <a:gd name="T6" fmla="*/ 3 w 18"/>
                <a:gd name="T7" fmla="*/ 91 h 110"/>
                <a:gd name="T8" fmla="*/ 4 w 18"/>
                <a:gd name="T9" fmla="*/ 85 h 110"/>
                <a:gd name="T10" fmla="*/ 9 w 18"/>
                <a:gd name="T11" fmla="*/ 67 h 110"/>
                <a:gd name="T12" fmla="*/ 9 w 18"/>
                <a:gd name="T13" fmla="*/ 54 h 110"/>
                <a:gd name="T14" fmla="*/ 9 w 18"/>
                <a:gd name="T15" fmla="*/ 40 h 110"/>
                <a:gd name="T16" fmla="*/ 7 w 18"/>
                <a:gd name="T17" fmla="*/ 24 h 110"/>
                <a:gd name="T18" fmla="*/ 4 w 18"/>
                <a:gd name="T19" fmla="*/ 18 h 110"/>
                <a:gd name="T20" fmla="*/ 3 w 18"/>
                <a:gd name="T21" fmla="*/ 12 h 110"/>
                <a:gd name="T22" fmla="*/ 3 w 18"/>
                <a:gd name="T23" fmla="*/ 8 h 110"/>
                <a:gd name="T24" fmla="*/ 2 w 18"/>
                <a:gd name="T25" fmla="*/ 6 h 110"/>
                <a:gd name="T26" fmla="*/ 2 w 18"/>
                <a:gd name="T27" fmla="*/ 2 h 110"/>
                <a:gd name="T28" fmla="*/ 3 w 18"/>
                <a:gd name="T29" fmla="*/ 2 h 110"/>
                <a:gd name="T30" fmla="*/ 4 w 18"/>
                <a:gd name="T31" fmla="*/ 0 h 110"/>
                <a:gd name="T32" fmla="*/ 7 w 18"/>
                <a:gd name="T33" fmla="*/ 2 h 110"/>
                <a:gd name="T34" fmla="*/ 9 w 18"/>
                <a:gd name="T35" fmla="*/ 4 h 110"/>
                <a:gd name="T36" fmla="*/ 9 w 18"/>
                <a:gd name="T37" fmla="*/ 8 h 110"/>
                <a:gd name="T38" fmla="*/ 10 w 18"/>
                <a:gd name="T39" fmla="*/ 14 h 110"/>
                <a:gd name="T40" fmla="*/ 12 w 18"/>
                <a:gd name="T41" fmla="*/ 20 h 110"/>
                <a:gd name="T42" fmla="*/ 15 w 18"/>
                <a:gd name="T43" fmla="*/ 38 h 110"/>
                <a:gd name="T44" fmla="*/ 17 w 18"/>
                <a:gd name="T45" fmla="*/ 54 h 110"/>
                <a:gd name="T46" fmla="*/ 15 w 18"/>
                <a:gd name="T47" fmla="*/ 71 h 110"/>
                <a:gd name="T48" fmla="*/ 12 w 18"/>
                <a:gd name="T49" fmla="*/ 87 h 110"/>
                <a:gd name="T50" fmla="*/ 10 w 18"/>
                <a:gd name="T51" fmla="*/ 95 h 110"/>
                <a:gd name="T52" fmla="*/ 9 w 18"/>
                <a:gd name="T53" fmla="*/ 101 h 110"/>
                <a:gd name="T54" fmla="*/ 9 w 18"/>
                <a:gd name="T55" fmla="*/ 105 h 110"/>
                <a:gd name="T56" fmla="*/ 7 w 18"/>
                <a:gd name="T57" fmla="*/ 109 h 110"/>
                <a:gd name="T58" fmla="*/ 4 w 18"/>
                <a:gd name="T59" fmla="*/ 109 h 110"/>
                <a:gd name="T60" fmla="*/ 3 w 18"/>
                <a:gd name="T61" fmla="*/ 109 h 110"/>
                <a:gd name="T62" fmla="*/ 0 w 18"/>
                <a:gd name="T63" fmla="*/ 10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 h="110">
                  <a:moveTo>
                    <a:pt x="0" y="107"/>
                  </a:moveTo>
                  <a:lnTo>
                    <a:pt x="0" y="103"/>
                  </a:lnTo>
                  <a:lnTo>
                    <a:pt x="2" y="99"/>
                  </a:lnTo>
                  <a:lnTo>
                    <a:pt x="3" y="91"/>
                  </a:lnTo>
                  <a:lnTo>
                    <a:pt x="4" y="85"/>
                  </a:lnTo>
                  <a:lnTo>
                    <a:pt x="9" y="67"/>
                  </a:lnTo>
                  <a:lnTo>
                    <a:pt x="9" y="54"/>
                  </a:lnTo>
                  <a:lnTo>
                    <a:pt x="9" y="40"/>
                  </a:lnTo>
                  <a:lnTo>
                    <a:pt x="7" y="24"/>
                  </a:lnTo>
                  <a:lnTo>
                    <a:pt x="4" y="18"/>
                  </a:lnTo>
                  <a:lnTo>
                    <a:pt x="3" y="12"/>
                  </a:lnTo>
                  <a:lnTo>
                    <a:pt x="3" y="8"/>
                  </a:lnTo>
                  <a:lnTo>
                    <a:pt x="2" y="6"/>
                  </a:lnTo>
                  <a:lnTo>
                    <a:pt x="2" y="2"/>
                  </a:lnTo>
                  <a:lnTo>
                    <a:pt x="3" y="2"/>
                  </a:lnTo>
                  <a:lnTo>
                    <a:pt x="4" y="0"/>
                  </a:lnTo>
                  <a:lnTo>
                    <a:pt x="7" y="2"/>
                  </a:lnTo>
                  <a:lnTo>
                    <a:pt x="9" y="4"/>
                  </a:lnTo>
                  <a:lnTo>
                    <a:pt x="9" y="8"/>
                  </a:lnTo>
                  <a:lnTo>
                    <a:pt x="10" y="14"/>
                  </a:lnTo>
                  <a:lnTo>
                    <a:pt x="12" y="20"/>
                  </a:lnTo>
                  <a:lnTo>
                    <a:pt x="15" y="38"/>
                  </a:lnTo>
                  <a:lnTo>
                    <a:pt x="17" y="54"/>
                  </a:lnTo>
                  <a:lnTo>
                    <a:pt x="15" y="71"/>
                  </a:lnTo>
                  <a:lnTo>
                    <a:pt x="12" y="87"/>
                  </a:lnTo>
                  <a:lnTo>
                    <a:pt x="10" y="95"/>
                  </a:lnTo>
                  <a:lnTo>
                    <a:pt x="9" y="101"/>
                  </a:lnTo>
                  <a:lnTo>
                    <a:pt x="9" y="105"/>
                  </a:lnTo>
                  <a:lnTo>
                    <a:pt x="7" y="109"/>
                  </a:lnTo>
                  <a:lnTo>
                    <a:pt x="4" y="109"/>
                  </a:lnTo>
                  <a:lnTo>
                    <a:pt x="3" y="109"/>
                  </a:lnTo>
                  <a:lnTo>
                    <a:pt x="0" y="107"/>
                  </a:lnTo>
                </a:path>
              </a:pathLst>
            </a:custGeom>
            <a:solidFill>
              <a:srgbClr val="91919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0" name="Freeform 178"/>
            <p:cNvSpPr>
              <a:spLocks/>
            </p:cNvSpPr>
            <p:nvPr/>
          </p:nvSpPr>
          <p:spPr bwMode="auto">
            <a:xfrm>
              <a:off x="1700" y="2376"/>
              <a:ext cx="15" cy="17"/>
            </a:xfrm>
            <a:custGeom>
              <a:avLst/>
              <a:gdLst>
                <a:gd name="T0" fmla="*/ 4 w 15"/>
                <a:gd name="T1" fmla="*/ 16 h 17"/>
                <a:gd name="T2" fmla="*/ 2 w 15"/>
                <a:gd name="T3" fmla="*/ 16 h 17"/>
                <a:gd name="T4" fmla="*/ 0 w 15"/>
                <a:gd name="T5" fmla="*/ 5 h 17"/>
                <a:gd name="T6" fmla="*/ 2 w 15"/>
                <a:gd name="T7" fmla="*/ 0 h 17"/>
                <a:gd name="T8" fmla="*/ 4 w 15"/>
                <a:gd name="T9" fmla="*/ 0 h 17"/>
                <a:gd name="T10" fmla="*/ 9 w 15"/>
                <a:gd name="T11" fmla="*/ 0 h 17"/>
                <a:gd name="T12" fmla="*/ 11 w 15"/>
                <a:gd name="T13" fmla="*/ 0 h 17"/>
                <a:gd name="T14" fmla="*/ 14 w 15"/>
                <a:gd name="T15" fmla="*/ 5 h 17"/>
                <a:gd name="T16" fmla="*/ 11 w 15"/>
                <a:gd name="T17" fmla="*/ 16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6"/>
                  </a:lnTo>
                  <a:lnTo>
                    <a:pt x="0" y="5"/>
                  </a:lnTo>
                  <a:lnTo>
                    <a:pt x="2" y="0"/>
                  </a:lnTo>
                  <a:lnTo>
                    <a:pt x="4" y="0"/>
                  </a:lnTo>
                  <a:lnTo>
                    <a:pt x="9" y="0"/>
                  </a:lnTo>
                  <a:lnTo>
                    <a:pt x="11" y="0"/>
                  </a:lnTo>
                  <a:lnTo>
                    <a:pt x="14" y="5"/>
                  </a:lnTo>
                  <a:lnTo>
                    <a:pt x="11" y="16"/>
                  </a:lnTo>
                  <a:lnTo>
                    <a:pt x="9" y="16"/>
                  </a:lnTo>
                  <a:lnTo>
                    <a:pt x="4" y="1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1" name="Freeform 179"/>
            <p:cNvSpPr>
              <a:spLocks/>
            </p:cNvSpPr>
            <p:nvPr/>
          </p:nvSpPr>
          <p:spPr bwMode="auto">
            <a:xfrm>
              <a:off x="1700" y="2429"/>
              <a:ext cx="15" cy="17"/>
            </a:xfrm>
            <a:custGeom>
              <a:avLst/>
              <a:gdLst>
                <a:gd name="T0" fmla="*/ 4 w 15"/>
                <a:gd name="T1" fmla="*/ 16 h 17"/>
                <a:gd name="T2" fmla="*/ 2 w 15"/>
                <a:gd name="T3" fmla="*/ 12 h 17"/>
                <a:gd name="T4" fmla="*/ 0 w 15"/>
                <a:gd name="T5" fmla="*/ 8 h 17"/>
                <a:gd name="T6" fmla="*/ 2 w 15"/>
                <a:gd name="T7" fmla="*/ 0 h 17"/>
                <a:gd name="T8" fmla="*/ 4 w 15"/>
                <a:gd name="T9" fmla="*/ 0 h 17"/>
                <a:gd name="T10" fmla="*/ 9 w 15"/>
                <a:gd name="T11" fmla="*/ 0 h 17"/>
                <a:gd name="T12" fmla="*/ 11 w 15"/>
                <a:gd name="T13" fmla="*/ 0 h 17"/>
                <a:gd name="T14" fmla="*/ 14 w 15"/>
                <a:gd name="T15" fmla="*/ 8 h 17"/>
                <a:gd name="T16" fmla="*/ 11 w 15"/>
                <a:gd name="T17" fmla="*/ 12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2"/>
                  </a:lnTo>
                  <a:lnTo>
                    <a:pt x="0" y="8"/>
                  </a:lnTo>
                  <a:lnTo>
                    <a:pt x="2" y="0"/>
                  </a:lnTo>
                  <a:lnTo>
                    <a:pt x="4" y="0"/>
                  </a:lnTo>
                  <a:lnTo>
                    <a:pt x="9" y="0"/>
                  </a:lnTo>
                  <a:lnTo>
                    <a:pt x="11" y="0"/>
                  </a:lnTo>
                  <a:lnTo>
                    <a:pt x="14" y="8"/>
                  </a:lnTo>
                  <a:lnTo>
                    <a:pt x="11" y="12"/>
                  </a:lnTo>
                  <a:lnTo>
                    <a:pt x="9" y="16"/>
                  </a:lnTo>
                  <a:lnTo>
                    <a:pt x="4" y="1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2" name="Freeform 180"/>
            <p:cNvSpPr>
              <a:spLocks/>
            </p:cNvSpPr>
            <p:nvPr/>
          </p:nvSpPr>
          <p:spPr bwMode="auto">
            <a:xfrm>
              <a:off x="1729" y="2345"/>
              <a:ext cx="49" cy="17"/>
            </a:xfrm>
            <a:custGeom>
              <a:avLst/>
              <a:gdLst>
                <a:gd name="T0" fmla="*/ 45 w 49"/>
                <a:gd name="T1" fmla="*/ 16 h 17"/>
                <a:gd name="T2" fmla="*/ 48 w 49"/>
                <a:gd name="T3" fmla="*/ 16 h 17"/>
                <a:gd name="T4" fmla="*/ 48 w 49"/>
                <a:gd name="T5" fmla="*/ 14 h 17"/>
                <a:gd name="T6" fmla="*/ 48 w 49"/>
                <a:gd name="T7" fmla="*/ 2 h 17"/>
                <a:gd name="T8" fmla="*/ 48 w 49"/>
                <a:gd name="T9" fmla="*/ 0 h 17"/>
                <a:gd name="T10" fmla="*/ 45 w 49"/>
                <a:gd name="T11" fmla="*/ 0 h 17"/>
                <a:gd name="T12" fmla="*/ 2 w 49"/>
                <a:gd name="T13" fmla="*/ 0 h 17"/>
                <a:gd name="T14" fmla="*/ 0 w 49"/>
                <a:gd name="T15" fmla="*/ 0 h 17"/>
                <a:gd name="T16" fmla="*/ 0 w 49"/>
                <a:gd name="T17" fmla="*/ 2 h 17"/>
                <a:gd name="T18" fmla="*/ 0 w 49"/>
                <a:gd name="T19" fmla="*/ 14 h 17"/>
                <a:gd name="T20" fmla="*/ 0 w 49"/>
                <a:gd name="T21" fmla="*/ 16 h 17"/>
                <a:gd name="T22" fmla="*/ 2 w 49"/>
                <a:gd name="T23" fmla="*/ 16 h 17"/>
                <a:gd name="T24" fmla="*/ 45 w 49"/>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7">
                  <a:moveTo>
                    <a:pt x="45" y="16"/>
                  </a:moveTo>
                  <a:lnTo>
                    <a:pt x="48" y="16"/>
                  </a:lnTo>
                  <a:lnTo>
                    <a:pt x="48" y="14"/>
                  </a:lnTo>
                  <a:lnTo>
                    <a:pt x="48" y="2"/>
                  </a:lnTo>
                  <a:lnTo>
                    <a:pt x="48" y="0"/>
                  </a:lnTo>
                  <a:lnTo>
                    <a:pt x="45" y="0"/>
                  </a:lnTo>
                  <a:lnTo>
                    <a:pt x="2" y="0"/>
                  </a:lnTo>
                  <a:lnTo>
                    <a:pt x="0" y="0"/>
                  </a:lnTo>
                  <a:lnTo>
                    <a:pt x="0" y="2"/>
                  </a:lnTo>
                  <a:lnTo>
                    <a:pt x="0" y="14"/>
                  </a:lnTo>
                  <a:lnTo>
                    <a:pt x="0" y="16"/>
                  </a:lnTo>
                  <a:lnTo>
                    <a:pt x="2" y="16"/>
                  </a:lnTo>
                  <a:lnTo>
                    <a:pt x="45" y="1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3" name="Freeform 181"/>
            <p:cNvSpPr>
              <a:spLocks/>
            </p:cNvSpPr>
            <p:nvPr/>
          </p:nvSpPr>
          <p:spPr bwMode="auto">
            <a:xfrm>
              <a:off x="1729" y="2454"/>
              <a:ext cx="49" cy="19"/>
            </a:xfrm>
            <a:custGeom>
              <a:avLst/>
              <a:gdLst>
                <a:gd name="T0" fmla="*/ 45 w 49"/>
                <a:gd name="T1" fmla="*/ 18 h 19"/>
                <a:gd name="T2" fmla="*/ 48 w 49"/>
                <a:gd name="T3" fmla="*/ 18 h 19"/>
                <a:gd name="T4" fmla="*/ 48 w 49"/>
                <a:gd name="T5" fmla="*/ 16 h 19"/>
                <a:gd name="T6" fmla="*/ 48 w 49"/>
                <a:gd name="T7" fmla="*/ 4 h 19"/>
                <a:gd name="T8" fmla="*/ 48 w 49"/>
                <a:gd name="T9" fmla="*/ 2 h 19"/>
                <a:gd name="T10" fmla="*/ 45 w 49"/>
                <a:gd name="T11" fmla="*/ 0 h 19"/>
                <a:gd name="T12" fmla="*/ 2 w 49"/>
                <a:gd name="T13" fmla="*/ 0 h 19"/>
                <a:gd name="T14" fmla="*/ 0 w 49"/>
                <a:gd name="T15" fmla="*/ 2 h 19"/>
                <a:gd name="T16" fmla="*/ 0 w 49"/>
                <a:gd name="T17" fmla="*/ 4 h 19"/>
                <a:gd name="T18" fmla="*/ 0 w 49"/>
                <a:gd name="T19" fmla="*/ 16 h 19"/>
                <a:gd name="T20" fmla="*/ 0 w 49"/>
                <a:gd name="T21" fmla="*/ 18 h 19"/>
                <a:gd name="T22" fmla="*/ 2 w 49"/>
                <a:gd name="T23" fmla="*/ 18 h 19"/>
                <a:gd name="T24" fmla="*/ 45 w 49"/>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9">
                  <a:moveTo>
                    <a:pt x="45" y="18"/>
                  </a:moveTo>
                  <a:lnTo>
                    <a:pt x="48" y="18"/>
                  </a:lnTo>
                  <a:lnTo>
                    <a:pt x="48" y="16"/>
                  </a:lnTo>
                  <a:lnTo>
                    <a:pt x="48" y="4"/>
                  </a:lnTo>
                  <a:lnTo>
                    <a:pt x="48" y="2"/>
                  </a:lnTo>
                  <a:lnTo>
                    <a:pt x="45" y="0"/>
                  </a:lnTo>
                  <a:lnTo>
                    <a:pt x="2" y="0"/>
                  </a:lnTo>
                  <a:lnTo>
                    <a:pt x="0" y="2"/>
                  </a:lnTo>
                  <a:lnTo>
                    <a:pt x="0" y="4"/>
                  </a:lnTo>
                  <a:lnTo>
                    <a:pt x="0" y="16"/>
                  </a:lnTo>
                  <a:lnTo>
                    <a:pt x="0" y="18"/>
                  </a:lnTo>
                  <a:lnTo>
                    <a:pt x="2" y="18"/>
                  </a:lnTo>
                  <a:lnTo>
                    <a:pt x="45" y="18"/>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4" name="Freeform 182"/>
            <p:cNvSpPr>
              <a:spLocks/>
            </p:cNvSpPr>
            <p:nvPr/>
          </p:nvSpPr>
          <p:spPr bwMode="auto">
            <a:xfrm>
              <a:off x="1849" y="2343"/>
              <a:ext cx="50" cy="17"/>
            </a:xfrm>
            <a:custGeom>
              <a:avLst/>
              <a:gdLst>
                <a:gd name="T0" fmla="*/ 45 w 50"/>
                <a:gd name="T1" fmla="*/ 16 h 17"/>
                <a:gd name="T2" fmla="*/ 47 w 50"/>
                <a:gd name="T3" fmla="*/ 16 h 17"/>
                <a:gd name="T4" fmla="*/ 49 w 50"/>
                <a:gd name="T5" fmla="*/ 14 h 17"/>
                <a:gd name="T6" fmla="*/ 49 w 50"/>
                <a:gd name="T7" fmla="*/ 2 h 17"/>
                <a:gd name="T8" fmla="*/ 47 w 50"/>
                <a:gd name="T9" fmla="*/ 0 h 17"/>
                <a:gd name="T10" fmla="*/ 45 w 50"/>
                <a:gd name="T11" fmla="*/ 0 h 17"/>
                <a:gd name="T12" fmla="*/ 2 w 50"/>
                <a:gd name="T13" fmla="*/ 0 h 17"/>
                <a:gd name="T14" fmla="*/ 0 w 50"/>
                <a:gd name="T15" fmla="*/ 0 h 17"/>
                <a:gd name="T16" fmla="*/ 0 w 50"/>
                <a:gd name="T17" fmla="*/ 2 h 17"/>
                <a:gd name="T18" fmla="*/ 0 w 50"/>
                <a:gd name="T19" fmla="*/ 14 h 17"/>
                <a:gd name="T20" fmla="*/ 0 w 50"/>
                <a:gd name="T21" fmla="*/ 16 h 17"/>
                <a:gd name="T22" fmla="*/ 2 w 50"/>
                <a:gd name="T23" fmla="*/ 16 h 17"/>
                <a:gd name="T24" fmla="*/ 45 w 50"/>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17">
                  <a:moveTo>
                    <a:pt x="45" y="16"/>
                  </a:moveTo>
                  <a:lnTo>
                    <a:pt x="47" y="16"/>
                  </a:lnTo>
                  <a:lnTo>
                    <a:pt x="49" y="14"/>
                  </a:lnTo>
                  <a:lnTo>
                    <a:pt x="49" y="2"/>
                  </a:lnTo>
                  <a:lnTo>
                    <a:pt x="47" y="0"/>
                  </a:lnTo>
                  <a:lnTo>
                    <a:pt x="45" y="0"/>
                  </a:lnTo>
                  <a:lnTo>
                    <a:pt x="2" y="0"/>
                  </a:lnTo>
                  <a:lnTo>
                    <a:pt x="0" y="0"/>
                  </a:lnTo>
                  <a:lnTo>
                    <a:pt x="0" y="2"/>
                  </a:lnTo>
                  <a:lnTo>
                    <a:pt x="0" y="14"/>
                  </a:lnTo>
                  <a:lnTo>
                    <a:pt x="0" y="16"/>
                  </a:lnTo>
                  <a:lnTo>
                    <a:pt x="2" y="16"/>
                  </a:lnTo>
                  <a:lnTo>
                    <a:pt x="45" y="1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5" name="Freeform 183"/>
            <p:cNvSpPr>
              <a:spLocks/>
            </p:cNvSpPr>
            <p:nvPr/>
          </p:nvSpPr>
          <p:spPr bwMode="auto">
            <a:xfrm>
              <a:off x="1851" y="2454"/>
              <a:ext cx="48" cy="19"/>
            </a:xfrm>
            <a:custGeom>
              <a:avLst/>
              <a:gdLst>
                <a:gd name="T0" fmla="*/ 44 w 48"/>
                <a:gd name="T1" fmla="*/ 18 h 19"/>
                <a:gd name="T2" fmla="*/ 45 w 48"/>
                <a:gd name="T3" fmla="*/ 16 h 19"/>
                <a:gd name="T4" fmla="*/ 47 w 48"/>
                <a:gd name="T5" fmla="*/ 14 h 19"/>
                <a:gd name="T6" fmla="*/ 47 w 48"/>
                <a:gd name="T7" fmla="*/ 2 h 19"/>
                <a:gd name="T8" fmla="*/ 45 w 48"/>
                <a:gd name="T9" fmla="*/ 0 h 19"/>
                <a:gd name="T10" fmla="*/ 44 w 48"/>
                <a:gd name="T11" fmla="*/ 0 h 19"/>
                <a:gd name="T12" fmla="*/ 2 w 48"/>
                <a:gd name="T13" fmla="*/ 0 h 19"/>
                <a:gd name="T14" fmla="*/ 0 w 48"/>
                <a:gd name="T15" fmla="*/ 0 h 19"/>
                <a:gd name="T16" fmla="*/ 0 w 48"/>
                <a:gd name="T17" fmla="*/ 2 h 19"/>
                <a:gd name="T18" fmla="*/ 0 w 48"/>
                <a:gd name="T19" fmla="*/ 14 h 19"/>
                <a:gd name="T20" fmla="*/ 0 w 48"/>
                <a:gd name="T21" fmla="*/ 16 h 19"/>
                <a:gd name="T22" fmla="*/ 2 w 48"/>
                <a:gd name="T23" fmla="*/ 18 h 19"/>
                <a:gd name="T24" fmla="*/ 44 w 48"/>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9">
                  <a:moveTo>
                    <a:pt x="44" y="18"/>
                  </a:moveTo>
                  <a:lnTo>
                    <a:pt x="45" y="16"/>
                  </a:lnTo>
                  <a:lnTo>
                    <a:pt x="47" y="14"/>
                  </a:lnTo>
                  <a:lnTo>
                    <a:pt x="47" y="2"/>
                  </a:lnTo>
                  <a:lnTo>
                    <a:pt x="45" y="0"/>
                  </a:lnTo>
                  <a:lnTo>
                    <a:pt x="44" y="0"/>
                  </a:lnTo>
                  <a:lnTo>
                    <a:pt x="2" y="0"/>
                  </a:lnTo>
                  <a:lnTo>
                    <a:pt x="0" y="0"/>
                  </a:lnTo>
                  <a:lnTo>
                    <a:pt x="0" y="2"/>
                  </a:lnTo>
                  <a:lnTo>
                    <a:pt x="0" y="14"/>
                  </a:lnTo>
                  <a:lnTo>
                    <a:pt x="0" y="16"/>
                  </a:lnTo>
                  <a:lnTo>
                    <a:pt x="2" y="18"/>
                  </a:lnTo>
                  <a:lnTo>
                    <a:pt x="44" y="18"/>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6" name="Freeform 184"/>
            <p:cNvSpPr>
              <a:spLocks/>
            </p:cNvSpPr>
            <p:nvPr/>
          </p:nvSpPr>
          <p:spPr bwMode="auto">
            <a:xfrm>
              <a:off x="1713" y="2347"/>
              <a:ext cx="211" cy="121"/>
            </a:xfrm>
            <a:custGeom>
              <a:avLst/>
              <a:gdLst>
                <a:gd name="T0" fmla="*/ 210 w 211"/>
                <a:gd name="T1" fmla="*/ 60 h 121"/>
                <a:gd name="T2" fmla="*/ 210 w 211"/>
                <a:gd name="T3" fmla="*/ 46 h 121"/>
                <a:gd name="T4" fmla="*/ 208 w 211"/>
                <a:gd name="T5" fmla="*/ 34 h 121"/>
                <a:gd name="T6" fmla="*/ 206 w 211"/>
                <a:gd name="T7" fmla="*/ 26 h 121"/>
                <a:gd name="T8" fmla="*/ 203 w 211"/>
                <a:gd name="T9" fmla="*/ 23 h 121"/>
                <a:gd name="T10" fmla="*/ 203 w 211"/>
                <a:gd name="T11" fmla="*/ 14 h 121"/>
                <a:gd name="T12" fmla="*/ 201 w 211"/>
                <a:gd name="T13" fmla="*/ 8 h 121"/>
                <a:gd name="T14" fmla="*/ 196 w 211"/>
                <a:gd name="T15" fmla="*/ 6 h 121"/>
                <a:gd name="T16" fmla="*/ 193 w 211"/>
                <a:gd name="T17" fmla="*/ 6 h 121"/>
                <a:gd name="T18" fmla="*/ 189 w 211"/>
                <a:gd name="T19" fmla="*/ 5 h 121"/>
                <a:gd name="T20" fmla="*/ 182 w 211"/>
                <a:gd name="T21" fmla="*/ 2 h 121"/>
                <a:gd name="T22" fmla="*/ 172 w 211"/>
                <a:gd name="T23" fmla="*/ 2 h 121"/>
                <a:gd name="T24" fmla="*/ 161 w 211"/>
                <a:gd name="T25" fmla="*/ 0 h 121"/>
                <a:gd name="T26" fmla="*/ 149 w 211"/>
                <a:gd name="T27" fmla="*/ 2 h 121"/>
                <a:gd name="T28" fmla="*/ 138 w 211"/>
                <a:gd name="T29" fmla="*/ 2 h 121"/>
                <a:gd name="T30" fmla="*/ 134 w 211"/>
                <a:gd name="T31" fmla="*/ 5 h 121"/>
                <a:gd name="T32" fmla="*/ 131 w 211"/>
                <a:gd name="T33" fmla="*/ 5 h 121"/>
                <a:gd name="T34" fmla="*/ 130 w 211"/>
                <a:gd name="T35" fmla="*/ 6 h 121"/>
                <a:gd name="T36" fmla="*/ 75 w 211"/>
                <a:gd name="T37" fmla="*/ 8 h 121"/>
                <a:gd name="T38" fmla="*/ 72 w 211"/>
                <a:gd name="T39" fmla="*/ 6 h 121"/>
                <a:gd name="T40" fmla="*/ 65 w 211"/>
                <a:gd name="T41" fmla="*/ 5 h 121"/>
                <a:gd name="T42" fmla="*/ 56 w 211"/>
                <a:gd name="T43" fmla="*/ 5 h 121"/>
                <a:gd name="T44" fmla="*/ 44 w 211"/>
                <a:gd name="T45" fmla="*/ 2 h 121"/>
                <a:gd name="T46" fmla="*/ 31 w 211"/>
                <a:gd name="T47" fmla="*/ 5 h 121"/>
                <a:gd name="T48" fmla="*/ 22 w 211"/>
                <a:gd name="T49" fmla="*/ 5 h 121"/>
                <a:gd name="T50" fmla="*/ 16 w 211"/>
                <a:gd name="T51" fmla="*/ 6 h 121"/>
                <a:gd name="T52" fmla="*/ 12 w 211"/>
                <a:gd name="T53" fmla="*/ 8 h 121"/>
                <a:gd name="T54" fmla="*/ 6 w 211"/>
                <a:gd name="T55" fmla="*/ 8 h 121"/>
                <a:gd name="T56" fmla="*/ 2 w 211"/>
                <a:gd name="T57" fmla="*/ 10 h 121"/>
                <a:gd name="T58" fmla="*/ 0 w 211"/>
                <a:gd name="T59" fmla="*/ 16 h 121"/>
                <a:gd name="T60" fmla="*/ 0 w 211"/>
                <a:gd name="T61" fmla="*/ 104 h 121"/>
                <a:gd name="T62" fmla="*/ 2 w 211"/>
                <a:gd name="T63" fmla="*/ 109 h 121"/>
                <a:gd name="T64" fmla="*/ 6 w 211"/>
                <a:gd name="T65" fmla="*/ 114 h 121"/>
                <a:gd name="T66" fmla="*/ 13 w 211"/>
                <a:gd name="T67" fmla="*/ 114 h 121"/>
                <a:gd name="T68" fmla="*/ 16 w 211"/>
                <a:gd name="T69" fmla="*/ 115 h 121"/>
                <a:gd name="T70" fmla="*/ 19 w 211"/>
                <a:gd name="T71" fmla="*/ 115 h 121"/>
                <a:gd name="T72" fmla="*/ 22 w 211"/>
                <a:gd name="T73" fmla="*/ 117 h 121"/>
                <a:gd name="T74" fmla="*/ 33 w 211"/>
                <a:gd name="T75" fmla="*/ 117 h 121"/>
                <a:gd name="T76" fmla="*/ 45 w 211"/>
                <a:gd name="T77" fmla="*/ 117 h 121"/>
                <a:gd name="T78" fmla="*/ 58 w 211"/>
                <a:gd name="T79" fmla="*/ 117 h 121"/>
                <a:gd name="T80" fmla="*/ 67 w 211"/>
                <a:gd name="T81" fmla="*/ 117 h 121"/>
                <a:gd name="T82" fmla="*/ 74 w 211"/>
                <a:gd name="T83" fmla="*/ 115 h 121"/>
                <a:gd name="T84" fmla="*/ 77 w 211"/>
                <a:gd name="T85" fmla="*/ 114 h 121"/>
                <a:gd name="T86" fmla="*/ 131 w 211"/>
                <a:gd name="T87" fmla="*/ 114 h 121"/>
                <a:gd name="T88" fmla="*/ 131 w 211"/>
                <a:gd name="T89" fmla="*/ 115 h 121"/>
                <a:gd name="T90" fmla="*/ 133 w 211"/>
                <a:gd name="T91" fmla="*/ 117 h 121"/>
                <a:gd name="T92" fmla="*/ 137 w 211"/>
                <a:gd name="T93" fmla="*/ 117 h 121"/>
                <a:gd name="T94" fmla="*/ 140 w 211"/>
                <a:gd name="T95" fmla="*/ 120 h 121"/>
                <a:gd name="T96" fmla="*/ 150 w 211"/>
                <a:gd name="T97" fmla="*/ 120 h 121"/>
                <a:gd name="T98" fmla="*/ 163 w 211"/>
                <a:gd name="T99" fmla="*/ 120 h 121"/>
                <a:gd name="T100" fmla="*/ 173 w 211"/>
                <a:gd name="T101" fmla="*/ 120 h 121"/>
                <a:gd name="T102" fmla="*/ 184 w 211"/>
                <a:gd name="T103" fmla="*/ 120 h 121"/>
                <a:gd name="T104" fmla="*/ 190 w 211"/>
                <a:gd name="T105" fmla="*/ 117 h 121"/>
                <a:gd name="T106" fmla="*/ 193 w 211"/>
                <a:gd name="T107" fmla="*/ 115 h 121"/>
                <a:gd name="T108" fmla="*/ 196 w 211"/>
                <a:gd name="T109" fmla="*/ 115 h 121"/>
                <a:gd name="T110" fmla="*/ 201 w 211"/>
                <a:gd name="T111" fmla="*/ 114 h 121"/>
                <a:gd name="T112" fmla="*/ 203 w 211"/>
                <a:gd name="T113" fmla="*/ 107 h 121"/>
                <a:gd name="T114" fmla="*/ 203 w 211"/>
                <a:gd name="T115" fmla="*/ 97 h 121"/>
                <a:gd name="T116" fmla="*/ 206 w 211"/>
                <a:gd name="T117" fmla="*/ 94 h 121"/>
                <a:gd name="T118" fmla="*/ 208 w 211"/>
                <a:gd name="T119" fmla="*/ 86 h 121"/>
                <a:gd name="T120" fmla="*/ 210 w 211"/>
                <a:gd name="T121" fmla="*/ 73 h 121"/>
                <a:gd name="T122" fmla="*/ 210 w 211"/>
                <a:gd name="T123" fmla="*/ 6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121">
                  <a:moveTo>
                    <a:pt x="210" y="60"/>
                  </a:moveTo>
                  <a:lnTo>
                    <a:pt x="210" y="46"/>
                  </a:lnTo>
                  <a:lnTo>
                    <a:pt x="208" y="34"/>
                  </a:lnTo>
                  <a:lnTo>
                    <a:pt x="206" y="26"/>
                  </a:lnTo>
                  <a:lnTo>
                    <a:pt x="203" y="23"/>
                  </a:lnTo>
                  <a:lnTo>
                    <a:pt x="203" y="14"/>
                  </a:lnTo>
                  <a:lnTo>
                    <a:pt x="201" y="8"/>
                  </a:lnTo>
                  <a:lnTo>
                    <a:pt x="196" y="6"/>
                  </a:lnTo>
                  <a:lnTo>
                    <a:pt x="193" y="6"/>
                  </a:lnTo>
                  <a:lnTo>
                    <a:pt x="189" y="5"/>
                  </a:lnTo>
                  <a:lnTo>
                    <a:pt x="182" y="2"/>
                  </a:lnTo>
                  <a:lnTo>
                    <a:pt x="172" y="2"/>
                  </a:lnTo>
                  <a:lnTo>
                    <a:pt x="161" y="0"/>
                  </a:lnTo>
                  <a:lnTo>
                    <a:pt x="149" y="2"/>
                  </a:lnTo>
                  <a:lnTo>
                    <a:pt x="138" y="2"/>
                  </a:lnTo>
                  <a:lnTo>
                    <a:pt x="134" y="5"/>
                  </a:lnTo>
                  <a:lnTo>
                    <a:pt x="131" y="5"/>
                  </a:lnTo>
                  <a:lnTo>
                    <a:pt x="130" y="6"/>
                  </a:lnTo>
                  <a:lnTo>
                    <a:pt x="75" y="8"/>
                  </a:lnTo>
                  <a:lnTo>
                    <a:pt x="72" y="6"/>
                  </a:lnTo>
                  <a:lnTo>
                    <a:pt x="65" y="5"/>
                  </a:lnTo>
                  <a:lnTo>
                    <a:pt x="56" y="5"/>
                  </a:lnTo>
                  <a:lnTo>
                    <a:pt x="44" y="2"/>
                  </a:lnTo>
                  <a:lnTo>
                    <a:pt x="31" y="5"/>
                  </a:lnTo>
                  <a:lnTo>
                    <a:pt x="22" y="5"/>
                  </a:lnTo>
                  <a:lnTo>
                    <a:pt x="16" y="6"/>
                  </a:lnTo>
                  <a:lnTo>
                    <a:pt x="12" y="8"/>
                  </a:lnTo>
                  <a:lnTo>
                    <a:pt x="6" y="8"/>
                  </a:lnTo>
                  <a:lnTo>
                    <a:pt x="2" y="10"/>
                  </a:lnTo>
                  <a:lnTo>
                    <a:pt x="0" y="16"/>
                  </a:lnTo>
                  <a:lnTo>
                    <a:pt x="0" y="104"/>
                  </a:lnTo>
                  <a:lnTo>
                    <a:pt x="2" y="109"/>
                  </a:lnTo>
                  <a:lnTo>
                    <a:pt x="6" y="114"/>
                  </a:lnTo>
                  <a:lnTo>
                    <a:pt x="13" y="114"/>
                  </a:lnTo>
                  <a:lnTo>
                    <a:pt x="16" y="115"/>
                  </a:lnTo>
                  <a:lnTo>
                    <a:pt x="19" y="115"/>
                  </a:lnTo>
                  <a:lnTo>
                    <a:pt x="22" y="117"/>
                  </a:lnTo>
                  <a:lnTo>
                    <a:pt x="33" y="117"/>
                  </a:lnTo>
                  <a:lnTo>
                    <a:pt x="45" y="117"/>
                  </a:lnTo>
                  <a:lnTo>
                    <a:pt x="58" y="117"/>
                  </a:lnTo>
                  <a:lnTo>
                    <a:pt x="67" y="117"/>
                  </a:lnTo>
                  <a:lnTo>
                    <a:pt x="74" y="115"/>
                  </a:lnTo>
                  <a:lnTo>
                    <a:pt x="77" y="114"/>
                  </a:lnTo>
                  <a:lnTo>
                    <a:pt x="131" y="114"/>
                  </a:lnTo>
                  <a:lnTo>
                    <a:pt x="131" y="115"/>
                  </a:lnTo>
                  <a:lnTo>
                    <a:pt x="133" y="117"/>
                  </a:lnTo>
                  <a:lnTo>
                    <a:pt x="137" y="117"/>
                  </a:lnTo>
                  <a:lnTo>
                    <a:pt x="140" y="120"/>
                  </a:lnTo>
                  <a:lnTo>
                    <a:pt x="150" y="120"/>
                  </a:lnTo>
                  <a:lnTo>
                    <a:pt x="163" y="120"/>
                  </a:lnTo>
                  <a:lnTo>
                    <a:pt x="173" y="120"/>
                  </a:lnTo>
                  <a:lnTo>
                    <a:pt x="184" y="120"/>
                  </a:lnTo>
                  <a:lnTo>
                    <a:pt x="190" y="117"/>
                  </a:lnTo>
                  <a:lnTo>
                    <a:pt x="193" y="115"/>
                  </a:lnTo>
                  <a:lnTo>
                    <a:pt x="196" y="115"/>
                  </a:lnTo>
                  <a:lnTo>
                    <a:pt x="201" y="114"/>
                  </a:lnTo>
                  <a:lnTo>
                    <a:pt x="203" y="107"/>
                  </a:lnTo>
                  <a:lnTo>
                    <a:pt x="203" y="97"/>
                  </a:lnTo>
                  <a:lnTo>
                    <a:pt x="206" y="94"/>
                  </a:lnTo>
                  <a:lnTo>
                    <a:pt x="208" y="86"/>
                  </a:lnTo>
                  <a:lnTo>
                    <a:pt x="210" y="73"/>
                  </a:lnTo>
                  <a:lnTo>
                    <a:pt x="210" y="60"/>
                  </a:lnTo>
                </a:path>
              </a:pathLst>
            </a:custGeom>
            <a:solidFill>
              <a:srgbClr val="FDEB6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7" name="Freeform 185"/>
            <p:cNvSpPr>
              <a:spLocks/>
            </p:cNvSpPr>
            <p:nvPr/>
          </p:nvSpPr>
          <p:spPr bwMode="auto">
            <a:xfrm>
              <a:off x="1706" y="2359"/>
              <a:ext cx="15" cy="98"/>
            </a:xfrm>
            <a:custGeom>
              <a:avLst/>
              <a:gdLst>
                <a:gd name="T0" fmla="*/ 4 w 15"/>
                <a:gd name="T1" fmla="*/ 97 h 98"/>
                <a:gd name="T2" fmla="*/ 9 w 15"/>
                <a:gd name="T3" fmla="*/ 97 h 98"/>
                <a:gd name="T4" fmla="*/ 14 w 15"/>
                <a:gd name="T5" fmla="*/ 95 h 98"/>
                <a:gd name="T6" fmla="*/ 14 w 15"/>
                <a:gd name="T7" fmla="*/ 4 h 98"/>
                <a:gd name="T8" fmla="*/ 9 w 15"/>
                <a:gd name="T9" fmla="*/ 2 h 98"/>
                <a:gd name="T10" fmla="*/ 4 w 15"/>
                <a:gd name="T11" fmla="*/ 0 h 98"/>
                <a:gd name="T12" fmla="*/ 0 w 15"/>
                <a:gd name="T13" fmla="*/ 2 h 98"/>
                <a:gd name="T14" fmla="*/ 0 w 15"/>
                <a:gd name="T15" fmla="*/ 4 h 98"/>
                <a:gd name="T16" fmla="*/ 0 w 15"/>
                <a:gd name="T17" fmla="*/ 95 h 98"/>
                <a:gd name="T18" fmla="*/ 0 w 15"/>
                <a:gd name="T19" fmla="*/ 97 h 98"/>
                <a:gd name="T20" fmla="*/ 4 w 15"/>
                <a:gd name="T21" fmla="*/ 9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98">
                  <a:moveTo>
                    <a:pt x="4" y="97"/>
                  </a:moveTo>
                  <a:lnTo>
                    <a:pt x="9" y="97"/>
                  </a:lnTo>
                  <a:lnTo>
                    <a:pt x="14" y="95"/>
                  </a:lnTo>
                  <a:lnTo>
                    <a:pt x="14" y="4"/>
                  </a:lnTo>
                  <a:lnTo>
                    <a:pt x="9" y="2"/>
                  </a:lnTo>
                  <a:lnTo>
                    <a:pt x="4" y="0"/>
                  </a:lnTo>
                  <a:lnTo>
                    <a:pt x="0" y="2"/>
                  </a:lnTo>
                  <a:lnTo>
                    <a:pt x="0" y="4"/>
                  </a:lnTo>
                  <a:lnTo>
                    <a:pt x="0" y="95"/>
                  </a:lnTo>
                  <a:lnTo>
                    <a:pt x="0" y="97"/>
                  </a:lnTo>
                  <a:lnTo>
                    <a:pt x="4" y="97"/>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8" name="Freeform 186"/>
            <p:cNvSpPr>
              <a:spLocks/>
            </p:cNvSpPr>
            <p:nvPr/>
          </p:nvSpPr>
          <p:spPr bwMode="auto">
            <a:xfrm>
              <a:off x="1858" y="2352"/>
              <a:ext cx="53" cy="1"/>
            </a:xfrm>
            <a:custGeom>
              <a:avLst/>
              <a:gdLst>
                <a:gd name="T0" fmla="*/ 52 w 53"/>
                <a:gd name="T1" fmla="*/ 0 h 1"/>
                <a:gd name="T2" fmla="*/ 0 w 53"/>
                <a:gd name="T3" fmla="*/ 0 h 1"/>
                <a:gd name="T4" fmla="*/ 52 w 53"/>
                <a:gd name="T5" fmla="*/ 0 h 1"/>
              </a:gdLst>
              <a:ahLst/>
              <a:cxnLst>
                <a:cxn ang="0">
                  <a:pos x="T0" y="T1"/>
                </a:cxn>
                <a:cxn ang="0">
                  <a:pos x="T2" y="T3"/>
                </a:cxn>
                <a:cxn ang="0">
                  <a:pos x="T4" y="T5"/>
                </a:cxn>
              </a:cxnLst>
              <a:rect l="0" t="0" r="r" b="b"/>
              <a:pathLst>
                <a:path w="53" h="1">
                  <a:moveTo>
                    <a:pt x="52" y="0"/>
                  </a:moveTo>
                  <a:lnTo>
                    <a:pt x="0" y="0"/>
                  </a:lnTo>
                  <a:lnTo>
                    <a:pt x="52"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9" name="Freeform 187"/>
            <p:cNvSpPr>
              <a:spLocks/>
            </p:cNvSpPr>
            <p:nvPr/>
          </p:nvSpPr>
          <p:spPr bwMode="auto">
            <a:xfrm>
              <a:off x="1858" y="2449"/>
              <a:ext cx="53" cy="1"/>
            </a:xfrm>
            <a:custGeom>
              <a:avLst/>
              <a:gdLst>
                <a:gd name="T0" fmla="*/ 52 w 53"/>
                <a:gd name="T1" fmla="*/ 0 h 1"/>
                <a:gd name="T2" fmla="*/ 0 w 53"/>
                <a:gd name="T3" fmla="*/ 0 h 1"/>
                <a:gd name="T4" fmla="*/ 52 w 53"/>
                <a:gd name="T5" fmla="*/ 0 h 1"/>
              </a:gdLst>
              <a:ahLst/>
              <a:cxnLst>
                <a:cxn ang="0">
                  <a:pos x="T0" y="T1"/>
                </a:cxn>
                <a:cxn ang="0">
                  <a:pos x="T2" y="T3"/>
                </a:cxn>
                <a:cxn ang="0">
                  <a:pos x="T4" y="T5"/>
                </a:cxn>
              </a:cxnLst>
              <a:rect l="0" t="0" r="r" b="b"/>
              <a:pathLst>
                <a:path w="53" h="1">
                  <a:moveTo>
                    <a:pt x="52" y="0"/>
                  </a:moveTo>
                  <a:lnTo>
                    <a:pt x="0" y="0"/>
                  </a:lnTo>
                  <a:lnTo>
                    <a:pt x="52"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20" name="Freeform 188"/>
            <p:cNvSpPr>
              <a:spLocks/>
            </p:cNvSpPr>
            <p:nvPr/>
          </p:nvSpPr>
          <p:spPr bwMode="auto">
            <a:xfrm>
              <a:off x="1858" y="2449"/>
              <a:ext cx="53" cy="17"/>
            </a:xfrm>
            <a:custGeom>
              <a:avLst/>
              <a:gdLst>
                <a:gd name="T0" fmla="*/ 52 w 53"/>
                <a:gd name="T1" fmla="*/ 0 h 17"/>
                <a:gd name="T2" fmla="*/ 52 w 53"/>
                <a:gd name="T3" fmla="*/ 16 h 17"/>
                <a:gd name="T4" fmla="*/ 0 w 53"/>
                <a:gd name="T5" fmla="*/ 16 h 17"/>
                <a:gd name="T6" fmla="*/ 0 w 53"/>
                <a:gd name="T7" fmla="*/ 0 h 17"/>
                <a:gd name="T8" fmla="*/ 52 w 53"/>
                <a:gd name="T9" fmla="*/ 0 h 17"/>
              </a:gdLst>
              <a:ahLst/>
              <a:cxnLst>
                <a:cxn ang="0">
                  <a:pos x="T0" y="T1"/>
                </a:cxn>
                <a:cxn ang="0">
                  <a:pos x="T2" y="T3"/>
                </a:cxn>
                <a:cxn ang="0">
                  <a:pos x="T4" y="T5"/>
                </a:cxn>
                <a:cxn ang="0">
                  <a:pos x="T6" y="T7"/>
                </a:cxn>
                <a:cxn ang="0">
                  <a:pos x="T8" y="T9"/>
                </a:cxn>
              </a:cxnLst>
              <a:rect l="0" t="0" r="r" b="b"/>
              <a:pathLst>
                <a:path w="53" h="17">
                  <a:moveTo>
                    <a:pt x="52" y="0"/>
                  </a:moveTo>
                  <a:lnTo>
                    <a:pt x="52" y="16"/>
                  </a:lnTo>
                  <a:lnTo>
                    <a:pt x="0" y="16"/>
                  </a:lnTo>
                  <a:lnTo>
                    <a:pt x="0" y="0"/>
                  </a:lnTo>
                  <a:lnTo>
                    <a:pt x="52"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21" name="Freeform 189"/>
            <p:cNvSpPr>
              <a:spLocks/>
            </p:cNvSpPr>
            <p:nvPr/>
          </p:nvSpPr>
          <p:spPr bwMode="auto">
            <a:xfrm>
              <a:off x="1835" y="2361"/>
              <a:ext cx="85" cy="27"/>
            </a:xfrm>
            <a:custGeom>
              <a:avLst/>
              <a:gdLst>
                <a:gd name="T0" fmla="*/ 82 w 85"/>
                <a:gd name="T1" fmla="*/ 8 h 27"/>
                <a:gd name="T2" fmla="*/ 82 w 85"/>
                <a:gd name="T3" fmla="*/ 4 h 27"/>
                <a:gd name="T4" fmla="*/ 82 w 85"/>
                <a:gd name="T5" fmla="*/ 2 h 27"/>
                <a:gd name="T6" fmla="*/ 81 w 85"/>
                <a:gd name="T7" fmla="*/ 0 h 27"/>
                <a:gd name="T8" fmla="*/ 80 w 85"/>
                <a:gd name="T9" fmla="*/ 0 h 27"/>
                <a:gd name="T10" fmla="*/ 4 w 85"/>
                <a:gd name="T11" fmla="*/ 0 h 27"/>
                <a:gd name="T12" fmla="*/ 0 w 85"/>
                <a:gd name="T13" fmla="*/ 2 h 27"/>
                <a:gd name="T14" fmla="*/ 0 w 85"/>
                <a:gd name="T15" fmla="*/ 8 h 27"/>
                <a:gd name="T16" fmla="*/ 0 w 85"/>
                <a:gd name="T17" fmla="*/ 18 h 27"/>
                <a:gd name="T18" fmla="*/ 2 w 85"/>
                <a:gd name="T19" fmla="*/ 23 h 27"/>
                <a:gd name="T20" fmla="*/ 6 w 85"/>
                <a:gd name="T21" fmla="*/ 26 h 27"/>
                <a:gd name="T22" fmla="*/ 77 w 85"/>
                <a:gd name="T23" fmla="*/ 26 h 27"/>
                <a:gd name="T24" fmla="*/ 82 w 85"/>
                <a:gd name="T25" fmla="*/ 23 h 27"/>
                <a:gd name="T26" fmla="*/ 84 w 85"/>
                <a:gd name="T27" fmla="*/ 18 h 27"/>
                <a:gd name="T28" fmla="*/ 82 w 85"/>
                <a:gd name="T29"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27">
                  <a:moveTo>
                    <a:pt x="82" y="8"/>
                  </a:moveTo>
                  <a:lnTo>
                    <a:pt x="82" y="4"/>
                  </a:lnTo>
                  <a:lnTo>
                    <a:pt x="82" y="2"/>
                  </a:lnTo>
                  <a:lnTo>
                    <a:pt x="81" y="0"/>
                  </a:lnTo>
                  <a:lnTo>
                    <a:pt x="80" y="0"/>
                  </a:lnTo>
                  <a:lnTo>
                    <a:pt x="4" y="0"/>
                  </a:lnTo>
                  <a:lnTo>
                    <a:pt x="0" y="2"/>
                  </a:lnTo>
                  <a:lnTo>
                    <a:pt x="0" y="8"/>
                  </a:lnTo>
                  <a:lnTo>
                    <a:pt x="0" y="18"/>
                  </a:lnTo>
                  <a:lnTo>
                    <a:pt x="2" y="23"/>
                  </a:lnTo>
                  <a:lnTo>
                    <a:pt x="6" y="26"/>
                  </a:lnTo>
                  <a:lnTo>
                    <a:pt x="77" y="26"/>
                  </a:lnTo>
                  <a:lnTo>
                    <a:pt x="82" y="23"/>
                  </a:lnTo>
                  <a:lnTo>
                    <a:pt x="84" y="18"/>
                  </a:lnTo>
                  <a:lnTo>
                    <a:pt x="82" y="8"/>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22" name="Freeform 190"/>
            <p:cNvSpPr>
              <a:spLocks/>
            </p:cNvSpPr>
            <p:nvPr/>
          </p:nvSpPr>
          <p:spPr bwMode="auto">
            <a:xfrm>
              <a:off x="1762" y="2361"/>
              <a:ext cx="25" cy="96"/>
            </a:xfrm>
            <a:custGeom>
              <a:avLst/>
              <a:gdLst>
                <a:gd name="T0" fmla="*/ 17 w 25"/>
                <a:gd name="T1" fmla="*/ 0 h 96"/>
                <a:gd name="T2" fmla="*/ 20 w 25"/>
                <a:gd name="T3" fmla="*/ 0 h 96"/>
                <a:gd name="T4" fmla="*/ 22 w 25"/>
                <a:gd name="T5" fmla="*/ 2 h 96"/>
                <a:gd name="T6" fmla="*/ 24 w 25"/>
                <a:gd name="T7" fmla="*/ 2 h 96"/>
                <a:gd name="T8" fmla="*/ 24 w 25"/>
                <a:gd name="T9" fmla="*/ 5 h 96"/>
                <a:gd name="T10" fmla="*/ 24 w 25"/>
                <a:gd name="T11" fmla="*/ 90 h 96"/>
                <a:gd name="T12" fmla="*/ 22 w 25"/>
                <a:gd name="T13" fmla="*/ 93 h 96"/>
                <a:gd name="T14" fmla="*/ 17 w 25"/>
                <a:gd name="T15" fmla="*/ 95 h 96"/>
                <a:gd name="T16" fmla="*/ 7 w 25"/>
                <a:gd name="T17" fmla="*/ 95 h 96"/>
                <a:gd name="T18" fmla="*/ 2 w 25"/>
                <a:gd name="T19" fmla="*/ 93 h 96"/>
                <a:gd name="T20" fmla="*/ 0 w 25"/>
                <a:gd name="T21" fmla="*/ 88 h 96"/>
                <a:gd name="T22" fmla="*/ 0 w 25"/>
                <a:gd name="T23" fmla="*/ 8 h 96"/>
                <a:gd name="T24" fmla="*/ 2 w 25"/>
                <a:gd name="T25" fmla="*/ 2 h 96"/>
                <a:gd name="T26" fmla="*/ 7 w 25"/>
                <a:gd name="T27" fmla="*/ 0 h 96"/>
                <a:gd name="T28" fmla="*/ 17 w 25"/>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96">
                  <a:moveTo>
                    <a:pt x="17" y="0"/>
                  </a:moveTo>
                  <a:lnTo>
                    <a:pt x="20" y="0"/>
                  </a:lnTo>
                  <a:lnTo>
                    <a:pt x="22" y="2"/>
                  </a:lnTo>
                  <a:lnTo>
                    <a:pt x="24" y="2"/>
                  </a:lnTo>
                  <a:lnTo>
                    <a:pt x="24" y="5"/>
                  </a:lnTo>
                  <a:lnTo>
                    <a:pt x="24" y="90"/>
                  </a:lnTo>
                  <a:lnTo>
                    <a:pt x="22" y="93"/>
                  </a:lnTo>
                  <a:lnTo>
                    <a:pt x="17" y="95"/>
                  </a:lnTo>
                  <a:lnTo>
                    <a:pt x="7" y="95"/>
                  </a:lnTo>
                  <a:lnTo>
                    <a:pt x="2" y="93"/>
                  </a:lnTo>
                  <a:lnTo>
                    <a:pt x="0" y="88"/>
                  </a:lnTo>
                  <a:lnTo>
                    <a:pt x="0" y="8"/>
                  </a:lnTo>
                  <a:lnTo>
                    <a:pt x="2" y="2"/>
                  </a:lnTo>
                  <a:lnTo>
                    <a:pt x="7" y="0"/>
                  </a:lnTo>
                  <a:lnTo>
                    <a:pt x="17" y="0"/>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23" name="Freeform 191"/>
            <p:cNvSpPr>
              <a:spLocks/>
            </p:cNvSpPr>
            <p:nvPr/>
          </p:nvSpPr>
          <p:spPr bwMode="auto">
            <a:xfrm>
              <a:off x="1838" y="2430"/>
              <a:ext cx="82" cy="25"/>
            </a:xfrm>
            <a:custGeom>
              <a:avLst/>
              <a:gdLst>
                <a:gd name="T0" fmla="*/ 79 w 82"/>
                <a:gd name="T1" fmla="*/ 7 h 25"/>
                <a:gd name="T2" fmla="*/ 79 w 82"/>
                <a:gd name="T3" fmla="*/ 4 h 25"/>
                <a:gd name="T4" fmla="*/ 79 w 82"/>
                <a:gd name="T5" fmla="*/ 2 h 25"/>
                <a:gd name="T6" fmla="*/ 78 w 82"/>
                <a:gd name="T7" fmla="*/ 0 h 25"/>
                <a:gd name="T8" fmla="*/ 77 w 82"/>
                <a:gd name="T9" fmla="*/ 0 h 25"/>
                <a:gd name="T10" fmla="*/ 4 w 82"/>
                <a:gd name="T11" fmla="*/ 0 h 25"/>
                <a:gd name="T12" fmla="*/ 0 w 82"/>
                <a:gd name="T13" fmla="*/ 2 h 25"/>
                <a:gd name="T14" fmla="*/ 0 w 82"/>
                <a:gd name="T15" fmla="*/ 7 h 25"/>
                <a:gd name="T16" fmla="*/ 0 w 82"/>
                <a:gd name="T17" fmla="*/ 17 h 25"/>
                <a:gd name="T18" fmla="*/ 2 w 82"/>
                <a:gd name="T19" fmla="*/ 21 h 25"/>
                <a:gd name="T20" fmla="*/ 6 w 82"/>
                <a:gd name="T21" fmla="*/ 24 h 25"/>
                <a:gd name="T22" fmla="*/ 74 w 82"/>
                <a:gd name="T23" fmla="*/ 24 h 25"/>
                <a:gd name="T24" fmla="*/ 79 w 82"/>
                <a:gd name="T25" fmla="*/ 21 h 25"/>
                <a:gd name="T26" fmla="*/ 81 w 82"/>
                <a:gd name="T27" fmla="*/ 17 h 25"/>
                <a:gd name="T28" fmla="*/ 79 w 82"/>
                <a:gd name="T29"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25">
                  <a:moveTo>
                    <a:pt x="79" y="7"/>
                  </a:moveTo>
                  <a:lnTo>
                    <a:pt x="79" y="4"/>
                  </a:lnTo>
                  <a:lnTo>
                    <a:pt x="79" y="2"/>
                  </a:lnTo>
                  <a:lnTo>
                    <a:pt x="78" y="0"/>
                  </a:lnTo>
                  <a:lnTo>
                    <a:pt x="77" y="0"/>
                  </a:lnTo>
                  <a:lnTo>
                    <a:pt x="4" y="0"/>
                  </a:lnTo>
                  <a:lnTo>
                    <a:pt x="0" y="2"/>
                  </a:lnTo>
                  <a:lnTo>
                    <a:pt x="0" y="7"/>
                  </a:lnTo>
                  <a:lnTo>
                    <a:pt x="0" y="17"/>
                  </a:lnTo>
                  <a:lnTo>
                    <a:pt x="2" y="21"/>
                  </a:lnTo>
                  <a:lnTo>
                    <a:pt x="6" y="24"/>
                  </a:lnTo>
                  <a:lnTo>
                    <a:pt x="74" y="24"/>
                  </a:lnTo>
                  <a:lnTo>
                    <a:pt x="79" y="21"/>
                  </a:lnTo>
                  <a:lnTo>
                    <a:pt x="81" y="17"/>
                  </a:lnTo>
                  <a:lnTo>
                    <a:pt x="79" y="7"/>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24" name="Freeform 192"/>
            <p:cNvSpPr>
              <a:spLocks/>
            </p:cNvSpPr>
            <p:nvPr/>
          </p:nvSpPr>
          <p:spPr bwMode="auto">
            <a:xfrm>
              <a:off x="1830" y="2359"/>
              <a:ext cx="26" cy="96"/>
            </a:xfrm>
            <a:custGeom>
              <a:avLst/>
              <a:gdLst>
                <a:gd name="T0" fmla="*/ 7 w 26"/>
                <a:gd name="T1" fmla="*/ 2 h 96"/>
                <a:gd name="T2" fmla="*/ 4 w 26"/>
                <a:gd name="T3" fmla="*/ 2 h 96"/>
                <a:gd name="T4" fmla="*/ 2 w 26"/>
                <a:gd name="T5" fmla="*/ 2 h 96"/>
                <a:gd name="T6" fmla="*/ 0 w 26"/>
                <a:gd name="T7" fmla="*/ 4 h 96"/>
                <a:gd name="T8" fmla="*/ 0 w 26"/>
                <a:gd name="T9" fmla="*/ 5 h 96"/>
                <a:gd name="T10" fmla="*/ 0 w 26"/>
                <a:gd name="T11" fmla="*/ 90 h 96"/>
                <a:gd name="T12" fmla="*/ 2 w 26"/>
                <a:gd name="T13" fmla="*/ 95 h 96"/>
                <a:gd name="T14" fmla="*/ 7 w 26"/>
                <a:gd name="T15" fmla="*/ 95 h 96"/>
                <a:gd name="T16" fmla="*/ 18 w 26"/>
                <a:gd name="T17" fmla="*/ 95 h 96"/>
                <a:gd name="T18" fmla="*/ 21 w 26"/>
                <a:gd name="T19" fmla="*/ 93 h 96"/>
                <a:gd name="T20" fmla="*/ 25 w 26"/>
                <a:gd name="T21" fmla="*/ 88 h 96"/>
                <a:gd name="T22" fmla="*/ 25 w 26"/>
                <a:gd name="T23" fmla="*/ 8 h 96"/>
                <a:gd name="T24" fmla="*/ 21 w 26"/>
                <a:gd name="T25" fmla="*/ 2 h 96"/>
                <a:gd name="T26" fmla="*/ 18 w 26"/>
                <a:gd name="T27" fmla="*/ 0 h 96"/>
                <a:gd name="T28" fmla="*/ 7 w 26"/>
                <a:gd name="T29"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96">
                  <a:moveTo>
                    <a:pt x="7" y="2"/>
                  </a:moveTo>
                  <a:lnTo>
                    <a:pt x="4" y="2"/>
                  </a:lnTo>
                  <a:lnTo>
                    <a:pt x="2" y="2"/>
                  </a:lnTo>
                  <a:lnTo>
                    <a:pt x="0" y="4"/>
                  </a:lnTo>
                  <a:lnTo>
                    <a:pt x="0" y="5"/>
                  </a:lnTo>
                  <a:lnTo>
                    <a:pt x="0" y="90"/>
                  </a:lnTo>
                  <a:lnTo>
                    <a:pt x="2" y="95"/>
                  </a:lnTo>
                  <a:lnTo>
                    <a:pt x="7" y="95"/>
                  </a:lnTo>
                  <a:lnTo>
                    <a:pt x="18" y="95"/>
                  </a:lnTo>
                  <a:lnTo>
                    <a:pt x="21" y="93"/>
                  </a:lnTo>
                  <a:lnTo>
                    <a:pt x="25" y="88"/>
                  </a:lnTo>
                  <a:lnTo>
                    <a:pt x="25" y="8"/>
                  </a:lnTo>
                  <a:lnTo>
                    <a:pt x="21" y="2"/>
                  </a:lnTo>
                  <a:lnTo>
                    <a:pt x="18" y="0"/>
                  </a:lnTo>
                  <a:lnTo>
                    <a:pt x="7" y="2"/>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25" name="Freeform 193"/>
            <p:cNvSpPr>
              <a:spLocks/>
            </p:cNvSpPr>
            <p:nvPr/>
          </p:nvSpPr>
          <p:spPr bwMode="auto">
            <a:xfrm>
              <a:off x="1860" y="2368"/>
              <a:ext cx="53" cy="17"/>
            </a:xfrm>
            <a:custGeom>
              <a:avLst/>
              <a:gdLst>
                <a:gd name="T0" fmla="*/ 52 w 53"/>
                <a:gd name="T1" fmla="*/ 16 h 17"/>
                <a:gd name="T2" fmla="*/ 52 w 53"/>
                <a:gd name="T3" fmla="*/ 0 h 17"/>
                <a:gd name="T4" fmla="*/ 0 w 53"/>
                <a:gd name="T5" fmla="*/ 0 h 17"/>
                <a:gd name="T6" fmla="*/ 0 w 53"/>
                <a:gd name="T7" fmla="*/ 16 h 17"/>
                <a:gd name="T8" fmla="*/ 52 w 53"/>
                <a:gd name="T9" fmla="*/ 16 h 17"/>
              </a:gdLst>
              <a:ahLst/>
              <a:cxnLst>
                <a:cxn ang="0">
                  <a:pos x="T0" y="T1"/>
                </a:cxn>
                <a:cxn ang="0">
                  <a:pos x="T2" y="T3"/>
                </a:cxn>
                <a:cxn ang="0">
                  <a:pos x="T4" y="T5"/>
                </a:cxn>
                <a:cxn ang="0">
                  <a:pos x="T6" y="T7"/>
                </a:cxn>
                <a:cxn ang="0">
                  <a:pos x="T8" y="T9"/>
                </a:cxn>
              </a:cxnLst>
              <a:rect l="0" t="0" r="r" b="b"/>
              <a:pathLst>
                <a:path w="53" h="17">
                  <a:moveTo>
                    <a:pt x="52" y="16"/>
                  </a:moveTo>
                  <a:lnTo>
                    <a:pt x="52" y="0"/>
                  </a:lnTo>
                  <a:lnTo>
                    <a:pt x="0" y="0"/>
                  </a:lnTo>
                  <a:lnTo>
                    <a:pt x="0" y="16"/>
                  </a:lnTo>
                  <a:lnTo>
                    <a:pt x="52" y="16"/>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26" name="Freeform 194"/>
            <p:cNvSpPr>
              <a:spLocks/>
            </p:cNvSpPr>
            <p:nvPr/>
          </p:nvSpPr>
          <p:spPr bwMode="auto">
            <a:xfrm>
              <a:off x="1862" y="2441"/>
              <a:ext cx="52" cy="17"/>
            </a:xfrm>
            <a:custGeom>
              <a:avLst/>
              <a:gdLst>
                <a:gd name="T0" fmla="*/ 51 w 52"/>
                <a:gd name="T1" fmla="*/ 16 h 17"/>
                <a:gd name="T2" fmla="*/ 51 w 52"/>
                <a:gd name="T3" fmla="*/ 0 h 17"/>
                <a:gd name="T4" fmla="*/ 0 w 52"/>
                <a:gd name="T5" fmla="*/ 0 h 17"/>
                <a:gd name="T6" fmla="*/ 0 w 52"/>
                <a:gd name="T7" fmla="*/ 16 h 17"/>
                <a:gd name="T8" fmla="*/ 51 w 52"/>
                <a:gd name="T9" fmla="*/ 16 h 17"/>
              </a:gdLst>
              <a:ahLst/>
              <a:cxnLst>
                <a:cxn ang="0">
                  <a:pos x="T0" y="T1"/>
                </a:cxn>
                <a:cxn ang="0">
                  <a:pos x="T2" y="T3"/>
                </a:cxn>
                <a:cxn ang="0">
                  <a:pos x="T4" y="T5"/>
                </a:cxn>
                <a:cxn ang="0">
                  <a:pos x="T6" y="T7"/>
                </a:cxn>
                <a:cxn ang="0">
                  <a:pos x="T8" y="T9"/>
                </a:cxn>
              </a:cxnLst>
              <a:rect l="0" t="0" r="r" b="b"/>
              <a:pathLst>
                <a:path w="52" h="17">
                  <a:moveTo>
                    <a:pt x="51" y="16"/>
                  </a:moveTo>
                  <a:lnTo>
                    <a:pt x="51" y="0"/>
                  </a:lnTo>
                  <a:lnTo>
                    <a:pt x="0" y="0"/>
                  </a:lnTo>
                  <a:lnTo>
                    <a:pt x="0" y="16"/>
                  </a:lnTo>
                  <a:lnTo>
                    <a:pt x="51" y="16"/>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nvGrpSpPr>
          <p:cNvPr id="18627" name="Group 195"/>
          <p:cNvGrpSpPr>
            <a:grpSpLocks/>
          </p:cNvGrpSpPr>
          <p:nvPr/>
        </p:nvGrpSpPr>
        <p:grpSpPr bwMode="auto">
          <a:xfrm>
            <a:off x="3748088" y="2468563"/>
            <a:ext cx="423862" cy="227012"/>
            <a:chOff x="2679" y="2662"/>
            <a:chExt cx="237" cy="127"/>
          </a:xfrm>
        </p:grpSpPr>
        <p:sp>
          <p:nvSpPr>
            <p:cNvPr id="18628" name="Freeform 196"/>
            <p:cNvSpPr>
              <a:spLocks/>
            </p:cNvSpPr>
            <p:nvPr/>
          </p:nvSpPr>
          <p:spPr bwMode="auto">
            <a:xfrm>
              <a:off x="2679" y="2695"/>
              <a:ext cx="15" cy="17"/>
            </a:xfrm>
            <a:custGeom>
              <a:avLst/>
              <a:gdLst>
                <a:gd name="T0" fmla="*/ 4 w 15"/>
                <a:gd name="T1" fmla="*/ 16 h 17"/>
                <a:gd name="T2" fmla="*/ 2 w 15"/>
                <a:gd name="T3" fmla="*/ 16 h 17"/>
                <a:gd name="T4" fmla="*/ 0 w 15"/>
                <a:gd name="T5" fmla="*/ 4 h 17"/>
                <a:gd name="T6" fmla="*/ 2 w 15"/>
                <a:gd name="T7" fmla="*/ 0 h 17"/>
                <a:gd name="T8" fmla="*/ 4 w 15"/>
                <a:gd name="T9" fmla="*/ 0 h 17"/>
                <a:gd name="T10" fmla="*/ 9 w 15"/>
                <a:gd name="T11" fmla="*/ 0 h 17"/>
                <a:gd name="T12" fmla="*/ 11 w 15"/>
                <a:gd name="T13" fmla="*/ 0 h 17"/>
                <a:gd name="T14" fmla="*/ 14 w 15"/>
                <a:gd name="T15" fmla="*/ 4 h 17"/>
                <a:gd name="T16" fmla="*/ 11 w 15"/>
                <a:gd name="T17" fmla="*/ 16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6"/>
                  </a:lnTo>
                  <a:lnTo>
                    <a:pt x="0" y="4"/>
                  </a:lnTo>
                  <a:lnTo>
                    <a:pt x="2" y="0"/>
                  </a:lnTo>
                  <a:lnTo>
                    <a:pt x="4" y="0"/>
                  </a:lnTo>
                  <a:lnTo>
                    <a:pt x="9" y="0"/>
                  </a:lnTo>
                  <a:lnTo>
                    <a:pt x="11" y="0"/>
                  </a:lnTo>
                  <a:lnTo>
                    <a:pt x="14" y="4"/>
                  </a:lnTo>
                  <a:lnTo>
                    <a:pt x="11" y="16"/>
                  </a:lnTo>
                  <a:lnTo>
                    <a:pt x="9" y="16"/>
                  </a:lnTo>
                  <a:lnTo>
                    <a:pt x="4" y="16"/>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29" name="Freeform 197"/>
            <p:cNvSpPr>
              <a:spLocks/>
            </p:cNvSpPr>
            <p:nvPr/>
          </p:nvSpPr>
          <p:spPr bwMode="auto">
            <a:xfrm>
              <a:off x="2679" y="2749"/>
              <a:ext cx="15" cy="17"/>
            </a:xfrm>
            <a:custGeom>
              <a:avLst/>
              <a:gdLst>
                <a:gd name="T0" fmla="*/ 4 w 15"/>
                <a:gd name="T1" fmla="*/ 16 h 17"/>
                <a:gd name="T2" fmla="*/ 2 w 15"/>
                <a:gd name="T3" fmla="*/ 12 h 17"/>
                <a:gd name="T4" fmla="*/ 0 w 15"/>
                <a:gd name="T5" fmla="*/ 8 h 17"/>
                <a:gd name="T6" fmla="*/ 2 w 15"/>
                <a:gd name="T7" fmla="*/ 0 h 17"/>
                <a:gd name="T8" fmla="*/ 4 w 15"/>
                <a:gd name="T9" fmla="*/ 0 h 17"/>
                <a:gd name="T10" fmla="*/ 9 w 15"/>
                <a:gd name="T11" fmla="*/ 0 h 17"/>
                <a:gd name="T12" fmla="*/ 11 w 15"/>
                <a:gd name="T13" fmla="*/ 0 h 17"/>
                <a:gd name="T14" fmla="*/ 14 w 15"/>
                <a:gd name="T15" fmla="*/ 8 h 17"/>
                <a:gd name="T16" fmla="*/ 11 w 15"/>
                <a:gd name="T17" fmla="*/ 12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2"/>
                  </a:lnTo>
                  <a:lnTo>
                    <a:pt x="0" y="8"/>
                  </a:lnTo>
                  <a:lnTo>
                    <a:pt x="2" y="0"/>
                  </a:lnTo>
                  <a:lnTo>
                    <a:pt x="4" y="0"/>
                  </a:lnTo>
                  <a:lnTo>
                    <a:pt x="9" y="0"/>
                  </a:lnTo>
                  <a:lnTo>
                    <a:pt x="11" y="0"/>
                  </a:lnTo>
                  <a:lnTo>
                    <a:pt x="14" y="8"/>
                  </a:lnTo>
                  <a:lnTo>
                    <a:pt x="11" y="12"/>
                  </a:lnTo>
                  <a:lnTo>
                    <a:pt x="9" y="16"/>
                  </a:lnTo>
                  <a:lnTo>
                    <a:pt x="4" y="16"/>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0" name="Freeform 198"/>
            <p:cNvSpPr>
              <a:spLocks/>
            </p:cNvSpPr>
            <p:nvPr/>
          </p:nvSpPr>
          <p:spPr bwMode="auto">
            <a:xfrm>
              <a:off x="2901" y="2748"/>
              <a:ext cx="15" cy="17"/>
            </a:xfrm>
            <a:custGeom>
              <a:avLst/>
              <a:gdLst>
                <a:gd name="T0" fmla="*/ 4 w 15"/>
                <a:gd name="T1" fmla="*/ 16 h 17"/>
                <a:gd name="T2" fmla="*/ 2 w 15"/>
                <a:gd name="T3" fmla="*/ 11 h 17"/>
                <a:gd name="T4" fmla="*/ 0 w 15"/>
                <a:gd name="T5" fmla="*/ 9 h 17"/>
                <a:gd name="T6" fmla="*/ 2 w 15"/>
                <a:gd name="T7" fmla="*/ 4 h 17"/>
                <a:gd name="T8" fmla="*/ 4 w 15"/>
                <a:gd name="T9" fmla="*/ 0 h 17"/>
                <a:gd name="T10" fmla="*/ 9 w 15"/>
                <a:gd name="T11" fmla="*/ 0 h 17"/>
                <a:gd name="T12" fmla="*/ 11 w 15"/>
                <a:gd name="T13" fmla="*/ 4 h 17"/>
                <a:gd name="T14" fmla="*/ 14 w 15"/>
                <a:gd name="T15" fmla="*/ 9 h 17"/>
                <a:gd name="T16" fmla="*/ 11 w 15"/>
                <a:gd name="T17" fmla="*/ 11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1"/>
                  </a:lnTo>
                  <a:lnTo>
                    <a:pt x="0" y="9"/>
                  </a:lnTo>
                  <a:lnTo>
                    <a:pt x="2" y="4"/>
                  </a:lnTo>
                  <a:lnTo>
                    <a:pt x="4" y="0"/>
                  </a:lnTo>
                  <a:lnTo>
                    <a:pt x="9" y="0"/>
                  </a:lnTo>
                  <a:lnTo>
                    <a:pt x="11" y="4"/>
                  </a:lnTo>
                  <a:lnTo>
                    <a:pt x="14" y="9"/>
                  </a:lnTo>
                  <a:lnTo>
                    <a:pt x="11" y="11"/>
                  </a:lnTo>
                  <a:lnTo>
                    <a:pt x="9" y="16"/>
                  </a:lnTo>
                  <a:lnTo>
                    <a:pt x="4" y="16"/>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1" name="Freeform 199"/>
            <p:cNvSpPr>
              <a:spLocks/>
            </p:cNvSpPr>
            <p:nvPr/>
          </p:nvSpPr>
          <p:spPr bwMode="auto">
            <a:xfrm>
              <a:off x="2901" y="2695"/>
              <a:ext cx="15" cy="17"/>
            </a:xfrm>
            <a:custGeom>
              <a:avLst/>
              <a:gdLst>
                <a:gd name="T0" fmla="*/ 4 w 15"/>
                <a:gd name="T1" fmla="*/ 16 h 17"/>
                <a:gd name="T2" fmla="*/ 2 w 15"/>
                <a:gd name="T3" fmla="*/ 10 h 17"/>
                <a:gd name="T4" fmla="*/ 0 w 15"/>
                <a:gd name="T5" fmla="*/ 8 h 17"/>
                <a:gd name="T6" fmla="*/ 2 w 15"/>
                <a:gd name="T7" fmla="*/ 4 h 17"/>
                <a:gd name="T8" fmla="*/ 4 w 15"/>
                <a:gd name="T9" fmla="*/ 0 h 17"/>
                <a:gd name="T10" fmla="*/ 9 w 15"/>
                <a:gd name="T11" fmla="*/ 0 h 17"/>
                <a:gd name="T12" fmla="*/ 11 w 15"/>
                <a:gd name="T13" fmla="*/ 4 h 17"/>
                <a:gd name="T14" fmla="*/ 14 w 15"/>
                <a:gd name="T15" fmla="*/ 8 h 17"/>
                <a:gd name="T16" fmla="*/ 11 w 15"/>
                <a:gd name="T17" fmla="*/ 10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0"/>
                  </a:lnTo>
                  <a:lnTo>
                    <a:pt x="0" y="8"/>
                  </a:lnTo>
                  <a:lnTo>
                    <a:pt x="2" y="4"/>
                  </a:lnTo>
                  <a:lnTo>
                    <a:pt x="4" y="0"/>
                  </a:lnTo>
                  <a:lnTo>
                    <a:pt x="9" y="0"/>
                  </a:lnTo>
                  <a:lnTo>
                    <a:pt x="11" y="4"/>
                  </a:lnTo>
                  <a:lnTo>
                    <a:pt x="14" y="8"/>
                  </a:lnTo>
                  <a:lnTo>
                    <a:pt x="11" y="10"/>
                  </a:lnTo>
                  <a:lnTo>
                    <a:pt x="9" y="16"/>
                  </a:lnTo>
                  <a:lnTo>
                    <a:pt x="4" y="16"/>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2" name="Freeform 200"/>
            <p:cNvSpPr>
              <a:spLocks/>
            </p:cNvSpPr>
            <p:nvPr/>
          </p:nvSpPr>
          <p:spPr bwMode="auto">
            <a:xfrm>
              <a:off x="2892" y="2670"/>
              <a:ext cx="19" cy="109"/>
            </a:xfrm>
            <a:custGeom>
              <a:avLst/>
              <a:gdLst>
                <a:gd name="T0" fmla="*/ 0 w 19"/>
                <a:gd name="T1" fmla="*/ 106 h 109"/>
                <a:gd name="T2" fmla="*/ 0 w 19"/>
                <a:gd name="T3" fmla="*/ 102 h 109"/>
                <a:gd name="T4" fmla="*/ 2 w 19"/>
                <a:gd name="T5" fmla="*/ 98 h 109"/>
                <a:gd name="T6" fmla="*/ 4 w 19"/>
                <a:gd name="T7" fmla="*/ 90 h 109"/>
                <a:gd name="T8" fmla="*/ 5 w 19"/>
                <a:gd name="T9" fmla="*/ 84 h 109"/>
                <a:gd name="T10" fmla="*/ 9 w 19"/>
                <a:gd name="T11" fmla="*/ 67 h 109"/>
                <a:gd name="T12" fmla="*/ 9 w 19"/>
                <a:gd name="T13" fmla="*/ 53 h 109"/>
                <a:gd name="T14" fmla="*/ 9 w 19"/>
                <a:gd name="T15" fmla="*/ 39 h 109"/>
                <a:gd name="T16" fmla="*/ 7 w 19"/>
                <a:gd name="T17" fmla="*/ 24 h 109"/>
                <a:gd name="T18" fmla="*/ 5 w 19"/>
                <a:gd name="T19" fmla="*/ 18 h 109"/>
                <a:gd name="T20" fmla="*/ 4 w 19"/>
                <a:gd name="T21" fmla="*/ 12 h 109"/>
                <a:gd name="T22" fmla="*/ 4 w 19"/>
                <a:gd name="T23" fmla="*/ 8 h 109"/>
                <a:gd name="T24" fmla="*/ 2 w 19"/>
                <a:gd name="T25" fmla="*/ 6 h 109"/>
                <a:gd name="T26" fmla="*/ 2 w 19"/>
                <a:gd name="T27" fmla="*/ 2 h 109"/>
                <a:gd name="T28" fmla="*/ 4 w 19"/>
                <a:gd name="T29" fmla="*/ 2 h 109"/>
                <a:gd name="T30" fmla="*/ 5 w 19"/>
                <a:gd name="T31" fmla="*/ 0 h 109"/>
                <a:gd name="T32" fmla="*/ 7 w 19"/>
                <a:gd name="T33" fmla="*/ 2 h 109"/>
                <a:gd name="T34" fmla="*/ 9 w 19"/>
                <a:gd name="T35" fmla="*/ 4 h 109"/>
                <a:gd name="T36" fmla="*/ 9 w 19"/>
                <a:gd name="T37" fmla="*/ 8 h 109"/>
                <a:gd name="T38" fmla="*/ 11 w 19"/>
                <a:gd name="T39" fmla="*/ 14 h 109"/>
                <a:gd name="T40" fmla="*/ 13 w 19"/>
                <a:gd name="T41" fmla="*/ 20 h 109"/>
                <a:gd name="T42" fmla="*/ 16 w 19"/>
                <a:gd name="T43" fmla="*/ 37 h 109"/>
                <a:gd name="T44" fmla="*/ 18 w 19"/>
                <a:gd name="T45" fmla="*/ 53 h 109"/>
                <a:gd name="T46" fmla="*/ 16 w 19"/>
                <a:gd name="T47" fmla="*/ 71 h 109"/>
                <a:gd name="T48" fmla="*/ 13 w 19"/>
                <a:gd name="T49" fmla="*/ 86 h 109"/>
                <a:gd name="T50" fmla="*/ 11 w 19"/>
                <a:gd name="T51" fmla="*/ 94 h 109"/>
                <a:gd name="T52" fmla="*/ 9 w 19"/>
                <a:gd name="T53" fmla="*/ 100 h 109"/>
                <a:gd name="T54" fmla="*/ 9 w 19"/>
                <a:gd name="T55" fmla="*/ 104 h 109"/>
                <a:gd name="T56" fmla="*/ 7 w 19"/>
                <a:gd name="T57" fmla="*/ 108 h 109"/>
                <a:gd name="T58" fmla="*/ 5 w 19"/>
                <a:gd name="T59" fmla="*/ 108 h 109"/>
                <a:gd name="T60" fmla="*/ 4 w 19"/>
                <a:gd name="T61" fmla="*/ 108 h 109"/>
                <a:gd name="T62" fmla="*/ 0 w 19"/>
                <a:gd name="T63" fmla="*/ 10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 h="109">
                  <a:moveTo>
                    <a:pt x="0" y="106"/>
                  </a:moveTo>
                  <a:lnTo>
                    <a:pt x="0" y="102"/>
                  </a:lnTo>
                  <a:lnTo>
                    <a:pt x="2" y="98"/>
                  </a:lnTo>
                  <a:lnTo>
                    <a:pt x="4" y="90"/>
                  </a:lnTo>
                  <a:lnTo>
                    <a:pt x="5" y="84"/>
                  </a:lnTo>
                  <a:lnTo>
                    <a:pt x="9" y="67"/>
                  </a:lnTo>
                  <a:lnTo>
                    <a:pt x="9" y="53"/>
                  </a:lnTo>
                  <a:lnTo>
                    <a:pt x="9" y="39"/>
                  </a:lnTo>
                  <a:lnTo>
                    <a:pt x="7" y="24"/>
                  </a:lnTo>
                  <a:lnTo>
                    <a:pt x="5" y="18"/>
                  </a:lnTo>
                  <a:lnTo>
                    <a:pt x="4" y="12"/>
                  </a:lnTo>
                  <a:lnTo>
                    <a:pt x="4" y="8"/>
                  </a:lnTo>
                  <a:lnTo>
                    <a:pt x="2" y="6"/>
                  </a:lnTo>
                  <a:lnTo>
                    <a:pt x="2" y="2"/>
                  </a:lnTo>
                  <a:lnTo>
                    <a:pt x="4" y="2"/>
                  </a:lnTo>
                  <a:lnTo>
                    <a:pt x="5" y="0"/>
                  </a:lnTo>
                  <a:lnTo>
                    <a:pt x="7" y="2"/>
                  </a:lnTo>
                  <a:lnTo>
                    <a:pt x="9" y="4"/>
                  </a:lnTo>
                  <a:lnTo>
                    <a:pt x="9" y="8"/>
                  </a:lnTo>
                  <a:lnTo>
                    <a:pt x="11" y="14"/>
                  </a:lnTo>
                  <a:lnTo>
                    <a:pt x="13" y="20"/>
                  </a:lnTo>
                  <a:lnTo>
                    <a:pt x="16" y="37"/>
                  </a:lnTo>
                  <a:lnTo>
                    <a:pt x="18" y="53"/>
                  </a:lnTo>
                  <a:lnTo>
                    <a:pt x="16" y="71"/>
                  </a:lnTo>
                  <a:lnTo>
                    <a:pt x="13" y="86"/>
                  </a:lnTo>
                  <a:lnTo>
                    <a:pt x="11" y="94"/>
                  </a:lnTo>
                  <a:lnTo>
                    <a:pt x="9" y="100"/>
                  </a:lnTo>
                  <a:lnTo>
                    <a:pt x="9" y="104"/>
                  </a:lnTo>
                  <a:lnTo>
                    <a:pt x="7" y="108"/>
                  </a:lnTo>
                  <a:lnTo>
                    <a:pt x="5" y="108"/>
                  </a:lnTo>
                  <a:lnTo>
                    <a:pt x="4" y="108"/>
                  </a:lnTo>
                  <a:lnTo>
                    <a:pt x="0" y="106"/>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3" name="Freeform 201"/>
            <p:cNvSpPr>
              <a:spLocks/>
            </p:cNvSpPr>
            <p:nvPr/>
          </p:nvSpPr>
          <p:spPr bwMode="auto">
            <a:xfrm>
              <a:off x="2708" y="2664"/>
              <a:ext cx="49" cy="17"/>
            </a:xfrm>
            <a:custGeom>
              <a:avLst/>
              <a:gdLst>
                <a:gd name="T0" fmla="*/ 45 w 49"/>
                <a:gd name="T1" fmla="*/ 16 h 17"/>
                <a:gd name="T2" fmla="*/ 48 w 49"/>
                <a:gd name="T3" fmla="*/ 16 h 17"/>
                <a:gd name="T4" fmla="*/ 48 w 49"/>
                <a:gd name="T5" fmla="*/ 14 h 17"/>
                <a:gd name="T6" fmla="*/ 48 w 49"/>
                <a:gd name="T7" fmla="*/ 2 h 17"/>
                <a:gd name="T8" fmla="*/ 48 w 49"/>
                <a:gd name="T9" fmla="*/ 0 h 17"/>
                <a:gd name="T10" fmla="*/ 45 w 49"/>
                <a:gd name="T11" fmla="*/ 0 h 17"/>
                <a:gd name="T12" fmla="*/ 2 w 49"/>
                <a:gd name="T13" fmla="*/ 0 h 17"/>
                <a:gd name="T14" fmla="*/ 0 w 49"/>
                <a:gd name="T15" fmla="*/ 0 h 17"/>
                <a:gd name="T16" fmla="*/ 0 w 49"/>
                <a:gd name="T17" fmla="*/ 2 h 17"/>
                <a:gd name="T18" fmla="*/ 0 w 49"/>
                <a:gd name="T19" fmla="*/ 14 h 17"/>
                <a:gd name="T20" fmla="*/ 0 w 49"/>
                <a:gd name="T21" fmla="*/ 16 h 17"/>
                <a:gd name="T22" fmla="*/ 2 w 49"/>
                <a:gd name="T23" fmla="*/ 16 h 17"/>
                <a:gd name="T24" fmla="*/ 45 w 49"/>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7">
                  <a:moveTo>
                    <a:pt x="45" y="16"/>
                  </a:moveTo>
                  <a:lnTo>
                    <a:pt x="48" y="16"/>
                  </a:lnTo>
                  <a:lnTo>
                    <a:pt x="48" y="14"/>
                  </a:lnTo>
                  <a:lnTo>
                    <a:pt x="48" y="2"/>
                  </a:lnTo>
                  <a:lnTo>
                    <a:pt x="48" y="0"/>
                  </a:lnTo>
                  <a:lnTo>
                    <a:pt x="45" y="0"/>
                  </a:lnTo>
                  <a:lnTo>
                    <a:pt x="2" y="0"/>
                  </a:lnTo>
                  <a:lnTo>
                    <a:pt x="0" y="0"/>
                  </a:lnTo>
                  <a:lnTo>
                    <a:pt x="0" y="2"/>
                  </a:lnTo>
                  <a:lnTo>
                    <a:pt x="0" y="14"/>
                  </a:lnTo>
                  <a:lnTo>
                    <a:pt x="0" y="16"/>
                  </a:lnTo>
                  <a:lnTo>
                    <a:pt x="2" y="16"/>
                  </a:lnTo>
                  <a:lnTo>
                    <a:pt x="45" y="16"/>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4" name="Freeform 202"/>
            <p:cNvSpPr>
              <a:spLocks/>
            </p:cNvSpPr>
            <p:nvPr/>
          </p:nvSpPr>
          <p:spPr bwMode="auto">
            <a:xfrm>
              <a:off x="2710" y="2769"/>
              <a:ext cx="48" cy="18"/>
            </a:xfrm>
            <a:custGeom>
              <a:avLst/>
              <a:gdLst>
                <a:gd name="T0" fmla="*/ 44 w 48"/>
                <a:gd name="T1" fmla="*/ 17 h 18"/>
                <a:gd name="T2" fmla="*/ 47 w 48"/>
                <a:gd name="T3" fmla="*/ 17 h 18"/>
                <a:gd name="T4" fmla="*/ 47 w 48"/>
                <a:gd name="T5" fmla="*/ 15 h 18"/>
                <a:gd name="T6" fmla="*/ 47 w 48"/>
                <a:gd name="T7" fmla="*/ 4 h 18"/>
                <a:gd name="T8" fmla="*/ 47 w 48"/>
                <a:gd name="T9" fmla="*/ 2 h 18"/>
                <a:gd name="T10" fmla="*/ 44 w 48"/>
                <a:gd name="T11" fmla="*/ 0 h 18"/>
                <a:gd name="T12" fmla="*/ 2 w 48"/>
                <a:gd name="T13" fmla="*/ 0 h 18"/>
                <a:gd name="T14" fmla="*/ 0 w 48"/>
                <a:gd name="T15" fmla="*/ 2 h 18"/>
                <a:gd name="T16" fmla="*/ 0 w 48"/>
                <a:gd name="T17" fmla="*/ 4 h 18"/>
                <a:gd name="T18" fmla="*/ 0 w 48"/>
                <a:gd name="T19" fmla="*/ 15 h 18"/>
                <a:gd name="T20" fmla="*/ 0 w 48"/>
                <a:gd name="T21" fmla="*/ 17 h 18"/>
                <a:gd name="T22" fmla="*/ 2 w 48"/>
                <a:gd name="T23" fmla="*/ 17 h 18"/>
                <a:gd name="T24" fmla="*/ 44 w 48"/>
                <a:gd name="T25"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8">
                  <a:moveTo>
                    <a:pt x="44" y="17"/>
                  </a:moveTo>
                  <a:lnTo>
                    <a:pt x="47" y="17"/>
                  </a:lnTo>
                  <a:lnTo>
                    <a:pt x="47" y="15"/>
                  </a:lnTo>
                  <a:lnTo>
                    <a:pt x="47" y="4"/>
                  </a:lnTo>
                  <a:lnTo>
                    <a:pt x="47" y="2"/>
                  </a:lnTo>
                  <a:lnTo>
                    <a:pt x="44" y="0"/>
                  </a:lnTo>
                  <a:lnTo>
                    <a:pt x="2" y="0"/>
                  </a:lnTo>
                  <a:lnTo>
                    <a:pt x="0" y="2"/>
                  </a:lnTo>
                  <a:lnTo>
                    <a:pt x="0" y="4"/>
                  </a:lnTo>
                  <a:lnTo>
                    <a:pt x="0" y="15"/>
                  </a:lnTo>
                  <a:lnTo>
                    <a:pt x="0" y="17"/>
                  </a:lnTo>
                  <a:lnTo>
                    <a:pt x="2" y="17"/>
                  </a:lnTo>
                  <a:lnTo>
                    <a:pt x="44" y="17"/>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5" name="Freeform 203"/>
            <p:cNvSpPr>
              <a:spLocks/>
            </p:cNvSpPr>
            <p:nvPr/>
          </p:nvSpPr>
          <p:spPr bwMode="auto">
            <a:xfrm>
              <a:off x="2831" y="2662"/>
              <a:ext cx="48" cy="17"/>
            </a:xfrm>
            <a:custGeom>
              <a:avLst/>
              <a:gdLst>
                <a:gd name="T0" fmla="*/ 44 w 48"/>
                <a:gd name="T1" fmla="*/ 16 h 17"/>
                <a:gd name="T2" fmla="*/ 45 w 48"/>
                <a:gd name="T3" fmla="*/ 16 h 17"/>
                <a:gd name="T4" fmla="*/ 47 w 48"/>
                <a:gd name="T5" fmla="*/ 14 h 17"/>
                <a:gd name="T6" fmla="*/ 47 w 48"/>
                <a:gd name="T7" fmla="*/ 2 h 17"/>
                <a:gd name="T8" fmla="*/ 45 w 48"/>
                <a:gd name="T9" fmla="*/ 0 h 17"/>
                <a:gd name="T10" fmla="*/ 44 w 48"/>
                <a:gd name="T11" fmla="*/ 0 h 17"/>
                <a:gd name="T12" fmla="*/ 2 w 48"/>
                <a:gd name="T13" fmla="*/ 0 h 17"/>
                <a:gd name="T14" fmla="*/ 0 w 48"/>
                <a:gd name="T15" fmla="*/ 0 h 17"/>
                <a:gd name="T16" fmla="*/ 0 w 48"/>
                <a:gd name="T17" fmla="*/ 2 h 17"/>
                <a:gd name="T18" fmla="*/ 0 w 48"/>
                <a:gd name="T19" fmla="*/ 14 h 17"/>
                <a:gd name="T20" fmla="*/ 0 w 48"/>
                <a:gd name="T21" fmla="*/ 16 h 17"/>
                <a:gd name="T22" fmla="*/ 2 w 48"/>
                <a:gd name="T23" fmla="*/ 16 h 17"/>
                <a:gd name="T24" fmla="*/ 44 w 48"/>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7">
                  <a:moveTo>
                    <a:pt x="44" y="16"/>
                  </a:moveTo>
                  <a:lnTo>
                    <a:pt x="45" y="16"/>
                  </a:lnTo>
                  <a:lnTo>
                    <a:pt x="47" y="14"/>
                  </a:lnTo>
                  <a:lnTo>
                    <a:pt x="47" y="2"/>
                  </a:lnTo>
                  <a:lnTo>
                    <a:pt x="45" y="0"/>
                  </a:lnTo>
                  <a:lnTo>
                    <a:pt x="44" y="0"/>
                  </a:lnTo>
                  <a:lnTo>
                    <a:pt x="2" y="0"/>
                  </a:lnTo>
                  <a:lnTo>
                    <a:pt x="0" y="0"/>
                  </a:lnTo>
                  <a:lnTo>
                    <a:pt x="0" y="2"/>
                  </a:lnTo>
                  <a:lnTo>
                    <a:pt x="0" y="14"/>
                  </a:lnTo>
                  <a:lnTo>
                    <a:pt x="0" y="16"/>
                  </a:lnTo>
                  <a:lnTo>
                    <a:pt x="2" y="16"/>
                  </a:lnTo>
                  <a:lnTo>
                    <a:pt x="44" y="16"/>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6" name="Freeform 204"/>
            <p:cNvSpPr>
              <a:spLocks/>
            </p:cNvSpPr>
            <p:nvPr/>
          </p:nvSpPr>
          <p:spPr bwMode="auto">
            <a:xfrm>
              <a:off x="2833" y="2770"/>
              <a:ext cx="48" cy="19"/>
            </a:xfrm>
            <a:custGeom>
              <a:avLst/>
              <a:gdLst>
                <a:gd name="T0" fmla="*/ 44 w 48"/>
                <a:gd name="T1" fmla="*/ 18 h 19"/>
                <a:gd name="T2" fmla="*/ 45 w 48"/>
                <a:gd name="T3" fmla="*/ 16 h 19"/>
                <a:gd name="T4" fmla="*/ 47 w 48"/>
                <a:gd name="T5" fmla="*/ 14 h 19"/>
                <a:gd name="T6" fmla="*/ 47 w 48"/>
                <a:gd name="T7" fmla="*/ 2 h 19"/>
                <a:gd name="T8" fmla="*/ 45 w 48"/>
                <a:gd name="T9" fmla="*/ 0 h 19"/>
                <a:gd name="T10" fmla="*/ 44 w 48"/>
                <a:gd name="T11" fmla="*/ 0 h 19"/>
                <a:gd name="T12" fmla="*/ 2 w 48"/>
                <a:gd name="T13" fmla="*/ 0 h 19"/>
                <a:gd name="T14" fmla="*/ 0 w 48"/>
                <a:gd name="T15" fmla="*/ 0 h 19"/>
                <a:gd name="T16" fmla="*/ 0 w 48"/>
                <a:gd name="T17" fmla="*/ 2 h 19"/>
                <a:gd name="T18" fmla="*/ 0 w 48"/>
                <a:gd name="T19" fmla="*/ 14 h 19"/>
                <a:gd name="T20" fmla="*/ 0 w 48"/>
                <a:gd name="T21" fmla="*/ 16 h 19"/>
                <a:gd name="T22" fmla="*/ 2 w 48"/>
                <a:gd name="T23" fmla="*/ 18 h 19"/>
                <a:gd name="T24" fmla="*/ 44 w 48"/>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9">
                  <a:moveTo>
                    <a:pt x="44" y="18"/>
                  </a:moveTo>
                  <a:lnTo>
                    <a:pt x="45" y="16"/>
                  </a:lnTo>
                  <a:lnTo>
                    <a:pt x="47" y="14"/>
                  </a:lnTo>
                  <a:lnTo>
                    <a:pt x="47" y="2"/>
                  </a:lnTo>
                  <a:lnTo>
                    <a:pt x="45" y="0"/>
                  </a:lnTo>
                  <a:lnTo>
                    <a:pt x="44" y="0"/>
                  </a:lnTo>
                  <a:lnTo>
                    <a:pt x="2" y="0"/>
                  </a:lnTo>
                  <a:lnTo>
                    <a:pt x="0" y="0"/>
                  </a:lnTo>
                  <a:lnTo>
                    <a:pt x="0" y="2"/>
                  </a:lnTo>
                  <a:lnTo>
                    <a:pt x="0" y="14"/>
                  </a:lnTo>
                  <a:lnTo>
                    <a:pt x="0" y="16"/>
                  </a:lnTo>
                  <a:lnTo>
                    <a:pt x="2" y="18"/>
                  </a:lnTo>
                  <a:lnTo>
                    <a:pt x="44" y="18"/>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7" name="Freeform 205"/>
            <p:cNvSpPr>
              <a:spLocks/>
            </p:cNvSpPr>
            <p:nvPr/>
          </p:nvSpPr>
          <p:spPr bwMode="auto">
            <a:xfrm>
              <a:off x="2691" y="2664"/>
              <a:ext cx="211" cy="120"/>
            </a:xfrm>
            <a:custGeom>
              <a:avLst/>
              <a:gdLst>
                <a:gd name="T0" fmla="*/ 210 w 211"/>
                <a:gd name="T1" fmla="*/ 60 h 120"/>
                <a:gd name="T2" fmla="*/ 210 w 211"/>
                <a:gd name="T3" fmla="*/ 45 h 120"/>
                <a:gd name="T4" fmla="*/ 208 w 211"/>
                <a:gd name="T5" fmla="*/ 33 h 120"/>
                <a:gd name="T6" fmla="*/ 206 w 211"/>
                <a:gd name="T7" fmla="*/ 26 h 120"/>
                <a:gd name="T8" fmla="*/ 203 w 211"/>
                <a:gd name="T9" fmla="*/ 23 h 120"/>
                <a:gd name="T10" fmla="*/ 203 w 211"/>
                <a:gd name="T11" fmla="*/ 14 h 120"/>
                <a:gd name="T12" fmla="*/ 201 w 211"/>
                <a:gd name="T13" fmla="*/ 8 h 120"/>
                <a:gd name="T14" fmla="*/ 196 w 211"/>
                <a:gd name="T15" fmla="*/ 6 h 120"/>
                <a:gd name="T16" fmla="*/ 193 w 211"/>
                <a:gd name="T17" fmla="*/ 6 h 120"/>
                <a:gd name="T18" fmla="*/ 189 w 211"/>
                <a:gd name="T19" fmla="*/ 5 h 120"/>
                <a:gd name="T20" fmla="*/ 182 w 211"/>
                <a:gd name="T21" fmla="*/ 2 h 120"/>
                <a:gd name="T22" fmla="*/ 172 w 211"/>
                <a:gd name="T23" fmla="*/ 2 h 120"/>
                <a:gd name="T24" fmla="*/ 161 w 211"/>
                <a:gd name="T25" fmla="*/ 0 h 120"/>
                <a:gd name="T26" fmla="*/ 149 w 211"/>
                <a:gd name="T27" fmla="*/ 2 h 120"/>
                <a:gd name="T28" fmla="*/ 138 w 211"/>
                <a:gd name="T29" fmla="*/ 2 h 120"/>
                <a:gd name="T30" fmla="*/ 134 w 211"/>
                <a:gd name="T31" fmla="*/ 5 h 120"/>
                <a:gd name="T32" fmla="*/ 131 w 211"/>
                <a:gd name="T33" fmla="*/ 5 h 120"/>
                <a:gd name="T34" fmla="*/ 130 w 211"/>
                <a:gd name="T35" fmla="*/ 6 h 120"/>
                <a:gd name="T36" fmla="*/ 75 w 211"/>
                <a:gd name="T37" fmla="*/ 8 h 120"/>
                <a:gd name="T38" fmla="*/ 72 w 211"/>
                <a:gd name="T39" fmla="*/ 6 h 120"/>
                <a:gd name="T40" fmla="*/ 65 w 211"/>
                <a:gd name="T41" fmla="*/ 5 h 120"/>
                <a:gd name="T42" fmla="*/ 56 w 211"/>
                <a:gd name="T43" fmla="*/ 5 h 120"/>
                <a:gd name="T44" fmla="*/ 44 w 211"/>
                <a:gd name="T45" fmla="*/ 2 h 120"/>
                <a:gd name="T46" fmla="*/ 31 w 211"/>
                <a:gd name="T47" fmla="*/ 5 h 120"/>
                <a:gd name="T48" fmla="*/ 22 w 211"/>
                <a:gd name="T49" fmla="*/ 5 h 120"/>
                <a:gd name="T50" fmla="*/ 16 w 211"/>
                <a:gd name="T51" fmla="*/ 6 h 120"/>
                <a:gd name="T52" fmla="*/ 12 w 211"/>
                <a:gd name="T53" fmla="*/ 8 h 120"/>
                <a:gd name="T54" fmla="*/ 6 w 211"/>
                <a:gd name="T55" fmla="*/ 8 h 120"/>
                <a:gd name="T56" fmla="*/ 2 w 211"/>
                <a:gd name="T57" fmla="*/ 10 h 120"/>
                <a:gd name="T58" fmla="*/ 0 w 211"/>
                <a:gd name="T59" fmla="*/ 16 h 120"/>
                <a:gd name="T60" fmla="*/ 0 w 211"/>
                <a:gd name="T61" fmla="*/ 103 h 120"/>
                <a:gd name="T62" fmla="*/ 2 w 211"/>
                <a:gd name="T63" fmla="*/ 108 h 120"/>
                <a:gd name="T64" fmla="*/ 6 w 211"/>
                <a:gd name="T65" fmla="*/ 113 h 120"/>
                <a:gd name="T66" fmla="*/ 13 w 211"/>
                <a:gd name="T67" fmla="*/ 113 h 120"/>
                <a:gd name="T68" fmla="*/ 16 w 211"/>
                <a:gd name="T69" fmla="*/ 114 h 120"/>
                <a:gd name="T70" fmla="*/ 19 w 211"/>
                <a:gd name="T71" fmla="*/ 114 h 120"/>
                <a:gd name="T72" fmla="*/ 22 w 211"/>
                <a:gd name="T73" fmla="*/ 116 h 120"/>
                <a:gd name="T74" fmla="*/ 33 w 211"/>
                <a:gd name="T75" fmla="*/ 116 h 120"/>
                <a:gd name="T76" fmla="*/ 45 w 211"/>
                <a:gd name="T77" fmla="*/ 116 h 120"/>
                <a:gd name="T78" fmla="*/ 58 w 211"/>
                <a:gd name="T79" fmla="*/ 116 h 120"/>
                <a:gd name="T80" fmla="*/ 67 w 211"/>
                <a:gd name="T81" fmla="*/ 116 h 120"/>
                <a:gd name="T82" fmla="*/ 74 w 211"/>
                <a:gd name="T83" fmla="*/ 114 h 120"/>
                <a:gd name="T84" fmla="*/ 77 w 211"/>
                <a:gd name="T85" fmla="*/ 113 h 120"/>
                <a:gd name="T86" fmla="*/ 131 w 211"/>
                <a:gd name="T87" fmla="*/ 113 h 120"/>
                <a:gd name="T88" fmla="*/ 131 w 211"/>
                <a:gd name="T89" fmla="*/ 114 h 120"/>
                <a:gd name="T90" fmla="*/ 133 w 211"/>
                <a:gd name="T91" fmla="*/ 116 h 120"/>
                <a:gd name="T92" fmla="*/ 137 w 211"/>
                <a:gd name="T93" fmla="*/ 116 h 120"/>
                <a:gd name="T94" fmla="*/ 140 w 211"/>
                <a:gd name="T95" fmla="*/ 119 h 120"/>
                <a:gd name="T96" fmla="*/ 150 w 211"/>
                <a:gd name="T97" fmla="*/ 119 h 120"/>
                <a:gd name="T98" fmla="*/ 163 w 211"/>
                <a:gd name="T99" fmla="*/ 119 h 120"/>
                <a:gd name="T100" fmla="*/ 173 w 211"/>
                <a:gd name="T101" fmla="*/ 119 h 120"/>
                <a:gd name="T102" fmla="*/ 184 w 211"/>
                <a:gd name="T103" fmla="*/ 119 h 120"/>
                <a:gd name="T104" fmla="*/ 190 w 211"/>
                <a:gd name="T105" fmla="*/ 116 h 120"/>
                <a:gd name="T106" fmla="*/ 193 w 211"/>
                <a:gd name="T107" fmla="*/ 114 h 120"/>
                <a:gd name="T108" fmla="*/ 196 w 211"/>
                <a:gd name="T109" fmla="*/ 114 h 120"/>
                <a:gd name="T110" fmla="*/ 201 w 211"/>
                <a:gd name="T111" fmla="*/ 113 h 120"/>
                <a:gd name="T112" fmla="*/ 203 w 211"/>
                <a:gd name="T113" fmla="*/ 106 h 120"/>
                <a:gd name="T114" fmla="*/ 203 w 211"/>
                <a:gd name="T115" fmla="*/ 96 h 120"/>
                <a:gd name="T116" fmla="*/ 206 w 211"/>
                <a:gd name="T117" fmla="*/ 93 h 120"/>
                <a:gd name="T118" fmla="*/ 208 w 211"/>
                <a:gd name="T119" fmla="*/ 86 h 120"/>
                <a:gd name="T120" fmla="*/ 210 w 211"/>
                <a:gd name="T121" fmla="*/ 73 h 120"/>
                <a:gd name="T122" fmla="*/ 210 w 211"/>
                <a:gd name="T1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120">
                  <a:moveTo>
                    <a:pt x="210" y="60"/>
                  </a:moveTo>
                  <a:lnTo>
                    <a:pt x="210" y="45"/>
                  </a:lnTo>
                  <a:lnTo>
                    <a:pt x="208" y="33"/>
                  </a:lnTo>
                  <a:lnTo>
                    <a:pt x="206" y="26"/>
                  </a:lnTo>
                  <a:lnTo>
                    <a:pt x="203" y="23"/>
                  </a:lnTo>
                  <a:lnTo>
                    <a:pt x="203" y="14"/>
                  </a:lnTo>
                  <a:lnTo>
                    <a:pt x="201" y="8"/>
                  </a:lnTo>
                  <a:lnTo>
                    <a:pt x="196" y="6"/>
                  </a:lnTo>
                  <a:lnTo>
                    <a:pt x="193" y="6"/>
                  </a:lnTo>
                  <a:lnTo>
                    <a:pt x="189" y="5"/>
                  </a:lnTo>
                  <a:lnTo>
                    <a:pt x="182" y="2"/>
                  </a:lnTo>
                  <a:lnTo>
                    <a:pt x="172" y="2"/>
                  </a:lnTo>
                  <a:lnTo>
                    <a:pt x="161" y="0"/>
                  </a:lnTo>
                  <a:lnTo>
                    <a:pt x="149" y="2"/>
                  </a:lnTo>
                  <a:lnTo>
                    <a:pt x="138" y="2"/>
                  </a:lnTo>
                  <a:lnTo>
                    <a:pt x="134" y="5"/>
                  </a:lnTo>
                  <a:lnTo>
                    <a:pt x="131" y="5"/>
                  </a:lnTo>
                  <a:lnTo>
                    <a:pt x="130" y="6"/>
                  </a:lnTo>
                  <a:lnTo>
                    <a:pt x="75" y="8"/>
                  </a:lnTo>
                  <a:lnTo>
                    <a:pt x="72" y="6"/>
                  </a:lnTo>
                  <a:lnTo>
                    <a:pt x="65" y="5"/>
                  </a:lnTo>
                  <a:lnTo>
                    <a:pt x="56" y="5"/>
                  </a:lnTo>
                  <a:lnTo>
                    <a:pt x="44" y="2"/>
                  </a:lnTo>
                  <a:lnTo>
                    <a:pt x="31" y="5"/>
                  </a:lnTo>
                  <a:lnTo>
                    <a:pt x="22" y="5"/>
                  </a:lnTo>
                  <a:lnTo>
                    <a:pt x="16" y="6"/>
                  </a:lnTo>
                  <a:lnTo>
                    <a:pt x="12" y="8"/>
                  </a:lnTo>
                  <a:lnTo>
                    <a:pt x="6" y="8"/>
                  </a:lnTo>
                  <a:lnTo>
                    <a:pt x="2" y="10"/>
                  </a:lnTo>
                  <a:lnTo>
                    <a:pt x="0" y="16"/>
                  </a:lnTo>
                  <a:lnTo>
                    <a:pt x="0" y="103"/>
                  </a:lnTo>
                  <a:lnTo>
                    <a:pt x="2" y="108"/>
                  </a:lnTo>
                  <a:lnTo>
                    <a:pt x="6" y="113"/>
                  </a:lnTo>
                  <a:lnTo>
                    <a:pt x="13" y="113"/>
                  </a:lnTo>
                  <a:lnTo>
                    <a:pt x="16" y="114"/>
                  </a:lnTo>
                  <a:lnTo>
                    <a:pt x="19" y="114"/>
                  </a:lnTo>
                  <a:lnTo>
                    <a:pt x="22" y="116"/>
                  </a:lnTo>
                  <a:lnTo>
                    <a:pt x="33" y="116"/>
                  </a:lnTo>
                  <a:lnTo>
                    <a:pt x="45" y="116"/>
                  </a:lnTo>
                  <a:lnTo>
                    <a:pt x="58" y="116"/>
                  </a:lnTo>
                  <a:lnTo>
                    <a:pt x="67" y="116"/>
                  </a:lnTo>
                  <a:lnTo>
                    <a:pt x="74" y="114"/>
                  </a:lnTo>
                  <a:lnTo>
                    <a:pt x="77" y="113"/>
                  </a:lnTo>
                  <a:lnTo>
                    <a:pt x="131" y="113"/>
                  </a:lnTo>
                  <a:lnTo>
                    <a:pt x="131" y="114"/>
                  </a:lnTo>
                  <a:lnTo>
                    <a:pt x="133" y="116"/>
                  </a:lnTo>
                  <a:lnTo>
                    <a:pt x="137" y="116"/>
                  </a:lnTo>
                  <a:lnTo>
                    <a:pt x="140" y="119"/>
                  </a:lnTo>
                  <a:lnTo>
                    <a:pt x="150" y="119"/>
                  </a:lnTo>
                  <a:lnTo>
                    <a:pt x="163" y="119"/>
                  </a:lnTo>
                  <a:lnTo>
                    <a:pt x="173" y="119"/>
                  </a:lnTo>
                  <a:lnTo>
                    <a:pt x="184" y="119"/>
                  </a:lnTo>
                  <a:lnTo>
                    <a:pt x="190" y="116"/>
                  </a:lnTo>
                  <a:lnTo>
                    <a:pt x="193" y="114"/>
                  </a:lnTo>
                  <a:lnTo>
                    <a:pt x="196" y="114"/>
                  </a:lnTo>
                  <a:lnTo>
                    <a:pt x="201" y="113"/>
                  </a:lnTo>
                  <a:lnTo>
                    <a:pt x="203" y="106"/>
                  </a:lnTo>
                  <a:lnTo>
                    <a:pt x="203" y="96"/>
                  </a:lnTo>
                  <a:lnTo>
                    <a:pt x="206" y="93"/>
                  </a:lnTo>
                  <a:lnTo>
                    <a:pt x="208" y="86"/>
                  </a:lnTo>
                  <a:lnTo>
                    <a:pt x="210" y="73"/>
                  </a:lnTo>
                  <a:lnTo>
                    <a:pt x="210" y="60"/>
                  </a:lnTo>
                </a:path>
              </a:pathLst>
            </a:custGeom>
            <a:solidFill>
              <a:srgbClr val="618FF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8" name="Freeform 206"/>
            <p:cNvSpPr>
              <a:spLocks/>
            </p:cNvSpPr>
            <p:nvPr/>
          </p:nvSpPr>
          <p:spPr bwMode="auto">
            <a:xfrm>
              <a:off x="2684" y="2676"/>
              <a:ext cx="15" cy="97"/>
            </a:xfrm>
            <a:custGeom>
              <a:avLst/>
              <a:gdLst>
                <a:gd name="T0" fmla="*/ 4 w 15"/>
                <a:gd name="T1" fmla="*/ 96 h 97"/>
                <a:gd name="T2" fmla="*/ 9 w 15"/>
                <a:gd name="T3" fmla="*/ 96 h 97"/>
                <a:gd name="T4" fmla="*/ 14 w 15"/>
                <a:gd name="T5" fmla="*/ 94 h 97"/>
                <a:gd name="T6" fmla="*/ 14 w 15"/>
                <a:gd name="T7" fmla="*/ 4 h 97"/>
                <a:gd name="T8" fmla="*/ 9 w 15"/>
                <a:gd name="T9" fmla="*/ 2 h 97"/>
                <a:gd name="T10" fmla="*/ 4 w 15"/>
                <a:gd name="T11" fmla="*/ 0 h 97"/>
                <a:gd name="T12" fmla="*/ 0 w 15"/>
                <a:gd name="T13" fmla="*/ 2 h 97"/>
                <a:gd name="T14" fmla="*/ 0 w 15"/>
                <a:gd name="T15" fmla="*/ 4 h 97"/>
                <a:gd name="T16" fmla="*/ 0 w 15"/>
                <a:gd name="T17" fmla="*/ 94 h 97"/>
                <a:gd name="T18" fmla="*/ 0 w 15"/>
                <a:gd name="T19" fmla="*/ 96 h 97"/>
                <a:gd name="T20" fmla="*/ 4 w 15"/>
                <a:gd name="T21" fmla="*/ 9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97">
                  <a:moveTo>
                    <a:pt x="4" y="96"/>
                  </a:moveTo>
                  <a:lnTo>
                    <a:pt x="9" y="96"/>
                  </a:lnTo>
                  <a:lnTo>
                    <a:pt x="14" y="94"/>
                  </a:lnTo>
                  <a:lnTo>
                    <a:pt x="14" y="4"/>
                  </a:lnTo>
                  <a:lnTo>
                    <a:pt x="9" y="2"/>
                  </a:lnTo>
                  <a:lnTo>
                    <a:pt x="4" y="0"/>
                  </a:lnTo>
                  <a:lnTo>
                    <a:pt x="0" y="2"/>
                  </a:lnTo>
                  <a:lnTo>
                    <a:pt x="0" y="4"/>
                  </a:lnTo>
                  <a:lnTo>
                    <a:pt x="0" y="94"/>
                  </a:lnTo>
                  <a:lnTo>
                    <a:pt x="0" y="96"/>
                  </a:lnTo>
                  <a:lnTo>
                    <a:pt x="4" y="96"/>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9" name="Freeform 207"/>
            <p:cNvSpPr>
              <a:spLocks/>
            </p:cNvSpPr>
            <p:nvPr/>
          </p:nvSpPr>
          <p:spPr bwMode="auto">
            <a:xfrm>
              <a:off x="2836" y="2669"/>
              <a:ext cx="53" cy="1"/>
            </a:xfrm>
            <a:custGeom>
              <a:avLst/>
              <a:gdLst>
                <a:gd name="T0" fmla="*/ 52 w 53"/>
                <a:gd name="T1" fmla="*/ 0 h 1"/>
                <a:gd name="T2" fmla="*/ 0 w 53"/>
                <a:gd name="T3" fmla="*/ 0 h 1"/>
                <a:gd name="T4" fmla="*/ 52 w 53"/>
                <a:gd name="T5" fmla="*/ 0 h 1"/>
              </a:gdLst>
              <a:ahLst/>
              <a:cxnLst>
                <a:cxn ang="0">
                  <a:pos x="T0" y="T1"/>
                </a:cxn>
                <a:cxn ang="0">
                  <a:pos x="T2" y="T3"/>
                </a:cxn>
                <a:cxn ang="0">
                  <a:pos x="T4" y="T5"/>
                </a:cxn>
              </a:cxnLst>
              <a:rect l="0" t="0" r="r" b="b"/>
              <a:pathLst>
                <a:path w="53" h="1">
                  <a:moveTo>
                    <a:pt x="52" y="0"/>
                  </a:moveTo>
                  <a:lnTo>
                    <a:pt x="0" y="0"/>
                  </a:lnTo>
                  <a:lnTo>
                    <a:pt x="52"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0" name="Freeform 208"/>
            <p:cNvSpPr>
              <a:spLocks/>
            </p:cNvSpPr>
            <p:nvPr/>
          </p:nvSpPr>
          <p:spPr bwMode="auto">
            <a:xfrm>
              <a:off x="2836" y="2766"/>
              <a:ext cx="53" cy="1"/>
            </a:xfrm>
            <a:custGeom>
              <a:avLst/>
              <a:gdLst>
                <a:gd name="T0" fmla="*/ 52 w 53"/>
                <a:gd name="T1" fmla="*/ 0 h 1"/>
                <a:gd name="T2" fmla="*/ 0 w 53"/>
                <a:gd name="T3" fmla="*/ 0 h 1"/>
                <a:gd name="T4" fmla="*/ 52 w 53"/>
                <a:gd name="T5" fmla="*/ 0 h 1"/>
              </a:gdLst>
              <a:ahLst/>
              <a:cxnLst>
                <a:cxn ang="0">
                  <a:pos x="T0" y="T1"/>
                </a:cxn>
                <a:cxn ang="0">
                  <a:pos x="T2" y="T3"/>
                </a:cxn>
                <a:cxn ang="0">
                  <a:pos x="T4" y="T5"/>
                </a:cxn>
              </a:cxnLst>
              <a:rect l="0" t="0" r="r" b="b"/>
              <a:pathLst>
                <a:path w="53" h="1">
                  <a:moveTo>
                    <a:pt x="52" y="0"/>
                  </a:moveTo>
                  <a:lnTo>
                    <a:pt x="0" y="0"/>
                  </a:lnTo>
                  <a:lnTo>
                    <a:pt x="52"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1" name="Freeform 209"/>
            <p:cNvSpPr>
              <a:spLocks/>
            </p:cNvSpPr>
            <p:nvPr/>
          </p:nvSpPr>
          <p:spPr bwMode="auto">
            <a:xfrm>
              <a:off x="2836" y="2766"/>
              <a:ext cx="53" cy="16"/>
            </a:xfrm>
            <a:custGeom>
              <a:avLst/>
              <a:gdLst>
                <a:gd name="T0" fmla="*/ 52 w 53"/>
                <a:gd name="T1" fmla="*/ 0 h 16"/>
                <a:gd name="T2" fmla="*/ 52 w 53"/>
                <a:gd name="T3" fmla="*/ 15 h 16"/>
                <a:gd name="T4" fmla="*/ 0 w 53"/>
                <a:gd name="T5" fmla="*/ 15 h 16"/>
                <a:gd name="T6" fmla="*/ 0 w 53"/>
                <a:gd name="T7" fmla="*/ 0 h 16"/>
                <a:gd name="T8" fmla="*/ 52 w 53"/>
                <a:gd name="T9" fmla="*/ 0 h 16"/>
              </a:gdLst>
              <a:ahLst/>
              <a:cxnLst>
                <a:cxn ang="0">
                  <a:pos x="T0" y="T1"/>
                </a:cxn>
                <a:cxn ang="0">
                  <a:pos x="T2" y="T3"/>
                </a:cxn>
                <a:cxn ang="0">
                  <a:pos x="T4" y="T5"/>
                </a:cxn>
                <a:cxn ang="0">
                  <a:pos x="T6" y="T7"/>
                </a:cxn>
                <a:cxn ang="0">
                  <a:pos x="T8" y="T9"/>
                </a:cxn>
              </a:cxnLst>
              <a:rect l="0" t="0" r="r" b="b"/>
              <a:pathLst>
                <a:path w="53" h="16">
                  <a:moveTo>
                    <a:pt x="52" y="0"/>
                  </a:moveTo>
                  <a:lnTo>
                    <a:pt x="52" y="15"/>
                  </a:lnTo>
                  <a:lnTo>
                    <a:pt x="0" y="15"/>
                  </a:lnTo>
                  <a:lnTo>
                    <a:pt x="0" y="0"/>
                  </a:lnTo>
                  <a:lnTo>
                    <a:pt x="52"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2" name="Freeform 210"/>
            <p:cNvSpPr>
              <a:spLocks/>
            </p:cNvSpPr>
            <p:nvPr/>
          </p:nvSpPr>
          <p:spPr bwMode="auto">
            <a:xfrm>
              <a:off x="2813" y="2673"/>
              <a:ext cx="85" cy="26"/>
            </a:xfrm>
            <a:custGeom>
              <a:avLst/>
              <a:gdLst>
                <a:gd name="T0" fmla="*/ 82 w 85"/>
                <a:gd name="T1" fmla="*/ 8 h 26"/>
                <a:gd name="T2" fmla="*/ 82 w 85"/>
                <a:gd name="T3" fmla="*/ 4 h 26"/>
                <a:gd name="T4" fmla="*/ 82 w 85"/>
                <a:gd name="T5" fmla="*/ 2 h 26"/>
                <a:gd name="T6" fmla="*/ 81 w 85"/>
                <a:gd name="T7" fmla="*/ 0 h 26"/>
                <a:gd name="T8" fmla="*/ 80 w 85"/>
                <a:gd name="T9" fmla="*/ 0 h 26"/>
                <a:gd name="T10" fmla="*/ 4 w 85"/>
                <a:gd name="T11" fmla="*/ 0 h 26"/>
                <a:gd name="T12" fmla="*/ 0 w 85"/>
                <a:gd name="T13" fmla="*/ 2 h 26"/>
                <a:gd name="T14" fmla="*/ 0 w 85"/>
                <a:gd name="T15" fmla="*/ 8 h 26"/>
                <a:gd name="T16" fmla="*/ 0 w 85"/>
                <a:gd name="T17" fmla="*/ 17 h 26"/>
                <a:gd name="T18" fmla="*/ 2 w 85"/>
                <a:gd name="T19" fmla="*/ 22 h 26"/>
                <a:gd name="T20" fmla="*/ 6 w 85"/>
                <a:gd name="T21" fmla="*/ 25 h 26"/>
                <a:gd name="T22" fmla="*/ 77 w 85"/>
                <a:gd name="T23" fmla="*/ 25 h 26"/>
                <a:gd name="T24" fmla="*/ 82 w 85"/>
                <a:gd name="T25" fmla="*/ 22 h 26"/>
                <a:gd name="T26" fmla="*/ 84 w 85"/>
                <a:gd name="T27" fmla="*/ 17 h 26"/>
                <a:gd name="T28" fmla="*/ 82 w 85"/>
                <a:gd name="T2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26">
                  <a:moveTo>
                    <a:pt x="82" y="8"/>
                  </a:moveTo>
                  <a:lnTo>
                    <a:pt x="82" y="4"/>
                  </a:lnTo>
                  <a:lnTo>
                    <a:pt x="82" y="2"/>
                  </a:lnTo>
                  <a:lnTo>
                    <a:pt x="81" y="0"/>
                  </a:lnTo>
                  <a:lnTo>
                    <a:pt x="80" y="0"/>
                  </a:lnTo>
                  <a:lnTo>
                    <a:pt x="4" y="0"/>
                  </a:lnTo>
                  <a:lnTo>
                    <a:pt x="0" y="2"/>
                  </a:lnTo>
                  <a:lnTo>
                    <a:pt x="0" y="8"/>
                  </a:lnTo>
                  <a:lnTo>
                    <a:pt x="0" y="17"/>
                  </a:lnTo>
                  <a:lnTo>
                    <a:pt x="2" y="22"/>
                  </a:lnTo>
                  <a:lnTo>
                    <a:pt x="6" y="25"/>
                  </a:lnTo>
                  <a:lnTo>
                    <a:pt x="77" y="25"/>
                  </a:lnTo>
                  <a:lnTo>
                    <a:pt x="82" y="22"/>
                  </a:lnTo>
                  <a:lnTo>
                    <a:pt x="84" y="17"/>
                  </a:lnTo>
                  <a:lnTo>
                    <a:pt x="82" y="8"/>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3" name="Freeform 211"/>
            <p:cNvSpPr>
              <a:spLocks/>
            </p:cNvSpPr>
            <p:nvPr/>
          </p:nvSpPr>
          <p:spPr bwMode="auto">
            <a:xfrm>
              <a:off x="2740" y="2678"/>
              <a:ext cx="25" cy="95"/>
            </a:xfrm>
            <a:custGeom>
              <a:avLst/>
              <a:gdLst>
                <a:gd name="T0" fmla="*/ 17 w 25"/>
                <a:gd name="T1" fmla="*/ 0 h 95"/>
                <a:gd name="T2" fmla="*/ 20 w 25"/>
                <a:gd name="T3" fmla="*/ 0 h 95"/>
                <a:gd name="T4" fmla="*/ 22 w 25"/>
                <a:gd name="T5" fmla="*/ 2 h 95"/>
                <a:gd name="T6" fmla="*/ 24 w 25"/>
                <a:gd name="T7" fmla="*/ 2 h 95"/>
                <a:gd name="T8" fmla="*/ 24 w 25"/>
                <a:gd name="T9" fmla="*/ 5 h 95"/>
                <a:gd name="T10" fmla="*/ 24 w 25"/>
                <a:gd name="T11" fmla="*/ 89 h 95"/>
                <a:gd name="T12" fmla="*/ 22 w 25"/>
                <a:gd name="T13" fmla="*/ 92 h 95"/>
                <a:gd name="T14" fmla="*/ 17 w 25"/>
                <a:gd name="T15" fmla="*/ 94 h 95"/>
                <a:gd name="T16" fmla="*/ 7 w 25"/>
                <a:gd name="T17" fmla="*/ 94 h 95"/>
                <a:gd name="T18" fmla="*/ 2 w 25"/>
                <a:gd name="T19" fmla="*/ 92 h 95"/>
                <a:gd name="T20" fmla="*/ 0 w 25"/>
                <a:gd name="T21" fmla="*/ 87 h 95"/>
                <a:gd name="T22" fmla="*/ 0 w 25"/>
                <a:gd name="T23" fmla="*/ 8 h 95"/>
                <a:gd name="T24" fmla="*/ 2 w 25"/>
                <a:gd name="T25" fmla="*/ 2 h 95"/>
                <a:gd name="T26" fmla="*/ 7 w 25"/>
                <a:gd name="T27" fmla="*/ 0 h 95"/>
                <a:gd name="T28" fmla="*/ 17 w 25"/>
                <a:gd name="T2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95">
                  <a:moveTo>
                    <a:pt x="17" y="0"/>
                  </a:moveTo>
                  <a:lnTo>
                    <a:pt x="20" y="0"/>
                  </a:lnTo>
                  <a:lnTo>
                    <a:pt x="22" y="2"/>
                  </a:lnTo>
                  <a:lnTo>
                    <a:pt x="24" y="2"/>
                  </a:lnTo>
                  <a:lnTo>
                    <a:pt x="24" y="5"/>
                  </a:lnTo>
                  <a:lnTo>
                    <a:pt x="24" y="89"/>
                  </a:lnTo>
                  <a:lnTo>
                    <a:pt x="22" y="92"/>
                  </a:lnTo>
                  <a:lnTo>
                    <a:pt x="17" y="94"/>
                  </a:lnTo>
                  <a:lnTo>
                    <a:pt x="7" y="94"/>
                  </a:lnTo>
                  <a:lnTo>
                    <a:pt x="2" y="92"/>
                  </a:lnTo>
                  <a:lnTo>
                    <a:pt x="0" y="87"/>
                  </a:lnTo>
                  <a:lnTo>
                    <a:pt x="0" y="8"/>
                  </a:lnTo>
                  <a:lnTo>
                    <a:pt x="2" y="2"/>
                  </a:lnTo>
                  <a:lnTo>
                    <a:pt x="7" y="0"/>
                  </a:lnTo>
                  <a:lnTo>
                    <a:pt x="17" y="0"/>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4" name="Freeform 212"/>
            <p:cNvSpPr>
              <a:spLocks/>
            </p:cNvSpPr>
            <p:nvPr/>
          </p:nvSpPr>
          <p:spPr bwMode="auto">
            <a:xfrm>
              <a:off x="2816" y="2751"/>
              <a:ext cx="83" cy="24"/>
            </a:xfrm>
            <a:custGeom>
              <a:avLst/>
              <a:gdLst>
                <a:gd name="T0" fmla="*/ 80 w 83"/>
                <a:gd name="T1" fmla="*/ 7 h 24"/>
                <a:gd name="T2" fmla="*/ 80 w 83"/>
                <a:gd name="T3" fmla="*/ 4 h 24"/>
                <a:gd name="T4" fmla="*/ 80 w 83"/>
                <a:gd name="T5" fmla="*/ 2 h 24"/>
                <a:gd name="T6" fmla="*/ 78 w 83"/>
                <a:gd name="T7" fmla="*/ 0 h 24"/>
                <a:gd name="T8" fmla="*/ 78 w 83"/>
                <a:gd name="T9" fmla="*/ 0 h 24"/>
                <a:gd name="T10" fmla="*/ 4 w 83"/>
                <a:gd name="T11" fmla="*/ 0 h 24"/>
                <a:gd name="T12" fmla="*/ 0 w 83"/>
                <a:gd name="T13" fmla="*/ 2 h 24"/>
                <a:gd name="T14" fmla="*/ 0 w 83"/>
                <a:gd name="T15" fmla="*/ 7 h 24"/>
                <a:gd name="T16" fmla="*/ 0 w 83"/>
                <a:gd name="T17" fmla="*/ 16 h 24"/>
                <a:gd name="T18" fmla="*/ 2 w 83"/>
                <a:gd name="T19" fmla="*/ 20 h 24"/>
                <a:gd name="T20" fmla="*/ 6 w 83"/>
                <a:gd name="T21" fmla="*/ 23 h 24"/>
                <a:gd name="T22" fmla="*/ 75 w 83"/>
                <a:gd name="T23" fmla="*/ 23 h 24"/>
                <a:gd name="T24" fmla="*/ 80 w 83"/>
                <a:gd name="T25" fmla="*/ 20 h 24"/>
                <a:gd name="T26" fmla="*/ 82 w 83"/>
                <a:gd name="T27" fmla="*/ 16 h 24"/>
                <a:gd name="T28" fmla="*/ 80 w 83"/>
                <a:gd name="T2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24">
                  <a:moveTo>
                    <a:pt x="80" y="7"/>
                  </a:moveTo>
                  <a:lnTo>
                    <a:pt x="80" y="4"/>
                  </a:lnTo>
                  <a:lnTo>
                    <a:pt x="80" y="2"/>
                  </a:lnTo>
                  <a:lnTo>
                    <a:pt x="78" y="0"/>
                  </a:lnTo>
                  <a:lnTo>
                    <a:pt x="78" y="0"/>
                  </a:lnTo>
                  <a:lnTo>
                    <a:pt x="4" y="0"/>
                  </a:lnTo>
                  <a:lnTo>
                    <a:pt x="0" y="2"/>
                  </a:lnTo>
                  <a:lnTo>
                    <a:pt x="0" y="7"/>
                  </a:lnTo>
                  <a:lnTo>
                    <a:pt x="0" y="16"/>
                  </a:lnTo>
                  <a:lnTo>
                    <a:pt x="2" y="20"/>
                  </a:lnTo>
                  <a:lnTo>
                    <a:pt x="6" y="23"/>
                  </a:lnTo>
                  <a:lnTo>
                    <a:pt x="75" y="23"/>
                  </a:lnTo>
                  <a:lnTo>
                    <a:pt x="80" y="20"/>
                  </a:lnTo>
                  <a:lnTo>
                    <a:pt x="82" y="16"/>
                  </a:lnTo>
                  <a:lnTo>
                    <a:pt x="80" y="7"/>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5" name="Freeform 213"/>
            <p:cNvSpPr>
              <a:spLocks/>
            </p:cNvSpPr>
            <p:nvPr/>
          </p:nvSpPr>
          <p:spPr bwMode="auto">
            <a:xfrm>
              <a:off x="2808" y="2676"/>
              <a:ext cx="26" cy="95"/>
            </a:xfrm>
            <a:custGeom>
              <a:avLst/>
              <a:gdLst>
                <a:gd name="T0" fmla="*/ 7 w 26"/>
                <a:gd name="T1" fmla="*/ 2 h 95"/>
                <a:gd name="T2" fmla="*/ 4 w 26"/>
                <a:gd name="T3" fmla="*/ 2 h 95"/>
                <a:gd name="T4" fmla="*/ 2 w 26"/>
                <a:gd name="T5" fmla="*/ 2 h 95"/>
                <a:gd name="T6" fmla="*/ 0 w 26"/>
                <a:gd name="T7" fmla="*/ 4 h 95"/>
                <a:gd name="T8" fmla="*/ 0 w 26"/>
                <a:gd name="T9" fmla="*/ 5 h 95"/>
                <a:gd name="T10" fmla="*/ 0 w 26"/>
                <a:gd name="T11" fmla="*/ 89 h 95"/>
                <a:gd name="T12" fmla="*/ 2 w 26"/>
                <a:gd name="T13" fmla="*/ 94 h 95"/>
                <a:gd name="T14" fmla="*/ 7 w 26"/>
                <a:gd name="T15" fmla="*/ 94 h 95"/>
                <a:gd name="T16" fmla="*/ 18 w 26"/>
                <a:gd name="T17" fmla="*/ 94 h 95"/>
                <a:gd name="T18" fmla="*/ 21 w 26"/>
                <a:gd name="T19" fmla="*/ 92 h 95"/>
                <a:gd name="T20" fmla="*/ 25 w 26"/>
                <a:gd name="T21" fmla="*/ 87 h 95"/>
                <a:gd name="T22" fmla="*/ 25 w 26"/>
                <a:gd name="T23" fmla="*/ 8 h 95"/>
                <a:gd name="T24" fmla="*/ 21 w 26"/>
                <a:gd name="T25" fmla="*/ 2 h 95"/>
                <a:gd name="T26" fmla="*/ 18 w 26"/>
                <a:gd name="T27" fmla="*/ 0 h 95"/>
                <a:gd name="T28" fmla="*/ 7 w 26"/>
                <a:gd name="T29" fmla="*/ 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95">
                  <a:moveTo>
                    <a:pt x="7" y="2"/>
                  </a:moveTo>
                  <a:lnTo>
                    <a:pt x="4" y="2"/>
                  </a:lnTo>
                  <a:lnTo>
                    <a:pt x="2" y="2"/>
                  </a:lnTo>
                  <a:lnTo>
                    <a:pt x="0" y="4"/>
                  </a:lnTo>
                  <a:lnTo>
                    <a:pt x="0" y="5"/>
                  </a:lnTo>
                  <a:lnTo>
                    <a:pt x="0" y="89"/>
                  </a:lnTo>
                  <a:lnTo>
                    <a:pt x="2" y="94"/>
                  </a:lnTo>
                  <a:lnTo>
                    <a:pt x="7" y="94"/>
                  </a:lnTo>
                  <a:lnTo>
                    <a:pt x="18" y="94"/>
                  </a:lnTo>
                  <a:lnTo>
                    <a:pt x="21" y="92"/>
                  </a:lnTo>
                  <a:lnTo>
                    <a:pt x="25" y="87"/>
                  </a:lnTo>
                  <a:lnTo>
                    <a:pt x="25" y="8"/>
                  </a:lnTo>
                  <a:lnTo>
                    <a:pt x="21" y="2"/>
                  </a:lnTo>
                  <a:lnTo>
                    <a:pt x="18" y="0"/>
                  </a:lnTo>
                  <a:lnTo>
                    <a:pt x="7" y="2"/>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6" name="Freeform 214"/>
            <p:cNvSpPr>
              <a:spLocks/>
            </p:cNvSpPr>
            <p:nvPr/>
          </p:nvSpPr>
          <p:spPr bwMode="auto">
            <a:xfrm>
              <a:off x="2836" y="2680"/>
              <a:ext cx="53" cy="16"/>
            </a:xfrm>
            <a:custGeom>
              <a:avLst/>
              <a:gdLst>
                <a:gd name="T0" fmla="*/ 52 w 53"/>
                <a:gd name="T1" fmla="*/ 15 h 16"/>
                <a:gd name="T2" fmla="*/ 52 w 53"/>
                <a:gd name="T3" fmla="*/ 0 h 16"/>
                <a:gd name="T4" fmla="*/ 0 w 53"/>
                <a:gd name="T5" fmla="*/ 0 h 16"/>
                <a:gd name="T6" fmla="*/ 0 w 53"/>
                <a:gd name="T7" fmla="*/ 15 h 16"/>
                <a:gd name="T8" fmla="*/ 52 w 53"/>
                <a:gd name="T9" fmla="*/ 15 h 16"/>
              </a:gdLst>
              <a:ahLst/>
              <a:cxnLst>
                <a:cxn ang="0">
                  <a:pos x="T0" y="T1"/>
                </a:cxn>
                <a:cxn ang="0">
                  <a:pos x="T2" y="T3"/>
                </a:cxn>
                <a:cxn ang="0">
                  <a:pos x="T4" y="T5"/>
                </a:cxn>
                <a:cxn ang="0">
                  <a:pos x="T6" y="T7"/>
                </a:cxn>
                <a:cxn ang="0">
                  <a:pos x="T8" y="T9"/>
                </a:cxn>
              </a:cxnLst>
              <a:rect l="0" t="0" r="r" b="b"/>
              <a:pathLst>
                <a:path w="53" h="16">
                  <a:moveTo>
                    <a:pt x="52" y="15"/>
                  </a:moveTo>
                  <a:lnTo>
                    <a:pt x="52" y="0"/>
                  </a:lnTo>
                  <a:lnTo>
                    <a:pt x="0" y="0"/>
                  </a:lnTo>
                  <a:lnTo>
                    <a:pt x="0" y="15"/>
                  </a:lnTo>
                  <a:lnTo>
                    <a:pt x="52" y="15"/>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7" name="Freeform 215"/>
            <p:cNvSpPr>
              <a:spLocks/>
            </p:cNvSpPr>
            <p:nvPr/>
          </p:nvSpPr>
          <p:spPr bwMode="auto">
            <a:xfrm>
              <a:off x="2838" y="2762"/>
              <a:ext cx="53" cy="16"/>
            </a:xfrm>
            <a:custGeom>
              <a:avLst/>
              <a:gdLst>
                <a:gd name="T0" fmla="*/ 52 w 53"/>
                <a:gd name="T1" fmla="*/ 15 h 16"/>
                <a:gd name="T2" fmla="*/ 52 w 53"/>
                <a:gd name="T3" fmla="*/ 0 h 16"/>
                <a:gd name="T4" fmla="*/ 0 w 53"/>
                <a:gd name="T5" fmla="*/ 0 h 16"/>
                <a:gd name="T6" fmla="*/ 0 w 53"/>
                <a:gd name="T7" fmla="*/ 15 h 16"/>
                <a:gd name="T8" fmla="*/ 52 w 53"/>
                <a:gd name="T9" fmla="*/ 15 h 16"/>
              </a:gdLst>
              <a:ahLst/>
              <a:cxnLst>
                <a:cxn ang="0">
                  <a:pos x="T0" y="T1"/>
                </a:cxn>
                <a:cxn ang="0">
                  <a:pos x="T2" y="T3"/>
                </a:cxn>
                <a:cxn ang="0">
                  <a:pos x="T4" y="T5"/>
                </a:cxn>
                <a:cxn ang="0">
                  <a:pos x="T6" y="T7"/>
                </a:cxn>
                <a:cxn ang="0">
                  <a:pos x="T8" y="T9"/>
                </a:cxn>
              </a:cxnLst>
              <a:rect l="0" t="0" r="r" b="b"/>
              <a:pathLst>
                <a:path w="53" h="16">
                  <a:moveTo>
                    <a:pt x="52" y="15"/>
                  </a:moveTo>
                  <a:lnTo>
                    <a:pt x="52" y="0"/>
                  </a:lnTo>
                  <a:lnTo>
                    <a:pt x="0" y="0"/>
                  </a:lnTo>
                  <a:lnTo>
                    <a:pt x="0" y="15"/>
                  </a:lnTo>
                  <a:lnTo>
                    <a:pt x="52" y="15"/>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sp>
        <p:nvSpPr>
          <p:cNvPr id="18648" name="Freeform 216"/>
          <p:cNvSpPr>
            <a:spLocks/>
          </p:cNvSpPr>
          <p:nvPr/>
        </p:nvSpPr>
        <p:spPr bwMode="auto">
          <a:xfrm>
            <a:off x="6107113" y="2354263"/>
            <a:ext cx="1373187" cy="2430462"/>
          </a:xfrm>
          <a:custGeom>
            <a:avLst/>
            <a:gdLst>
              <a:gd name="T0" fmla="*/ 416 w 769"/>
              <a:gd name="T1" fmla="*/ 1336 h 1361"/>
              <a:gd name="T2" fmla="*/ 0 w 769"/>
              <a:gd name="T3" fmla="*/ 8 h 1361"/>
              <a:gd name="T4" fmla="*/ 336 w 769"/>
              <a:gd name="T5" fmla="*/ 0 h 1361"/>
              <a:gd name="T6" fmla="*/ 768 w 769"/>
              <a:gd name="T7" fmla="*/ 1360 h 1361"/>
              <a:gd name="T8" fmla="*/ 416 w 769"/>
              <a:gd name="T9" fmla="*/ 1336 h 1361"/>
            </a:gdLst>
            <a:ahLst/>
            <a:cxnLst>
              <a:cxn ang="0">
                <a:pos x="T0" y="T1"/>
              </a:cxn>
              <a:cxn ang="0">
                <a:pos x="T2" y="T3"/>
              </a:cxn>
              <a:cxn ang="0">
                <a:pos x="T4" y="T5"/>
              </a:cxn>
              <a:cxn ang="0">
                <a:pos x="T6" y="T7"/>
              </a:cxn>
              <a:cxn ang="0">
                <a:pos x="T8" y="T9"/>
              </a:cxn>
            </a:cxnLst>
            <a:rect l="0" t="0" r="r" b="b"/>
            <a:pathLst>
              <a:path w="769" h="1361">
                <a:moveTo>
                  <a:pt x="416" y="1336"/>
                </a:moveTo>
                <a:lnTo>
                  <a:pt x="0" y="8"/>
                </a:lnTo>
                <a:lnTo>
                  <a:pt x="336" y="0"/>
                </a:lnTo>
                <a:lnTo>
                  <a:pt x="768" y="1360"/>
                </a:lnTo>
                <a:lnTo>
                  <a:pt x="416" y="1336"/>
                </a:lnTo>
              </a:path>
            </a:pathLst>
          </a:custGeom>
          <a:solidFill>
            <a:schemeClr val="accent2"/>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9" name="Freeform 217"/>
          <p:cNvSpPr>
            <a:spLocks/>
          </p:cNvSpPr>
          <p:nvPr/>
        </p:nvSpPr>
        <p:spPr bwMode="auto">
          <a:xfrm>
            <a:off x="6623050" y="4559300"/>
            <a:ext cx="1714500" cy="1323975"/>
          </a:xfrm>
          <a:custGeom>
            <a:avLst/>
            <a:gdLst>
              <a:gd name="T0" fmla="*/ 959 w 960"/>
              <a:gd name="T1" fmla="*/ 534 h 742"/>
              <a:gd name="T2" fmla="*/ 463 w 960"/>
              <a:gd name="T3" fmla="*/ 37 h 742"/>
              <a:gd name="T4" fmla="*/ 0 w 960"/>
              <a:gd name="T5" fmla="*/ 0 h 742"/>
              <a:gd name="T6" fmla="*/ 743 w 960"/>
              <a:gd name="T7" fmla="*/ 741 h 742"/>
              <a:gd name="T8" fmla="*/ 959 w 960"/>
              <a:gd name="T9" fmla="*/ 534 h 742"/>
            </a:gdLst>
            <a:ahLst/>
            <a:cxnLst>
              <a:cxn ang="0">
                <a:pos x="T0" y="T1"/>
              </a:cxn>
              <a:cxn ang="0">
                <a:pos x="T2" y="T3"/>
              </a:cxn>
              <a:cxn ang="0">
                <a:pos x="T4" y="T5"/>
              </a:cxn>
              <a:cxn ang="0">
                <a:pos x="T6" y="T7"/>
              </a:cxn>
              <a:cxn ang="0">
                <a:pos x="T8" y="T9"/>
              </a:cxn>
            </a:cxnLst>
            <a:rect l="0" t="0" r="r" b="b"/>
            <a:pathLst>
              <a:path w="960" h="742">
                <a:moveTo>
                  <a:pt x="959" y="534"/>
                </a:moveTo>
                <a:lnTo>
                  <a:pt x="463" y="37"/>
                </a:lnTo>
                <a:lnTo>
                  <a:pt x="0" y="0"/>
                </a:lnTo>
                <a:lnTo>
                  <a:pt x="743" y="741"/>
                </a:lnTo>
                <a:lnTo>
                  <a:pt x="959" y="534"/>
                </a:lnTo>
              </a:path>
            </a:pathLst>
          </a:custGeom>
          <a:solidFill>
            <a:schemeClr val="accent2"/>
          </a:solidFill>
          <a:ln w="254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50" name="Line 218"/>
          <p:cNvSpPr>
            <a:spLocks noChangeShapeType="1"/>
          </p:cNvSpPr>
          <p:nvPr/>
        </p:nvSpPr>
        <p:spPr bwMode="auto">
          <a:xfrm>
            <a:off x="7264400" y="4783138"/>
            <a:ext cx="971550" cy="955675"/>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651" name="Freeform 219"/>
          <p:cNvSpPr>
            <a:spLocks/>
          </p:cNvSpPr>
          <p:nvPr/>
        </p:nvSpPr>
        <p:spPr bwMode="auto">
          <a:xfrm>
            <a:off x="6197600" y="3616325"/>
            <a:ext cx="601663" cy="2768600"/>
          </a:xfrm>
          <a:custGeom>
            <a:avLst/>
            <a:gdLst>
              <a:gd name="T0" fmla="*/ 1 w 337"/>
              <a:gd name="T1" fmla="*/ 1671 h 1672"/>
              <a:gd name="T2" fmla="*/ 0 w 337"/>
              <a:gd name="T3" fmla="*/ 443 h 1672"/>
              <a:gd name="T4" fmla="*/ 336 w 337"/>
              <a:gd name="T5" fmla="*/ 0 h 1672"/>
              <a:gd name="T6" fmla="*/ 336 w 337"/>
              <a:gd name="T7" fmla="*/ 1671 h 1672"/>
              <a:gd name="T8" fmla="*/ 1 w 337"/>
              <a:gd name="T9" fmla="*/ 1671 h 1672"/>
            </a:gdLst>
            <a:ahLst/>
            <a:cxnLst>
              <a:cxn ang="0">
                <a:pos x="T0" y="T1"/>
              </a:cxn>
              <a:cxn ang="0">
                <a:pos x="T2" y="T3"/>
              </a:cxn>
              <a:cxn ang="0">
                <a:pos x="T4" y="T5"/>
              </a:cxn>
              <a:cxn ang="0">
                <a:pos x="T6" y="T7"/>
              </a:cxn>
              <a:cxn ang="0">
                <a:pos x="T8" y="T9"/>
              </a:cxn>
            </a:cxnLst>
            <a:rect l="0" t="0" r="r" b="b"/>
            <a:pathLst>
              <a:path w="337" h="1672">
                <a:moveTo>
                  <a:pt x="1" y="1671"/>
                </a:moveTo>
                <a:lnTo>
                  <a:pt x="0" y="443"/>
                </a:lnTo>
                <a:lnTo>
                  <a:pt x="336" y="0"/>
                </a:lnTo>
                <a:lnTo>
                  <a:pt x="336" y="1671"/>
                </a:lnTo>
                <a:lnTo>
                  <a:pt x="1" y="1671"/>
                </a:lnTo>
              </a:path>
            </a:pathLst>
          </a:custGeom>
          <a:solidFill>
            <a:srgbClr val="E7EDED"/>
          </a:solidFill>
          <a:ln w="254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52" name="Line 220"/>
          <p:cNvSpPr>
            <a:spLocks noChangeShapeType="1"/>
          </p:cNvSpPr>
          <p:nvPr/>
        </p:nvSpPr>
        <p:spPr bwMode="auto">
          <a:xfrm>
            <a:off x="6492875" y="4768850"/>
            <a:ext cx="0" cy="1698625"/>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653" name="Freeform 221"/>
          <p:cNvSpPr>
            <a:spLocks/>
          </p:cNvSpPr>
          <p:nvPr/>
        </p:nvSpPr>
        <p:spPr bwMode="auto">
          <a:xfrm>
            <a:off x="4591050" y="4583113"/>
            <a:ext cx="1719263" cy="1117600"/>
          </a:xfrm>
          <a:custGeom>
            <a:avLst/>
            <a:gdLst>
              <a:gd name="T0" fmla="*/ 0 w 962"/>
              <a:gd name="T1" fmla="*/ 440 h 626"/>
              <a:gd name="T2" fmla="*/ 545 w 962"/>
              <a:gd name="T3" fmla="*/ 0 h 626"/>
              <a:gd name="T4" fmla="*/ 961 w 962"/>
              <a:gd name="T5" fmla="*/ 8 h 626"/>
              <a:gd name="T6" fmla="*/ 241 w 962"/>
              <a:gd name="T7" fmla="*/ 625 h 626"/>
              <a:gd name="T8" fmla="*/ 0 w 962"/>
              <a:gd name="T9" fmla="*/ 440 h 626"/>
            </a:gdLst>
            <a:ahLst/>
            <a:cxnLst>
              <a:cxn ang="0">
                <a:pos x="T0" y="T1"/>
              </a:cxn>
              <a:cxn ang="0">
                <a:pos x="T2" y="T3"/>
              </a:cxn>
              <a:cxn ang="0">
                <a:pos x="T4" y="T5"/>
              </a:cxn>
              <a:cxn ang="0">
                <a:pos x="T6" y="T7"/>
              </a:cxn>
              <a:cxn ang="0">
                <a:pos x="T8" y="T9"/>
              </a:cxn>
            </a:cxnLst>
            <a:rect l="0" t="0" r="r" b="b"/>
            <a:pathLst>
              <a:path w="962" h="626">
                <a:moveTo>
                  <a:pt x="0" y="440"/>
                </a:moveTo>
                <a:lnTo>
                  <a:pt x="545" y="0"/>
                </a:lnTo>
                <a:lnTo>
                  <a:pt x="961" y="8"/>
                </a:lnTo>
                <a:lnTo>
                  <a:pt x="241" y="625"/>
                </a:lnTo>
                <a:lnTo>
                  <a:pt x="0" y="440"/>
                </a:lnTo>
              </a:path>
            </a:pathLst>
          </a:custGeom>
          <a:solidFill>
            <a:schemeClr val="accent2"/>
          </a:solidFill>
          <a:ln w="254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54" name="Freeform 222"/>
          <p:cNvSpPr>
            <a:spLocks/>
          </p:cNvSpPr>
          <p:nvPr/>
        </p:nvSpPr>
        <p:spPr bwMode="auto">
          <a:xfrm>
            <a:off x="7143750" y="2195513"/>
            <a:ext cx="1304925" cy="1263650"/>
          </a:xfrm>
          <a:custGeom>
            <a:avLst/>
            <a:gdLst>
              <a:gd name="T0" fmla="*/ 0 w 774"/>
              <a:gd name="T1" fmla="*/ 740 h 749"/>
              <a:gd name="T2" fmla="*/ 465 w 774"/>
              <a:gd name="T3" fmla="*/ 0 h 749"/>
              <a:gd name="T4" fmla="*/ 773 w 774"/>
              <a:gd name="T5" fmla="*/ 131 h 749"/>
              <a:gd name="T6" fmla="*/ 393 w 774"/>
              <a:gd name="T7" fmla="*/ 748 h 749"/>
              <a:gd name="T8" fmla="*/ 0 w 774"/>
              <a:gd name="T9" fmla="*/ 740 h 749"/>
            </a:gdLst>
            <a:ahLst/>
            <a:cxnLst>
              <a:cxn ang="0">
                <a:pos x="T0" y="T1"/>
              </a:cxn>
              <a:cxn ang="0">
                <a:pos x="T2" y="T3"/>
              </a:cxn>
              <a:cxn ang="0">
                <a:pos x="T4" y="T5"/>
              </a:cxn>
              <a:cxn ang="0">
                <a:pos x="T6" y="T7"/>
              </a:cxn>
              <a:cxn ang="0">
                <a:pos x="T8" y="T9"/>
              </a:cxn>
            </a:cxnLst>
            <a:rect l="0" t="0" r="r" b="b"/>
            <a:pathLst>
              <a:path w="774" h="749">
                <a:moveTo>
                  <a:pt x="0" y="740"/>
                </a:moveTo>
                <a:lnTo>
                  <a:pt x="465" y="0"/>
                </a:lnTo>
                <a:lnTo>
                  <a:pt x="773" y="131"/>
                </a:lnTo>
                <a:lnTo>
                  <a:pt x="393" y="748"/>
                </a:lnTo>
                <a:lnTo>
                  <a:pt x="0" y="740"/>
                </a:lnTo>
              </a:path>
            </a:pathLst>
          </a:custGeom>
          <a:solidFill>
            <a:schemeClr val="accent2"/>
          </a:solidFill>
          <a:ln w="254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55" name="Rectangle 223"/>
          <p:cNvSpPr>
            <a:spLocks noChangeArrowheads="1"/>
          </p:cNvSpPr>
          <p:nvPr/>
        </p:nvSpPr>
        <p:spPr bwMode="auto">
          <a:xfrm>
            <a:off x="4465638" y="3419475"/>
            <a:ext cx="3741737" cy="1325563"/>
          </a:xfrm>
          <a:prstGeom prst="rect">
            <a:avLst/>
          </a:prstGeom>
          <a:solidFill>
            <a:srgbClr val="FAFD00"/>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18656" name="Rectangle 224"/>
          <p:cNvSpPr>
            <a:spLocks noChangeArrowheads="1"/>
          </p:cNvSpPr>
          <p:nvPr/>
        </p:nvSpPr>
        <p:spPr bwMode="auto">
          <a:xfrm>
            <a:off x="4729163" y="3686175"/>
            <a:ext cx="2482850" cy="788988"/>
          </a:xfrm>
          <a:prstGeom prst="rect">
            <a:avLst/>
          </a:prstGeom>
          <a:solidFill>
            <a:schemeClr val="hlink"/>
          </a:solidFill>
          <a:ln w="12700">
            <a:solidFill>
              <a:schemeClr val="tx2"/>
            </a:solidFill>
            <a:miter lim="800000"/>
            <a:headEnd/>
            <a:tailEnd/>
          </a:ln>
          <a:effectLst>
            <a:outerShdw dist="35921" dir="2700000" algn="ctr" rotWithShape="0">
              <a:schemeClr val="tx1"/>
            </a:outerShdw>
          </a:effectLst>
        </p:spPr>
        <p:txBody>
          <a:bodyPr wrap="none" anchor="ctr"/>
          <a:lstStyle/>
          <a:p>
            <a:endParaRPr lang="en-US"/>
          </a:p>
        </p:txBody>
      </p:sp>
      <p:grpSp>
        <p:nvGrpSpPr>
          <p:cNvPr id="18657" name="Group 225"/>
          <p:cNvGrpSpPr>
            <a:grpSpLocks/>
          </p:cNvGrpSpPr>
          <p:nvPr/>
        </p:nvGrpSpPr>
        <p:grpSpPr bwMode="auto">
          <a:xfrm>
            <a:off x="4779963" y="3724275"/>
            <a:ext cx="612775" cy="341313"/>
            <a:chOff x="1870" y="2008"/>
            <a:chExt cx="343" cy="191"/>
          </a:xfrm>
        </p:grpSpPr>
        <p:sp>
          <p:nvSpPr>
            <p:cNvPr id="18658" name="Freeform 226"/>
            <p:cNvSpPr>
              <a:spLocks/>
            </p:cNvSpPr>
            <p:nvPr/>
          </p:nvSpPr>
          <p:spPr bwMode="auto">
            <a:xfrm>
              <a:off x="2185" y="2130"/>
              <a:ext cx="25" cy="24"/>
            </a:xfrm>
            <a:custGeom>
              <a:avLst/>
              <a:gdLst>
                <a:gd name="T0" fmla="*/ 19 w 25"/>
                <a:gd name="T1" fmla="*/ 1 h 24"/>
                <a:gd name="T2" fmla="*/ 23 w 25"/>
                <a:gd name="T3" fmla="*/ 0 h 24"/>
                <a:gd name="T4" fmla="*/ 24 w 25"/>
                <a:gd name="T5" fmla="*/ 14 h 24"/>
                <a:gd name="T6" fmla="*/ 19 w 25"/>
                <a:gd name="T7" fmla="*/ 22 h 24"/>
                <a:gd name="T8" fmla="*/ 15 w 25"/>
                <a:gd name="T9" fmla="*/ 19 h 24"/>
                <a:gd name="T10" fmla="*/ 9 w 25"/>
                <a:gd name="T11" fmla="*/ 23 h 24"/>
                <a:gd name="T12" fmla="*/ 6 w 25"/>
                <a:gd name="T13" fmla="*/ 23 h 24"/>
                <a:gd name="T14" fmla="*/ 0 w 25"/>
                <a:gd name="T15" fmla="*/ 17 h 24"/>
                <a:gd name="T16" fmla="*/ 6 w 25"/>
                <a:gd name="T17" fmla="*/ 1 h 24"/>
                <a:gd name="T18" fmla="*/ 6 w 25"/>
                <a:gd name="T19" fmla="*/ 6 h 24"/>
                <a:gd name="T20" fmla="*/ 19 w 25"/>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4">
                  <a:moveTo>
                    <a:pt x="19" y="1"/>
                  </a:moveTo>
                  <a:lnTo>
                    <a:pt x="23" y="0"/>
                  </a:lnTo>
                  <a:lnTo>
                    <a:pt x="24" y="14"/>
                  </a:lnTo>
                  <a:lnTo>
                    <a:pt x="19" y="22"/>
                  </a:lnTo>
                  <a:lnTo>
                    <a:pt x="15" y="19"/>
                  </a:lnTo>
                  <a:lnTo>
                    <a:pt x="9" y="23"/>
                  </a:lnTo>
                  <a:lnTo>
                    <a:pt x="6" y="23"/>
                  </a:lnTo>
                  <a:lnTo>
                    <a:pt x="0" y="17"/>
                  </a:lnTo>
                  <a:lnTo>
                    <a:pt x="6" y="1"/>
                  </a:lnTo>
                  <a:lnTo>
                    <a:pt x="6" y="6"/>
                  </a:lnTo>
                  <a:lnTo>
                    <a:pt x="19" y="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59" name="Freeform 227"/>
            <p:cNvSpPr>
              <a:spLocks/>
            </p:cNvSpPr>
            <p:nvPr/>
          </p:nvSpPr>
          <p:spPr bwMode="auto">
            <a:xfrm>
              <a:off x="2188" y="2049"/>
              <a:ext cx="25" cy="24"/>
            </a:xfrm>
            <a:custGeom>
              <a:avLst/>
              <a:gdLst>
                <a:gd name="T0" fmla="*/ 20 w 25"/>
                <a:gd name="T1" fmla="*/ 0 h 24"/>
                <a:gd name="T2" fmla="*/ 20 w 25"/>
                <a:gd name="T3" fmla="*/ 9 h 24"/>
                <a:gd name="T4" fmla="*/ 24 w 25"/>
                <a:gd name="T5" fmla="*/ 12 h 24"/>
                <a:gd name="T6" fmla="*/ 19 w 25"/>
                <a:gd name="T7" fmla="*/ 20 h 24"/>
                <a:gd name="T8" fmla="*/ 15 w 25"/>
                <a:gd name="T9" fmla="*/ 18 h 24"/>
                <a:gd name="T10" fmla="*/ 9 w 25"/>
                <a:gd name="T11" fmla="*/ 23 h 24"/>
                <a:gd name="T12" fmla="*/ 0 w 25"/>
                <a:gd name="T13" fmla="*/ 14 h 24"/>
                <a:gd name="T14" fmla="*/ 8 w 25"/>
                <a:gd name="T15" fmla="*/ 5 h 24"/>
                <a:gd name="T16" fmla="*/ 11 w 25"/>
                <a:gd name="T17" fmla="*/ 3 h 24"/>
                <a:gd name="T18" fmla="*/ 20 w 25"/>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4">
                  <a:moveTo>
                    <a:pt x="20" y="0"/>
                  </a:moveTo>
                  <a:lnTo>
                    <a:pt x="20" y="9"/>
                  </a:lnTo>
                  <a:lnTo>
                    <a:pt x="24" y="12"/>
                  </a:lnTo>
                  <a:lnTo>
                    <a:pt x="19" y="20"/>
                  </a:lnTo>
                  <a:lnTo>
                    <a:pt x="15" y="18"/>
                  </a:lnTo>
                  <a:lnTo>
                    <a:pt x="9" y="23"/>
                  </a:lnTo>
                  <a:lnTo>
                    <a:pt x="0" y="14"/>
                  </a:lnTo>
                  <a:lnTo>
                    <a:pt x="8" y="5"/>
                  </a:lnTo>
                  <a:lnTo>
                    <a:pt x="11" y="3"/>
                  </a:lnTo>
                  <a:lnTo>
                    <a:pt x="20" y="0"/>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0" name="Freeform 228"/>
            <p:cNvSpPr>
              <a:spLocks/>
            </p:cNvSpPr>
            <p:nvPr/>
          </p:nvSpPr>
          <p:spPr bwMode="auto">
            <a:xfrm>
              <a:off x="1871" y="2035"/>
              <a:ext cx="29" cy="24"/>
            </a:xfrm>
            <a:custGeom>
              <a:avLst/>
              <a:gdLst>
                <a:gd name="T0" fmla="*/ 19 w 29"/>
                <a:gd name="T1" fmla="*/ 0 h 24"/>
                <a:gd name="T2" fmla="*/ 23 w 29"/>
                <a:gd name="T3" fmla="*/ 6 h 24"/>
                <a:gd name="T4" fmla="*/ 28 w 29"/>
                <a:gd name="T5" fmla="*/ 10 h 24"/>
                <a:gd name="T6" fmla="*/ 23 w 29"/>
                <a:gd name="T7" fmla="*/ 17 h 24"/>
                <a:gd name="T8" fmla="*/ 20 w 29"/>
                <a:gd name="T9" fmla="*/ 20 h 24"/>
                <a:gd name="T10" fmla="*/ 8 w 29"/>
                <a:gd name="T11" fmla="*/ 23 h 24"/>
                <a:gd name="T12" fmla="*/ 4 w 29"/>
                <a:gd name="T13" fmla="*/ 20 h 24"/>
                <a:gd name="T14" fmla="*/ 0 w 29"/>
                <a:gd name="T15" fmla="*/ 10 h 24"/>
                <a:gd name="T16" fmla="*/ 5 w 29"/>
                <a:gd name="T17" fmla="*/ 4 h 24"/>
                <a:gd name="T18" fmla="*/ 8 w 29"/>
                <a:gd name="T19" fmla="*/ 0 h 24"/>
                <a:gd name="T20" fmla="*/ 19 w 29"/>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4">
                  <a:moveTo>
                    <a:pt x="19" y="0"/>
                  </a:moveTo>
                  <a:lnTo>
                    <a:pt x="23" y="6"/>
                  </a:lnTo>
                  <a:lnTo>
                    <a:pt x="28" y="10"/>
                  </a:lnTo>
                  <a:lnTo>
                    <a:pt x="23" y="17"/>
                  </a:lnTo>
                  <a:lnTo>
                    <a:pt x="20" y="20"/>
                  </a:lnTo>
                  <a:lnTo>
                    <a:pt x="8" y="23"/>
                  </a:lnTo>
                  <a:lnTo>
                    <a:pt x="4" y="20"/>
                  </a:lnTo>
                  <a:lnTo>
                    <a:pt x="0" y="10"/>
                  </a:lnTo>
                  <a:lnTo>
                    <a:pt x="5" y="4"/>
                  </a:lnTo>
                  <a:lnTo>
                    <a:pt x="8" y="0"/>
                  </a:lnTo>
                  <a:lnTo>
                    <a:pt x="19" y="0"/>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1" name="Freeform 229"/>
            <p:cNvSpPr>
              <a:spLocks/>
            </p:cNvSpPr>
            <p:nvPr/>
          </p:nvSpPr>
          <p:spPr bwMode="auto">
            <a:xfrm>
              <a:off x="1870" y="2114"/>
              <a:ext cx="23" cy="23"/>
            </a:xfrm>
            <a:custGeom>
              <a:avLst/>
              <a:gdLst>
                <a:gd name="T0" fmla="*/ 17 w 23"/>
                <a:gd name="T1" fmla="*/ 0 h 23"/>
                <a:gd name="T2" fmla="*/ 18 w 23"/>
                <a:gd name="T3" fmla="*/ 6 h 23"/>
                <a:gd name="T4" fmla="*/ 22 w 23"/>
                <a:gd name="T5" fmla="*/ 12 h 23"/>
                <a:gd name="T6" fmla="*/ 18 w 23"/>
                <a:gd name="T7" fmla="*/ 14 h 23"/>
                <a:gd name="T8" fmla="*/ 16 w 23"/>
                <a:gd name="T9" fmla="*/ 22 h 23"/>
                <a:gd name="T10" fmla="*/ 8 w 23"/>
                <a:gd name="T11" fmla="*/ 22 h 23"/>
                <a:gd name="T12" fmla="*/ 1 w 23"/>
                <a:gd name="T13" fmla="*/ 18 h 23"/>
                <a:gd name="T14" fmla="*/ 0 w 23"/>
                <a:gd name="T15" fmla="*/ 12 h 23"/>
                <a:gd name="T16" fmla="*/ 0 w 23"/>
                <a:gd name="T17" fmla="*/ 4 h 23"/>
                <a:gd name="T18" fmla="*/ 8 w 23"/>
                <a:gd name="T19" fmla="*/ 0 h 23"/>
                <a:gd name="T20" fmla="*/ 17 w 23"/>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3">
                  <a:moveTo>
                    <a:pt x="17" y="0"/>
                  </a:moveTo>
                  <a:lnTo>
                    <a:pt x="18" y="6"/>
                  </a:lnTo>
                  <a:lnTo>
                    <a:pt x="22" y="12"/>
                  </a:lnTo>
                  <a:lnTo>
                    <a:pt x="18" y="14"/>
                  </a:lnTo>
                  <a:lnTo>
                    <a:pt x="16" y="22"/>
                  </a:lnTo>
                  <a:lnTo>
                    <a:pt x="8" y="22"/>
                  </a:lnTo>
                  <a:lnTo>
                    <a:pt x="1" y="18"/>
                  </a:lnTo>
                  <a:lnTo>
                    <a:pt x="0" y="12"/>
                  </a:lnTo>
                  <a:lnTo>
                    <a:pt x="0" y="4"/>
                  </a:lnTo>
                  <a:lnTo>
                    <a:pt x="8" y="0"/>
                  </a:lnTo>
                  <a:lnTo>
                    <a:pt x="17" y="0"/>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2" name="Freeform 230"/>
            <p:cNvSpPr>
              <a:spLocks/>
            </p:cNvSpPr>
            <p:nvPr/>
          </p:nvSpPr>
          <p:spPr bwMode="auto">
            <a:xfrm>
              <a:off x="1877" y="2020"/>
              <a:ext cx="29" cy="152"/>
            </a:xfrm>
            <a:custGeom>
              <a:avLst/>
              <a:gdLst>
                <a:gd name="T0" fmla="*/ 27 w 29"/>
                <a:gd name="T1" fmla="*/ 4 h 152"/>
                <a:gd name="T2" fmla="*/ 28 w 29"/>
                <a:gd name="T3" fmla="*/ 10 h 152"/>
                <a:gd name="T4" fmla="*/ 28 w 29"/>
                <a:gd name="T5" fmla="*/ 17 h 152"/>
                <a:gd name="T6" fmla="*/ 22 w 29"/>
                <a:gd name="T7" fmla="*/ 25 h 152"/>
                <a:gd name="T8" fmla="*/ 19 w 29"/>
                <a:gd name="T9" fmla="*/ 32 h 152"/>
                <a:gd name="T10" fmla="*/ 12 w 29"/>
                <a:gd name="T11" fmla="*/ 58 h 152"/>
                <a:gd name="T12" fmla="*/ 12 w 29"/>
                <a:gd name="T13" fmla="*/ 78 h 152"/>
                <a:gd name="T14" fmla="*/ 11 w 29"/>
                <a:gd name="T15" fmla="*/ 98 h 152"/>
                <a:gd name="T16" fmla="*/ 13 w 29"/>
                <a:gd name="T17" fmla="*/ 119 h 152"/>
                <a:gd name="T18" fmla="*/ 13 w 29"/>
                <a:gd name="T19" fmla="*/ 126 h 152"/>
                <a:gd name="T20" fmla="*/ 17 w 29"/>
                <a:gd name="T21" fmla="*/ 136 h 152"/>
                <a:gd name="T22" fmla="*/ 18 w 29"/>
                <a:gd name="T23" fmla="*/ 140 h 152"/>
                <a:gd name="T24" fmla="*/ 18 w 29"/>
                <a:gd name="T25" fmla="*/ 145 h 152"/>
                <a:gd name="T26" fmla="*/ 19 w 29"/>
                <a:gd name="T27" fmla="*/ 148 h 152"/>
                <a:gd name="T28" fmla="*/ 18 w 29"/>
                <a:gd name="T29" fmla="*/ 148 h 152"/>
                <a:gd name="T30" fmla="*/ 15 w 29"/>
                <a:gd name="T31" fmla="*/ 151 h 152"/>
                <a:gd name="T32" fmla="*/ 13 w 29"/>
                <a:gd name="T33" fmla="*/ 148 h 152"/>
                <a:gd name="T34" fmla="*/ 10 w 29"/>
                <a:gd name="T35" fmla="*/ 147 h 152"/>
                <a:gd name="T36" fmla="*/ 9 w 29"/>
                <a:gd name="T37" fmla="*/ 140 h 152"/>
                <a:gd name="T38" fmla="*/ 9 w 29"/>
                <a:gd name="T39" fmla="*/ 130 h 152"/>
                <a:gd name="T40" fmla="*/ 4 w 29"/>
                <a:gd name="T41" fmla="*/ 123 h 152"/>
                <a:gd name="T42" fmla="*/ 1 w 29"/>
                <a:gd name="T43" fmla="*/ 100 h 152"/>
                <a:gd name="T44" fmla="*/ 0 w 29"/>
                <a:gd name="T45" fmla="*/ 75 h 152"/>
                <a:gd name="T46" fmla="*/ 5 w 29"/>
                <a:gd name="T47" fmla="*/ 51 h 152"/>
                <a:gd name="T48" fmla="*/ 11 w 29"/>
                <a:gd name="T49" fmla="*/ 28 h 152"/>
                <a:gd name="T50" fmla="*/ 12 w 29"/>
                <a:gd name="T51" fmla="*/ 18 h 152"/>
                <a:gd name="T52" fmla="*/ 16 w 29"/>
                <a:gd name="T53" fmla="*/ 10 h 152"/>
                <a:gd name="T54" fmla="*/ 16 w 29"/>
                <a:gd name="T55" fmla="*/ 6 h 152"/>
                <a:gd name="T56" fmla="*/ 19 w 29"/>
                <a:gd name="T57" fmla="*/ 0 h 152"/>
                <a:gd name="T58" fmla="*/ 22 w 29"/>
                <a:gd name="T59" fmla="*/ 1 h 152"/>
                <a:gd name="T60" fmla="*/ 26 w 29"/>
                <a:gd name="T61" fmla="*/ 1 h 152"/>
                <a:gd name="T62" fmla="*/ 27 w 29"/>
                <a:gd name="T63"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152">
                  <a:moveTo>
                    <a:pt x="27" y="4"/>
                  </a:moveTo>
                  <a:lnTo>
                    <a:pt x="28" y="10"/>
                  </a:lnTo>
                  <a:lnTo>
                    <a:pt x="28" y="17"/>
                  </a:lnTo>
                  <a:lnTo>
                    <a:pt x="22" y="25"/>
                  </a:lnTo>
                  <a:lnTo>
                    <a:pt x="19" y="32"/>
                  </a:lnTo>
                  <a:lnTo>
                    <a:pt x="12" y="58"/>
                  </a:lnTo>
                  <a:lnTo>
                    <a:pt x="12" y="78"/>
                  </a:lnTo>
                  <a:lnTo>
                    <a:pt x="11" y="98"/>
                  </a:lnTo>
                  <a:lnTo>
                    <a:pt x="13" y="119"/>
                  </a:lnTo>
                  <a:lnTo>
                    <a:pt x="13" y="126"/>
                  </a:lnTo>
                  <a:lnTo>
                    <a:pt x="17" y="136"/>
                  </a:lnTo>
                  <a:lnTo>
                    <a:pt x="18" y="140"/>
                  </a:lnTo>
                  <a:lnTo>
                    <a:pt x="18" y="145"/>
                  </a:lnTo>
                  <a:lnTo>
                    <a:pt x="19" y="148"/>
                  </a:lnTo>
                  <a:lnTo>
                    <a:pt x="18" y="148"/>
                  </a:lnTo>
                  <a:lnTo>
                    <a:pt x="15" y="151"/>
                  </a:lnTo>
                  <a:lnTo>
                    <a:pt x="13" y="148"/>
                  </a:lnTo>
                  <a:lnTo>
                    <a:pt x="10" y="147"/>
                  </a:lnTo>
                  <a:lnTo>
                    <a:pt x="9" y="140"/>
                  </a:lnTo>
                  <a:lnTo>
                    <a:pt x="9" y="130"/>
                  </a:lnTo>
                  <a:lnTo>
                    <a:pt x="4" y="123"/>
                  </a:lnTo>
                  <a:lnTo>
                    <a:pt x="1" y="100"/>
                  </a:lnTo>
                  <a:lnTo>
                    <a:pt x="0" y="75"/>
                  </a:lnTo>
                  <a:lnTo>
                    <a:pt x="5" y="51"/>
                  </a:lnTo>
                  <a:lnTo>
                    <a:pt x="11" y="28"/>
                  </a:lnTo>
                  <a:lnTo>
                    <a:pt x="12" y="18"/>
                  </a:lnTo>
                  <a:lnTo>
                    <a:pt x="16" y="10"/>
                  </a:lnTo>
                  <a:lnTo>
                    <a:pt x="16" y="6"/>
                  </a:lnTo>
                  <a:lnTo>
                    <a:pt x="19" y="0"/>
                  </a:lnTo>
                  <a:lnTo>
                    <a:pt x="22" y="1"/>
                  </a:lnTo>
                  <a:lnTo>
                    <a:pt x="26" y="1"/>
                  </a:lnTo>
                  <a:lnTo>
                    <a:pt x="27" y="4"/>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3" name="Freeform 231"/>
            <p:cNvSpPr>
              <a:spLocks/>
            </p:cNvSpPr>
            <p:nvPr/>
          </p:nvSpPr>
          <p:spPr bwMode="auto">
            <a:xfrm>
              <a:off x="2091" y="2170"/>
              <a:ext cx="72" cy="29"/>
            </a:xfrm>
            <a:custGeom>
              <a:avLst/>
              <a:gdLst>
                <a:gd name="T0" fmla="*/ 6 w 72"/>
                <a:gd name="T1" fmla="*/ 0 h 29"/>
                <a:gd name="T2" fmla="*/ 3 w 72"/>
                <a:gd name="T3" fmla="*/ 3 h 29"/>
                <a:gd name="T4" fmla="*/ 4 w 72"/>
                <a:gd name="T5" fmla="*/ 3 h 29"/>
                <a:gd name="T6" fmla="*/ 0 w 72"/>
                <a:gd name="T7" fmla="*/ 22 h 29"/>
                <a:gd name="T8" fmla="*/ 1 w 72"/>
                <a:gd name="T9" fmla="*/ 24 h 29"/>
                <a:gd name="T10" fmla="*/ 4 w 72"/>
                <a:gd name="T11" fmla="*/ 27 h 29"/>
                <a:gd name="T12" fmla="*/ 67 w 72"/>
                <a:gd name="T13" fmla="*/ 28 h 29"/>
                <a:gd name="T14" fmla="*/ 71 w 72"/>
                <a:gd name="T15" fmla="*/ 28 h 29"/>
                <a:gd name="T16" fmla="*/ 68 w 72"/>
                <a:gd name="T17" fmla="*/ 25 h 29"/>
                <a:gd name="T18" fmla="*/ 71 w 72"/>
                <a:gd name="T19" fmla="*/ 7 h 29"/>
                <a:gd name="T20" fmla="*/ 68 w 72"/>
                <a:gd name="T21" fmla="*/ 3 h 29"/>
                <a:gd name="T22" fmla="*/ 6 w 72"/>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29">
                  <a:moveTo>
                    <a:pt x="6" y="0"/>
                  </a:moveTo>
                  <a:lnTo>
                    <a:pt x="3" y="3"/>
                  </a:lnTo>
                  <a:lnTo>
                    <a:pt x="4" y="3"/>
                  </a:lnTo>
                  <a:lnTo>
                    <a:pt x="0" y="22"/>
                  </a:lnTo>
                  <a:lnTo>
                    <a:pt x="1" y="24"/>
                  </a:lnTo>
                  <a:lnTo>
                    <a:pt x="4" y="27"/>
                  </a:lnTo>
                  <a:lnTo>
                    <a:pt x="67" y="28"/>
                  </a:lnTo>
                  <a:lnTo>
                    <a:pt x="71" y="28"/>
                  </a:lnTo>
                  <a:lnTo>
                    <a:pt x="68" y="25"/>
                  </a:lnTo>
                  <a:lnTo>
                    <a:pt x="71" y="7"/>
                  </a:lnTo>
                  <a:lnTo>
                    <a:pt x="68" y="3"/>
                  </a:lnTo>
                  <a:lnTo>
                    <a:pt x="6" y="0"/>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4" name="Freeform 232"/>
            <p:cNvSpPr>
              <a:spLocks/>
            </p:cNvSpPr>
            <p:nvPr/>
          </p:nvSpPr>
          <p:spPr bwMode="auto">
            <a:xfrm>
              <a:off x="2097" y="2020"/>
              <a:ext cx="69" cy="28"/>
            </a:xfrm>
            <a:custGeom>
              <a:avLst/>
              <a:gdLst>
                <a:gd name="T0" fmla="*/ 6 w 69"/>
                <a:gd name="T1" fmla="*/ 0 h 28"/>
                <a:gd name="T2" fmla="*/ 1 w 69"/>
                <a:gd name="T3" fmla="*/ 1 h 28"/>
                <a:gd name="T4" fmla="*/ 2 w 69"/>
                <a:gd name="T5" fmla="*/ 1 h 28"/>
                <a:gd name="T6" fmla="*/ 0 w 69"/>
                <a:gd name="T7" fmla="*/ 17 h 28"/>
                <a:gd name="T8" fmla="*/ 1 w 69"/>
                <a:gd name="T9" fmla="*/ 18 h 28"/>
                <a:gd name="T10" fmla="*/ 4 w 69"/>
                <a:gd name="T11" fmla="*/ 21 h 28"/>
                <a:gd name="T12" fmla="*/ 66 w 69"/>
                <a:gd name="T13" fmla="*/ 27 h 28"/>
                <a:gd name="T14" fmla="*/ 67 w 69"/>
                <a:gd name="T15" fmla="*/ 23 h 28"/>
                <a:gd name="T16" fmla="*/ 68 w 69"/>
                <a:gd name="T17" fmla="*/ 22 h 28"/>
                <a:gd name="T18" fmla="*/ 66 w 69"/>
                <a:gd name="T19" fmla="*/ 6 h 28"/>
                <a:gd name="T20" fmla="*/ 67 w 69"/>
                <a:gd name="T21" fmla="*/ 3 h 28"/>
                <a:gd name="T22" fmla="*/ 64 w 69"/>
                <a:gd name="T23" fmla="*/ 3 h 28"/>
                <a:gd name="T24" fmla="*/ 6 w 6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28">
                  <a:moveTo>
                    <a:pt x="6" y="0"/>
                  </a:moveTo>
                  <a:lnTo>
                    <a:pt x="1" y="1"/>
                  </a:lnTo>
                  <a:lnTo>
                    <a:pt x="2" y="1"/>
                  </a:lnTo>
                  <a:lnTo>
                    <a:pt x="0" y="17"/>
                  </a:lnTo>
                  <a:lnTo>
                    <a:pt x="1" y="18"/>
                  </a:lnTo>
                  <a:lnTo>
                    <a:pt x="4" y="21"/>
                  </a:lnTo>
                  <a:lnTo>
                    <a:pt x="66" y="27"/>
                  </a:lnTo>
                  <a:lnTo>
                    <a:pt x="67" y="23"/>
                  </a:lnTo>
                  <a:lnTo>
                    <a:pt x="68" y="22"/>
                  </a:lnTo>
                  <a:lnTo>
                    <a:pt x="66" y="6"/>
                  </a:lnTo>
                  <a:lnTo>
                    <a:pt x="67" y="3"/>
                  </a:lnTo>
                  <a:lnTo>
                    <a:pt x="64" y="3"/>
                  </a:lnTo>
                  <a:lnTo>
                    <a:pt x="6" y="0"/>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5" name="Freeform 233"/>
            <p:cNvSpPr>
              <a:spLocks/>
            </p:cNvSpPr>
            <p:nvPr/>
          </p:nvSpPr>
          <p:spPr bwMode="auto">
            <a:xfrm>
              <a:off x="1920" y="2160"/>
              <a:ext cx="68" cy="31"/>
            </a:xfrm>
            <a:custGeom>
              <a:avLst/>
              <a:gdLst>
                <a:gd name="T0" fmla="*/ 5 w 68"/>
                <a:gd name="T1" fmla="*/ 3 h 31"/>
                <a:gd name="T2" fmla="*/ 2 w 68"/>
                <a:gd name="T3" fmla="*/ 0 h 31"/>
                <a:gd name="T4" fmla="*/ 0 w 68"/>
                <a:gd name="T5" fmla="*/ 4 h 31"/>
                <a:gd name="T6" fmla="*/ 1 w 68"/>
                <a:gd name="T7" fmla="*/ 21 h 31"/>
                <a:gd name="T8" fmla="*/ 0 w 68"/>
                <a:gd name="T9" fmla="*/ 27 h 31"/>
                <a:gd name="T10" fmla="*/ 4 w 68"/>
                <a:gd name="T11" fmla="*/ 26 h 31"/>
                <a:gd name="T12" fmla="*/ 62 w 68"/>
                <a:gd name="T13" fmla="*/ 30 h 31"/>
                <a:gd name="T14" fmla="*/ 63 w 68"/>
                <a:gd name="T15" fmla="*/ 30 h 31"/>
                <a:gd name="T16" fmla="*/ 65 w 68"/>
                <a:gd name="T17" fmla="*/ 29 h 31"/>
                <a:gd name="T18" fmla="*/ 67 w 68"/>
                <a:gd name="T19" fmla="*/ 11 h 31"/>
                <a:gd name="T20" fmla="*/ 67 w 68"/>
                <a:gd name="T21" fmla="*/ 10 h 31"/>
                <a:gd name="T22" fmla="*/ 66 w 68"/>
                <a:gd name="T23" fmla="*/ 9 h 31"/>
                <a:gd name="T24" fmla="*/ 5 w 68"/>
                <a:gd name="T25"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31">
                  <a:moveTo>
                    <a:pt x="5" y="3"/>
                  </a:moveTo>
                  <a:lnTo>
                    <a:pt x="2" y="0"/>
                  </a:lnTo>
                  <a:lnTo>
                    <a:pt x="0" y="4"/>
                  </a:lnTo>
                  <a:lnTo>
                    <a:pt x="1" y="21"/>
                  </a:lnTo>
                  <a:lnTo>
                    <a:pt x="0" y="27"/>
                  </a:lnTo>
                  <a:lnTo>
                    <a:pt x="4" y="26"/>
                  </a:lnTo>
                  <a:lnTo>
                    <a:pt x="62" y="30"/>
                  </a:lnTo>
                  <a:lnTo>
                    <a:pt x="63" y="30"/>
                  </a:lnTo>
                  <a:lnTo>
                    <a:pt x="65" y="29"/>
                  </a:lnTo>
                  <a:lnTo>
                    <a:pt x="67" y="11"/>
                  </a:lnTo>
                  <a:lnTo>
                    <a:pt x="67" y="10"/>
                  </a:lnTo>
                  <a:lnTo>
                    <a:pt x="66" y="9"/>
                  </a:lnTo>
                  <a:lnTo>
                    <a:pt x="5" y="3"/>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6" name="Freeform 234"/>
            <p:cNvSpPr>
              <a:spLocks/>
            </p:cNvSpPr>
            <p:nvPr/>
          </p:nvSpPr>
          <p:spPr bwMode="auto">
            <a:xfrm>
              <a:off x="1923" y="2008"/>
              <a:ext cx="71" cy="27"/>
            </a:xfrm>
            <a:custGeom>
              <a:avLst/>
              <a:gdLst>
                <a:gd name="T0" fmla="*/ 7 w 71"/>
                <a:gd name="T1" fmla="*/ 0 h 27"/>
                <a:gd name="T2" fmla="*/ 5 w 71"/>
                <a:gd name="T3" fmla="*/ 1 h 27"/>
                <a:gd name="T4" fmla="*/ 0 w 71"/>
                <a:gd name="T5" fmla="*/ 4 h 27"/>
                <a:gd name="T6" fmla="*/ 0 w 71"/>
                <a:gd name="T7" fmla="*/ 21 h 27"/>
                <a:gd name="T8" fmla="*/ 2 w 71"/>
                <a:gd name="T9" fmla="*/ 22 h 27"/>
                <a:gd name="T10" fmla="*/ 6 w 71"/>
                <a:gd name="T11" fmla="*/ 23 h 27"/>
                <a:gd name="T12" fmla="*/ 65 w 71"/>
                <a:gd name="T13" fmla="*/ 25 h 27"/>
                <a:gd name="T14" fmla="*/ 66 w 71"/>
                <a:gd name="T15" fmla="*/ 26 h 27"/>
                <a:gd name="T16" fmla="*/ 65 w 71"/>
                <a:gd name="T17" fmla="*/ 23 h 27"/>
                <a:gd name="T18" fmla="*/ 68 w 71"/>
                <a:gd name="T19" fmla="*/ 9 h 27"/>
                <a:gd name="T20" fmla="*/ 70 w 71"/>
                <a:gd name="T21" fmla="*/ 5 h 27"/>
                <a:gd name="T22" fmla="*/ 68 w 71"/>
                <a:gd name="T23" fmla="*/ 3 h 27"/>
                <a:gd name="T24" fmla="*/ 7 w 71"/>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7">
                  <a:moveTo>
                    <a:pt x="7" y="0"/>
                  </a:moveTo>
                  <a:lnTo>
                    <a:pt x="5" y="1"/>
                  </a:lnTo>
                  <a:lnTo>
                    <a:pt x="0" y="4"/>
                  </a:lnTo>
                  <a:lnTo>
                    <a:pt x="0" y="21"/>
                  </a:lnTo>
                  <a:lnTo>
                    <a:pt x="2" y="22"/>
                  </a:lnTo>
                  <a:lnTo>
                    <a:pt x="6" y="23"/>
                  </a:lnTo>
                  <a:lnTo>
                    <a:pt x="65" y="25"/>
                  </a:lnTo>
                  <a:lnTo>
                    <a:pt x="66" y="26"/>
                  </a:lnTo>
                  <a:lnTo>
                    <a:pt x="65" y="23"/>
                  </a:lnTo>
                  <a:lnTo>
                    <a:pt x="68" y="9"/>
                  </a:lnTo>
                  <a:lnTo>
                    <a:pt x="70" y="5"/>
                  </a:lnTo>
                  <a:lnTo>
                    <a:pt x="68" y="3"/>
                  </a:lnTo>
                  <a:lnTo>
                    <a:pt x="7" y="0"/>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7" name="Freeform 235"/>
            <p:cNvSpPr>
              <a:spLocks/>
            </p:cNvSpPr>
            <p:nvPr/>
          </p:nvSpPr>
          <p:spPr bwMode="auto">
            <a:xfrm>
              <a:off x="1889" y="2014"/>
              <a:ext cx="302" cy="179"/>
            </a:xfrm>
            <a:custGeom>
              <a:avLst/>
              <a:gdLst>
                <a:gd name="T0" fmla="*/ 1 w 302"/>
                <a:gd name="T1" fmla="*/ 83 h 179"/>
                <a:gd name="T2" fmla="*/ 0 w 302"/>
                <a:gd name="T3" fmla="*/ 104 h 179"/>
                <a:gd name="T4" fmla="*/ 1 w 302"/>
                <a:gd name="T5" fmla="*/ 118 h 179"/>
                <a:gd name="T6" fmla="*/ 4 w 302"/>
                <a:gd name="T7" fmla="*/ 129 h 179"/>
                <a:gd name="T8" fmla="*/ 10 w 302"/>
                <a:gd name="T9" fmla="*/ 135 h 179"/>
                <a:gd name="T10" fmla="*/ 9 w 302"/>
                <a:gd name="T11" fmla="*/ 146 h 179"/>
                <a:gd name="T12" fmla="*/ 7 w 302"/>
                <a:gd name="T13" fmla="*/ 156 h 179"/>
                <a:gd name="T14" fmla="*/ 19 w 302"/>
                <a:gd name="T15" fmla="*/ 160 h 179"/>
                <a:gd name="T16" fmla="*/ 21 w 302"/>
                <a:gd name="T17" fmla="*/ 161 h 179"/>
                <a:gd name="T18" fmla="*/ 29 w 302"/>
                <a:gd name="T19" fmla="*/ 163 h 179"/>
                <a:gd name="T20" fmla="*/ 37 w 302"/>
                <a:gd name="T21" fmla="*/ 165 h 179"/>
                <a:gd name="T22" fmla="*/ 52 w 302"/>
                <a:gd name="T23" fmla="*/ 164 h 179"/>
                <a:gd name="T24" fmla="*/ 66 w 302"/>
                <a:gd name="T25" fmla="*/ 170 h 179"/>
                <a:gd name="T26" fmla="*/ 85 w 302"/>
                <a:gd name="T27" fmla="*/ 168 h 179"/>
                <a:gd name="T28" fmla="*/ 100 w 302"/>
                <a:gd name="T29" fmla="*/ 170 h 179"/>
                <a:gd name="T30" fmla="*/ 104 w 302"/>
                <a:gd name="T31" fmla="*/ 164 h 179"/>
                <a:gd name="T32" fmla="*/ 109 w 302"/>
                <a:gd name="T33" fmla="*/ 167 h 179"/>
                <a:gd name="T34" fmla="*/ 111 w 302"/>
                <a:gd name="T35" fmla="*/ 165 h 179"/>
                <a:gd name="T36" fmla="*/ 189 w 302"/>
                <a:gd name="T37" fmla="*/ 167 h 179"/>
                <a:gd name="T38" fmla="*/ 193 w 302"/>
                <a:gd name="T39" fmla="*/ 171 h 179"/>
                <a:gd name="T40" fmla="*/ 201 w 302"/>
                <a:gd name="T41" fmla="*/ 174 h 179"/>
                <a:gd name="T42" fmla="*/ 215 w 302"/>
                <a:gd name="T43" fmla="*/ 172 h 179"/>
                <a:gd name="T44" fmla="*/ 235 w 302"/>
                <a:gd name="T45" fmla="*/ 177 h 179"/>
                <a:gd name="T46" fmla="*/ 251 w 302"/>
                <a:gd name="T47" fmla="*/ 177 h 179"/>
                <a:gd name="T48" fmla="*/ 262 w 302"/>
                <a:gd name="T49" fmla="*/ 178 h 179"/>
                <a:gd name="T50" fmla="*/ 272 w 302"/>
                <a:gd name="T51" fmla="*/ 175 h 179"/>
                <a:gd name="T52" fmla="*/ 279 w 302"/>
                <a:gd name="T53" fmla="*/ 171 h 179"/>
                <a:gd name="T54" fmla="*/ 286 w 302"/>
                <a:gd name="T55" fmla="*/ 172 h 179"/>
                <a:gd name="T56" fmla="*/ 295 w 302"/>
                <a:gd name="T57" fmla="*/ 171 h 179"/>
                <a:gd name="T58" fmla="*/ 296 w 302"/>
                <a:gd name="T59" fmla="*/ 163 h 179"/>
                <a:gd name="T60" fmla="*/ 301 w 302"/>
                <a:gd name="T61" fmla="*/ 38 h 179"/>
                <a:gd name="T62" fmla="*/ 300 w 302"/>
                <a:gd name="T63" fmla="*/ 32 h 179"/>
                <a:gd name="T64" fmla="*/ 296 w 302"/>
                <a:gd name="T65" fmla="*/ 24 h 179"/>
                <a:gd name="T66" fmla="*/ 286 w 302"/>
                <a:gd name="T67" fmla="*/ 22 h 179"/>
                <a:gd name="T68" fmla="*/ 282 w 302"/>
                <a:gd name="T69" fmla="*/ 22 h 179"/>
                <a:gd name="T70" fmla="*/ 277 w 302"/>
                <a:gd name="T71" fmla="*/ 20 h 179"/>
                <a:gd name="T72" fmla="*/ 270 w 302"/>
                <a:gd name="T73" fmla="*/ 17 h 179"/>
                <a:gd name="T74" fmla="*/ 256 w 302"/>
                <a:gd name="T75" fmla="*/ 20 h 179"/>
                <a:gd name="T76" fmla="*/ 239 w 302"/>
                <a:gd name="T77" fmla="*/ 14 h 179"/>
                <a:gd name="T78" fmla="*/ 221 w 302"/>
                <a:gd name="T79" fmla="*/ 13 h 179"/>
                <a:gd name="T80" fmla="*/ 208 w 302"/>
                <a:gd name="T81" fmla="*/ 13 h 179"/>
                <a:gd name="T82" fmla="*/ 201 w 302"/>
                <a:gd name="T83" fmla="*/ 18 h 179"/>
                <a:gd name="T84" fmla="*/ 197 w 302"/>
                <a:gd name="T85" fmla="*/ 18 h 179"/>
                <a:gd name="T86" fmla="*/ 119 w 302"/>
                <a:gd name="T87" fmla="*/ 14 h 179"/>
                <a:gd name="T88" fmla="*/ 118 w 302"/>
                <a:gd name="T89" fmla="*/ 11 h 179"/>
                <a:gd name="T90" fmla="*/ 114 w 302"/>
                <a:gd name="T91" fmla="*/ 8 h 179"/>
                <a:gd name="T92" fmla="*/ 108 w 302"/>
                <a:gd name="T93" fmla="*/ 8 h 179"/>
                <a:gd name="T94" fmla="*/ 104 w 302"/>
                <a:gd name="T95" fmla="*/ 4 h 179"/>
                <a:gd name="T96" fmla="*/ 92 w 302"/>
                <a:gd name="T97" fmla="*/ 3 h 179"/>
                <a:gd name="T98" fmla="*/ 72 w 302"/>
                <a:gd name="T99" fmla="*/ 1 h 179"/>
                <a:gd name="T100" fmla="*/ 58 w 302"/>
                <a:gd name="T101" fmla="*/ 1 h 179"/>
                <a:gd name="T102" fmla="*/ 42 w 302"/>
                <a:gd name="T103" fmla="*/ 0 h 179"/>
                <a:gd name="T104" fmla="*/ 32 w 302"/>
                <a:gd name="T105" fmla="*/ 3 h 179"/>
                <a:gd name="T106" fmla="*/ 29 w 302"/>
                <a:gd name="T107" fmla="*/ 6 h 179"/>
                <a:gd name="T108" fmla="*/ 25 w 302"/>
                <a:gd name="T109" fmla="*/ 6 h 179"/>
                <a:gd name="T110" fmla="*/ 16 w 302"/>
                <a:gd name="T111" fmla="*/ 8 h 179"/>
                <a:gd name="T112" fmla="*/ 15 w 302"/>
                <a:gd name="T113" fmla="*/ 15 h 179"/>
                <a:gd name="T114" fmla="*/ 11 w 302"/>
                <a:gd name="T115" fmla="*/ 29 h 179"/>
                <a:gd name="T116" fmla="*/ 7 w 302"/>
                <a:gd name="T117" fmla="*/ 35 h 179"/>
                <a:gd name="T118" fmla="*/ 7 w 302"/>
                <a:gd name="T119" fmla="*/ 45 h 179"/>
                <a:gd name="T120" fmla="*/ 2 w 302"/>
                <a:gd name="T121" fmla="*/ 64 h 179"/>
                <a:gd name="T122" fmla="*/ 1 w 302"/>
                <a:gd name="T123" fmla="*/ 8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2" h="179">
                  <a:moveTo>
                    <a:pt x="1" y="83"/>
                  </a:moveTo>
                  <a:lnTo>
                    <a:pt x="0" y="104"/>
                  </a:lnTo>
                  <a:lnTo>
                    <a:pt x="1" y="118"/>
                  </a:lnTo>
                  <a:lnTo>
                    <a:pt x="4" y="129"/>
                  </a:lnTo>
                  <a:lnTo>
                    <a:pt x="10" y="135"/>
                  </a:lnTo>
                  <a:lnTo>
                    <a:pt x="9" y="146"/>
                  </a:lnTo>
                  <a:lnTo>
                    <a:pt x="7" y="156"/>
                  </a:lnTo>
                  <a:lnTo>
                    <a:pt x="19" y="160"/>
                  </a:lnTo>
                  <a:lnTo>
                    <a:pt x="21" y="161"/>
                  </a:lnTo>
                  <a:lnTo>
                    <a:pt x="29" y="163"/>
                  </a:lnTo>
                  <a:lnTo>
                    <a:pt x="37" y="165"/>
                  </a:lnTo>
                  <a:lnTo>
                    <a:pt x="52" y="164"/>
                  </a:lnTo>
                  <a:lnTo>
                    <a:pt x="66" y="170"/>
                  </a:lnTo>
                  <a:lnTo>
                    <a:pt x="85" y="168"/>
                  </a:lnTo>
                  <a:lnTo>
                    <a:pt x="100" y="170"/>
                  </a:lnTo>
                  <a:lnTo>
                    <a:pt x="104" y="164"/>
                  </a:lnTo>
                  <a:lnTo>
                    <a:pt x="109" y="167"/>
                  </a:lnTo>
                  <a:lnTo>
                    <a:pt x="111" y="165"/>
                  </a:lnTo>
                  <a:lnTo>
                    <a:pt x="189" y="167"/>
                  </a:lnTo>
                  <a:lnTo>
                    <a:pt x="193" y="171"/>
                  </a:lnTo>
                  <a:lnTo>
                    <a:pt x="201" y="174"/>
                  </a:lnTo>
                  <a:lnTo>
                    <a:pt x="215" y="172"/>
                  </a:lnTo>
                  <a:lnTo>
                    <a:pt x="235" y="177"/>
                  </a:lnTo>
                  <a:lnTo>
                    <a:pt x="251" y="177"/>
                  </a:lnTo>
                  <a:lnTo>
                    <a:pt x="262" y="178"/>
                  </a:lnTo>
                  <a:lnTo>
                    <a:pt x="272" y="175"/>
                  </a:lnTo>
                  <a:lnTo>
                    <a:pt x="279" y="171"/>
                  </a:lnTo>
                  <a:lnTo>
                    <a:pt x="286" y="172"/>
                  </a:lnTo>
                  <a:lnTo>
                    <a:pt x="295" y="171"/>
                  </a:lnTo>
                  <a:lnTo>
                    <a:pt x="296" y="163"/>
                  </a:lnTo>
                  <a:lnTo>
                    <a:pt x="301" y="38"/>
                  </a:lnTo>
                  <a:lnTo>
                    <a:pt x="300" y="32"/>
                  </a:lnTo>
                  <a:lnTo>
                    <a:pt x="296" y="24"/>
                  </a:lnTo>
                  <a:lnTo>
                    <a:pt x="286" y="22"/>
                  </a:lnTo>
                  <a:lnTo>
                    <a:pt x="282" y="22"/>
                  </a:lnTo>
                  <a:lnTo>
                    <a:pt x="277" y="20"/>
                  </a:lnTo>
                  <a:lnTo>
                    <a:pt x="270" y="17"/>
                  </a:lnTo>
                  <a:lnTo>
                    <a:pt x="256" y="20"/>
                  </a:lnTo>
                  <a:lnTo>
                    <a:pt x="239" y="14"/>
                  </a:lnTo>
                  <a:lnTo>
                    <a:pt x="221" y="13"/>
                  </a:lnTo>
                  <a:lnTo>
                    <a:pt x="208" y="13"/>
                  </a:lnTo>
                  <a:lnTo>
                    <a:pt x="201" y="18"/>
                  </a:lnTo>
                  <a:lnTo>
                    <a:pt x="197" y="18"/>
                  </a:lnTo>
                  <a:lnTo>
                    <a:pt x="119" y="14"/>
                  </a:lnTo>
                  <a:lnTo>
                    <a:pt x="118" y="11"/>
                  </a:lnTo>
                  <a:lnTo>
                    <a:pt x="114" y="8"/>
                  </a:lnTo>
                  <a:lnTo>
                    <a:pt x="108" y="8"/>
                  </a:lnTo>
                  <a:lnTo>
                    <a:pt x="104" y="4"/>
                  </a:lnTo>
                  <a:lnTo>
                    <a:pt x="92" y="3"/>
                  </a:lnTo>
                  <a:lnTo>
                    <a:pt x="72" y="1"/>
                  </a:lnTo>
                  <a:lnTo>
                    <a:pt x="58" y="1"/>
                  </a:lnTo>
                  <a:lnTo>
                    <a:pt x="42" y="0"/>
                  </a:lnTo>
                  <a:lnTo>
                    <a:pt x="32" y="3"/>
                  </a:lnTo>
                  <a:lnTo>
                    <a:pt x="29" y="6"/>
                  </a:lnTo>
                  <a:lnTo>
                    <a:pt x="25" y="6"/>
                  </a:lnTo>
                  <a:lnTo>
                    <a:pt x="16" y="8"/>
                  </a:lnTo>
                  <a:lnTo>
                    <a:pt x="15" y="15"/>
                  </a:lnTo>
                  <a:lnTo>
                    <a:pt x="11" y="29"/>
                  </a:lnTo>
                  <a:lnTo>
                    <a:pt x="7" y="35"/>
                  </a:lnTo>
                  <a:lnTo>
                    <a:pt x="7" y="45"/>
                  </a:lnTo>
                  <a:lnTo>
                    <a:pt x="2" y="64"/>
                  </a:lnTo>
                  <a:lnTo>
                    <a:pt x="1" y="83"/>
                  </a:lnTo>
                </a:path>
              </a:pathLst>
            </a:custGeom>
            <a:solidFill>
              <a:srgbClr val="51DC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8" name="Freeform 236"/>
            <p:cNvSpPr>
              <a:spLocks/>
            </p:cNvSpPr>
            <p:nvPr/>
          </p:nvSpPr>
          <p:spPr bwMode="auto">
            <a:xfrm>
              <a:off x="2177" y="2044"/>
              <a:ext cx="24" cy="137"/>
            </a:xfrm>
            <a:custGeom>
              <a:avLst/>
              <a:gdLst>
                <a:gd name="T0" fmla="*/ 16 w 24"/>
                <a:gd name="T1" fmla="*/ 1 h 137"/>
                <a:gd name="T2" fmla="*/ 12 w 24"/>
                <a:gd name="T3" fmla="*/ 1 h 137"/>
                <a:gd name="T4" fmla="*/ 5 w 24"/>
                <a:gd name="T5" fmla="*/ 3 h 137"/>
                <a:gd name="T6" fmla="*/ 0 w 24"/>
                <a:gd name="T7" fmla="*/ 130 h 137"/>
                <a:gd name="T8" fmla="*/ 8 w 24"/>
                <a:gd name="T9" fmla="*/ 136 h 137"/>
                <a:gd name="T10" fmla="*/ 5 w 24"/>
                <a:gd name="T11" fmla="*/ 136 h 137"/>
                <a:gd name="T12" fmla="*/ 15 w 24"/>
                <a:gd name="T13" fmla="*/ 133 h 137"/>
                <a:gd name="T14" fmla="*/ 17 w 24"/>
                <a:gd name="T15" fmla="*/ 133 h 137"/>
                <a:gd name="T16" fmla="*/ 22 w 24"/>
                <a:gd name="T17" fmla="*/ 4 h 137"/>
                <a:gd name="T18" fmla="*/ 23 w 24"/>
                <a:gd name="T19" fmla="*/ 0 h 137"/>
                <a:gd name="T20" fmla="*/ 16 w 24"/>
                <a:gd name="T21" fmla="*/ 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37">
                  <a:moveTo>
                    <a:pt x="16" y="1"/>
                  </a:moveTo>
                  <a:lnTo>
                    <a:pt x="12" y="1"/>
                  </a:lnTo>
                  <a:lnTo>
                    <a:pt x="5" y="3"/>
                  </a:lnTo>
                  <a:lnTo>
                    <a:pt x="0" y="130"/>
                  </a:lnTo>
                  <a:lnTo>
                    <a:pt x="8" y="136"/>
                  </a:lnTo>
                  <a:lnTo>
                    <a:pt x="5" y="136"/>
                  </a:lnTo>
                  <a:lnTo>
                    <a:pt x="15" y="133"/>
                  </a:lnTo>
                  <a:lnTo>
                    <a:pt x="17" y="133"/>
                  </a:lnTo>
                  <a:lnTo>
                    <a:pt x="22" y="4"/>
                  </a:lnTo>
                  <a:lnTo>
                    <a:pt x="23" y="0"/>
                  </a:lnTo>
                  <a:lnTo>
                    <a:pt x="16" y="1"/>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9" name="Freeform 237"/>
            <p:cNvSpPr>
              <a:spLocks/>
            </p:cNvSpPr>
            <p:nvPr/>
          </p:nvSpPr>
          <p:spPr bwMode="auto">
            <a:xfrm>
              <a:off x="1905" y="2146"/>
              <a:ext cx="75" cy="31"/>
            </a:xfrm>
            <a:custGeom>
              <a:avLst/>
              <a:gdLst>
                <a:gd name="T0" fmla="*/ 0 w 75"/>
                <a:gd name="T1" fmla="*/ 0 h 31"/>
                <a:gd name="T2" fmla="*/ 74 w 75"/>
                <a:gd name="T3" fmla="*/ 30 h 31"/>
                <a:gd name="T4" fmla="*/ 0 w 75"/>
                <a:gd name="T5" fmla="*/ 0 h 31"/>
              </a:gdLst>
              <a:ahLst/>
              <a:cxnLst>
                <a:cxn ang="0">
                  <a:pos x="T0" y="T1"/>
                </a:cxn>
                <a:cxn ang="0">
                  <a:pos x="T2" y="T3"/>
                </a:cxn>
                <a:cxn ang="0">
                  <a:pos x="T4" y="T5"/>
                </a:cxn>
              </a:cxnLst>
              <a:rect l="0" t="0" r="r" b="b"/>
              <a:pathLst>
                <a:path w="75" h="31">
                  <a:moveTo>
                    <a:pt x="0" y="0"/>
                  </a:moveTo>
                  <a:lnTo>
                    <a:pt x="74" y="30"/>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70" name="Freeform 238"/>
            <p:cNvSpPr>
              <a:spLocks/>
            </p:cNvSpPr>
            <p:nvPr/>
          </p:nvSpPr>
          <p:spPr bwMode="auto">
            <a:xfrm>
              <a:off x="1913" y="2017"/>
              <a:ext cx="71" cy="31"/>
            </a:xfrm>
            <a:custGeom>
              <a:avLst/>
              <a:gdLst>
                <a:gd name="T0" fmla="*/ 0 w 71"/>
                <a:gd name="T1" fmla="*/ 0 h 31"/>
                <a:gd name="T2" fmla="*/ 70 w 71"/>
                <a:gd name="T3" fmla="*/ 30 h 31"/>
                <a:gd name="T4" fmla="*/ 0 w 71"/>
                <a:gd name="T5" fmla="*/ 0 h 31"/>
              </a:gdLst>
              <a:ahLst/>
              <a:cxnLst>
                <a:cxn ang="0">
                  <a:pos x="T0" y="T1"/>
                </a:cxn>
                <a:cxn ang="0">
                  <a:pos x="T2" y="T3"/>
                </a:cxn>
                <a:cxn ang="0">
                  <a:pos x="T4" y="T5"/>
                </a:cxn>
              </a:cxnLst>
              <a:rect l="0" t="0" r="r" b="b"/>
              <a:pathLst>
                <a:path w="71" h="31">
                  <a:moveTo>
                    <a:pt x="0" y="0"/>
                  </a:moveTo>
                  <a:lnTo>
                    <a:pt x="70" y="30"/>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71" name="Freeform 239"/>
            <p:cNvSpPr>
              <a:spLocks/>
            </p:cNvSpPr>
            <p:nvPr/>
          </p:nvSpPr>
          <p:spPr bwMode="auto">
            <a:xfrm>
              <a:off x="1912" y="2022"/>
              <a:ext cx="72" cy="28"/>
            </a:xfrm>
            <a:custGeom>
              <a:avLst/>
              <a:gdLst>
                <a:gd name="T0" fmla="*/ 0 w 72"/>
                <a:gd name="T1" fmla="*/ 22 h 28"/>
                <a:gd name="T2" fmla="*/ 0 w 72"/>
                <a:gd name="T3" fmla="*/ 0 h 28"/>
                <a:gd name="T4" fmla="*/ 71 w 72"/>
                <a:gd name="T5" fmla="*/ 9 h 28"/>
                <a:gd name="T6" fmla="*/ 71 w 72"/>
                <a:gd name="T7" fmla="*/ 27 h 28"/>
                <a:gd name="T8" fmla="*/ 0 w 72"/>
                <a:gd name="T9" fmla="*/ 22 h 28"/>
              </a:gdLst>
              <a:ahLst/>
              <a:cxnLst>
                <a:cxn ang="0">
                  <a:pos x="T0" y="T1"/>
                </a:cxn>
                <a:cxn ang="0">
                  <a:pos x="T2" y="T3"/>
                </a:cxn>
                <a:cxn ang="0">
                  <a:pos x="T4" y="T5"/>
                </a:cxn>
                <a:cxn ang="0">
                  <a:pos x="T6" y="T7"/>
                </a:cxn>
                <a:cxn ang="0">
                  <a:pos x="T8" y="T9"/>
                </a:cxn>
              </a:cxnLst>
              <a:rect l="0" t="0" r="r" b="b"/>
              <a:pathLst>
                <a:path w="72" h="28">
                  <a:moveTo>
                    <a:pt x="0" y="22"/>
                  </a:moveTo>
                  <a:lnTo>
                    <a:pt x="0" y="0"/>
                  </a:lnTo>
                  <a:lnTo>
                    <a:pt x="71" y="9"/>
                  </a:lnTo>
                  <a:lnTo>
                    <a:pt x="71" y="27"/>
                  </a:lnTo>
                  <a:lnTo>
                    <a:pt x="0" y="22"/>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72" name="Freeform 240"/>
            <p:cNvSpPr>
              <a:spLocks/>
            </p:cNvSpPr>
            <p:nvPr/>
          </p:nvSpPr>
          <p:spPr bwMode="auto">
            <a:xfrm>
              <a:off x="1895" y="2126"/>
              <a:ext cx="119" cy="40"/>
            </a:xfrm>
            <a:custGeom>
              <a:avLst/>
              <a:gdLst>
                <a:gd name="T0" fmla="*/ 0 w 119"/>
                <a:gd name="T1" fmla="*/ 26 h 40"/>
                <a:gd name="T2" fmla="*/ 0 w 119"/>
                <a:gd name="T3" fmla="*/ 30 h 40"/>
                <a:gd name="T4" fmla="*/ 1 w 119"/>
                <a:gd name="T5" fmla="*/ 32 h 40"/>
                <a:gd name="T6" fmla="*/ 2 w 119"/>
                <a:gd name="T7" fmla="*/ 34 h 40"/>
                <a:gd name="T8" fmla="*/ 4 w 119"/>
                <a:gd name="T9" fmla="*/ 35 h 40"/>
                <a:gd name="T10" fmla="*/ 109 w 119"/>
                <a:gd name="T11" fmla="*/ 39 h 40"/>
                <a:gd name="T12" fmla="*/ 118 w 119"/>
                <a:gd name="T13" fmla="*/ 38 h 40"/>
                <a:gd name="T14" fmla="*/ 116 w 119"/>
                <a:gd name="T15" fmla="*/ 32 h 40"/>
                <a:gd name="T16" fmla="*/ 117 w 119"/>
                <a:gd name="T17" fmla="*/ 19 h 40"/>
                <a:gd name="T18" fmla="*/ 114 w 119"/>
                <a:gd name="T19" fmla="*/ 12 h 40"/>
                <a:gd name="T20" fmla="*/ 109 w 119"/>
                <a:gd name="T21" fmla="*/ 7 h 40"/>
                <a:gd name="T22" fmla="*/ 11 w 119"/>
                <a:gd name="T23" fmla="*/ 0 h 40"/>
                <a:gd name="T24" fmla="*/ 1 w 119"/>
                <a:gd name="T25" fmla="*/ 3 h 40"/>
                <a:gd name="T26" fmla="*/ 0 w 119"/>
                <a:gd name="T27" fmla="*/ 9 h 40"/>
                <a:gd name="T28" fmla="*/ 0 w 119"/>
                <a:gd name="T29"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40">
                  <a:moveTo>
                    <a:pt x="0" y="26"/>
                  </a:moveTo>
                  <a:lnTo>
                    <a:pt x="0" y="30"/>
                  </a:lnTo>
                  <a:lnTo>
                    <a:pt x="1" y="32"/>
                  </a:lnTo>
                  <a:lnTo>
                    <a:pt x="2" y="34"/>
                  </a:lnTo>
                  <a:lnTo>
                    <a:pt x="4" y="35"/>
                  </a:lnTo>
                  <a:lnTo>
                    <a:pt x="109" y="39"/>
                  </a:lnTo>
                  <a:lnTo>
                    <a:pt x="118" y="38"/>
                  </a:lnTo>
                  <a:lnTo>
                    <a:pt x="116" y="32"/>
                  </a:lnTo>
                  <a:lnTo>
                    <a:pt x="117" y="19"/>
                  </a:lnTo>
                  <a:lnTo>
                    <a:pt x="114" y="12"/>
                  </a:lnTo>
                  <a:lnTo>
                    <a:pt x="109" y="7"/>
                  </a:lnTo>
                  <a:lnTo>
                    <a:pt x="11" y="0"/>
                  </a:lnTo>
                  <a:lnTo>
                    <a:pt x="1" y="3"/>
                  </a:lnTo>
                  <a:lnTo>
                    <a:pt x="0" y="9"/>
                  </a:lnTo>
                  <a:lnTo>
                    <a:pt x="0" y="26"/>
                  </a:lnTo>
                </a:path>
              </a:pathLst>
            </a:custGeom>
            <a:solidFill>
              <a:srgbClr val="00AE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73" name="Freeform 241"/>
            <p:cNvSpPr>
              <a:spLocks/>
            </p:cNvSpPr>
            <p:nvPr/>
          </p:nvSpPr>
          <p:spPr bwMode="auto">
            <a:xfrm>
              <a:off x="2082" y="2035"/>
              <a:ext cx="40" cy="139"/>
            </a:xfrm>
            <a:custGeom>
              <a:avLst/>
              <a:gdLst>
                <a:gd name="T0" fmla="*/ 12 w 40"/>
                <a:gd name="T1" fmla="*/ 138 h 139"/>
                <a:gd name="T2" fmla="*/ 6 w 40"/>
                <a:gd name="T3" fmla="*/ 135 h 139"/>
                <a:gd name="T4" fmla="*/ 0 w 40"/>
                <a:gd name="T5" fmla="*/ 137 h 139"/>
                <a:gd name="T6" fmla="*/ 0 w 40"/>
                <a:gd name="T7" fmla="*/ 132 h 139"/>
                <a:gd name="T8" fmla="*/ 5 w 40"/>
                <a:gd name="T9" fmla="*/ 11 h 139"/>
                <a:gd name="T10" fmla="*/ 9 w 40"/>
                <a:gd name="T11" fmla="*/ 4 h 139"/>
                <a:gd name="T12" fmla="*/ 15 w 40"/>
                <a:gd name="T13" fmla="*/ 0 h 139"/>
                <a:gd name="T14" fmla="*/ 30 w 40"/>
                <a:gd name="T15" fmla="*/ 4 h 139"/>
                <a:gd name="T16" fmla="*/ 39 w 40"/>
                <a:gd name="T17" fmla="*/ 7 h 139"/>
                <a:gd name="T18" fmla="*/ 39 w 40"/>
                <a:gd name="T19" fmla="*/ 16 h 139"/>
                <a:gd name="T20" fmla="*/ 34 w 40"/>
                <a:gd name="T21" fmla="*/ 127 h 139"/>
                <a:gd name="T22" fmla="*/ 32 w 40"/>
                <a:gd name="T23" fmla="*/ 138 h 139"/>
                <a:gd name="T24" fmla="*/ 26 w 40"/>
                <a:gd name="T25" fmla="*/ 137 h 139"/>
                <a:gd name="T26" fmla="*/ 12 w 40"/>
                <a:gd name="T27"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39">
                  <a:moveTo>
                    <a:pt x="12" y="138"/>
                  </a:moveTo>
                  <a:lnTo>
                    <a:pt x="6" y="135"/>
                  </a:lnTo>
                  <a:lnTo>
                    <a:pt x="0" y="137"/>
                  </a:lnTo>
                  <a:lnTo>
                    <a:pt x="0" y="132"/>
                  </a:lnTo>
                  <a:lnTo>
                    <a:pt x="5" y="11"/>
                  </a:lnTo>
                  <a:lnTo>
                    <a:pt x="9" y="4"/>
                  </a:lnTo>
                  <a:lnTo>
                    <a:pt x="15" y="0"/>
                  </a:lnTo>
                  <a:lnTo>
                    <a:pt x="30" y="4"/>
                  </a:lnTo>
                  <a:lnTo>
                    <a:pt x="39" y="7"/>
                  </a:lnTo>
                  <a:lnTo>
                    <a:pt x="39" y="16"/>
                  </a:lnTo>
                  <a:lnTo>
                    <a:pt x="34" y="127"/>
                  </a:lnTo>
                  <a:lnTo>
                    <a:pt x="32" y="138"/>
                  </a:lnTo>
                  <a:lnTo>
                    <a:pt x="26" y="137"/>
                  </a:lnTo>
                  <a:lnTo>
                    <a:pt x="12" y="138"/>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74" name="Freeform 242"/>
            <p:cNvSpPr>
              <a:spLocks/>
            </p:cNvSpPr>
            <p:nvPr/>
          </p:nvSpPr>
          <p:spPr bwMode="auto">
            <a:xfrm>
              <a:off x="1895" y="2030"/>
              <a:ext cx="118" cy="40"/>
            </a:xfrm>
            <a:custGeom>
              <a:avLst/>
              <a:gdLst>
                <a:gd name="T0" fmla="*/ 5 w 118"/>
                <a:gd name="T1" fmla="*/ 22 h 40"/>
                <a:gd name="T2" fmla="*/ 6 w 118"/>
                <a:gd name="T3" fmla="*/ 29 h 40"/>
                <a:gd name="T4" fmla="*/ 6 w 118"/>
                <a:gd name="T5" fmla="*/ 32 h 40"/>
                <a:gd name="T6" fmla="*/ 6 w 118"/>
                <a:gd name="T7" fmla="*/ 33 h 40"/>
                <a:gd name="T8" fmla="*/ 7 w 118"/>
                <a:gd name="T9" fmla="*/ 33 h 40"/>
                <a:gd name="T10" fmla="*/ 108 w 118"/>
                <a:gd name="T11" fmla="*/ 39 h 40"/>
                <a:gd name="T12" fmla="*/ 116 w 118"/>
                <a:gd name="T13" fmla="*/ 39 h 40"/>
                <a:gd name="T14" fmla="*/ 116 w 118"/>
                <a:gd name="T15" fmla="*/ 32 h 40"/>
                <a:gd name="T16" fmla="*/ 117 w 118"/>
                <a:gd name="T17" fmla="*/ 20 h 40"/>
                <a:gd name="T18" fmla="*/ 116 w 118"/>
                <a:gd name="T19" fmla="*/ 10 h 40"/>
                <a:gd name="T20" fmla="*/ 111 w 118"/>
                <a:gd name="T21" fmla="*/ 7 h 40"/>
                <a:gd name="T22" fmla="*/ 14 w 118"/>
                <a:gd name="T23" fmla="*/ 0 h 40"/>
                <a:gd name="T24" fmla="*/ 5 w 118"/>
                <a:gd name="T25" fmla="*/ 4 h 40"/>
                <a:gd name="T26" fmla="*/ 0 w 118"/>
                <a:gd name="T27" fmla="*/ 10 h 40"/>
                <a:gd name="T28" fmla="*/ 5 w 118"/>
                <a:gd name="T29"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40">
                  <a:moveTo>
                    <a:pt x="5" y="22"/>
                  </a:moveTo>
                  <a:lnTo>
                    <a:pt x="6" y="29"/>
                  </a:lnTo>
                  <a:lnTo>
                    <a:pt x="6" y="32"/>
                  </a:lnTo>
                  <a:lnTo>
                    <a:pt x="6" y="33"/>
                  </a:lnTo>
                  <a:lnTo>
                    <a:pt x="7" y="33"/>
                  </a:lnTo>
                  <a:lnTo>
                    <a:pt x="108" y="39"/>
                  </a:lnTo>
                  <a:lnTo>
                    <a:pt x="116" y="39"/>
                  </a:lnTo>
                  <a:lnTo>
                    <a:pt x="116" y="32"/>
                  </a:lnTo>
                  <a:lnTo>
                    <a:pt x="117" y="20"/>
                  </a:lnTo>
                  <a:lnTo>
                    <a:pt x="116" y="10"/>
                  </a:lnTo>
                  <a:lnTo>
                    <a:pt x="111" y="7"/>
                  </a:lnTo>
                  <a:lnTo>
                    <a:pt x="14" y="0"/>
                  </a:lnTo>
                  <a:lnTo>
                    <a:pt x="5" y="4"/>
                  </a:lnTo>
                  <a:lnTo>
                    <a:pt x="0" y="10"/>
                  </a:lnTo>
                  <a:lnTo>
                    <a:pt x="5" y="22"/>
                  </a:lnTo>
                </a:path>
              </a:pathLst>
            </a:custGeom>
            <a:solidFill>
              <a:srgbClr val="00AE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75" name="Freeform 243"/>
            <p:cNvSpPr>
              <a:spLocks/>
            </p:cNvSpPr>
            <p:nvPr/>
          </p:nvSpPr>
          <p:spPr bwMode="auto">
            <a:xfrm>
              <a:off x="1982" y="2033"/>
              <a:ext cx="44" cy="137"/>
            </a:xfrm>
            <a:custGeom>
              <a:avLst/>
              <a:gdLst>
                <a:gd name="T0" fmla="*/ 27 w 44"/>
                <a:gd name="T1" fmla="*/ 133 h 137"/>
                <a:gd name="T2" fmla="*/ 32 w 44"/>
                <a:gd name="T3" fmla="*/ 133 h 137"/>
                <a:gd name="T4" fmla="*/ 35 w 44"/>
                <a:gd name="T5" fmla="*/ 133 h 137"/>
                <a:gd name="T6" fmla="*/ 38 w 44"/>
                <a:gd name="T7" fmla="*/ 135 h 137"/>
                <a:gd name="T8" fmla="*/ 35 w 44"/>
                <a:gd name="T9" fmla="*/ 132 h 137"/>
                <a:gd name="T10" fmla="*/ 43 w 44"/>
                <a:gd name="T11" fmla="*/ 13 h 137"/>
                <a:gd name="T12" fmla="*/ 38 w 44"/>
                <a:gd name="T13" fmla="*/ 3 h 137"/>
                <a:gd name="T14" fmla="*/ 32 w 44"/>
                <a:gd name="T15" fmla="*/ 6 h 137"/>
                <a:gd name="T16" fmla="*/ 18 w 44"/>
                <a:gd name="T17" fmla="*/ 0 h 137"/>
                <a:gd name="T18" fmla="*/ 11 w 44"/>
                <a:gd name="T19" fmla="*/ 6 h 137"/>
                <a:gd name="T20" fmla="*/ 6 w 44"/>
                <a:gd name="T21" fmla="*/ 11 h 137"/>
                <a:gd name="T22" fmla="*/ 0 w 44"/>
                <a:gd name="T23" fmla="*/ 125 h 137"/>
                <a:gd name="T24" fmla="*/ 6 w 44"/>
                <a:gd name="T25" fmla="*/ 135 h 137"/>
                <a:gd name="T26" fmla="*/ 11 w 44"/>
                <a:gd name="T27" fmla="*/ 136 h 137"/>
                <a:gd name="T28" fmla="*/ 27 w 44"/>
                <a:gd name="T29" fmla="*/ 13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137">
                  <a:moveTo>
                    <a:pt x="27" y="133"/>
                  </a:moveTo>
                  <a:lnTo>
                    <a:pt x="32" y="133"/>
                  </a:lnTo>
                  <a:lnTo>
                    <a:pt x="35" y="133"/>
                  </a:lnTo>
                  <a:lnTo>
                    <a:pt x="38" y="135"/>
                  </a:lnTo>
                  <a:lnTo>
                    <a:pt x="35" y="132"/>
                  </a:lnTo>
                  <a:lnTo>
                    <a:pt x="43" y="13"/>
                  </a:lnTo>
                  <a:lnTo>
                    <a:pt x="38" y="3"/>
                  </a:lnTo>
                  <a:lnTo>
                    <a:pt x="32" y="6"/>
                  </a:lnTo>
                  <a:lnTo>
                    <a:pt x="18" y="0"/>
                  </a:lnTo>
                  <a:lnTo>
                    <a:pt x="11" y="6"/>
                  </a:lnTo>
                  <a:lnTo>
                    <a:pt x="6" y="11"/>
                  </a:lnTo>
                  <a:lnTo>
                    <a:pt x="0" y="125"/>
                  </a:lnTo>
                  <a:lnTo>
                    <a:pt x="6" y="135"/>
                  </a:lnTo>
                  <a:lnTo>
                    <a:pt x="11" y="136"/>
                  </a:lnTo>
                  <a:lnTo>
                    <a:pt x="27" y="133"/>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76" name="Freeform 244"/>
            <p:cNvSpPr>
              <a:spLocks/>
            </p:cNvSpPr>
            <p:nvPr/>
          </p:nvSpPr>
          <p:spPr bwMode="auto">
            <a:xfrm>
              <a:off x="1904" y="2127"/>
              <a:ext cx="75" cy="27"/>
            </a:xfrm>
            <a:custGeom>
              <a:avLst/>
              <a:gdLst>
                <a:gd name="T0" fmla="*/ 0 w 75"/>
                <a:gd name="T1" fmla="*/ 0 h 27"/>
                <a:gd name="T2" fmla="*/ 0 w 75"/>
                <a:gd name="T3" fmla="*/ 22 h 27"/>
                <a:gd name="T4" fmla="*/ 74 w 75"/>
                <a:gd name="T5" fmla="*/ 26 h 27"/>
                <a:gd name="T6" fmla="*/ 74 w 75"/>
                <a:gd name="T7" fmla="*/ 4 h 27"/>
                <a:gd name="T8" fmla="*/ 0 w 75"/>
                <a:gd name="T9" fmla="*/ 0 h 27"/>
              </a:gdLst>
              <a:ahLst/>
              <a:cxnLst>
                <a:cxn ang="0">
                  <a:pos x="T0" y="T1"/>
                </a:cxn>
                <a:cxn ang="0">
                  <a:pos x="T2" y="T3"/>
                </a:cxn>
                <a:cxn ang="0">
                  <a:pos x="T4" y="T5"/>
                </a:cxn>
                <a:cxn ang="0">
                  <a:pos x="T6" y="T7"/>
                </a:cxn>
                <a:cxn ang="0">
                  <a:pos x="T8" y="T9"/>
                </a:cxn>
              </a:cxnLst>
              <a:rect l="0" t="0" r="r" b="b"/>
              <a:pathLst>
                <a:path w="75" h="27">
                  <a:moveTo>
                    <a:pt x="0" y="0"/>
                  </a:moveTo>
                  <a:lnTo>
                    <a:pt x="0" y="22"/>
                  </a:lnTo>
                  <a:lnTo>
                    <a:pt x="74" y="26"/>
                  </a:lnTo>
                  <a:lnTo>
                    <a:pt x="74" y="4"/>
                  </a:lnTo>
                  <a:lnTo>
                    <a:pt x="0" y="0"/>
                  </a:lnTo>
                </a:path>
              </a:pathLst>
            </a:custGeom>
            <a:solidFill>
              <a:srgbClr val="037C03"/>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77" name="Freeform 245"/>
            <p:cNvSpPr>
              <a:spLocks/>
            </p:cNvSpPr>
            <p:nvPr/>
          </p:nvSpPr>
          <p:spPr bwMode="auto">
            <a:xfrm>
              <a:off x="1905" y="2027"/>
              <a:ext cx="78" cy="31"/>
            </a:xfrm>
            <a:custGeom>
              <a:avLst/>
              <a:gdLst>
                <a:gd name="T0" fmla="*/ 0 w 78"/>
                <a:gd name="T1" fmla="*/ 0 h 31"/>
                <a:gd name="T2" fmla="*/ 1 w 78"/>
                <a:gd name="T3" fmla="*/ 19 h 31"/>
                <a:gd name="T4" fmla="*/ 77 w 78"/>
                <a:gd name="T5" fmla="*/ 30 h 31"/>
                <a:gd name="T6" fmla="*/ 77 w 78"/>
                <a:gd name="T7" fmla="*/ 10 h 31"/>
                <a:gd name="T8" fmla="*/ 0 w 78"/>
                <a:gd name="T9" fmla="*/ 0 h 31"/>
              </a:gdLst>
              <a:ahLst/>
              <a:cxnLst>
                <a:cxn ang="0">
                  <a:pos x="T0" y="T1"/>
                </a:cxn>
                <a:cxn ang="0">
                  <a:pos x="T2" y="T3"/>
                </a:cxn>
                <a:cxn ang="0">
                  <a:pos x="T4" y="T5"/>
                </a:cxn>
                <a:cxn ang="0">
                  <a:pos x="T6" y="T7"/>
                </a:cxn>
                <a:cxn ang="0">
                  <a:pos x="T8" y="T9"/>
                </a:cxn>
              </a:cxnLst>
              <a:rect l="0" t="0" r="r" b="b"/>
              <a:pathLst>
                <a:path w="78" h="31">
                  <a:moveTo>
                    <a:pt x="0" y="0"/>
                  </a:moveTo>
                  <a:lnTo>
                    <a:pt x="1" y="19"/>
                  </a:lnTo>
                  <a:lnTo>
                    <a:pt x="77" y="30"/>
                  </a:lnTo>
                  <a:lnTo>
                    <a:pt x="77" y="10"/>
                  </a:lnTo>
                  <a:lnTo>
                    <a:pt x="0" y="0"/>
                  </a:lnTo>
                </a:path>
              </a:pathLst>
            </a:custGeom>
            <a:solidFill>
              <a:srgbClr val="037C03"/>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sp>
        <p:nvSpPr>
          <p:cNvPr id="18678" name="Rectangle 246"/>
          <p:cNvSpPr>
            <a:spLocks noChangeArrowheads="1"/>
          </p:cNvSpPr>
          <p:nvPr/>
        </p:nvSpPr>
        <p:spPr bwMode="auto">
          <a:xfrm>
            <a:off x="5330825" y="3656013"/>
            <a:ext cx="1114425"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42824" tIns="73198" rIns="142824" bIns="73198">
            <a:spAutoFit/>
          </a:bodyPr>
          <a:lstStyle>
            <a:lvl1pPr defTabSz="2270125">
              <a:defRPr>
                <a:solidFill>
                  <a:schemeClr val="tx1"/>
                </a:solidFill>
                <a:latin typeface="Arial" panose="020B0604020202020204" pitchFamily="34" charset="0"/>
              </a:defRPr>
            </a:lvl1pPr>
            <a:lvl2pPr marL="717550" defTabSz="2270125">
              <a:defRPr>
                <a:solidFill>
                  <a:schemeClr val="tx1"/>
                </a:solidFill>
                <a:latin typeface="Arial" panose="020B0604020202020204" pitchFamily="34" charset="0"/>
              </a:defRPr>
            </a:lvl2pPr>
            <a:lvl3pPr marL="1433513" defTabSz="2270125">
              <a:defRPr>
                <a:solidFill>
                  <a:schemeClr val="tx1"/>
                </a:solidFill>
                <a:latin typeface="Arial" panose="020B0604020202020204" pitchFamily="34" charset="0"/>
              </a:defRPr>
            </a:lvl3pPr>
            <a:lvl4pPr marL="2147888" defTabSz="2270125">
              <a:defRPr>
                <a:solidFill>
                  <a:schemeClr val="tx1"/>
                </a:solidFill>
                <a:latin typeface="Arial" panose="020B0604020202020204" pitchFamily="34" charset="0"/>
              </a:defRPr>
            </a:lvl4pPr>
            <a:lvl5pPr marL="2867025" defTabSz="2270125">
              <a:defRPr>
                <a:solidFill>
                  <a:schemeClr val="tx1"/>
                </a:solidFill>
                <a:latin typeface="Arial" panose="020B0604020202020204" pitchFamily="34" charset="0"/>
              </a:defRPr>
            </a:lvl5pPr>
            <a:lvl6pPr marL="3324225" defTabSz="2270125" fontAlgn="base">
              <a:spcBef>
                <a:spcPct val="0"/>
              </a:spcBef>
              <a:spcAft>
                <a:spcPct val="0"/>
              </a:spcAft>
              <a:defRPr>
                <a:solidFill>
                  <a:schemeClr val="tx1"/>
                </a:solidFill>
                <a:latin typeface="Arial" panose="020B0604020202020204" pitchFamily="34" charset="0"/>
              </a:defRPr>
            </a:lvl6pPr>
            <a:lvl7pPr marL="3781425" defTabSz="2270125" fontAlgn="base">
              <a:spcBef>
                <a:spcPct val="0"/>
              </a:spcBef>
              <a:spcAft>
                <a:spcPct val="0"/>
              </a:spcAft>
              <a:defRPr>
                <a:solidFill>
                  <a:schemeClr val="tx1"/>
                </a:solidFill>
                <a:latin typeface="Arial" panose="020B0604020202020204" pitchFamily="34" charset="0"/>
              </a:defRPr>
            </a:lvl7pPr>
            <a:lvl8pPr marL="4238625" defTabSz="2270125" fontAlgn="base">
              <a:spcBef>
                <a:spcPct val="0"/>
              </a:spcBef>
              <a:spcAft>
                <a:spcPct val="0"/>
              </a:spcAft>
              <a:defRPr>
                <a:solidFill>
                  <a:schemeClr val="tx1"/>
                </a:solidFill>
                <a:latin typeface="Arial" panose="020B0604020202020204" pitchFamily="34" charset="0"/>
              </a:defRPr>
            </a:lvl8pPr>
            <a:lvl9pPr marL="4695825" defTabSz="2270125" fontAlgn="base">
              <a:spcBef>
                <a:spcPct val="0"/>
              </a:spcBef>
              <a:spcAft>
                <a:spcPct val="0"/>
              </a:spcAft>
              <a:defRPr>
                <a:solidFill>
                  <a:schemeClr val="tx1"/>
                </a:solidFill>
                <a:latin typeface="Arial" panose="020B0604020202020204" pitchFamily="34" charset="0"/>
              </a:defRPr>
            </a:lvl9pPr>
          </a:lstStyle>
          <a:p>
            <a:pPr algn="ctr" eaLnBrk="0" hangingPunct="0"/>
            <a:r>
              <a:rPr lang="en-US" sz="1700" b="1">
                <a:latin typeface="Helvetica" panose="020B0604020202020204" pitchFamily="34" charset="0"/>
              </a:rPr>
              <a:t>Memory</a:t>
            </a:r>
          </a:p>
        </p:txBody>
      </p:sp>
      <p:grpSp>
        <p:nvGrpSpPr>
          <p:cNvPr id="18679" name="Group 247"/>
          <p:cNvGrpSpPr>
            <a:grpSpLocks/>
          </p:cNvGrpSpPr>
          <p:nvPr/>
        </p:nvGrpSpPr>
        <p:grpSpPr bwMode="auto">
          <a:xfrm>
            <a:off x="4765675" y="4119563"/>
            <a:ext cx="612775" cy="334962"/>
            <a:chOff x="1862" y="2230"/>
            <a:chExt cx="343" cy="187"/>
          </a:xfrm>
        </p:grpSpPr>
        <p:sp>
          <p:nvSpPr>
            <p:cNvPr id="18680" name="Freeform 248"/>
            <p:cNvSpPr>
              <a:spLocks/>
            </p:cNvSpPr>
            <p:nvPr/>
          </p:nvSpPr>
          <p:spPr bwMode="auto">
            <a:xfrm>
              <a:off x="1866" y="2248"/>
              <a:ext cx="26" cy="26"/>
            </a:xfrm>
            <a:custGeom>
              <a:avLst/>
              <a:gdLst>
                <a:gd name="T0" fmla="*/ 16 w 26"/>
                <a:gd name="T1" fmla="*/ 1 h 26"/>
                <a:gd name="T2" fmla="*/ 21 w 26"/>
                <a:gd name="T3" fmla="*/ 6 h 26"/>
                <a:gd name="T4" fmla="*/ 25 w 26"/>
                <a:gd name="T5" fmla="*/ 10 h 26"/>
                <a:gd name="T6" fmla="*/ 20 w 26"/>
                <a:gd name="T7" fmla="*/ 21 h 26"/>
                <a:gd name="T8" fmla="*/ 18 w 26"/>
                <a:gd name="T9" fmla="*/ 25 h 26"/>
                <a:gd name="T10" fmla="*/ 8 w 26"/>
                <a:gd name="T11" fmla="*/ 24 h 26"/>
                <a:gd name="T12" fmla="*/ 4 w 26"/>
                <a:gd name="T13" fmla="*/ 22 h 26"/>
                <a:gd name="T14" fmla="*/ 0 w 26"/>
                <a:gd name="T15" fmla="*/ 12 h 26"/>
                <a:gd name="T16" fmla="*/ 5 w 26"/>
                <a:gd name="T17" fmla="*/ 7 h 26"/>
                <a:gd name="T18" fmla="*/ 5 w 26"/>
                <a:gd name="T19" fmla="*/ 0 h 26"/>
                <a:gd name="T20" fmla="*/ 16 w 26"/>
                <a:gd name="T21"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6">
                  <a:moveTo>
                    <a:pt x="16" y="1"/>
                  </a:moveTo>
                  <a:lnTo>
                    <a:pt x="21" y="6"/>
                  </a:lnTo>
                  <a:lnTo>
                    <a:pt x="25" y="10"/>
                  </a:lnTo>
                  <a:lnTo>
                    <a:pt x="20" y="21"/>
                  </a:lnTo>
                  <a:lnTo>
                    <a:pt x="18" y="25"/>
                  </a:lnTo>
                  <a:lnTo>
                    <a:pt x="8" y="24"/>
                  </a:lnTo>
                  <a:lnTo>
                    <a:pt x="4" y="22"/>
                  </a:lnTo>
                  <a:lnTo>
                    <a:pt x="0" y="12"/>
                  </a:lnTo>
                  <a:lnTo>
                    <a:pt x="5" y="7"/>
                  </a:lnTo>
                  <a:lnTo>
                    <a:pt x="5" y="0"/>
                  </a:lnTo>
                  <a:lnTo>
                    <a:pt x="16" y="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1" name="Freeform 249"/>
            <p:cNvSpPr>
              <a:spLocks/>
            </p:cNvSpPr>
            <p:nvPr/>
          </p:nvSpPr>
          <p:spPr bwMode="auto">
            <a:xfrm>
              <a:off x="1862" y="2349"/>
              <a:ext cx="26" cy="24"/>
            </a:xfrm>
            <a:custGeom>
              <a:avLst/>
              <a:gdLst>
                <a:gd name="T0" fmla="*/ 18 w 26"/>
                <a:gd name="T1" fmla="*/ 0 h 24"/>
                <a:gd name="T2" fmla="*/ 19 w 26"/>
                <a:gd name="T3" fmla="*/ 7 h 24"/>
                <a:gd name="T4" fmla="*/ 25 w 26"/>
                <a:gd name="T5" fmla="*/ 10 h 24"/>
                <a:gd name="T6" fmla="*/ 18 w 26"/>
                <a:gd name="T7" fmla="*/ 23 h 24"/>
                <a:gd name="T8" fmla="*/ 7 w 26"/>
                <a:gd name="T9" fmla="*/ 23 h 24"/>
                <a:gd name="T10" fmla="*/ 4 w 26"/>
                <a:gd name="T11" fmla="*/ 22 h 24"/>
                <a:gd name="T12" fmla="*/ 0 w 26"/>
                <a:gd name="T13" fmla="*/ 12 h 24"/>
                <a:gd name="T14" fmla="*/ 5 w 26"/>
                <a:gd name="T15" fmla="*/ 6 h 24"/>
                <a:gd name="T16" fmla="*/ 6 w 26"/>
                <a:gd name="T17" fmla="*/ 1 h 24"/>
                <a:gd name="T18" fmla="*/ 18 w 26"/>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18" y="0"/>
                  </a:moveTo>
                  <a:lnTo>
                    <a:pt x="19" y="7"/>
                  </a:lnTo>
                  <a:lnTo>
                    <a:pt x="25" y="10"/>
                  </a:lnTo>
                  <a:lnTo>
                    <a:pt x="18" y="23"/>
                  </a:lnTo>
                  <a:lnTo>
                    <a:pt x="7" y="23"/>
                  </a:lnTo>
                  <a:lnTo>
                    <a:pt x="4" y="22"/>
                  </a:lnTo>
                  <a:lnTo>
                    <a:pt x="0" y="12"/>
                  </a:lnTo>
                  <a:lnTo>
                    <a:pt x="5" y="6"/>
                  </a:lnTo>
                  <a:lnTo>
                    <a:pt x="6" y="1"/>
                  </a:lnTo>
                  <a:lnTo>
                    <a:pt x="18" y="0"/>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2" name="Freeform 250"/>
            <p:cNvSpPr>
              <a:spLocks/>
            </p:cNvSpPr>
            <p:nvPr/>
          </p:nvSpPr>
          <p:spPr bwMode="auto">
            <a:xfrm>
              <a:off x="1872" y="2243"/>
              <a:ext cx="27" cy="156"/>
            </a:xfrm>
            <a:custGeom>
              <a:avLst/>
              <a:gdLst>
                <a:gd name="T0" fmla="*/ 24 w 27"/>
                <a:gd name="T1" fmla="*/ 4 h 156"/>
                <a:gd name="T2" fmla="*/ 26 w 27"/>
                <a:gd name="T3" fmla="*/ 13 h 156"/>
                <a:gd name="T4" fmla="*/ 24 w 27"/>
                <a:gd name="T5" fmla="*/ 16 h 156"/>
                <a:gd name="T6" fmla="*/ 20 w 27"/>
                <a:gd name="T7" fmla="*/ 27 h 156"/>
                <a:gd name="T8" fmla="*/ 17 w 27"/>
                <a:gd name="T9" fmla="*/ 37 h 156"/>
                <a:gd name="T10" fmla="*/ 11 w 27"/>
                <a:gd name="T11" fmla="*/ 61 h 156"/>
                <a:gd name="T12" fmla="*/ 11 w 27"/>
                <a:gd name="T13" fmla="*/ 78 h 156"/>
                <a:gd name="T14" fmla="*/ 11 w 27"/>
                <a:gd name="T15" fmla="*/ 99 h 156"/>
                <a:gd name="T16" fmla="*/ 14 w 27"/>
                <a:gd name="T17" fmla="*/ 123 h 156"/>
                <a:gd name="T18" fmla="*/ 16 w 27"/>
                <a:gd name="T19" fmla="*/ 130 h 156"/>
                <a:gd name="T20" fmla="*/ 19 w 27"/>
                <a:gd name="T21" fmla="*/ 141 h 156"/>
                <a:gd name="T22" fmla="*/ 16 w 27"/>
                <a:gd name="T23" fmla="*/ 144 h 156"/>
                <a:gd name="T24" fmla="*/ 19 w 27"/>
                <a:gd name="T25" fmla="*/ 147 h 156"/>
                <a:gd name="T26" fmla="*/ 21 w 27"/>
                <a:gd name="T27" fmla="*/ 155 h 156"/>
                <a:gd name="T28" fmla="*/ 19 w 27"/>
                <a:gd name="T29" fmla="*/ 154 h 156"/>
                <a:gd name="T30" fmla="*/ 17 w 27"/>
                <a:gd name="T31" fmla="*/ 155 h 156"/>
                <a:gd name="T32" fmla="*/ 15 w 27"/>
                <a:gd name="T33" fmla="*/ 154 h 156"/>
                <a:gd name="T34" fmla="*/ 9 w 27"/>
                <a:gd name="T35" fmla="*/ 149 h 156"/>
                <a:gd name="T36" fmla="*/ 11 w 27"/>
                <a:gd name="T37" fmla="*/ 144 h 156"/>
                <a:gd name="T38" fmla="*/ 9 w 27"/>
                <a:gd name="T39" fmla="*/ 134 h 156"/>
                <a:gd name="T40" fmla="*/ 7 w 27"/>
                <a:gd name="T41" fmla="*/ 128 h 156"/>
                <a:gd name="T42" fmla="*/ 0 w 27"/>
                <a:gd name="T43" fmla="*/ 101 h 156"/>
                <a:gd name="T44" fmla="*/ 0 w 27"/>
                <a:gd name="T45" fmla="*/ 79 h 156"/>
                <a:gd name="T46" fmla="*/ 2 w 27"/>
                <a:gd name="T47" fmla="*/ 56 h 156"/>
                <a:gd name="T48" fmla="*/ 6 w 27"/>
                <a:gd name="T49" fmla="*/ 32 h 156"/>
                <a:gd name="T50" fmla="*/ 12 w 27"/>
                <a:gd name="T51" fmla="*/ 21 h 156"/>
                <a:gd name="T52" fmla="*/ 14 w 27"/>
                <a:gd name="T53" fmla="*/ 13 h 156"/>
                <a:gd name="T54" fmla="*/ 14 w 27"/>
                <a:gd name="T55" fmla="*/ 6 h 156"/>
                <a:gd name="T56" fmla="*/ 16 w 27"/>
                <a:gd name="T57" fmla="*/ 0 h 156"/>
                <a:gd name="T58" fmla="*/ 20 w 27"/>
                <a:gd name="T59" fmla="*/ 3 h 156"/>
                <a:gd name="T60" fmla="*/ 21 w 27"/>
                <a:gd name="T61" fmla="*/ 3 h 156"/>
                <a:gd name="T62" fmla="*/ 24 w 27"/>
                <a:gd name="T63"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156">
                  <a:moveTo>
                    <a:pt x="24" y="4"/>
                  </a:moveTo>
                  <a:lnTo>
                    <a:pt x="26" y="13"/>
                  </a:lnTo>
                  <a:lnTo>
                    <a:pt x="24" y="16"/>
                  </a:lnTo>
                  <a:lnTo>
                    <a:pt x="20" y="27"/>
                  </a:lnTo>
                  <a:lnTo>
                    <a:pt x="17" y="37"/>
                  </a:lnTo>
                  <a:lnTo>
                    <a:pt x="11" y="61"/>
                  </a:lnTo>
                  <a:lnTo>
                    <a:pt x="11" y="78"/>
                  </a:lnTo>
                  <a:lnTo>
                    <a:pt x="11" y="99"/>
                  </a:lnTo>
                  <a:lnTo>
                    <a:pt x="14" y="123"/>
                  </a:lnTo>
                  <a:lnTo>
                    <a:pt x="16" y="130"/>
                  </a:lnTo>
                  <a:lnTo>
                    <a:pt x="19" y="141"/>
                  </a:lnTo>
                  <a:lnTo>
                    <a:pt x="16" y="144"/>
                  </a:lnTo>
                  <a:lnTo>
                    <a:pt x="19" y="147"/>
                  </a:lnTo>
                  <a:lnTo>
                    <a:pt x="21" y="155"/>
                  </a:lnTo>
                  <a:lnTo>
                    <a:pt x="19" y="154"/>
                  </a:lnTo>
                  <a:lnTo>
                    <a:pt x="17" y="155"/>
                  </a:lnTo>
                  <a:lnTo>
                    <a:pt x="15" y="154"/>
                  </a:lnTo>
                  <a:lnTo>
                    <a:pt x="9" y="149"/>
                  </a:lnTo>
                  <a:lnTo>
                    <a:pt x="11" y="144"/>
                  </a:lnTo>
                  <a:lnTo>
                    <a:pt x="9" y="134"/>
                  </a:lnTo>
                  <a:lnTo>
                    <a:pt x="7" y="128"/>
                  </a:lnTo>
                  <a:lnTo>
                    <a:pt x="0" y="101"/>
                  </a:lnTo>
                  <a:lnTo>
                    <a:pt x="0" y="79"/>
                  </a:lnTo>
                  <a:lnTo>
                    <a:pt x="2" y="56"/>
                  </a:lnTo>
                  <a:lnTo>
                    <a:pt x="6" y="32"/>
                  </a:lnTo>
                  <a:lnTo>
                    <a:pt x="12" y="21"/>
                  </a:lnTo>
                  <a:lnTo>
                    <a:pt x="14" y="13"/>
                  </a:lnTo>
                  <a:lnTo>
                    <a:pt x="14" y="6"/>
                  </a:lnTo>
                  <a:lnTo>
                    <a:pt x="16" y="0"/>
                  </a:lnTo>
                  <a:lnTo>
                    <a:pt x="20" y="3"/>
                  </a:lnTo>
                  <a:lnTo>
                    <a:pt x="21" y="3"/>
                  </a:lnTo>
                  <a:lnTo>
                    <a:pt x="24" y="4"/>
                  </a:lnTo>
                </a:path>
              </a:pathLst>
            </a:custGeom>
            <a:solidFill>
              <a:srgbClr val="91919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3" name="Freeform 251"/>
            <p:cNvSpPr>
              <a:spLocks/>
            </p:cNvSpPr>
            <p:nvPr/>
          </p:nvSpPr>
          <p:spPr bwMode="auto">
            <a:xfrm>
              <a:off x="2178" y="2347"/>
              <a:ext cx="23" cy="25"/>
            </a:xfrm>
            <a:custGeom>
              <a:avLst/>
              <a:gdLst>
                <a:gd name="T0" fmla="*/ 16 w 23"/>
                <a:gd name="T1" fmla="*/ 6 h 25"/>
                <a:gd name="T2" fmla="*/ 20 w 23"/>
                <a:gd name="T3" fmla="*/ 0 h 25"/>
                <a:gd name="T4" fmla="*/ 22 w 23"/>
                <a:gd name="T5" fmla="*/ 18 h 25"/>
                <a:gd name="T6" fmla="*/ 20 w 23"/>
                <a:gd name="T7" fmla="*/ 24 h 25"/>
                <a:gd name="T8" fmla="*/ 17 w 23"/>
                <a:gd name="T9" fmla="*/ 24 h 25"/>
                <a:gd name="T10" fmla="*/ 7 w 23"/>
                <a:gd name="T11" fmla="*/ 24 h 25"/>
                <a:gd name="T12" fmla="*/ 5 w 23"/>
                <a:gd name="T13" fmla="*/ 24 h 25"/>
                <a:gd name="T14" fmla="*/ 0 w 23"/>
                <a:gd name="T15" fmla="*/ 20 h 25"/>
                <a:gd name="T16" fmla="*/ 4 w 23"/>
                <a:gd name="T17" fmla="*/ 0 h 25"/>
                <a:gd name="T18" fmla="*/ 6 w 23"/>
                <a:gd name="T19" fmla="*/ 5 h 25"/>
                <a:gd name="T20" fmla="*/ 16 w 23"/>
                <a:gd name="T21"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5">
                  <a:moveTo>
                    <a:pt x="16" y="6"/>
                  </a:moveTo>
                  <a:lnTo>
                    <a:pt x="20" y="0"/>
                  </a:lnTo>
                  <a:lnTo>
                    <a:pt x="22" y="18"/>
                  </a:lnTo>
                  <a:lnTo>
                    <a:pt x="20" y="24"/>
                  </a:lnTo>
                  <a:lnTo>
                    <a:pt x="17" y="24"/>
                  </a:lnTo>
                  <a:lnTo>
                    <a:pt x="7" y="24"/>
                  </a:lnTo>
                  <a:lnTo>
                    <a:pt x="5" y="24"/>
                  </a:lnTo>
                  <a:lnTo>
                    <a:pt x="0" y="20"/>
                  </a:lnTo>
                  <a:lnTo>
                    <a:pt x="4" y="0"/>
                  </a:lnTo>
                  <a:lnTo>
                    <a:pt x="6" y="5"/>
                  </a:lnTo>
                  <a:lnTo>
                    <a:pt x="16" y="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4" name="Freeform 252"/>
            <p:cNvSpPr>
              <a:spLocks/>
            </p:cNvSpPr>
            <p:nvPr/>
          </p:nvSpPr>
          <p:spPr bwMode="auto">
            <a:xfrm>
              <a:off x="2181" y="2272"/>
              <a:ext cx="24" cy="24"/>
            </a:xfrm>
            <a:custGeom>
              <a:avLst/>
              <a:gdLst>
                <a:gd name="T0" fmla="*/ 15 w 24"/>
                <a:gd name="T1" fmla="*/ 0 h 24"/>
                <a:gd name="T2" fmla="*/ 19 w 24"/>
                <a:gd name="T3" fmla="*/ 4 h 24"/>
                <a:gd name="T4" fmla="*/ 23 w 24"/>
                <a:gd name="T5" fmla="*/ 12 h 24"/>
                <a:gd name="T6" fmla="*/ 19 w 24"/>
                <a:gd name="T7" fmla="*/ 20 h 24"/>
                <a:gd name="T8" fmla="*/ 17 w 24"/>
                <a:gd name="T9" fmla="*/ 19 h 24"/>
                <a:gd name="T10" fmla="*/ 4 w 24"/>
                <a:gd name="T11" fmla="*/ 23 h 24"/>
                <a:gd name="T12" fmla="*/ 3 w 24"/>
                <a:gd name="T13" fmla="*/ 22 h 24"/>
                <a:gd name="T14" fmla="*/ 0 w 24"/>
                <a:gd name="T15" fmla="*/ 15 h 24"/>
                <a:gd name="T16" fmla="*/ 4 w 24"/>
                <a:gd name="T17" fmla="*/ 7 h 24"/>
                <a:gd name="T18" fmla="*/ 5 w 24"/>
                <a:gd name="T19" fmla="*/ 3 h 24"/>
                <a:gd name="T20" fmla="*/ 15 w 24"/>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15" y="0"/>
                  </a:moveTo>
                  <a:lnTo>
                    <a:pt x="19" y="4"/>
                  </a:lnTo>
                  <a:lnTo>
                    <a:pt x="23" y="12"/>
                  </a:lnTo>
                  <a:lnTo>
                    <a:pt x="19" y="20"/>
                  </a:lnTo>
                  <a:lnTo>
                    <a:pt x="17" y="19"/>
                  </a:lnTo>
                  <a:lnTo>
                    <a:pt x="4" y="23"/>
                  </a:lnTo>
                  <a:lnTo>
                    <a:pt x="3" y="22"/>
                  </a:lnTo>
                  <a:lnTo>
                    <a:pt x="0" y="15"/>
                  </a:lnTo>
                  <a:lnTo>
                    <a:pt x="4" y="7"/>
                  </a:lnTo>
                  <a:lnTo>
                    <a:pt x="5" y="3"/>
                  </a:lnTo>
                  <a:lnTo>
                    <a:pt x="15" y="0"/>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5" name="Freeform 253"/>
            <p:cNvSpPr>
              <a:spLocks/>
            </p:cNvSpPr>
            <p:nvPr/>
          </p:nvSpPr>
          <p:spPr bwMode="auto">
            <a:xfrm>
              <a:off x="2089" y="2390"/>
              <a:ext cx="69" cy="26"/>
            </a:xfrm>
            <a:custGeom>
              <a:avLst/>
              <a:gdLst>
                <a:gd name="T0" fmla="*/ 4 w 69"/>
                <a:gd name="T1" fmla="*/ 0 h 26"/>
                <a:gd name="T2" fmla="*/ 2 w 69"/>
                <a:gd name="T3" fmla="*/ 1 h 26"/>
                <a:gd name="T4" fmla="*/ 1 w 69"/>
                <a:gd name="T5" fmla="*/ 6 h 26"/>
                <a:gd name="T6" fmla="*/ 0 w 69"/>
                <a:gd name="T7" fmla="*/ 22 h 26"/>
                <a:gd name="T8" fmla="*/ 1 w 69"/>
                <a:gd name="T9" fmla="*/ 24 h 26"/>
                <a:gd name="T10" fmla="*/ 4 w 69"/>
                <a:gd name="T11" fmla="*/ 24 h 26"/>
                <a:gd name="T12" fmla="*/ 67 w 69"/>
                <a:gd name="T13" fmla="*/ 25 h 26"/>
                <a:gd name="T14" fmla="*/ 67 w 69"/>
                <a:gd name="T15" fmla="*/ 22 h 26"/>
                <a:gd name="T16" fmla="*/ 67 w 69"/>
                <a:gd name="T17" fmla="*/ 6 h 26"/>
                <a:gd name="T18" fmla="*/ 68 w 69"/>
                <a:gd name="T19" fmla="*/ 3 h 26"/>
                <a:gd name="T20" fmla="*/ 64 w 69"/>
                <a:gd name="T21" fmla="*/ 3 h 26"/>
                <a:gd name="T22" fmla="*/ 4 w 69"/>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6">
                  <a:moveTo>
                    <a:pt x="4" y="0"/>
                  </a:moveTo>
                  <a:lnTo>
                    <a:pt x="2" y="1"/>
                  </a:lnTo>
                  <a:lnTo>
                    <a:pt x="1" y="6"/>
                  </a:lnTo>
                  <a:lnTo>
                    <a:pt x="0" y="22"/>
                  </a:lnTo>
                  <a:lnTo>
                    <a:pt x="1" y="24"/>
                  </a:lnTo>
                  <a:lnTo>
                    <a:pt x="4" y="24"/>
                  </a:lnTo>
                  <a:lnTo>
                    <a:pt x="67" y="25"/>
                  </a:lnTo>
                  <a:lnTo>
                    <a:pt x="67" y="22"/>
                  </a:lnTo>
                  <a:lnTo>
                    <a:pt x="67" y="6"/>
                  </a:lnTo>
                  <a:lnTo>
                    <a:pt x="68" y="3"/>
                  </a:lnTo>
                  <a:lnTo>
                    <a:pt x="64" y="3"/>
                  </a:lnTo>
                  <a:lnTo>
                    <a:pt x="4" y="0"/>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6" name="Freeform 254"/>
            <p:cNvSpPr>
              <a:spLocks/>
            </p:cNvSpPr>
            <p:nvPr/>
          </p:nvSpPr>
          <p:spPr bwMode="auto">
            <a:xfrm>
              <a:off x="2092" y="2234"/>
              <a:ext cx="67" cy="26"/>
            </a:xfrm>
            <a:custGeom>
              <a:avLst/>
              <a:gdLst>
                <a:gd name="T0" fmla="*/ 4 w 67"/>
                <a:gd name="T1" fmla="*/ 0 h 26"/>
                <a:gd name="T2" fmla="*/ 0 w 67"/>
                <a:gd name="T3" fmla="*/ 0 h 26"/>
                <a:gd name="T4" fmla="*/ 1 w 67"/>
                <a:gd name="T5" fmla="*/ 19 h 26"/>
                <a:gd name="T6" fmla="*/ 1 w 67"/>
                <a:gd name="T7" fmla="*/ 22 h 26"/>
                <a:gd name="T8" fmla="*/ 4 w 67"/>
                <a:gd name="T9" fmla="*/ 22 h 26"/>
                <a:gd name="T10" fmla="*/ 65 w 67"/>
                <a:gd name="T11" fmla="*/ 25 h 26"/>
                <a:gd name="T12" fmla="*/ 66 w 67"/>
                <a:gd name="T13" fmla="*/ 24 h 26"/>
                <a:gd name="T14" fmla="*/ 64 w 67"/>
                <a:gd name="T15" fmla="*/ 21 h 26"/>
                <a:gd name="T16" fmla="*/ 65 w 67"/>
                <a:gd name="T17" fmla="*/ 3 h 26"/>
                <a:gd name="T18" fmla="*/ 66 w 67"/>
                <a:gd name="T19" fmla="*/ 3 h 26"/>
                <a:gd name="T20" fmla="*/ 64 w 67"/>
                <a:gd name="T21" fmla="*/ 3 h 26"/>
                <a:gd name="T22" fmla="*/ 4 w 6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26">
                  <a:moveTo>
                    <a:pt x="4" y="0"/>
                  </a:moveTo>
                  <a:lnTo>
                    <a:pt x="0" y="0"/>
                  </a:lnTo>
                  <a:lnTo>
                    <a:pt x="1" y="19"/>
                  </a:lnTo>
                  <a:lnTo>
                    <a:pt x="1" y="22"/>
                  </a:lnTo>
                  <a:lnTo>
                    <a:pt x="4" y="22"/>
                  </a:lnTo>
                  <a:lnTo>
                    <a:pt x="65" y="25"/>
                  </a:lnTo>
                  <a:lnTo>
                    <a:pt x="66" y="24"/>
                  </a:lnTo>
                  <a:lnTo>
                    <a:pt x="64" y="21"/>
                  </a:lnTo>
                  <a:lnTo>
                    <a:pt x="65" y="3"/>
                  </a:lnTo>
                  <a:lnTo>
                    <a:pt x="66" y="3"/>
                  </a:lnTo>
                  <a:lnTo>
                    <a:pt x="64" y="3"/>
                  </a:lnTo>
                  <a:lnTo>
                    <a:pt x="4" y="0"/>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7" name="Freeform 255"/>
            <p:cNvSpPr>
              <a:spLocks/>
            </p:cNvSpPr>
            <p:nvPr/>
          </p:nvSpPr>
          <p:spPr bwMode="auto">
            <a:xfrm>
              <a:off x="1918" y="2391"/>
              <a:ext cx="69" cy="26"/>
            </a:xfrm>
            <a:custGeom>
              <a:avLst/>
              <a:gdLst>
                <a:gd name="T0" fmla="*/ 3 w 69"/>
                <a:gd name="T1" fmla="*/ 0 h 26"/>
                <a:gd name="T2" fmla="*/ 0 w 69"/>
                <a:gd name="T3" fmla="*/ 0 h 26"/>
                <a:gd name="T4" fmla="*/ 0 w 69"/>
                <a:gd name="T5" fmla="*/ 1 h 26"/>
                <a:gd name="T6" fmla="*/ 0 w 69"/>
                <a:gd name="T7" fmla="*/ 21 h 26"/>
                <a:gd name="T8" fmla="*/ 1 w 69"/>
                <a:gd name="T9" fmla="*/ 24 h 26"/>
                <a:gd name="T10" fmla="*/ 4 w 69"/>
                <a:gd name="T11" fmla="*/ 21 h 26"/>
                <a:gd name="T12" fmla="*/ 64 w 69"/>
                <a:gd name="T13" fmla="*/ 21 h 26"/>
                <a:gd name="T14" fmla="*/ 67 w 69"/>
                <a:gd name="T15" fmla="*/ 25 h 26"/>
                <a:gd name="T16" fmla="*/ 67 w 69"/>
                <a:gd name="T17" fmla="*/ 22 h 26"/>
                <a:gd name="T18" fmla="*/ 68 w 69"/>
                <a:gd name="T19" fmla="*/ 4 h 26"/>
                <a:gd name="T20" fmla="*/ 68 w 69"/>
                <a:gd name="T21" fmla="*/ 1 h 26"/>
                <a:gd name="T22" fmla="*/ 64 w 69"/>
                <a:gd name="T23" fmla="*/ 0 h 26"/>
                <a:gd name="T24" fmla="*/ 3 w 69"/>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26">
                  <a:moveTo>
                    <a:pt x="3" y="0"/>
                  </a:moveTo>
                  <a:lnTo>
                    <a:pt x="0" y="0"/>
                  </a:lnTo>
                  <a:lnTo>
                    <a:pt x="0" y="1"/>
                  </a:lnTo>
                  <a:lnTo>
                    <a:pt x="0" y="21"/>
                  </a:lnTo>
                  <a:lnTo>
                    <a:pt x="1" y="24"/>
                  </a:lnTo>
                  <a:lnTo>
                    <a:pt x="4" y="21"/>
                  </a:lnTo>
                  <a:lnTo>
                    <a:pt x="64" y="21"/>
                  </a:lnTo>
                  <a:lnTo>
                    <a:pt x="67" y="25"/>
                  </a:lnTo>
                  <a:lnTo>
                    <a:pt x="67" y="22"/>
                  </a:lnTo>
                  <a:lnTo>
                    <a:pt x="68" y="4"/>
                  </a:lnTo>
                  <a:lnTo>
                    <a:pt x="68" y="1"/>
                  </a:lnTo>
                  <a:lnTo>
                    <a:pt x="64" y="0"/>
                  </a:lnTo>
                  <a:lnTo>
                    <a:pt x="3" y="0"/>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8" name="Freeform 256"/>
            <p:cNvSpPr>
              <a:spLocks/>
            </p:cNvSpPr>
            <p:nvPr/>
          </p:nvSpPr>
          <p:spPr bwMode="auto">
            <a:xfrm>
              <a:off x="1915" y="2230"/>
              <a:ext cx="72" cy="28"/>
            </a:xfrm>
            <a:custGeom>
              <a:avLst/>
              <a:gdLst>
                <a:gd name="T0" fmla="*/ 5 w 72"/>
                <a:gd name="T1" fmla="*/ 3 h 28"/>
                <a:gd name="T2" fmla="*/ 3 w 72"/>
                <a:gd name="T3" fmla="*/ 1 h 28"/>
                <a:gd name="T4" fmla="*/ 3 w 72"/>
                <a:gd name="T5" fmla="*/ 6 h 28"/>
                <a:gd name="T6" fmla="*/ 0 w 72"/>
                <a:gd name="T7" fmla="*/ 21 h 28"/>
                <a:gd name="T8" fmla="*/ 4 w 72"/>
                <a:gd name="T9" fmla="*/ 26 h 28"/>
                <a:gd name="T10" fmla="*/ 6 w 72"/>
                <a:gd name="T11" fmla="*/ 26 h 28"/>
                <a:gd name="T12" fmla="*/ 67 w 72"/>
                <a:gd name="T13" fmla="*/ 27 h 28"/>
                <a:gd name="T14" fmla="*/ 70 w 72"/>
                <a:gd name="T15" fmla="*/ 26 h 28"/>
                <a:gd name="T16" fmla="*/ 71 w 72"/>
                <a:gd name="T17" fmla="*/ 6 h 28"/>
                <a:gd name="T18" fmla="*/ 70 w 72"/>
                <a:gd name="T19" fmla="*/ 4 h 28"/>
                <a:gd name="T20" fmla="*/ 67 w 72"/>
                <a:gd name="T21" fmla="*/ 0 h 28"/>
                <a:gd name="T22" fmla="*/ 5 w 72"/>
                <a:gd name="T2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28">
                  <a:moveTo>
                    <a:pt x="5" y="3"/>
                  </a:moveTo>
                  <a:lnTo>
                    <a:pt x="3" y="1"/>
                  </a:lnTo>
                  <a:lnTo>
                    <a:pt x="3" y="6"/>
                  </a:lnTo>
                  <a:lnTo>
                    <a:pt x="0" y="21"/>
                  </a:lnTo>
                  <a:lnTo>
                    <a:pt x="4" y="26"/>
                  </a:lnTo>
                  <a:lnTo>
                    <a:pt x="6" y="26"/>
                  </a:lnTo>
                  <a:lnTo>
                    <a:pt x="67" y="27"/>
                  </a:lnTo>
                  <a:lnTo>
                    <a:pt x="70" y="26"/>
                  </a:lnTo>
                  <a:lnTo>
                    <a:pt x="71" y="6"/>
                  </a:lnTo>
                  <a:lnTo>
                    <a:pt x="70" y="4"/>
                  </a:lnTo>
                  <a:lnTo>
                    <a:pt x="67" y="0"/>
                  </a:lnTo>
                  <a:lnTo>
                    <a:pt x="5" y="3"/>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9" name="Freeform 257"/>
            <p:cNvSpPr>
              <a:spLocks/>
            </p:cNvSpPr>
            <p:nvPr/>
          </p:nvSpPr>
          <p:spPr bwMode="auto">
            <a:xfrm>
              <a:off x="1880" y="2235"/>
              <a:ext cx="302" cy="177"/>
            </a:xfrm>
            <a:custGeom>
              <a:avLst/>
              <a:gdLst>
                <a:gd name="T0" fmla="*/ 1 w 302"/>
                <a:gd name="T1" fmla="*/ 85 h 177"/>
                <a:gd name="T2" fmla="*/ 2 w 302"/>
                <a:gd name="T3" fmla="*/ 106 h 177"/>
                <a:gd name="T4" fmla="*/ 2 w 302"/>
                <a:gd name="T5" fmla="*/ 123 h 177"/>
                <a:gd name="T6" fmla="*/ 6 w 302"/>
                <a:gd name="T7" fmla="*/ 138 h 177"/>
                <a:gd name="T8" fmla="*/ 10 w 302"/>
                <a:gd name="T9" fmla="*/ 142 h 177"/>
                <a:gd name="T10" fmla="*/ 10 w 302"/>
                <a:gd name="T11" fmla="*/ 152 h 177"/>
                <a:gd name="T12" fmla="*/ 14 w 302"/>
                <a:gd name="T13" fmla="*/ 162 h 177"/>
                <a:gd name="T14" fmla="*/ 21 w 302"/>
                <a:gd name="T15" fmla="*/ 165 h 177"/>
                <a:gd name="T16" fmla="*/ 26 w 302"/>
                <a:gd name="T17" fmla="*/ 160 h 177"/>
                <a:gd name="T18" fmla="*/ 31 w 302"/>
                <a:gd name="T19" fmla="*/ 167 h 177"/>
                <a:gd name="T20" fmla="*/ 40 w 302"/>
                <a:gd name="T21" fmla="*/ 172 h 177"/>
                <a:gd name="T22" fmla="*/ 55 w 302"/>
                <a:gd name="T23" fmla="*/ 172 h 177"/>
                <a:gd name="T24" fmla="*/ 69 w 302"/>
                <a:gd name="T25" fmla="*/ 175 h 177"/>
                <a:gd name="T26" fmla="*/ 87 w 302"/>
                <a:gd name="T27" fmla="*/ 172 h 177"/>
                <a:gd name="T28" fmla="*/ 102 w 302"/>
                <a:gd name="T29" fmla="*/ 172 h 177"/>
                <a:gd name="T30" fmla="*/ 107 w 302"/>
                <a:gd name="T31" fmla="*/ 170 h 177"/>
                <a:gd name="T32" fmla="*/ 114 w 302"/>
                <a:gd name="T33" fmla="*/ 169 h 177"/>
                <a:gd name="T34" fmla="*/ 116 w 302"/>
                <a:gd name="T35" fmla="*/ 165 h 177"/>
                <a:gd name="T36" fmla="*/ 192 w 302"/>
                <a:gd name="T37" fmla="*/ 165 h 177"/>
                <a:gd name="T38" fmla="*/ 196 w 302"/>
                <a:gd name="T39" fmla="*/ 165 h 177"/>
                <a:gd name="T40" fmla="*/ 206 w 302"/>
                <a:gd name="T41" fmla="*/ 169 h 177"/>
                <a:gd name="T42" fmla="*/ 217 w 302"/>
                <a:gd name="T43" fmla="*/ 172 h 177"/>
                <a:gd name="T44" fmla="*/ 237 w 302"/>
                <a:gd name="T45" fmla="*/ 176 h 177"/>
                <a:gd name="T46" fmla="*/ 256 w 302"/>
                <a:gd name="T47" fmla="*/ 173 h 177"/>
                <a:gd name="T48" fmla="*/ 267 w 302"/>
                <a:gd name="T49" fmla="*/ 170 h 177"/>
                <a:gd name="T50" fmla="*/ 276 w 302"/>
                <a:gd name="T51" fmla="*/ 167 h 177"/>
                <a:gd name="T52" fmla="*/ 282 w 302"/>
                <a:gd name="T53" fmla="*/ 167 h 177"/>
                <a:gd name="T54" fmla="*/ 289 w 302"/>
                <a:gd name="T55" fmla="*/ 166 h 177"/>
                <a:gd name="T56" fmla="*/ 296 w 302"/>
                <a:gd name="T57" fmla="*/ 165 h 177"/>
                <a:gd name="T58" fmla="*/ 299 w 302"/>
                <a:gd name="T59" fmla="*/ 156 h 177"/>
                <a:gd name="T60" fmla="*/ 301 w 302"/>
                <a:gd name="T61" fmla="*/ 33 h 177"/>
                <a:gd name="T62" fmla="*/ 299 w 302"/>
                <a:gd name="T63" fmla="*/ 20 h 177"/>
                <a:gd name="T64" fmla="*/ 292 w 302"/>
                <a:gd name="T65" fmla="*/ 17 h 177"/>
                <a:gd name="T66" fmla="*/ 282 w 302"/>
                <a:gd name="T67" fmla="*/ 16 h 177"/>
                <a:gd name="T68" fmla="*/ 279 w 302"/>
                <a:gd name="T69" fmla="*/ 14 h 177"/>
                <a:gd name="T70" fmla="*/ 274 w 302"/>
                <a:gd name="T71" fmla="*/ 14 h 177"/>
                <a:gd name="T72" fmla="*/ 269 w 302"/>
                <a:gd name="T73" fmla="*/ 9 h 177"/>
                <a:gd name="T74" fmla="*/ 252 w 302"/>
                <a:gd name="T75" fmla="*/ 10 h 177"/>
                <a:gd name="T76" fmla="*/ 236 w 302"/>
                <a:gd name="T77" fmla="*/ 10 h 177"/>
                <a:gd name="T78" fmla="*/ 219 w 302"/>
                <a:gd name="T79" fmla="*/ 9 h 177"/>
                <a:gd name="T80" fmla="*/ 207 w 302"/>
                <a:gd name="T81" fmla="*/ 10 h 177"/>
                <a:gd name="T82" fmla="*/ 196 w 302"/>
                <a:gd name="T83" fmla="*/ 13 h 177"/>
                <a:gd name="T84" fmla="*/ 190 w 302"/>
                <a:gd name="T85" fmla="*/ 13 h 177"/>
                <a:gd name="T86" fmla="*/ 115 w 302"/>
                <a:gd name="T87" fmla="*/ 10 h 177"/>
                <a:gd name="T88" fmla="*/ 112 w 302"/>
                <a:gd name="T89" fmla="*/ 11 h 177"/>
                <a:gd name="T90" fmla="*/ 112 w 302"/>
                <a:gd name="T91" fmla="*/ 9 h 177"/>
                <a:gd name="T92" fmla="*/ 106 w 302"/>
                <a:gd name="T93" fmla="*/ 7 h 177"/>
                <a:gd name="T94" fmla="*/ 104 w 302"/>
                <a:gd name="T95" fmla="*/ 3 h 177"/>
                <a:gd name="T96" fmla="*/ 87 w 302"/>
                <a:gd name="T97" fmla="*/ 4 h 177"/>
                <a:gd name="T98" fmla="*/ 69 w 302"/>
                <a:gd name="T99" fmla="*/ 0 h 177"/>
                <a:gd name="T100" fmla="*/ 55 w 302"/>
                <a:gd name="T101" fmla="*/ 3 h 177"/>
                <a:gd name="T102" fmla="*/ 39 w 302"/>
                <a:gd name="T103" fmla="*/ 3 h 177"/>
                <a:gd name="T104" fmla="*/ 31 w 302"/>
                <a:gd name="T105" fmla="*/ 6 h 177"/>
                <a:gd name="T106" fmla="*/ 26 w 302"/>
                <a:gd name="T107" fmla="*/ 7 h 177"/>
                <a:gd name="T108" fmla="*/ 24 w 302"/>
                <a:gd name="T109" fmla="*/ 9 h 177"/>
                <a:gd name="T110" fmla="*/ 15 w 302"/>
                <a:gd name="T111" fmla="*/ 10 h 177"/>
                <a:gd name="T112" fmla="*/ 11 w 302"/>
                <a:gd name="T113" fmla="*/ 20 h 177"/>
                <a:gd name="T114" fmla="*/ 11 w 302"/>
                <a:gd name="T115" fmla="*/ 34 h 177"/>
                <a:gd name="T116" fmla="*/ 7 w 302"/>
                <a:gd name="T117" fmla="*/ 40 h 177"/>
                <a:gd name="T118" fmla="*/ 4 w 302"/>
                <a:gd name="T119" fmla="*/ 50 h 177"/>
                <a:gd name="T120" fmla="*/ 0 w 302"/>
                <a:gd name="T121" fmla="*/ 65 h 177"/>
                <a:gd name="T122" fmla="*/ 1 w 302"/>
                <a:gd name="T123" fmla="*/ 8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2" h="177">
                  <a:moveTo>
                    <a:pt x="1" y="85"/>
                  </a:moveTo>
                  <a:lnTo>
                    <a:pt x="2" y="106"/>
                  </a:lnTo>
                  <a:lnTo>
                    <a:pt x="2" y="123"/>
                  </a:lnTo>
                  <a:lnTo>
                    <a:pt x="6" y="138"/>
                  </a:lnTo>
                  <a:lnTo>
                    <a:pt x="10" y="142"/>
                  </a:lnTo>
                  <a:lnTo>
                    <a:pt x="10" y="152"/>
                  </a:lnTo>
                  <a:lnTo>
                    <a:pt x="14" y="162"/>
                  </a:lnTo>
                  <a:lnTo>
                    <a:pt x="21" y="165"/>
                  </a:lnTo>
                  <a:lnTo>
                    <a:pt x="26" y="160"/>
                  </a:lnTo>
                  <a:lnTo>
                    <a:pt x="31" y="167"/>
                  </a:lnTo>
                  <a:lnTo>
                    <a:pt x="40" y="172"/>
                  </a:lnTo>
                  <a:lnTo>
                    <a:pt x="55" y="172"/>
                  </a:lnTo>
                  <a:lnTo>
                    <a:pt x="69" y="175"/>
                  </a:lnTo>
                  <a:lnTo>
                    <a:pt x="87" y="172"/>
                  </a:lnTo>
                  <a:lnTo>
                    <a:pt x="102" y="172"/>
                  </a:lnTo>
                  <a:lnTo>
                    <a:pt x="107" y="170"/>
                  </a:lnTo>
                  <a:lnTo>
                    <a:pt x="114" y="169"/>
                  </a:lnTo>
                  <a:lnTo>
                    <a:pt x="116" y="165"/>
                  </a:lnTo>
                  <a:lnTo>
                    <a:pt x="192" y="165"/>
                  </a:lnTo>
                  <a:lnTo>
                    <a:pt x="196" y="165"/>
                  </a:lnTo>
                  <a:lnTo>
                    <a:pt x="206" y="169"/>
                  </a:lnTo>
                  <a:lnTo>
                    <a:pt x="217" y="172"/>
                  </a:lnTo>
                  <a:lnTo>
                    <a:pt x="237" y="176"/>
                  </a:lnTo>
                  <a:lnTo>
                    <a:pt x="256" y="173"/>
                  </a:lnTo>
                  <a:lnTo>
                    <a:pt x="267" y="170"/>
                  </a:lnTo>
                  <a:lnTo>
                    <a:pt x="276" y="167"/>
                  </a:lnTo>
                  <a:lnTo>
                    <a:pt x="282" y="167"/>
                  </a:lnTo>
                  <a:lnTo>
                    <a:pt x="289" y="166"/>
                  </a:lnTo>
                  <a:lnTo>
                    <a:pt x="296" y="165"/>
                  </a:lnTo>
                  <a:lnTo>
                    <a:pt x="299" y="156"/>
                  </a:lnTo>
                  <a:lnTo>
                    <a:pt x="301" y="33"/>
                  </a:lnTo>
                  <a:lnTo>
                    <a:pt x="299" y="20"/>
                  </a:lnTo>
                  <a:lnTo>
                    <a:pt x="292" y="17"/>
                  </a:lnTo>
                  <a:lnTo>
                    <a:pt x="282" y="16"/>
                  </a:lnTo>
                  <a:lnTo>
                    <a:pt x="279" y="14"/>
                  </a:lnTo>
                  <a:lnTo>
                    <a:pt x="274" y="14"/>
                  </a:lnTo>
                  <a:lnTo>
                    <a:pt x="269" y="9"/>
                  </a:lnTo>
                  <a:lnTo>
                    <a:pt x="252" y="10"/>
                  </a:lnTo>
                  <a:lnTo>
                    <a:pt x="236" y="10"/>
                  </a:lnTo>
                  <a:lnTo>
                    <a:pt x="219" y="9"/>
                  </a:lnTo>
                  <a:lnTo>
                    <a:pt x="207" y="10"/>
                  </a:lnTo>
                  <a:lnTo>
                    <a:pt x="196" y="13"/>
                  </a:lnTo>
                  <a:lnTo>
                    <a:pt x="190" y="13"/>
                  </a:lnTo>
                  <a:lnTo>
                    <a:pt x="115" y="10"/>
                  </a:lnTo>
                  <a:lnTo>
                    <a:pt x="112" y="11"/>
                  </a:lnTo>
                  <a:lnTo>
                    <a:pt x="112" y="9"/>
                  </a:lnTo>
                  <a:lnTo>
                    <a:pt x="106" y="7"/>
                  </a:lnTo>
                  <a:lnTo>
                    <a:pt x="104" y="3"/>
                  </a:lnTo>
                  <a:lnTo>
                    <a:pt x="87" y="4"/>
                  </a:lnTo>
                  <a:lnTo>
                    <a:pt x="69" y="0"/>
                  </a:lnTo>
                  <a:lnTo>
                    <a:pt x="55" y="3"/>
                  </a:lnTo>
                  <a:lnTo>
                    <a:pt x="39" y="3"/>
                  </a:lnTo>
                  <a:lnTo>
                    <a:pt x="31" y="6"/>
                  </a:lnTo>
                  <a:lnTo>
                    <a:pt x="26" y="7"/>
                  </a:lnTo>
                  <a:lnTo>
                    <a:pt x="24" y="9"/>
                  </a:lnTo>
                  <a:lnTo>
                    <a:pt x="15" y="10"/>
                  </a:lnTo>
                  <a:lnTo>
                    <a:pt x="11" y="20"/>
                  </a:lnTo>
                  <a:lnTo>
                    <a:pt x="11" y="34"/>
                  </a:lnTo>
                  <a:lnTo>
                    <a:pt x="7" y="40"/>
                  </a:lnTo>
                  <a:lnTo>
                    <a:pt x="4" y="50"/>
                  </a:lnTo>
                  <a:lnTo>
                    <a:pt x="0" y="65"/>
                  </a:lnTo>
                  <a:lnTo>
                    <a:pt x="1" y="85"/>
                  </a:lnTo>
                </a:path>
              </a:pathLst>
            </a:custGeom>
            <a:solidFill>
              <a:srgbClr val="FDEB6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0" name="Freeform 258"/>
            <p:cNvSpPr>
              <a:spLocks/>
            </p:cNvSpPr>
            <p:nvPr/>
          </p:nvSpPr>
          <p:spPr bwMode="auto">
            <a:xfrm>
              <a:off x="2171" y="2258"/>
              <a:ext cx="22" cy="138"/>
            </a:xfrm>
            <a:custGeom>
              <a:avLst/>
              <a:gdLst>
                <a:gd name="T0" fmla="*/ 12 w 22"/>
                <a:gd name="T1" fmla="*/ 0 h 138"/>
                <a:gd name="T2" fmla="*/ 7 w 22"/>
                <a:gd name="T3" fmla="*/ 0 h 138"/>
                <a:gd name="T4" fmla="*/ 4 w 22"/>
                <a:gd name="T5" fmla="*/ 3 h 138"/>
                <a:gd name="T6" fmla="*/ 0 w 22"/>
                <a:gd name="T7" fmla="*/ 133 h 138"/>
                <a:gd name="T8" fmla="*/ 7 w 22"/>
                <a:gd name="T9" fmla="*/ 134 h 138"/>
                <a:gd name="T10" fmla="*/ 12 w 22"/>
                <a:gd name="T11" fmla="*/ 137 h 138"/>
                <a:gd name="T12" fmla="*/ 21 w 22"/>
                <a:gd name="T13" fmla="*/ 133 h 138"/>
                <a:gd name="T14" fmla="*/ 18 w 22"/>
                <a:gd name="T15" fmla="*/ 134 h 138"/>
                <a:gd name="T16" fmla="*/ 17 w 22"/>
                <a:gd name="T17" fmla="*/ 3 h 138"/>
                <a:gd name="T18" fmla="*/ 17 w 22"/>
                <a:gd name="T19" fmla="*/ 0 h 138"/>
                <a:gd name="T20" fmla="*/ 12 w 22"/>
                <a:gd name="T2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38">
                  <a:moveTo>
                    <a:pt x="12" y="0"/>
                  </a:moveTo>
                  <a:lnTo>
                    <a:pt x="7" y="0"/>
                  </a:lnTo>
                  <a:lnTo>
                    <a:pt x="4" y="3"/>
                  </a:lnTo>
                  <a:lnTo>
                    <a:pt x="0" y="133"/>
                  </a:lnTo>
                  <a:lnTo>
                    <a:pt x="7" y="134"/>
                  </a:lnTo>
                  <a:lnTo>
                    <a:pt x="12" y="137"/>
                  </a:lnTo>
                  <a:lnTo>
                    <a:pt x="21" y="133"/>
                  </a:lnTo>
                  <a:lnTo>
                    <a:pt x="18" y="134"/>
                  </a:lnTo>
                  <a:lnTo>
                    <a:pt x="17" y="3"/>
                  </a:lnTo>
                  <a:lnTo>
                    <a:pt x="17" y="0"/>
                  </a:lnTo>
                  <a:lnTo>
                    <a:pt x="12" y="0"/>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1" name="Freeform 259"/>
            <p:cNvSpPr>
              <a:spLocks/>
            </p:cNvSpPr>
            <p:nvPr/>
          </p:nvSpPr>
          <p:spPr bwMode="auto">
            <a:xfrm>
              <a:off x="1899" y="2378"/>
              <a:ext cx="77" cy="29"/>
            </a:xfrm>
            <a:custGeom>
              <a:avLst/>
              <a:gdLst>
                <a:gd name="T0" fmla="*/ 0 w 77"/>
                <a:gd name="T1" fmla="*/ 28 h 29"/>
                <a:gd name="T2" fmla="*/ 76 w 77"/>
                <a:gd name="T3" fmla="*/ 0 h 29"/>
                <a:gd name="T4" fmla="*/ 0 w 77"/>
                <a:gd name="T5" fmla="*/ 28 h 29"/>
              </a:gdLst>
              <a:ahLst/>
              <a:cxnLst>
                <a:cxn ang="0">
                  <a:pos x="T0" y="T1"/>
                </a:cxn>
                <a:cxn ang="0">
                  <a:pos x="T2" y="T3"/>
                </a:cxn>
                <a:cxn ang="0">
                  <a:pos x="T4" y="T5"/>
                </a:cxn>
              </a:cxnLst>
              <a:rect l="0" t="0" r="r" b="b"/>
              <a:pathLst>
                <a:path w="77" h="29">
                  <a:moveTo>
                    <a:pt x="0" y="28"/>
                  </a:moveTo>
                  <a:lnTo>
                    <a:pt x="76" y="0"/>
                  </a:lnTo>
                  <a:lnTo>
                    <a:pt x="0" y="28"/>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2" name="Freeform 260"/>
            <p:cNvSpPr>
              <a:spLocks/>
            </p:cNvSpPr>
            <p:nvPr/>
          </p:nvSpPr>
          <p:spPr bwMode="auto">
            <a:xfrm>
              <a:off x="1902" y="2243"/>
              <a:ext cx="75" cy="28"/>
            </a:xfrm>
            <a:custGeom>
              <a:avLst/>
              <a:gdLst>
                <a:gd name="T0" fmla="*/ 0 w 75"/>
                <a:gd name="T1" fmla="*/ 27 h 28"/>
                <a:gd name="T2" fmla="*/ 74 w 75"/>
                <a:gd name="T3" fmla="*/ 0 h 28"/>
                <a:gd name="T4" fmla="*/ 0 w 75"/>
                <a:gd name="T5" fmla="*/ 27 h 28"/>
              </a:gdLst>
              <a:ahLst/>
              <a:cxnLst>
                <a:cxn ang="0">
                  <a:pos x="T0" y="T1"/>
                </a:cxn>
                <a:cxn ang="0">
                  <a:pos x="T2" y="T3"/>
                </a:cxn>
                <a:cxn ang="0">
                  <a:pos x="T4" y="T5"/>
                </a:cxn>
              </a:cxnLst>
              <a:rect l="0" t="0" r="r" b="b"/>
              <a:pathLst>
                <a:path w="75" h="28">
                  <a:moveTo>
                    <a:pt x="0" y="27"/>
                  </a:moveTo>
                  <a:lnTo>
                    <a:pt x="74" y="0"/>
                  </a:lnTo>
                  <a:lnTo>
                    <a:pt x="0" y="27"/>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3" name="Freeform 261"/>
            <p:cNvSpPr>
              <a:spLocks/>
            </p:cNvSpPr>
            <p:nvPr/>
          </p:nvSpPr>
          <p:spPr bwMode="auto">
            <a:xfrm>
              <a:off x="1902" y="2245"/>
              <a:ext cx="75" cy="25"/>
            </a:xfrm>
            <a:custGeom>
              <a:avLst/>
              <a:gdLst>
                <a:gd name="T0" fmla="*/ 0 w 75"/>
                <a:gd name="T1" fmla="*/ 24 h 25"/>
                <a:gd name="T2" fmla="*/ 0 w 75"/>
                <a:gd name="T3" fmla="*/ 0 h 25"/>
                <a:gd name="T4" fmla="*/ 73 w 75"/>
                <a:gd name="T5" fmla="*/ 0 h 25"/>
                <a:gd name="T6" fmla="*/ 74 w 75"/>
                <a:gd name="T7" fmla="*/ 21 h 25"/>
                <a:gd name="T8" fmla="*/ 0 w 75"/>
                <a:gd name="T9" fmla="*/ 24 h 25"/>
              </a:gdLst>
              <a:ahLst/>
              <a:cxnLst>
                <a:cxn ang="0">
                  <a:pos x="T0" y="T1"/>
                </a:cxn>
                <a:cxn ang="0">
                  <a:pos x="T2" y="T3"/>
                </a:cxn>
                <a:cxn ang="0">
                  <a:pos x="T4" y="T5"/>
                </a:cxn>
                <a:cxn ang="0">
                  <a:pos x="T6" y="T7"/>
                </a:cxn>
                <a:cxn ang="0">
                  <a:pos x="T8" y="T9"/>
                </a:cxn>
              </a:cxnLst>
              <a:rect l="0" t="0" r="r" b="b"/>
              <a:pathLst>
                <a:path w="75" h="25">
                  <a:moveTo>
                    <a:pt x="0" y="24"/>
                  </a:moveTo>
                  <a:lnTo>
                    <a:pt x="0" y="0"/>
                  </a:lnTo>
                  <a:lnTo>
                    <a:pt x="73" y="0"/>
                  </a:lnTo>
                  <a:lnTo>
                    <a:pt x="74" y="21"/>
                  </a:lnTo>
                  <a:lnTo>
                    <a:pt x="0" y="24"/>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4" name="Freeform 262"/>
            <p:cNvSpPr>
              <a:spLocks/>
            </p:cNvSpPr>
            <p:nvPr/>
          </p:nvSpPr>
          <p:spPr bwMode="auto">
            <a:xfrm>
              <a:off x="1885" y="2350"/>
              <a:ext cx="121" cy="41"/>
            </a:xfrm>
            <a:custGeom>
              <a:avLst/>
              <a:gdLst>
                <a:gd name="T0" fmla="*/ 6 w 121"/>
                <a:gd name="T1" fmla="*/ 29 h 41"/>
                <a:gd name="T2" fmla="*/ 3 w 121"/>
                <a:gd name="T3" fmla="*/ 31 h 41"/>
                <a:gd name="T4" fmla="*/ 3 w 121"/>
                <a:gd name="T5" fmla="*/ 36 h 41"/>
                <a:gd name="T6" fmla="*/ 5 w 121"/>
                <a:gd name="T7" fmla="*/ 37 h 41"/>
                <a:gd name="T8" fmla="*/ 8 w 121"/>
                <a:gd name="T9" fmla="*/ 39 h 41"/>
                <a:gd name="T10" fmla="*/ 111 w 121"/>
                <a:gd name="T11" fmla="*/ 40 h 41"/>
                <a:gd name="T12" fmla="*/ 119 w 121"/>
                <a:gd name="T13" fmla="*/ 37 h 41"/>
                <a:gd name="T14" fmla="*/ 120 w 121"/>
                <a:gd name="T15" fmla="*/ 30 h 41"/>
                <a:gd name="T16" fmla="*/ 119 w 121"/>
                <a:gd name="T17" fmla="*/ 13 h 41"/>
                <a:gd name="T18" fmla="*/ 119 w 121"/>
                <a:gd name="T19" fmla="*/ 6 h 41"/>
                <a:gd name="T20" fmla="*/ 114 w 121"/>
                <a:gd name="T21" fmla="*/ 0 h 41"/>
                <a:gd name="T22" fmla="*/ 13 w 121"/>
                <a:gd name="T23" fmla="*/ 0 h 41"/>
                <a:gd name="T24" fmla="*/ 6 w 121"/>
                <a:gd name="T25" fmla="*/ 6 h 41"/>
                <a:gd name="T26" fmla="*/ 0 w 121"/>
                <a:gd name="T27" fmla="*/ 11 h 41"/>
                <a:gd name="T28" fmla="*/ 6 w 121"/>
                <a:gd name="T2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41">
                  <a:moveTo>
                    <a:pt x="6" y="29"/>
                  </a:moveTo>
                  <a:lnTo>
                    <a:pt x="3" y="31"/>
                  </a:lnTo>
                  <a:lnTo>
                    <a:pt x="3" y="36"/>
                  </a:lnTo>
                  <a:lnTo>
                    <a:pt x="5" y="37"/>
                  </a:lnTo>
                  <a:lnTo>
                    <a:pt x="8" y="39"/>
                  </a:lnTo>
                  <a:lnTo>
                    <a:pt x="111" y="40"/>
                  </a:lnTo>
                  <a:lnTo>
                    <a:pt x="119" y="37"/>
                  </a:lnTo>
                  <a:lnTo>
                    <a:pt x="120" y="30"/>
                  </a:lnTo>
                  <a:lnTo>
                    <a:pt x="119" y="13"/>
                  </a:lnTo>
                  <a:lnTo>
                    <a:pt x="119" y="6"/>
                  </a:lnTo>
                  <a:lnTo>
                    <a:pt x="114" y="0"/>
                  </a:lnTo>
                  <a:lnTo>
                    <a:pt x="13" y="0"/>
                  </a:lnTo>
                  <a:lnTo>
                    <a:pt x="6" y="6"/>
                  </a:lnTo>
                  <a:lnTo>
                    <a:pt x="0" y="11"/>
                  </a:lnTo>
                  <a:lnTo>
                    <a:pt x="6" y="29"/>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5" name="Freeform 263"/>
            <p:cNvSpPr>
              <a:spLocks/>
            </p:cNvSpPr>
            <p:nvPr/>
          </p:nvSpPr>
          <p:spPr bwMode="auto">
            <a:xfrm>
              <a:off x="2072" y="2257"/>
              <a:ext cx="41" cy="135"/>
            </a:xfrm>
            <a:custGeom>
              <a:avLst/>
              <a:gdLst>
                <a:gd name="T0" fmla="*/ 13 w 41"/>
                <a:gd name="T1" fmla="*/ 133 h 135"/>
                <a:gd name="T2" fmla="*/ 8 w 41"/>
                <a:gd name="T3" fmla="*/ 134 h 135"/>
                <a:gd name="T4" fmla="*/ 5 w 41"/>
                <a:gd name="T5" fmla="*/ 130 h 135"/>
                <a:gd name="T6" fmla="*/ 0 w 41"/>
                <a:gd name="T7" fmla="*/ 131 h 135"/>
                <a:gd name="T8" fmla="*/ 0 w 41"/>
                <a:gd name="T9" fmla="*/ 127 h 135"/>
                <a:gd name="T10" fmla="*/ 4 w 41"/>
                <a:gd name="T11" fmla="*/ 7 h 135"/>
                <a:gd name="T12" fmla="*/ 6 w 41"/>
                <a:gd name="T13" fmla="*/ 1 h 135"/>
                <a:gd name="T14" fmla="*/ 14 w 41"/>
                <a:gd name="T15" fmla="*/ 0 h 135"/>
                <a:gd name="T16" fmla="*/ 30 w 41"/>
                <a:gd name="T17" fmla="*/ 0 h 135"/>
                <a:gd name="T18" fmla="*/ 37 w 41"/>
                <a:gd name="T19" fmla="*/ 3 h 135"/>
                <a:gd name="T20" fmla="*/ 40 w 41"/>
                <a:gd name="T21" fmla="*/ 10 h 135"/>
                <a:gd name="T22" fmla="*/ 37 w 41"/>
                <a:gd name="T23" fmla="*/ 123 h 135"/>
                <a:gd name="T24" fmla="*/ 34 w 41"/>
                <a:gd name="T25" fmla="*/ 131 h 135"/>
                <a:gd name="T26" fmla="*/ 28 w 41"/>
                <a:gd name="T27" fmla="*/ 134 h 135"/>
                <a:gd name="T28" fmla="*/ 13 w 41"/>
                <a:gd name="T29" fmla="*/ 13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135">
                  <a:moveTo>
                    <a:pt x="13" y="133"/>
                  </a:moveTo>
                  <a:lnTo>
                    <a:pt x="8" y="134"/>
                  </a:lnTo>
                  <a:lnTo>
                    <a:pt x="5" y="130"/>
                  </a:lnTo>
                  <a:lnTo>
                    <a:pt x="0" y="131"/>
                  </a:lnTo>
                  <a:lnTo>
                    <a:pt x="0" y="127"/>
                  </a:lnTo>
                  <a:lnTo>
                    <a:pt x="4" y="7"/>
                  </a:lnTo>
                  <a:lnTo>
                    <a:pt x="6" y="1"/>
                  </a:lnTo>
                  <a:lnTo>
                    <a:pt x="14" y="0"/>
                  </a:lnTo>
                  <a:lnTo>
                    <a:pt x="30" y="0"/>
                  </a:lnTo>
                  <a:lnTo>
                    <a:pt x="37" y="3"/>
                  </a:lnTo>
                  <a:lnTo>
                    <a:pt x="40" y="10"/>
                  </a:lnTo>
                  <a:lnTo>
                    <a:pt x="37" y="123"/>
                  </a:lnTo>
                  <a:lnTo>
                    <a:pt x="34" y="131"/>
                  </a:lnTo>
                  <a:lnTo>
                    <a:pt x="28" y="134"/>
                  </a:lnTo>
                  <a:lnTo>
                    <a:pt x="13" y="133"/>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6" name="Freeform 264"/>
            <p:cNvSpPr>
              <a:spLocks/>
            </p:cNvSpPr>
            <p:nvPr/>
          </p:nvSpPr>
          <p:spPr bwMode="auto">
            <a:xfrm>
              <a:off x="1887" y="2255"/>
              <a:ext cx="118" cy="37"/>
            </a:xfrm>
            <a:custGeom>
              <a:avLst/>
              <a:gdLst>
                <a:gd name="T0" fmla="*/ 4 w 118"/>
                <a:gd name="T1" fmla="*/ 23 h 37"/>
                <a:gd name="T2" fmla="*/ 3 w 118"/>
                <a:gd name="T3" fmla="*/ 29 h 37"/>
                <a:gd name="T4" fmla="*/ 3 w 118"/>
                <a:gd name="T5" fmla="*/ 32 h 37"/>
                <a:gd name="T6" fmla="*/ 3 w 118"/>
                <a:gd name="T7" fmla="*/ 33 h 37"/>
                <a:gd name="T8" fmla="*/ 9 w 118"/>
                <a:gd name="T9" fmla="*/ 35 h 37"/>
                <a:gd name="T10" fmla="*/ 111 w 118"/>
                <a:gd name="T11" fmla="*/ 36 h 37"/>
                <a:gd name="T12" fmla="*/ 116 w 118"/>
                <a:gd name="T13" fmla="*/ 32 h 37"/>
                <a:gd name="T14" fmla="*/ 116 w 118"/>
                <a:gd name="T15" fmla="*/ 24 h 37"/>
                <a:gd name="T16" fmla="*/ 117 w 118"/>
                <a:gd name="T17" fmla="*/ 12 h 37"/>
                <a:gd name="T18" fmla="*/ 114 w 118"/>
                <a:gd name="T19" fmla="*/ 9 h 37"/>
                <a:gd name="T20" fmla="*/ 107 w 118"/>
                <a:gd name="T21" fmla="*/ 1 h 37"/>
                <a:gd name="T22" fmla="*/ 11 w 118"/>
                <a:gd name="T23" fmla="*/ 0 h 37"/>
                <a:gd name="T24" fmla="*/ 4 w 118"/>
                <a:gd name="T25" fmla="*/ 4 h 37"/>
                <a:gd name="T26" fmla="*/ 0 w 118"/>
                <a:gd name="T27" fmla="*/ 12 h 37"/>
                <a:gd name="T28" fmla="*/ 4 w 118"/>
                <a:gd name="T29"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37">
                  <a:moveTo>
                    <a:pt x="4" y="23"/>
                  </a:moveTo>
                  <a:lnTo>
                    <a:pt x="3" y="29"/>
                  </a:lnTo>
                  <a:lnTo>
                    <a:pt x="3" y="32"/>
                  </a:lnTo>
                  <a:lnTo>
                    <a:pt x="3" y="33"/>
                  </a:lnTo>
                  <a:lnTo>
                    <a:pt x="9" y="35"/>
                  </a:lnTo>
                  <a:lnTo>
                    <a:pt x="111" y="36"/>
                  </a:lnTo>
                  <a:lnTo>
                    <a:pt x="116" y="32"/>
                  </a:lnTo>
                  <a:lnTo>
                    <a:pt x="116" y="24"/>
                  </a:lnTo>
                  <a:lnTo>
                    <a:pt x="117" y="12"/>
                  </a:lnTo>
                  <a:lnTo>
                    <a:pt x="114" y="9"/>
                  </a:lnTo>
                  <a:lnTo>
                    <a:pt x="107" y="1"/>
                  </a:lnTo>
                  <a:lnTo>
                    <a:pt x="11" y="0"/>
                  </a:lnTo>
                  <a:lnTo>
                    <a:pt x="4" y="4"/>
                  </a:lnTo>
                  <a:lnTo>
                    <a:pt x="0" y="12"/>
                  </a:lnTo>
                  <a:lnTo>
                    <a:pt x="4" y="23"/>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7" name="Freeform 265"/>
            <p:cNvSpPr>
              <a:spLocks/>
            </p:cNvSpPr>
            <p:nvPr/>
          </p:nvSpPr>
          <p:spPr bwMode="auto">
            <a:xfrm>
              <a:off x="1978" y="2257"/>
              <a:ext cx="38" cy="135"/>
            </a:xfrm>
            <a:custGeom>
              <a:avLst/>
              <a:gdLst>
                <a:gd name="T0" fmla="*/ 25 w 38"/>
                <a:gd name="T1" fmla="*/ 131 h 135"/>
                <a:gd name="T2" fmla="*/ 28 w 38"/>
                <a:gd name="T3" fmla="*/ 130 h 135"/>
                <a:gd name="T4" fmla="*/ 31 w 38"/>
                <a:gd name="T5" fmla="*/ 131 h 135"/>
                <a:gd name="T6" fmla="*/ 32 w 38"/>
                <a:gd name="T7" fmla="*/ 130 h 135"/>
                <a:gd name="T8" fmla="*/ 36 w 38"/>
                <a:gd name="T9" fmla="*/ 128 h 135"/>
                <a:gd name="T10" fmla="*/ 37 w 38"/>
                <a:gd name="T11" fmla="*/ 10 h 135"/>
                <a:gd name="T12" fmla="*/ 35 w 38"/>
                <a:gd name="T13" fmla="*/ 0 h 135"/>
                <a:gd name="T14" fmla="*/ 26 w 38"/>
                <a:gd name="T15" fmla="*/ 0 h 135"/>
                <a:gd name="T16" fmla="*/ 12 w 38"/>
                <a:gd name="T17" fmla="*/ 0 h 135"/>
                <a:gd name="T18" fmla="*/ 5 w 38"/>
                <a:gd name="T19" fmla="*/ 4 h 135"/>
                <a:gd name="T20" fmla="*/ 0 w 38"/>
                <a:gd name="T21" fmla="*/ 10 h 135"/>
                <a:gd name="T22" fmla="*/ 0 w 38"/>
                <a:gd name="T23" fmla="*/ 120 h 135"/>
                <a:gd name="T24" fmla="*/ 5 w 38"/>
                <a:gd name="T25" fmla="*/ 133 h 135"/>
                <a:gd name="T26" fmla="*/ 10 w 38"/>
                <a:gd name="T27" fmla="*/ 134 h 135"/>
                <a:gd name="T28" fmla="*/ 25 w 38"/>
                <a:gd name="T29" fmla="*/ 13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135">
                  <a:moveTo>
                    <a:pt x="25" y="131"/>
                  </a:moveTo>
                  <a:lnTo>
                    <a:pt x="28" y="130"/>
                  </a:lnTo>
                  <a:lnTo>
                    <a:pt x="31" y="131"/>
                  </a:lnTo>
                  <a:lnTo>
                    <a:pt x="32" y="130"/>
                  </a:lnTo>
                  <a:lnTo>
                    <a:pt x="36" y="128"/>
                  </a:lnTo>
                  <a:lnTo>
                    <a:pt x="37" y="10"/>
                  </a:lnTo>
                  <a:lnTo>
                    <a:pt x="35" y="0"/>
                  </a:lnTo>
                  <a:lnTo>
                    <a:pt x="26" y="0"/>
                  </a:lnTo>
                  <a:lnTo>
                    <a:pt x="12" y="0"/>
                  </a:lnTo>
                  <a:lnTo>
                    <a:pt x="5" y="4"/>
                  </a:lnTo>
                  <a:lnTo>
                    <a:pt x="0" y="10"/>
                  </a:lnTo>
                  <a:lnTo>
                    <a:pt x="0" y="120"/>
                  </a:lnTo>
                  <a:lnTo>
                    <a:pt x="5" y="133"/>
                  </a:lnTo>
                  <a:lnTo>
                    <a:pt x="10" y="134"/>
                  </a:lnTo>
                  <a:lnTo>
                    <a:pt x="25" y="131"/>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8" name="Freeform 266"/>
            <p:cNvSpPr>
              <a:spLocks/>
            </p:cNvSpPr>
            <p:nvPr/>
          </p:nvSpPr>
          <p:spPr bwMode="auto">
            <a:xfrm>
              <a:off x="1896" y="2356"/>
              <a:ext cx="75" cy="24"/>
            </a:xfrm>
            <a:custGeom>
              <a:avLst/>
              <a:gdLst>
                <a:gd name="T0" fmla="*/ 1 w 75"/>
                <a:gd name="T1" fmla="*/ 4 h 24"/>
                <a:gd name="T2" fmla="*/ 0 w 75"/>
                <a:gd name="T3" fmla="*/ 19 h 24"/>
                <a:gd name="T4" fmla="*/ 74 w 75"/>
                <a:gd name="T5" fmla="*/ 23 h 24"/>
                <a:gd name="T6" fmla="*/ 74 w 75"/>
                <a:gd name="T7" fmla="*/ 0 h 24"/>
                <a:gd name="T8" fmla="*/ 1 w 75"/>
                <a:gd name="T9" fmla="*/ 4 h 24"/>
              </a:gdLst>
              <a:ahLst/>
              <a:cxnLst>
                <a:cxn ang="0">
                  <a:pos x="T0" y="T1"/>
                </a:cxn>
                <a:cxn ang="0">
                  <a:pos x="T2" y="T3"/>
                </a:cxn>
                <a:cxn ang="0">
                  <a:pos x="T4" y="T5"/>
                </a:cxn>
                <a:cxn ang="0">
                  <a:pos x="T6" y="T7"/>
                </a:cxn>
                <a:cxn ang="0">
                  <a:pos x="T8" y="T9"/>
                </a:cxn>
              </a:cxnLst>
              <a:rect l="0" t="0" r="r" b="b"/>
              <a:pathLst>
                <a:path w="75" h="24">
                  <a:moveTo>
                    <a:pt x="1" y="4"/>
                  </a:moveTo>
                  <a:lnTo>
                    <a:pt x="0" y="19"/>
                  </a:lnTo>
                  <a:lnTo>
                    <a:pt x="74" y="23"/>
                  </a:lnTo>
                  <a:lnTo>
                    <a:pt x="74" y="0"/>
                  </a:lnTo>
                  <a:lnTo>
                    <a:pt x="1" y="4"/>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9" name="Freeform 267"/>
            <p:cNvSpPr>
              <a:spLocks/>
            </p:cNvSpPr>
            <p:nvPr/>
          </p:nvSpPr>
          <p:spPr bwMode="auto">
            <a:xfrm>
              <a:off x="1895" y="2255"/>
              <a:ext cx="75" cy="24"/>
            </a:xfrm>
            <a:custGeom>
              <a:avLst/>
              <a:gdLst>
                <a:gd name="T0" fmla="*/ 1 w 75"/>
                <a:gd name="T1" fmla="*/ 1 h 24"/>
                <a:gd name="T2" fmla="*/ 0 w 75"/>
                <a:gd name="T3" fmla="*/ 23 h 24"/>
                <a:gd name="T4" fmla="*/ 74 w 75"/>
                <a:gd name="T5" fmla="*/ 20 h 24"/>
                <a:gd name="T6" fmla="*/ 74 w 75"/>
                <a:gd name="T7" fmla="*/ 0 h 24"/>
                <a:gd name="T8" fmla="*/ 1 w 75"/>
                <a:gd name="T9" fmla="*/ 1 h 24"/>
              </a:gdLst>
              <a:ahLst/>
              <a:cxnLst>
                <a:cxn ang="0">
                  <a:pos x="T0" y="T1"/>
                </a:cxn>
                <a:cxn ang="0">
                  <a:pos x="T2" y="T3"/>
                </a:cxn>
                <a:cxn ang="0">
                  <a:pos x="T4" y="T5"/>
                </a:cxn>
                <a:cxn ang="0">
                  <a:pos x="T6" y="T7"/>
                </a:cxn>
                <a:cxn ang="0">
                  <a:pos x="T8" y="T9"/>
                </a:cxn>
              </a:cxnLst>
              <a:rect l="0" t="0" r="r" b="b"/>
              <a:pathLst>
                <a:path w="75" h="24">
                  <a:moveTo>
                    <a:pt x="1" y="1"/>
                  </a:moveTo>
                  <a:lnTo>
                    <a:pt x="0" y="23"/>
                  </a:lnTo>
                  <a:lnTo>
                    <a:pt x="74" y="20"/>
                  </a:lnTo>
                  <a:lnTo>
                    <a:pt x="74" y="0"/>
                  </a:lnTo>
                  <a:lnTo>
                    <a:pt x="1" y="1"/>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sp>
        <p:nvSpPr>
          <p:cNvPr id="18700" name="Rectangle 268"/>
          <p:cNvSpPr>
            <a:spLocks noChangeArrowheads="1"/>
          </p:cNvSpPr>
          <p:nvPr/>
        </p:nvSpPr>
        <p:spPr bwMode="auto">
          <a:xfrm>
            <a:off x="4913313" y="2878138"/>
            <a:ext cx="139065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42824" tIns="73198" rIns="142824" bIns="73198">
            <a:spAutoFit/>
          </a:bodyPr>
          <a:lstStyle>
            <a:lvl1pPr defTabSz="2270125">
              <a:defRPr>
                <a:solidFill>
                  <a:schemeClr val="tx1"/>
                </a:solidFill>
                <a:latin typeface="Arial" panose="020B0604020202020204" pitchFamily="34" charset="0"/>
              </a:defRPr>
            </a:lvl1pPr>
            <a:lvl2pPr marL="717550" defTabSz="2270125">
              <a:defRPr>
                <a:solidFill>
                  <a:schemeClr val="tx1"/>
                </a:solidFill>
                <a:latin typeface="Arial" panose="020B0604020202020204" pitchFamily="34" charset="0"/>
              </a:defRPr>
            </a:lvl2pPr>
            <a:lvl3pPr marL="1433513" defTabSz="2270125">
              <a:defRPr>
                <a:solidFill>
                  <a:schemeClr val="tx1"/>
                </a:solidFill>
                <a:latin typeface="Arial" panose="020B0604020202020204" pitchFamily="34" charset="0"/>
              </a:defRPr>
            </a:lvl3pPr>
            <a:lvl4pPr marL="2147888" defTabSz="2270125">
              <a:defRPr>
                <a:solidFill>
                  <a:schemeClr val="tx1"/>
                </a:solidFill>
                <a:latin typeface="Arial" panose="020B0604020202020204" pitchFamily="34" charset="0"/>
              </a:defRPr>
            </a:lvl4pPr>
            <a:lvl5pPr marL="2867025" defTabSz="2270125">
              <a:defRPr>
                <a:solidFill>
                  <a:schemeClr val="tx1"/>
                </a:solidFill>
                <a:latin typeface="Arial" panose="020B0604020202020204" pitchFamily="34" charset="0"/>
              </a:defRPr>
            </a:lvl5pPr>
            <a:lvl6pPr marL="3324225" defTabSz="2270125" fontAlgn="base">
              <a:spcBef>
                <a:spcPct val="0"/>
              </a:spcBef>
              <a:spcAft>
                <a:spcPct val="0"/>
              </a:spcAft>
              <a:defRPr>
                <a:solidFill>
                  <a:schemeClr val="tx1"/>
                </a:solidFill>
                <a:latin typeface="Arial" panose="020B0604020202020204" pitchFamily="34" charset="0"/>
              </a:defRPr>
            </a:lvl6pPr>
            <a:lvl7pPr marL="3781425" defTabSz="2270125" fontAlgn="base">
              <a:spcBef>
                <a:spcPct val="0"/>
              </a:spcBef>
              <a:spcAft>
                <a:spcPct val="0"/>
              </a:spcAft>
              <a:defRPr>
                <a:solidFill>
                  <a:schemeClr val="tx1"/>
                </a:solidFill>
                <a:latin typeface="Arial" panose="020B0604020202020204" pitchFamily="34" charset="0"/>
              </a:defRPr>
            </a:lvl7pPr>
            <a:lvl8pPr marL="4238625" defTabSz="2270125" fontAlgn="base">
              <a:spcBef>
                <a:spcPct val="0"/>
              </a:spcBef>
              <a:spcAft>
                <a:spcPct val="0"/>
              </a:spcAft>
              <a:defRPr>
                <a:solidFill>
                  <a:schemeClr val="tx1"/>
                </a:solidFill>
                <a:latin typeface="Arial" panose="020B0604020202020204" pitchFamily="34" charset="0"/>
              </a:defRPr>
            </a:lvl8pPr>
            <a:lvl9pPr marL="4695825" defTabSz="2270125" fontAlgn="base">
              <a:spcBef>
                <a:spcPct val="0"/>
              </a:spcBef>
              <a:spcAft>
                <a:spcPct val="0"/>
              </a:spcAft>
              <a:defRPr>
                <a:solidFill>
                  <a:schemeClr val="tx1"/>
                </a:solidFill>
                <a:latin typeface="Arial" panose="020B0604020202020204" pitchFamily="34" charset="0"/>
              </a:defRPr>
            </a:lvl9pPr>
          </a:lstStyle>
          <a:p>
            <a:pPr algn="ctr" eaLnBrk="0" hangingPunct="0"/>
            <a:r>
              <a:rPr lang="en-US" sz="2700" b="1">
                <a:latin typeface="Helvetica" panose="020B0604020202020204" pitchFamily="34" charset="0"/>
              </a:rPr>
              <a:t>Switch</a:t>
            </a:r>
          </a:p>
        </p:txBody>
      </p:sp>
      <p:sp>
        <p:nvSpPr>
          <p:cNvPr id="18701" name="Line 269"/>
          <p:cNvSpPr>
            <a:spLocks noChangeShapeType="1"/>
          </p:cNvSpPr>
          <p:nvPr/>
        </p:nvSpPr>
        <p:spPr bwMode="auto">
          <a:xfrm flipH="1">
            <a:off x="6089650" y="3425825"/>
            <a:ext cx="1717675" cy="13081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702" name="Line 270"/>
          <p:cNvSpPr>
            <a:spLocks noChangeShapeType="1"/>
          </p:cNvSpPr>
          <p:nvPr/>
        </p:nvSpPr>
        <p:spPr bwMode="auto">
          <a:xfrm flipH="1">
            <a:off x="5303838" y="3425825"/>
            <a:ext cx="1852612" cy="1320800"/>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pic>
        <p:nvPicPr>
          <p:cNvPr id="18703" name="Picture 27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9650" y="5805488"/>
            <a:ext cx="795338" cy="72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8704" name="Picture 2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3350" y="5232400"/>
            <a:ext cx="796925"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8705" name="Freeform 273"/>
          <p:cNvSpPr>
            <a:spLocks/>
          </p:cNvSpPr>
          <p:nvPr/>
        </p:nvSpPr>
        <p:spPr bwMode="auto">
          <a:xfrm>
            <a:off x="5065713" y="2154238"/>
            <a:ext cx="3228975" cy="3144837"/>
          </a:xfrm>
          <a:custGeom>
            <a:avLst/>
            <a:gdLst>
              <a:gd name="T0" fmla="*/ 0 w 1809"/>
              <a:gd name="T1" fmla="*/ 1760 h 1761"/>
              <a:gd name="T2" fmla="*/ 1344 w 1809"/>
              <a:gd name="T3" fmla="*/ 712 h 1761"/>
              <a:gd name="T4" fmla="*/ 1808 w 1809"/>
              <a:gd name="T5" fmla="*/ 0 h 1761"/>
            </a:gdLst>
            <a:ahLst/>
            <a:cxnLst>
              <a:cxn ang="0">
                <a:pos x="T0" y="T1"/>
              </a:cxn>
              <a:cxn ang="0">
                <a:pos x="T2" y="T3"/>
              </a:cxn>
              <a:cxn ang="0">
                <a:pos x="T4" y="T5"/>
              </a:cxn>
            </a:cxnLst>
            <a:rect l="0" t="0" r="r" b="b"/>
            <a:pathLst>
              <a:path w="1809" h="1761">
                <a:moveTo>
                  <a:pt x="0" y="1760"/>
                </a:moveTo>
                <a:lnTo>
                  <a:pt x="1344" y="712"/>
                </a:lnTo>
                <a:lnTo>
                  <a:pt x="1808" y="0"/>
                </a:lnTo>
              </a:path>
            </a:pathLst>
          </a:custGeom>
          <a:noFill/>
          <a:ln w="25400" cap="rnd">
            <a:solidFill>
              <a:schemeClr val="tx2"/>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pic>
        <p:nvPicPr>
          <p:cNvPr id="18706" name="Picture 27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6213" y="1751013"/>
            <a:ext cx="69215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8707" name="Picture 2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8488" y="5232400"/>
            <a:ext cx="79375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8708" name="Group 276"/>
          <p:cNvGrpSpPr>
            <a:grpSpLocks/>
          </p:cNvGrpSpPr>
          <p:nvPr/>
        </p:nvGrpSpPr>
        <p:grpSpPr bwMode="auto">
          <a:xfrm>
            <a:off x="5897563" y="4141788"/>
            <a:ext cx="554037" cy="476250"/>
            <a:chOff x="2538" y="2242"/>
            <a:chExt cx="311" cy="267"/>
          </a:xfrm>
        </p:grpSpPr>
        <p:sp>
          <p:nvSpPr>
            <p:cNvPr id="18709" name="Freeform 277"/>
            <p:cNvSpPr>
              <a:spLocks/>
            </p:cNvSpPr>
            <p:nvPr/>
          </p:nvSpPr>
          <p:spPr bwMode="auto">
            <a:xfrm>
              <a:off x="2547" y="2412"/>
              <a:ext cx="18" cy="27"/>
            </a:xfrm>
            <a:custGeom>
              <a:avLst/>
              <a:gdLst>
                <a:gd name="T0" fmla="*/ 12 w 18"/>
                <a:gd name="T1" fmla="*/ 25 h 27"/>
                <a:gd name="T2" fmla="*/ 7 w 18"/>
                <a:gd name="T3" fmla="*/ 26 h 27"/>
                <a:gd name="T4" fmla="*/ 0 w 18"/>
                <a:gd name="T5" fmla="*/ 12 h 27"/>
                <a:gd name="T6" fmla="*/ 1 w 18"/>
                <a:gd name="T7" fmla="*/ 10 h 27"/>
                <a:gd name="T8" fmla="*/ 4 w 18"/>
                <a:gd name="T9" fmla="*/ 8 h 27"/>
                <a:gd name="T10" fmla="*/ 11 w 18"/>
                <a:gd name="T11" fmla="*/ 1 h 27"/>
                <a:gd name="T12" fmla="*/ 11 w 18"/>
                <a:gd name="T13" fmla="*/ 0 h 27"/>
                <a:gd name="T14" fmla="*/ 17 w 18"/>
                <a:gd name="T15" fmla="*/ 5 h 27"/>
                <a:gd name="T16" fmla="*/ 16 w 18"/>
                <a:gd name="T17" fmla="*/ 16 h 27"/>
                <a:gd name="T18" fmla="*/ 16 w 18"/>
                <a:gd name="T19" fmla="*/ 21 h 27"/>
                <a:gd name="T20" fmla="*/ 12 w 18"/>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7">
                  <a:moveTo>
                    <a:pt x="12" y="25"/>
                  </a:moveTo>
                  <a:lnTo>
                    <a:pt x="7" y="26"/>
                  </a:lnTo>
                  <a:lnTo>
                    <a:pt x="0" y="12"/>
                  </a:lnTo>
                  <a:lnTo>
                    <a:pt x="1" y="10"/>
                  </a:lnTo>
                  <a:lnTo>
                    <a:pt x="4" y="8"/>
                  </a:lnTo>
                  <a:lnTo>
                    <a:pt x="11" y="1"/>
                  </a:lnTo>
                  <a:lnTo>
                    <a:pt x="11" y="0"/>
                  </a:lnTo>
                  <a:lnTo>
                    <a:pt x="17" y="5"/>
                  </a:lnTo>
                  <a:lnTo>
                    <a:pt x="16" y="16"/>
                  </a:lnTo>
                  <a:lnTo>
                    <a:pt x="16" y="21"/>
                  </a:lnTo>
                  <a:lnTo>
                    <a:pt x="12" y="25"/>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0" name="Freeform 278"/>
            <p:cNvSpPr>
              <a:spLocks/>
            </p:cNvSpPr>
            <p:nvPr/>
          </p:nvSpPr>
          <p:spPr bwMode="auto">
            <a:xfrm>
              <a:off x="2566" y="2474"/>
              <a:ext cx="22" cy="23"/>
            </a:xfrm>
            <a:custGeom>
              <a:avLst/>
              <a:gdLst>
                <a:gd name="T0" fmla="*/ 13 w 22"/>
                <a:gd name="T1" fmla="*/ 22 h 23"/>
                <a:gd name="T2" fmla="*/ 8 w 22"/>
                <a:gd name="T3" fmla="*/ 20 h 23"/>
                <a:gd name="T4" fmla="*/ 2 w 22"/>
                <a:gd name="T5" fmla="*/ 15 h 23"/>
                <a:gd name="T6" fmla="*/ 0 w 22"/>
                <a:gd name="T7" fmla="*/ 9 h 23"/>
                <a:gd name="T8" fmla="*/ 6 w 22"/>
                <a:gd name="T9" fmla="*/ 2 h 23"/>
                <a:gd name="T10" fmla="*/ 15 w 22"/>
                <a:gd name="T11" fmla="*/ 5 h 23"/>
                <a:gd name="T12" fmla="*/ 15 w 22"/>
                <a:gd name="T13" fmla="*/ 0 h 23"/>
                <a:gd name="T14" fmla="*/ 21 w 22"/>
                <a:gd name="T15" fmla="*/ 6 h 23"/>
                <a:gd name="T16" fmla="*/ 20 w 22"/>
                <a:gd name="T17" fmla="*/ 11 h 23"/>
                <a:gd name="T18" fmla="*/ 21 w 22"/>
                <a:gd name="T19" fmla="*/ 17 h 23"/>
                <a:gd name="T20" fmla="*/ 13 w 22"/>
                <a:gd name="T21"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3">
                  <a:moveTo>
                    <a:pt x="13" y="22"/>
                  </a:moveTo>
                  <a:lnTo>
                    <a:pt x="8" y="20"/>
                  </a:lnTo>
                  <a:lnTo>
                    <a:pt x="2" y="15"/>
                  </a:lnTo>
                  <a:lnTo>
                    <a:pt x="0" y="9"/>
                  </a:lnTo>
                  <a:lnTo>
                    <a:pt x="6" y="2"/>
                  </a:lnTo>
                  <a:lnTo>
                    <a:pt x="15" y="5"/>
                  </a:lnTo>
                  <a:lnTo>
                    <a:pt x="15" y="0"/>
                  </a:lnTo>
                  <a:lnTo>
                    <a:pt x="21" y="6"/>
                  </a:lnTo>
                  <a:lnTo>
                    <a:pt x="20" y="11"/>
                  </a:lnTo>
                  <a:lnTo>
                    <a:pt x="21" y="17"/>
                  </a:lnTo>
                  <a:lnTo>
                    <a:pt x="13" y="22"/>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1" name="Freeform 279"/>
            <p:cNvSpPr>
              <a:spLocks/>
            </p:cNvSpPr>
            <p:nvPr/>
          </p:nvSpPr>
          <p:spPr bwMode="auto">
            <a:xfrm>
              <a:off x="2826" y="2331"/>
              <a:ext cx="23" cy="26"/>
            </a:xfrm>
            <a:custGeom>
              <a:avLst/>
              <a:gdLst>
                <a:gd name="T0" fmla="*/ 11 w 23"/>
                <a:gd name="T1" fmla="*/ 25 h 26"/>
                <a:gd name="T2" fmla="*/ 7 w 23"/>
                <a:gd name="T3" fmla="*/ 21 h 26"/>
                <a:gd name="T4" fmla="*/ 0 w 23"/>
                <a:gd name="T5" fmla="*/ 17 h 26"/>
                <a:gd name="T6" fmla="*/ 4 w 23"/>
                <a:gd name="T7" fmla="*/ 14 h 26"/>
                <a:gd name="T8" fmla="*/ 6 w 23"/>
                <a:gd name="T9" fmla="*/ 7 h 26"/>
                <a:gd name="T10" fmla="*/ 8 w 23"/>
                <a:gd name="T11" fmla="*/ 0 h 26"/>
                <a:gd name="T12" fmla="*/ 15 w 23"/>
                <a:gd name="T13" fmla="*/ 7 h 26"/>
                <a:gd name="T14" fmla="*/ 20 w 23"/>
                <a:gd name="T15" fmla="*/ 11 h 26"/>
                <a:gd name="T16" fmla="*/ 22 w 23"/>
                <a:gd name="T17" fmla="*/ 12 h 26"/>
                <a:gd name="T18" fmla="*/ 17 w 23"/>
                <a:gd name="T19" fmla="*/ 20 h 26"/>
                <a:gd name="T20" fmla="*/ 11 w 23"/>
                <a:gd name="T21"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6">
                  <a:moveTo>
                    <a:pt x="11" y="25"/>
                  </a:moveTo>
                  <a:lnTo>
                    <a:pt x="7" y="21"/>
                  </a:lnTo>
                  <a:lnTo>
                    <a:pt x="0" y="17"/>
                  </a:lnTo>
                  <a:lnTo>
                    <a:pt x="4" y="14"/>
                  </a:lnTo>
                  <a:lnTo>
                    <a:pt x="6" y="7"/>
                  </a:lnTo>
                  <a:lnTo>
                    <a:pt x="8" y="0"/>
                  </a:lnTo>
                  <a:lnTo>
                    <a:pt x="15" y="7"/>
                  </a:lnTo>
                  <a:lnTo>
                    <a:pt x="20" y="11"/>
                  </a:lnTo>
                  <a:lnTo>
                    <a:pt x="22" y="12"/>
                  </a:lnTo>
                  <a:lnTo>
                    <a:pt x="17" y="20"/>
                  </a:lnTo>
                  <a:lnTo>
                    <a:pt x="11" y="25"/>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2" name="Freeform 280"/>
            <p:cNvSpPr>
              <a:spLocks/>
            </p:cNvSpPr>
            <p:nvPr/>
          </p:nvSpPr>
          <p:spPr bwMode="auto">
            <a:xfrm>
              <a:off x="2800" y="2275"/>
              <a:ext cx="20" cy="26"/>
            </a:xfrm>
            <a:custGeom>
              <a:avLst/>
              <a:gdLst>
                <a:gd name="T0" fmla="*/ 14 w 20"/>
                <a:gd name="T1" fmla="*/ 25 h 26"/>
                <a:gd name="T2" fmla="*/ 8 w 20"/>
                <a:gd name="T3" fmla="*/ 19 h 26"/>
                <a:gd name="T4" fmla="*/ 0 w 20"/>
                <a:gd name="T5" fmla="*/ 16 h 26"/>
                <a:gd name="T6" fmla="*/ 4 w 20"/>
                <a:gd name="T7" fmla="*/ 10 h 26"/>
                <a:gd name="T8" fmla="*/ 4 w 20"/>
                <a:gd name="T9" fmla="*/ 6 h 26"/>
                <a:gd name="T10" fmla="*/ 6 w 20"/>
                <a:gd name="T11" fmla="*/ 0 h 26"/>
                <a:gd name="T12" fmla="*/ 15 w 20"/>
                <a:gd name="T13" fmla="*/ 4 h 26"/>
                <a:gd name="T14" fmla="*/ 19 w 20"/>
                <a:gd name="T15" fmla="*/ 5 h 26"/>
                <a:gd name="T16" fmla="*/ 18 w 20"/>
                <a:gd name="T17" fmla="*/ 13 h 26"/>
                <a:gd name="T18" fmla="*/ 18 w 20"/>
                <a:gd name="T19" fmla="*/ 16 h 26"/>
                <a:gd name="T20" fmla="*/ 14 w 20"/>
                <a:gd name="T21"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6">
                  <a:moveTo>
                    <a:pt x="14" y="25"/>
                  </a:moveTo>
                  <a:lnTo>
                    <a:pt x="8" y="19"/>
                  </a:lnTo>
                  <a:lnTo>
                    <a:pt x="0" y="16"/>
                  </a:lnTo>
                  <a:lnTo>
                    <a:pt x="4" y="10"/>
                  </a:lnTo>
                  <a:lnTo>
                    <a:pt x="4" y="6"/>
                  </a:lnTo>
                  <a:lnTo>
                    <a:pt x="6" y="0"/>
                  </a:lnTo>
                  <a:lnTo>
                    <a:pt x="15" y="4"/>
                  </a:lnTo>
                  <a:lnTo>
                    <a:pt x="19" y="5"/>
                  </a:lnTo>
                  <a:lnTo>
                    <a:pt x="18" y="13"/>
                  </a:lnTo>
                  <a:lnTo>
                    <a:pt x="18" y="16"/>
                  </a:lnTo>
                  <a:lnTo>
                    <a:pt x="14" y="25"/>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3" name="Freeform 281"/>
            <p:cNvSpPr>
              <a:spLocks/>
            </p:cNvSpPr>
            <p:nvPr/>
          </p:nvSpPr>
          <p:spPr bwMode="auto">
            <a:xfrm>
              <a:off x="2780" y="2253"/>
              <a:ext cx="63" cy="125"/>
            </a:xfrm>
            <a:custGeom>
              <a:avLst/>
              <a:gdLst>
                <a:gd name="T0" fmla="*/ 54 w 63"/>
                <a:gd name="T1" fmla="*/ 124 h 125"/>
                <a:gd name="T2" fmla="*/ 51 w 63"/>
                <a:gd name="T3" fmla="*/ 120 h 125"/>
                <a:gd name="T4" fmla="*/ 51 w 63"/>
                <a:gd name="T5" fmla="*/ 115 h 125"/>
                <a:gd name="T6" fmla="*/ 47 w 63"/>
                <a:gd name="T7" fmla="*/ 105 h 125"/>
                <a:gd name="T8" fmla="*/ 46 w 63"/>
                <a:gd name="T9" fmla="*/ 95 h 125"/>
                <a:gd name="T10" fmla="*/ 42 w 63"/>
                <a:gd name="T11" fmla="*/ 75 h 125"/>
                <a:gd name="T12" fmla="*/ 34 w 63"/>
                <a:gd name="T13" fmla="*/ 59 h 125"/>
                <a:gd name="T14" fmla="*/ 27 w 63"/>
                <a:gd name="T15" fmla="*/ 43 h 125"/>
                <a:gd name="T16" fmla="*/ 19 w 63"/>
                <a:gd name="T17" fmla="*/ 25 h 125"/>
                <a:gd name="T18" fmla="*/ 11 w 63"/>
                <a:gd name="T19" fmla="*/ 20 h 125"/>
                <a:gd name="T20" fmla="*/ 7 w 63"/>
                <a:gd name="T21" fmla="*/ 14 h 125"/>
                <a:gd name="T22" fmla="*/ 6 w 63"/>
                <a:gd name="T23" fmla="*/ 8 h 125"/>
                <a:gd name="T24" fmla="*/ 2 w 63"/>
                <a:gd name="T25" fmla="*/ 10 h 125"/>
                <a:gd name="T26" fmla="*/ 0 w 63"/>
                <a:gd name="T27" fmla="*/ 4 h 125"/>
                <a:gd name="T28" fmla="*/ 2 w 63"/>
                <a:gd name="T29" fmla="*/ 4 h 125"/>
                <a:gd name="T30" fmla="*/ 5 w 63"/>
                <a:gd name="T31" fmla="*/ 1 h 125"/>
                <a:gd name="T32" fmla="*/ 7 w 63"/>
                <a:gd name="T33" fmla="*/ 0 h 125"/>
                <a:gd name="T34" fmla="*/ 11 w 63"/>
                <a:gd name="T35" fmla="*/ 4 h 125"/>
                <a:gd name="T36" fmla="*/ 12 w 63"/>
                <a:gd name="T37" fmla="*/ 8 h 125"/>
                <a:gd name="T38" fmla="*/ 17 w 63"/>
                <a:gd name="T39" fmla="*/ 11 h 125"/>
                <a:gd name="T40" fmla="*/ 23 w 63"/>
                <a:gd name="T41" fmla="*/ 18 h 125"/>
                <a:gd name="T42" fmla="*/ 35 w 63"/>
                <a:gd name="T43" fmla="*/ 36 h 125"/>
                <a:gd name="T44" fmla="*/ 46 w 63"/>
                <a:gd name="T45" fmla="*/ 54 h 125"/>
                <a:gd name="T46" fmla="*/ 51 w 63"/>
                <a:gd name="T47" fmla="*/ 74 h 125"/>
                <a:gd name="T48" fmla="*/ 56 w 63"/>
                <a:gd name="T49" fmla="*/ 95 h 125"/>
                <a:gd name="T50" fmla="*/ 60 w 63"/>
                <a:gd name="T51" fmla="*/ 103 h 125"/>
                <a:gd name="T52" fmla="*/ 59 w 63"/>
                <a:gd name="T53" fmla="*/ 113 h 125"/>
                <a:gd name="T54" fmla="*/ 60 w 63"/>
                <a:gd name="T55" fmla="*/ 118 h 125"/>
                <a:gd name="T56" fmla="*/ 62 w 63"/>
                <a:gd name="T57" fmla="*/ 123 h 125"/>
                <a:gd name="T58" fmla="*/ 57 w 63"/>
                <a:gd name="T59" fmla="*/ 124 h 125"/>
                <a:gd name="T60" fmla="*/ 56 w 63"/>
                <a:gd name="T61" fmla="*/ 121 h 125"/>
                <a:gd name="T62" fmla="*/ 54 w 63"/>
                <a:gd name="T63"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125">
                  <a:moveTo>
                    <a:pt x="54" y="124"/>
                  </a:moveTo>
                  <a:lnTo>
                    <a:pt x="51" y="120"/>
                  </a:lnTo>
                  <a:lnTo>
                    <a:pt x="51" y="115"/>
                  </a:lnTo>
                  <a:lnTo>
                    <a:pt x="47" y="105"/>
                  </a:lnTo>
                  <a:lnTo>
                    <a:pt x="46" y="95"/>
                  </a:lnTo>
                  <a:lnTo>
                    <a:pt x="42" y="75"/>
                  </a:lnTo>
                  <a:lnTo>
                    <a:pt x="34" y="59"/>
                  </a:lnTo>
                  <a:lnTo>
                    <a:pt x="27" y="43"/>
                  </a:lnTo>
                  <a:lnTo>
                    <a:pt x="19" y="25"/>
                  </a:lnTo>
                  <a:lnTo>
                    <a:pt x="11" y="20"/>
                  </a:lnTo>
                  <a:lnTo>
                    <a:pt x="7" y="14"/>
                  </a:lnTo>
                  <a:lnTo>
                    <a:pt x="6" y="8"/>
                  </a:lnTo>
                  <a:lnTo>
                    <a:pt x="2" y="10"/>
                  </a:lnTo>
                  <a:lnTo>
                    <a:pt x="0" y="4"/>
                  </a:lnTo>
                  <a:lnTo>
                    <a:pt x="2" y="4"/>
                  </a:lnTo>
                  <a:lnTo>
                    <a:pt x="5" y="1"/>
                  </a:lnTo>
                  <a:lnTo>
                    <a:pt x="7" y="0"/>
                  </a:lnTo>
                  <a:lnTo>
                    <a:pt x="11" y="4"/>
                  </a:lnTo>
                  <a:lnTo>
                    <a:pt x="12" y="8"/>
                  </a:lnTo>
                  <a:lnTo>
                    <a:pt x="17" y="11"/>
                  </a:lnTo>
                  <a:lnTo>
                    <a:pt x="23" y="18"/>
                  </a:lnTo>
                  <a:lnTo>
                    <a:pt x="35" y="36"/>
                  </a:lnTo>
                  <a:lnTo>
                    <a:pt x="46" y="54"/>
                  </a:lnTo>
                  <a:lnTo>
                    <a:pt x="51" y="74"/>
                  </a:lnTo>
                  <a:lnTo>
                    <a:pt x="56" y="95"/>
                  </a:lnTo>
                  <a:lnTo>
                    <a:pt x="60" y="103"/>
                  </a:lnTo>
                  <a:lnTo>
                    <a:pt x="59" y="113"/>
                  </a:lnTo>
                  <a:lnTo>
                    <a:pt x="60" y="118"/>
                  </a:lnTo>
                  <a:lnTo>
                    <a:pt x="62" y="123"/>
                  </a:lnTo>
                  <a:lnTo>
                    <a:pt x="57" y="124"/>
                  </a:lnTo>
                  <a:lnTo>
                    <a:pt x="56" y="121"/>
                  </a:lnTo>
                  <a:lnTo>
                    <a:pt x="54" y="124"/>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4" name="Freeform 282"/>
            <p:cNvSpPr>
              <a:spLocks/>
            </p:cNvSpPr>
            <p:nvPr/>
          </p:nvSpPr>
          <p:spPr bwMode="auto">
            <a:xfrm>
              <a:off x="2566" y="2335"/>
              <a:ext cx="63" cy="49"/>
            </a:xfrm>
            <a:custGeom>
              <a:avLst/>
              <a:gdLst>
                <a:gd name="T0" fmla="*/ 59 w 63"/>
                <a:gd name="T1" fmla="*/ 22 h 49"/>
                <a:gd name="T2" fmla="*/ 62 w 63"/>
                <a:gd name="T3" fmla="*/ 17 h 49"/>
                <a:gd name="T4" fmla="*/ 61 w 63"/>
                <a:gd name="T5" fmla="*/ 15 h 49"/>
                <a:gd name="T6" fmla="*/ 56 w 63"/>
                <a:gd name="T7" fmla="*/ 2 h 49"/>
                <a:gd name="T8" fmla="*/ 55 w 63"/>
                <a:gd name="T9" fmla="*/ 0 h 49"/>
                <a:gd name="T10" fmla="*/ 53 w 63"/>
                <a:gd name="T11" fmla="*/ 1 h 49"/>
                <a:gd name="T12" fmla="*/ 6 w 63"/>
                <a:gd name="T13" fmla="*/ 27 h 49"/>
                <a:gd name="T14" fmla="*/ 0 w 63"/>
                <a:gd name="T15" fmla="*/ 30 h 49"/>
                <a:gd name="T16" fmla="*/ 2 w 63"/>
                <a:gd name="T17" fmla="*/ 32 h 49"/>
                <a:gd name="T18" fmla="*/ 8 w 63"/>
                <a:gd name="T19" fmla="*/ 46 h 49"/>
                <a:gd name="T20" fmla="*/ 9 w 63"/>
                <a:gd name="T21" fmla="*/ 48 h 49"/>
                <a:gd name="T22" fmla="*/ 10 w 63"/>
                <a:gd name="T23" fmla="*/ 48 h 49"/>
                <a:gd name="T24" fmla="*/ 59 w 63"/>
                <a:gd name="T25"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49">
                  <a:moveTo>
                    <a:pt x="59" y="22"/>
                  </a:moveTo>
                  <a:lnTo>
                    <a:pt x="62" y="17"/>
                  </a:lnTo>
                  <a:lnTo>
                    <a:pt x="61" y="15"/>
                  </a:lnTo>
                  <a:lnTo>
                    <a:pt x="56" y="2"/>
                  </a:lnTo>
                  <a:lnTo>
                    <a:pt x="55" y="0"/>
                  </a:lnTo>
                  <a:lnTo>
                    <a:pt x="53" y="1"/>
                  </a:lnTo>
                  <a:lnTo>
                    <a:pt x="6" y="27"/>
                  </a:lnTo>
                  <a:lnTo>
                    <a:pt x="0" y="30"/>
                  </a:lnTo>
                  <a:lnTo>
                    <a:pt x="2" y="32"/>
                  </a:lnTo>
                  <a:lnTo>
                    <a:pt x="8" y="46"/>
                  </a:lnTo>
                  <a:lnTo>
                    <a:pt x="9" y="48"/>
                  </a:lnTo>
                  <a:lnTo>
                    <a:pt x="10" y="48"/>
                  </a:lnTo>
                  <a:lnTo>
                    <a:pt x="59" y="22"/>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5" name="Freeform 283"/>
            <p:cNvSpPr>
              <a:spLocks/>
            </p:cNvSpPr>
            <p:nvPr/>
          </p:nvSpPr>
          <p:spPr bwMode="auto">
            <a:xfrm>
              <a:off x="2621" y="2453"/>
              <a:ext cx="64" cy="49"/>
            </a:xfrm>
            <a:custGeom>
              <a:avLst/>
              <a:gdLst>
                <a:gd name="T0" fmla="*/ 62 w 64"/>
                <a:gd name="T1" fmla="*/ 23 h 49"/>
                <a:gd name="T2" fmla="*/ 63 w 64"/>
                <a:gd name="T3" fmla="*/ 21 h 49"/>
                <a:gd name="T4" fmla="*/ 62 w 64"/>
                <a:gd name="T5" fmla="*/ 19 h 49"/>
                <a:gd name="T6" fmla="*/ 55 w 64"/>
                <a:gd name="T7" fmla="*/ 6 h 49"/>
                <a:gd name="T8" fmla="*/ 56 w 64"/>
                <a:gd name="T9" fmla="*/ 4 h 49"/>
                <a:gd name="T10" fmla="*/ 52 w 64"/>
                <a:gd name="T11" fmla="*/ 0 h 49"/>
                <a:gd name="T12" fmla="*/ 3 w 64"/>
                <a:gd name="T13" fmla="*/ 29 h 49"/>
                <a:gd name="T14" fmla="*/ 0 w 64"/>
                <a:gd name="T15" fmla="*/ 32 h 49"/>
                <a:gd name="T16" fmla="*/ 2 w 64"/>
                <a:gd name="T17" fmla="*/ 34 h 49"/>
                <a:gd name="T18" fmla="*/ 8 w 64"/>
                <a:gd name="T19" fmla="*/ 48 h 49"/>
                <a:gd name="T20" fmla="*/ 12 w 64"/>
                <a:gd name="T21" fmla="*/ 48 h 49"/>
                <a:gd name="T22" fmla="*/ 62 w 64"/>
                <a:gd name="T23"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49">
                  <a:moveTo>
                    <a:pt x="62" y="23"/>
                  </a:moveTo>
                  <a:lnTo>
                    <a:pt x="63" y="21"/>
                  </a:lnTo>
                  <a:lnTo>
                    <a:pt x="62" y="19"/>
                  </a:lnTo>
                  <a:lnTo>
                    <a:pt x="55" y="6"/>
                  </a:lnTo>
                  <a:lnTo>
                    <a:pt x="56" y="4"/>
                  </a:lnTo>
                  <a:lnTo>
                    <a:pt x="52" y="0"/>
                  </a:lnTo>
                  <a:lnTo>
                    <a:pt x="3" y="29"/>
                  </a:lnTo>
                  <a:lnTo>
                    <a:pt x="0" y="32"/>
                  </a:lnTo>
                  <a:lnTo>
                    <a:pt x="2" y="34"/>
                  </a:lnTo>
                  <a:lnTo>
                    <a:pt x="8" y="48"/>
                  </a:lnTo>
                  <a:lnTo>
                    <a:pt x="12" y="48"/>
                  </a:lnTo>
                  <a:lnTo>
                    <a:pt x="62" y="23"/>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6" name="Freeform 284"/>
            <p:cNvSpPr>
              <a:spLocks/>
            </p:cNvSpPr>
            <p:nvPr/>
          </p:nvSpPr>
          <p:spPr bwMode="auto">
            <a:xfrm>
              <a:off x="2705" y="2257"/>
              <a:ext cx="61" cy="50"/>
            </a:xfrm>
            <a:custGeom>
              <a:avLst/>
              <a:gdLst>
                <a:gd name="T0" fmla="*/ 58 w 61"/>
                <a:gd name="T1" fmla="*/ 19 h 50"/>
                <a:gd name="T2" fmla="*/ 60 w 61"/>
                <a:gd name="T3" fmla="*/ 18 h 50"/>
                <a:gd name="T4" fmla="*/ 60 w 61"/>
                <a:gd name="T5" fmla="*/ 14 h 50"/>
                <a:gd name="T6" fmla="*/ 55 w 61"/>
                <a:gd name="T7" fmla="*/ 0 h 50"/>
                <a:gd name="T8" fmla="*/ 51 w 61"/>
                <a:gd name="T9" fmla="*/ 3 h 50"/>
                <a:gd name="T10" fmla="*/ 48 w 61"/>
                <a:gd name="T11" fmla="*/ 0 h 50"/>
                <a:gd name="T12" fmla="*/ 2 w 61"/>
                <a:gd name="T13" fmla="*/ 30 h 50"/>
                <a:gd name="T14" fmla="*/ 0 w 61"/>
                <a:gd name="T15" fmla="*/ 31 h 50"/>
                <a:gd name="T16" fmla="*/ 3 w 61"/>
                <a:gd name="T17" fmla="*/ 31 h 50"/>
                <a:gd name="T18" fmla="*/ 9 w 61"/>
                <a:gd name="T19" fmla="*/ 45 h 50"/>
                <a:gd name="T20" fmla="*/ 10 w 61"/>
                <a:gd name="T21" fmla="*/ 49 h 50"/>
                <a:gd name="T22" fmla="*/ 11 w 61"/>
                <a:gd name="T23" fmla="*/ 49 h 50"/>
                <a:gd name="T24" fmla="*/ 58 w 61"/>
                <a:gd name="T25"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0">
                  <a:moveTo>
                    <a:pt x="58" y="19"/>
                  </a:moveTo>
                  <a:lnTo>
                    <a:pt x="60" y="18"/>
                  </a:lnTo>
                  <a:lnTo>
                    <a:pt x="60" y="14"/>
                  </a:lnTo>
                  <a:lnTo>
                    <a:pt x="55" y="0"/>
                  </a:lnTo>
                  <a:lnTo>
                    <a:pt x="51" y="3"/>
                  </a:lnTo>
                  <a:lnTo>
                    <a:pt x="48" y="0"/>
                  </a:lnTo>
                  <a:lnTo>
                    <a:pt x="2" y="30"/>
                  </a:lnTo>
                  <a:lnTo>
                    <a:pt x="0" y="31"/>
                  </a:lnTo>
                  <a:lnTo>
                    <a:pt x="3" y="31"/>
                  </a:lnTo>
                  <a:lnTo>
                    <a:pt x="9" y="45"/>
                  </a:lnTo>
                  <a:lnTo>
                    <a:pt x="10" y="49"/>
                  </a:lnTo>
                  <a:lnTo>
                    <a:pt x="11" y="49"/>
                  </a:lnTo>
                  <a:lnTo>
                    <a:pt x="58" y="19"/>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7" name="Freeform 285"/>
            <p:cNvSpPr>
              <a:spLocks/>
            </p:cNvSpPr>
            <p:nvPr/>
          </p:nvSpPr>
          <p:spPr bwMode="auto">
            <a:xfrm>
              <a:off x="2761" y="2378"/>
              <a:ext cx="64" cy="50"/>
            </a:xfrm>
            <a:custGeom>
              <a:avLst/>
              <a:gdLst>
                <a:gd name="T0" fmla="*/ 59 w 64"/>
                <a:gd name="T1" fmla="*/ 24 h 50"/>
                <a:gd name="T2" fmla="*/ 61 w 64"/>
                <a:gd name="T3" fmla="*/ 18 h 50"/>
                <a:gd name="T4" fmla="*/ 63 w 64"/>
                <a:gd name="T5" fmla="*/ 19 h 50"/>
                <a:gd name="T6" fmla="*/ 56 w 64"/>
                <a:gd name="T7" fmla="*/ 0 h 50"/>
                <a:gd name="T8" fmla="*/ 52 w 64"/>
                <a:gd name="T9" fmla="*/ 4 h 50"/>
                <a:gd name="T10" fmla="*/ 52 w 64"/>
                <a:gd name="T11" fmla="*/ 5 h 50"/>
                <a:gd name="T12" fmla="*/ 3 w 64"/>
                <a:gd name="T13" fmla="*/ 29 h 50"/>
                <a:gd name="T14" fmla="*/ 0 w 64"/>
                <a:gd name="T15" fmla="*/ 31 h 50"/>
                <a:gd name="T16" fmla="*/ 8 w 64"/>
                <a:gd name="T17" fmla="*/ 45 h 50"/>
                <a:gd name="T18" fmla="*/ 9 w 64"/>
                <a:gd name="T19" fmla="*/ 48 h 50"/>
                <a:gd name="T20" fmla="*/ 9 w 64"/>
                <a:gd name="T21" fmla="*/ 49 h 50"/>
                <a:gd name="T22" fmla="*/ 59 w 64"/>
                <a:gd name="T23"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0">
                  <a:moveTo>
                    <a:pt x="59" y="24"/>
                  </a:moveTo>
                  <a:lnTo>
                    <a:pt x="61" y="18"/>
                  </a:lnTo>
                  <a:lnTo>
                    <a:pt x="63" y="19"/>
                  </a:lnTo>
                  <a:lnTo>
                    <a:pt x="56" y="0"/>
                  </a:lnTo>
                  <a:lnTo>
                    <a:pt x="52" y="4"/>
                  </a:lnTo>
                  <a:lnTo>
                    <a:pt x="52" y="5"/>
                  </a:lnTo>
                  <a:lnTo>
                    <a:pt x="3" y="29"/>
                  </a:lnTo>
                  <a:lnTo>
                    <a:pt x="0" y="31"/>
                  </a:lnTo>
                  <a:lnTo>
                    <a:pt x="8" y="45"/>
                  </a:lnTo>
                  <a:lnTo>
                    <a:pt x="9" y="48"/>
                  </a:lnTo>
                  <a:lnTo>
                    <a:pt x="9" y="49"/>
                  </a:lnTo>
                  <a:lnTo>
                    <a:pt x="59" y="24"/>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8" name="Freeform 286"/>
            <p:cNvSpPr>
              <a:spLocks/>
            </p:cNvSpPr>
            <p:nvPr/>
          </p:nvSpPr>
          <p:spPr bwMode="auto">
            <a:xfrm>
              <a:off x="2555" y="2256"/>
              <a:ext cx="279" cy="246"/>
            </a:xfrm>
            <a:custGeom>
              <a:avLst/>
              <a:gdLst>
                <a:gd name="T0" fmla="*/ 262 w 279"/>
                <a:gd name="T1" fmla="*/ 57 h 246"/>
                <a:gd name="T2" fmla="*/ 254 w 279"/>
                <a:gd name="T3" fmla="*/ 39 h 246"/>
                <a:gd name="T4" fmla="*/ 249 w 279"/>
                <a:gd name="T5" fmla="*/ 29 h 246"/>
                <a:gd name="T6" fmla="*/ 240 w 279"/>
                <a:gd name="T7" fmla="*/ 20 h 246"/>
                <a:gd name="T8" fmla="*/ 235 w 279"/>
                <a:gd name="T9" fmla="*/ 16 h 246"/>
                <a:gd name="T10" fmla="*/ 232 w 279"/>
                <a:gd name="T11" fmla="*/ 8 h 246"/>
                <a:gd name="T12" fmla="*/ 225 w 279"/>
                <a:gd name="T13" fmla="*/ 0 h 246"/>
                <a:gd name="T14" fmla="*/ 218 w 279"/>
                <a:gd name="T15" fmla="*/ 4 h 246"/>
                <a:gd name="T16" fmla="*/ 216 w 279"/>
                <a:gd name="T17" fmla="*/ 8 h 246"/>
                <a:gd name="T18" fmla="*/ 208 w 279"/>
                <a:gd name="T19" fmla="*/ 6 h 246"/>
                <a:gd name="T20" fmla="*/ 199 w 279"/>
                <a:gd name="T21" fmla="*/ 10 h 246"/>
                <a:gd name="T22" fmla="*/ 189 w 279"/>
                <a:gd name="T23" fmla="*/ 16 h 246"/>
                <a:gd name="T24" fmla="*/ 178 w 279"/>
                <a:gd name="T25" fmla="*/ 18 h 246"/>
                <a:gd name="T26" fmla="*/ 162 w 279"/>
                <a:gd name="T27" fmla="*/ 28 h 246"/>
                <a:gd name="T28" fmla="*/ 151 w 279"/>
                <a:gd name="T29" fmla="*/ 34 h 246"/>
                <a:gd name="T30" fmla="*/ 149 w 279"/>
                <a:gd name="T31" fmla="*/ 38 h 246"/>
                <a:gd name="T32" fmla="*/ 143 w 279"/>
                <a:gd name="T33" fmla="*/ 43 h 246"/>
                <a:gd name="T34" fmla="*/ 143 w 279"/>
                <a:gd name="T35" fmla="*/ 45 h 246"/>
                <a:gd name="T36" fmla="*/ 83 w 279"/>
                <a:gd name="T37" fmla="*/ 80 h 246"/>
                <a:gd name="T38" fmla="*/ 77 w 279"/>
                <a:gd name="T39" fmla="*/ 82 h 246"/>
                <a:gd name="T40" fmla="*/ 69 w 279"/>
                <a:gd name="T41" fmla="*/ 83 h 246"/>
                <a:gd name="T42" fmla="*/ 61 w 279"/>
                <a:gd name="T43" fmla="*/ 88 h 246"/>
                <a:gd name="T44" fmla="*/ 43 w 279"/>
                <a:gd name="T45" fmla="*/ 93 h 246"/>
                <a:gd name="T46" fmla="*/ 31 w 279"/>
                <a:gd name="T47" fmla="*/ 106 h 246"/>
                <a:gd name="T48" fmla="*/ 20 w 279"/>
                <a:gd name="T49" fmla="*/ 111 h 246"/>
                <a:gd name="T50" fmla="*/ 11 w 279"/>
                <a:gd name="T51" fmla="*/ 117 h 246"/>
                <a:gd name="T52" fmla="*/ 11 w 279"/>
                <a:gd name="T53" fmla="*/ 121 h 246"/>
                <a:gd name="T54" fmla="*/ 4 w 279"/>
                <a:gd name="T55" fmla="*/ 122 h 246"/>
                <a:gd name="T56" fmla="*/ 1 w 279"/>
                <a:gd name="T57" fmla="*/ 132 h 246"/>
                <a:gd name="T58" fmla="*/ 0 w 279"/>
                <a:gd name="T59" fmla="*/ 139 h 246"/>
                <a:gd name="T60" fmla="*/ 46 w 279"/>
                <a:gd name="T61" fmla="*/ 236 h 246"/>
                <a:gd name="T62" fmla="*/ 50 w 279"/>
                <a:gd name="T63" fmla="*/ 240 h 246"/>
                <a:gd name="T64" fmla="*/ 57 w 279"/>
                <a:gd name="T65" fmla="*/ 245 h 246"/>
                <a:gd name="T66" fmla="*/ 63 w 279"/>
                <a:gd name="T67" fmla="*/ 239 h 246"/>
                <a:gd name="T68" fmla="*/ 67 w 279"/>
                <a:gd name="T69" fmla="*/ 240 h 246"/>
                <a:gd name="T70" fmla="*/ 71 w 279"/>
                <a:gd name="T71" fmla="*/ 239 h 246"/>
                <a:gd name="T72" fmla="*/ 77 w 279"/>
                <a:gd name="T73" fmla="*/ 241 h 246"/>
                <a:gd name="T74" fmla="*/ 89 w 279"/>
                <a:gd name="T75" fmla="*/ 230 h 246"/>
                <a:gd name="T76" fmla="*/ 103 w 279"/>
                <a:gd name="T77" fmla="*/ 226 h 246"/>
                <a:gd name="T78" fmla="*/ 119 w 279"/>
                <a:gd name="T79" fmla="*/ 217 h 246"/>
                <a:gd name="T80" fmla="*/ 128 w 279"/>
                <a:gd name="T81" fmla="*/ 211 h 246"/>
                <a:gd name="T82" fmla="*/ 132 w 279"/>
                <a:gd name="T83" fmla="*/ 202 h 246"/>
                <a:gd name="T84" fmla="*/ 137 w 279"/>
                <a:gd name="T85" fmla="*/ 201 h 246"/>
                <a:gd name="T86" fmla="*/ 198 w 279"/>
                <a:gd name="T87" fmla="*/ 167 h 246"/>
                <a:gd name="T88" fmla="*/ 200 w 279"/>
                <a:gd name="T89" fmla="*/ 168 h 246"/>
                <a:gd name="T90" fmla="*/ 200 w 279"/>
                <a:gd name="T91" fmla="*/ 170 h 246"/>
                <a:gd name="T92" fmla="*/ 206 w 279"/>
                <a:gd name="T93" fmla="*/ 168 h 246"/>
                <a:gd name="T94" fmla="*/ 210 w 279"/>
                <a:gd name="T95" fmla="*/ 167 h 246"/>
                <a:gd name="T96" fmla="*/ 222 w 279"/>
                <a:gd name="T97" fmla="*/ 161 h 246"/>
                <a:gd name="T98" fmla="*/ 238 w 279"/>
                <a:gd name="T99" fmla="*/ 152 h 246"/>
                <a:gd name="T100" fmla="*/ 248 w 279"/>
                <a:gd name="T101" fmla="*/ 148 h 246"/>
                <a:gd name="T102" fmla="*/ 261 w 279"/>
                <a:gd name="T103" fmla="*/ 141 h 246"/>
                <a:gd name="T104" fmla="*/ 267 w 279"/>
                <a:gd name="T105" fmla="*/ 133 h 246"/>
                <a:gd name="T106" fmla="*/ 267 w 279"/>
                <a:gd name="T107" fmla="*/ 128 h 246"/>
                <a:gd name="T108" fmla="*/ 272 w 279"/>
                <a:gd name="T109" fmla="*/ 127 h 246"/>
                <a:gd name="T110" fmla="*/ 278 w 279"/>
                <a:gd name="T111" fmla="*/ 122 h 246"/>
                <a:gd name="T112" fmla="*/ 276 w 279"/>
                <a:gd name="T113" fmla="*/ 114 h 246"/>
                <a:gd name="T114" fmla="*/ 271 w 279"/>
                <a:gd name="T115" fmla="*/ 103 h 246"/>
                <a:gd name="T116" fmla="*/ 276 w 279"/>
                <a:gd name="T117" fmla="*/ 98 h 246"/>
                <a:gd name="T118" fmla="*/ 272 w 279"/>
                <a:gd name="T119" fmla="*/ 88 h 246"/>
                <a:gd name="T120" fmla="*/ 268 w 279"/>
                <a:gd name="T121" fmla="*/ 72 h 246"/>
                <a:gd name="T122" fmla="*/ 262 w 279"/>
                <a:gd name="T123" fmla="*/ 57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9" h="246">
                  <a:moveTo>
                    <a:pt x="262" y="57"/>
                  </a:moveTo>
                  <a:lnTo>
                    <a:pt x="254" y="39"/>
                  </a:lnTo>
                  <a:lnTo>
                    <a:pt x="249" y="29"/>
                  </a:lnTo>
                  <a:lnTo>
                    <a:pt x="240" y="20"/>
                  </a:lnTo>
                  <a:lnTo>
                    <a:pt x="235" y="16"/>
                  </a:lnTo>
                  <a:lnTo>
                    <a:pt x="232" y="8"/>
                  </a:lnTo>
                  <a:lnTo>
                    <a:pt x="225" y="0"/>
                  </a:lnTo>
                  <a:lnTo>
                    <a:pt x="218" y="4"/>
                  </a:lnTo>
                  <a:lnTo>
                    <a:pt x="216" y="8"/>
                  </a:lnTo>
                  <a:lnTo>
                    <a:pt x="208" y="6"/>
                  </a:lnTo>
                  <a:lnTo>
                    <a:pt x="199" y="10"/>
                  </a:lnTo>
                  <a:lnTo>
                    <a:pt x="189" y="16"/>
                  </a:lnTo>
                  <a:lnTo>
                    <a:pt x="178" y="18"/>
                  </a:lnTo>
                  <a:lnTo>
                    <a:pt x="162" y="28"/>
                  </a:lnTo>
                  <a:lnTo>
                    <a:pt x="151" y="34"/>
                  </a:lnTo>
                  <a:lnTo>
                    <a:pt x="149" y="38"/>
                  </a:lnTo>
                  <a:lnTo>
                    <a:pt x="143" y="43"/>
                  </a:lnTo>
                  <a:lnTo>
                    <a:pt x="143" y="45"/>
                  </a:lnTo>
                  <a:lnTo>
                    <a:pt x="83" y="80"/>
                  </a:lnTo>
                  <a:lnTo>
                    <a:pt x="77" y="82"/>
                  </a:lnTo>
                  <a:lnTo>
                    <a:pt x="69" y="83"/>
                  </a:lnTo>
                  <a:lnTo>
                    <a:pt x="61" y="88"/>
                  </a:lnTo>
                  <a:lnTo>
                    <a:pt x="43" y="93"/>
                  </a:lnTo>
                  <a:lnTo>
                    <a:pt x="31" y="106"/>
                  </a:lnTo>
                  <a:lnTo>
                    <a:pt x="20" y="111"/>
                  </a:lnTo>
                  <a:lnTo>
                    <a:pt x="11" y="117"/>
                  </a:lnTo>
                  <a:lnTo>
                    <a:pt x="11" y="121"/>
                  </a:lnTo>
                  <a:lnTo>
                    <a:pt x="4" y="122"/>
                  </a:lnTo>
                  <a:lnTo>
                    <a:pt x="1" y="132"/>
                  </a:lnTo>
                  <a:lnTo>
                    <a:pt x="0" y="139"/>
                  </a:lnTo>
                  <a:lnTo>
                    <a:pt x="46" y="236"/>
                  </a:lnTo>
                  <a:lnTo>
                    <a:pt x="50" y="240"/>
                  </a:lnTo>
                  <a:lnTo>
                    <a:pt x="57" y="245"/>
                  </a:lnTo>
                  <a:lnTo>
                    <a:pt x="63" y="239"/>
                  </a:lnTo>
                  <a:lnTo>
                    <a:pt x="67" y="240"/>
                  </a:lnTo>
                  <a:lnTo>
                    <a:pt x="71" y="239"/>
                  </a:lnTo>
                  <a:lnTo>
                    <a:pt x="77" y="241"/>
                  </a:lnTo>
                  <a:lnTo>
                    <a:pt x="89" y="230"/>
                  </a:lnTo>
                  <a:lnTo>
                    <a:pt x="103" y="226"/>
                  </a:lnTo>
                  <a:lnTo>
                    <a:pt x="119" y="217"/>
                  </a:lnTo>
                  <a:lnTo>
                    <a:pt x="128" y="211"/>
                  </a:lnTo>
                  <a:lnTo>
                    <a:pt x="132" y="202"/>
                  </a:lnTo>
                  <a:lnTo>
                    <a:pt x="137" y="201"/>
                  </a:lnTo>
                  <a:lnTo>
                    <a:pt x="198" y="167"/>
                  </a:lnTo>
                  <a:lnTo>
                    <a:pt x="200" y="168"/>
                  </a:lnTo>
                  <a:lnTo>
                    <a:pt x="200" y="170"/>
                  </a:lnTo>
                  <a:lnTo>
                    <a:pt x="206" y="168"/>
                  </a:lnTo>
                  <a:lnTo>
                    <a:pt x="210" y="167"/>
                  </a:lnTo>
                  <a:lnTo>
                    <a:pt x="222" y="161"/>
                  </a:lnTo>
                  <a:lnTo>
                    <a:pt x="238" y="152"/>
                  </a:lnTo>
                  <a:lnTo>
                    <a:pt x="248" y="148"/>
                  </a:lnTo>
                  <a:lnTo>
                    <a:pt x="261" y="141"/>
                  </a:lnTo>
                  <a:lnTo>
                    <a:pt x="267" y="133"/>
                  </a:lnTo>
                  <a:lnTo>
                    <a:pt x="267" y="128"/>
                  </a:lnTo>
                  <a:lnTo>
                    <a:pt x="272" y="127"/>
                  </a:lnTo>
                  <a:lnTo>
                    <a:pt x="278" y="122"/>
                  </a:lnTo>
                  <a:lnTo>
                    <a:pt x="276" y="114"/>
                  </a:lnTo>
                  <a:lnTo>
                    <a:pt x="271" y="103"/>
                  </a:lnTo>
                  <a:lnTo>
                    <a:pt x="276" y="98"/>
                  </a:lnTo>
                  <a:lnTo>
                    <a:pt x="272" y="88"/>
                  </a:lnTo>
                  <a:lnTo>
                    <a:pt x="268" y="72"/>
                  </a:lnTo>
                  <a:lnTo>
                    <a:pt x="262" y="57"/>
                  </a:lnTo>
                </a:path>
              </a:pathLst>
            </a:custGeom>
            <a:solidFill>
              <a:srgbClr val="618FF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9" name="Freeform 287"/>
            <p:cNvSpPr>
              <a:spLocks/>
            </p:cNvSpPr>
            <p:nvPr/>
          </p:nvSpPr>
          <p:spPr bwMode="auto">
            <a:xfrm>
              <a:off x="2538" y="2395"/>
              <a:ext cx="63" cy="114"/>
            </a:xfrm>
            <a:custGeom>
              <a:avLst/>
              <a:gdLst>
                <a:gd name="T0" fmla="*/ 50 w 63"/>
                <a:gd name="T1" fmla="*/ 112 h 114"/>
                <a:gd name="T2" fmla="*/ 59 w 63"/>
                <a:gd name="T3" fmla="*/ 109 h 114"/>
                <a:gd name="T4" fmla="*/ 62 w 63"/>
                <a:gd name="T5" fmla="*/ 104 h 114"/>
                <a:gd name="T6" fmla="*/ 13 w 63"/>
                <a:gd name="T7" fmla="*/ 0 h 114"/>
                <a:gd name="T8" fmla="*/ 11 w 63"/>
                <a:gd name="T9" fmla="*/ 0 h 114"/>
                <a:gd name="T10" fmla="*/ 6 w 63"/>
                <a:gd name="T11" fmla="*/ 1 h 114"/>
                <a:gd name="T12" fmla="*/ 0 w 63"/>
                <a:gd name="T13" fmla="*/ 5 h 114"/>
                <a:gd name="T14" fmla="*/ 1 w 63"/>
                <a:gd name="T15" fmla="*/ 8 h 114"/>
                <a:gd name="T16" fmla="*/ 51 w 63"/>
                <a:gd name="T17" fmla="*/ 110 h 114"/>
                <a:gd name="T18" fmla="*/ 48 w 63"/>
                <a:gd name="T19" fmla="*/ 113 h 114"/>
                <a:gd name="T20" fmla="*/ 50 w 63"/>
                <a:gd name="T21" fmla="*/ 11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14">
                  <a:moveTo>
                    <a:pt x="50" y="112"/>
                  </a:moveTo>
                  <a:lnTo>
                    <a:pt x="59" y="109"/>
                  </a:lnTo>
                  <a:lnTo>
                    <a:pt x="62" y="104"/>
                  </a:lnTo>
                  <a:lnTo>
                    <a:pt x="13" y="0"/>
                  </a:lnTo>
                  <a:lnTo>
                    <a:pt x="11" y="0"/>
                  </a:lnTo>
                  <a:lnTo>
                    <a:pt x="6" y="1"/>
                  </a:lnTo>
                  <a:lnTo>
                    <a:pt x="0" y="5"/>
                  </a:lnTo>
                  <a:lnTo>
                    <a:pt x="1" y="8"/>
                  </a:lnTo>
                  <a:lnTo>
                    <a:pt x="51" y="110"/>
                  </a:lnTo>
                  <a:lnTo>
                    <a:pt x="48" y="113"/>
                  </a:lnTo>
                  <a:lnTo>
                    <a:pt x="50" y="112"/>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0" name="Freeform 288"/>
            <p:cNvSpPr>
              <a:spLocks/>
            </p:cNvSpPr>
            <p:nvPr/>
          </p:nvSpPr>
          <p:spPr bwMode="auto">
            <a:xfrm>
              <a:off x="2715" y="2242"/>
              <a:ext cx="61" cy="48"/>
            </a:xfrm>
            <a:custGeom>
              <a:avLst/>
              <a:gdLst>
                <a:gd name="T0" fmla="*/ 60 w 61"/>
                <a:gd name="T1" fmla="*/ 0 h 48"/>
                <a:gd name="T2" fmla="*/ 0 w 61"/>
                <a:gd name="T3" fmla="*/ 47 h 48"/>
                <a:gd name="T4" fmla="*/ 60 w 61"/>
                <a:gd name="T5" fmla="*/ 0 h 48"/>
              </a:gdLst>
              <a:ahLst/>
              <a:cxnLst>
                <a:cxn ang="0">
                  <a:pos x="T0" y="T1"/>
                </a:cxn>
                <a:cxn ang="0">
                  <a:pos x="T2" y="T3"/>
                </a:cxn>
                <a:cxn ang="0">
                  <a:pos x="T4" y="T5"/>
                </a:cxn>
              </a:cxnLst>
              <a:rect l="0" t="0" r="r" b="b"/>
              <a:pathLst>
                <a:path w="61" h="48">
                  <a:moveTo>
                    <a:pt x="60" y="0"/>
                  </a:moveTo>
                  <a:lnTo>
                    <a:pt x="0" y="47"/>
                  </a:lnTo>
                  <a:lnTo>
                    <a:pt x="6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1" name="Freeform 289"/>
            <p:cNvSpPr>
              <a:spLocks/>
            </p:cNvSpPr>
            <p:nvPr/>
          </p:nvSpPr>
          <p:spPr bwMode="auto">
            <a:xfrm>
              <a:off x="2763" y="2351"/>
              <a:ext cx="60" cy="49"/>
            </a:xfrm>
            <a:custGeom>
              <a:avLst/>
              <a:gdLst>
                <a:gd name="T0" fmla="*/ 59 w 60"/>
                <a:gd name="T1" fmla="*/ 0 h 49"/>
                <a:gd name="T2" fmla="*/ 0 w 60"/>
                <a:gd name="T3" fmla="*/ 48 h 49"/>
                <a:gd name="T4" fmla="*/ 59 w 60"/>
                <a:gd name="T5" fmla="*/ 0 h 49"/>
              </a:gdLst>
              <a:ahLst/>
              <a:cxnLst>
                <a:cxn ang="0">
                  <a:pos x="T0" y="T1"/>
                </a:cxn>
                <a:cxn ang="0">
                  <a:pos x="T2" y="T3"/>
                </a:cxn>
                <a:cxn ang="0">
                  <a:pos x="T4" y="T5"/>
                </a:cxn>
              </a:cxnLst>
              <a:rect l="0" t="0" r="r" b="b"/>
              <a:pathLst>
                <a:path w="60" h="49">
                  <a:moveTo>
                    <a:pt x="59" y="0"/>
                  </a:moveTo>
                  <a:lnTo>
                    <a:pt x="0" y="48"/>
                  </a:lnTo>
                  <a:lnTo>
                    <a:pt x="59"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2" name="Freeform 290"/>
            <p:cNvSpPr>
              <a:spLocks/>
            </p:cNvSpPr>
            <p:nvPr/>
          </p:nvSpPr>
          <p:spPr bwMode="auto">
            <a:xfrm>
              <a:off x="2760" y="2353"/>
              <a:ext cx="64" cy="52"/>
            </a:xfrm>
            <a:custGeom>
              <a:avLst/>
              <a:gdLst>
                <a:gd name="T0" fmla="*/ 56 w 64"/>
                <a:gd name="T1" fmla="*/ 0 h 52"/>
                <a:gd name="T2" fmla="*/ 63 w 64"/>
                <a:gd name="T3" fmla="*/ 10 h 52"/>
                <a:gd name="T4" fmla="*/ 5 w 64"/>
                <a:gd name="T5" fmla="*/ 51 h 52"/>
                <a:gd name="T6" fmla="*/ 0 w 64"/>
                <a:gd name="T7" fmla="*/ 38 h 52"/>
                <a:gd name="T8" fmla="*/ 56 w 64"/>
                <a:gd name="T9" fmla="*/ 0 h 52"/>
              </a:gdLst>
              <a:ahLst/>
              <a:cxnLst>
                <a:cxn ang="0">
                  <a:pos x="T0" y="T1"/>
                </a:cxn>
                <a:cxn ang="0">
                  <a:pos x="T2" y="T3"/>
                </a:cxn>
                <a:cxn ang="0">
                  <a:pos x="T4" y="T5"/>
                </a:cxn>
                <a:cxn ang="0">
                  <a:pos x="T6" y="T7"/>
                </a:cxn>
                <a:cxn ang="0">
                  <a:pos x="T8" y="T9"/>
                </a:cxn>
              </a:cxnLst>
              <a:rect l="0" t="0" r="r" b="b"/>
              <a:pathLst>
                <a:path w="64" h="52">
                  <a:moveTo>
                    <a:pt x="56" y="0"/>
                  </a:moveTo>
                  <a:lnTo>
                    <a:pt x="63" y="10"/>
                  </a:lnTo>
                  <a:lnTo>
                    <a:pt x="5" y="51"/>
                  </a:lnTo>
                  <a:lnTo>
                    <a:pt x="0" y="38"/>
                  </a:lnTo>
                  <a:lnTo>
                    <a:pt x="56"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3" name="Freeform 291"/>
            <p:cNvSpPr>
              <a:spLocks/>
            </p:cNvSpPr>
            <p:nvPr/>
          </p:nvSpPr>
          <p:spPr bwMode="auto">
            <a:xfrm>
              <a:off x="2692" y="2257"/>
              <a:ext cx="103" cy="80"/>
            </a:xfrm>
            <a:custGeom>
              <a:avLst/>
              <a:gdLst>
                <a:gd name="T0" fmla="*/ 94 w 103"/>
                <a:gd name="T1" fmla="*/ 11 h 80"/>
                <a:gd name="T2" fmla="*/ 94 w 103"/>
                <a:gd name="T3" fmla="*/ 6 h 80"/>
                <a:gd name="T4" fmla="*/ 92 w 103"/>
                <a:gd name="T5" fmla="*/ 4 h 80"/>
                <a:gd name="T6" fmla="*/ 90 w 103"/>
                <a:gd name="T7" fmla="*/ 0 h 80"/>
                <a:gd name="T8" fmla="*/ 88 w 103"/>
                <a:gd name="T9" fmla="*/ 3 h 80"/>
                <a:gd name="T10" fmla="*/ 3 w 103"/>
                <a:gd name="T11" fmla="*/ 48 h 80"/>
                <a:gd name="T12" fmla="*/ 0 w 103"/>
                <a:gd name="T13" fmla="*/ 56 h 80"/>
                <a:gd name="T14" fmla="*/ 1 w 103"/>
                <a:gd name="T15" fmla="*/ 61 h 80"/>
                <a:gd name="T16" fmla="*/ 8 w 103"/>
                <a:gd name="T17" fmla="*/ 74 h 80"/>
                <a:gd name="T18" fmla="*/ 10 w 103"/>
                <a:gd name="T19" fmla="*/ 76 h 80"/>
                <a:gd name="T20" fmla="*/ 18 w 103"/>
                <a:gd name="T21" fmla="*/ 79 h 80"/>
                <a:gd name="T22" fmla="*/ 98 w 103"/>
                <a:gd name="T23" fmla="*/ 34 h 80"/>
                <a:gd name="T24" fmla="*/ 102 w 103"/>
                <a:gd name="T25" fmla="*/ 24 h 80"/>
                <a:gd name="T26" fmla="*/ 102 w 103"/>
                <a:gd name="T27" fmla="*/ 22 h 80"/>
                <a:gd name="T28" fmla="*/ 94 w 103"/>
                <a:gd name="T29" fmla="*/ 1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80">
                  <a:moveTo>
                    <a:pt x="94" y="11"/>
                  </a:moveTo>
                  <a:lnTo>
                    <a:pt x="94" y="6"/>
                  </a:lnTo>
                  <a:lnTo>
                    <a:pt x="92" y="4"/>
                  </a:lnTo>
                  <a:lnTo>
                    <a:pt x="90" y="0"/>
                  </a:lnTo>
                  <a:lnTo>
                    <a:pt x="88" y="3"/>
                  </a:lnTo>
                  <a:lnTo>
                    <a:pt x="3" y="48"/>
                  </a:lnTo>
                  <a:lnTo>
                    <a:pt x="0" y="56"/>
                  </a:lnTo>
                  <a:lnTo>
                    <a:pt x="1" y="61"/>
                  </a:lnTo>
                  <a:lnTo>
                    <a:pt x="8" y="74"/>
                  </a:lnTo>
                  <a:lnTo>
                    <a:pt x="10" y="76"/>
                  </a:lnTo>
                  <a:lnTo>
                    <a:pt x="18" y="79"/>
                  </a:lnTo>
                  <a:lnTo>
                    <a:pt x="98" y="34"/>
                  </a:lnTo>
                  <a:lnTo>
                    <a:pt x="102" y="24"/>
                  </a:lnTo>
                  <a:lnTo>
                    <a:pt x="102" y="22"/>
                  </a:lnTo>
                  <a:lnTo>
                    <a:pt x="94" y="11"/>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4" name="Freeform 292"/>
            <p:cNvSpPr>
              <a:spLocks/>
            </p:cNvSpPr>
            <p:nvPr/>
          </p:nvSpPr>
          <p:spPr bwMode="auto">
            <a:xfrm>
              <a:off x="2610" y="2347"/>
              <a:ext cx="73" cy="121"/>
            </a:xfrm>
            <a:custGeom>
              <a:avLst/>
              <a:gdLst>
                <a:gd name="T0" fmla="*/ 20 w 73"/>
                <a:gd name="T1" fmla="*/ 3 h 121"/>
                <a:gd name="T2" fmla="*/ 23 w 73"/>
                <a:gd name="T3" fmla="*/ 0 h 121"/>
                <a:gd name="T4" fmla="*/ 26 w 73"/>
                <a:gd name="T5" fmla="*/ 4 h 121"/>
                <a:gd name="T6" fmla="*/ 27 w 73"/>
                <a:gd name="T7" fmla="*/ 0 h 121"/>
                <a:gd name="T8" fmla="*/ 29 w 73"/>
                <a:gd name="T9" fmla="*/ 4 h 121"/>
                <a:gd name="T10" fmla="*/ 71 w 73"/>
                <a:gd name="T11" fmla="*/ 96 h 121"/>
                <a:gd name="T12" fmla="*/ 72 w 73"/>
                <a:gd name="T13" fmla="*/ 106 h 121"/>
                <a:gd name="T14" fmla="*/ 65 w 73"/>
                <a:gd name="T15" fmla="*/ 112 h 121"/>
                <a:gd name="T16" fmla="*/ 55 w 73"/>
                <a:gd name="T17" fmla="*/ 117 h 121"/>
                <a:gd name="T18" fmla="*/ 47 w 73"/>
                <a:gd name="T19" fmla="*/ 120 h 121"/>
                <a:gd name="T20" fmla="*/ 44 w 73"/>
                <a:gd name="T21" fmla="*/ 114 h 121"/>
                <a:gd name="T22" fmla="*/ 2 w 73"/>
                <a:gd name="T23" fmla="*/ 24 h 121"/>
                <a:gd name="T24" fmla="*/ 0 w 73"/>
                <a:gd name="T25" fmla="*/ 15 h 121"/>
                <a:gd name="T26" fmla="*/ 8 w 73"/>
                <a:gd name="T27" fmla="*/ 10 h 121"/>
                <a:gd name="T28" fmla="*/ 20 w 73"/>
                <a:gd name="T29"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121">
                  <a:moveTo>
                    <a:pt x="20" y="3"/>
                  </a:moveTo>
                  <a:lnTo>
                    <a:pt x="23" y="0"/>
                  </a:lnTo>
                  <a:lnTo>
                    <a:pt x="26" y="4"/>
                  </a:lnTo>
                  <a:lnTo>
                    <a:pt x="27" y="0"/>
                  </a:lnTo>
                  <a:lnTo>
                    <a:pt x="29" y="4"/>
                  </a:lnTo>
                  <a:lnTo>
                    <a:pt x="71" y="96"/>
                  </a:lnTo>
                  <a:lnTo>
                    <a:pt x="72" y="106"/>
                  </a:lnTo>
                  <a:lnTo>
                    <a:pt x="65" y="112"/>
                  </a:lnTo>
                  <a:lnTo>
                    <a:pt x="55" y="117"/>
                  </a:lnTo>
                  <a:lnTo>
                    <a:pt x="47" y="120"/>
                  </a:lnTo>
                  <a:lnTo>
                    <a:pt x="44" y="114"/>
                  </a:lnTo>
                  <a:lnTo>
                    <a:pt x="2" y="24"/>
                  </a:lnTo>
                  <a:lnTo>
                    <a:pt x="0" y="15"/>
                  </a:lnTo>
                  <a:lnTo>
                    <a:pt x="8" y="10"/>
                  </a:lnTo>
                  <a:lnTo>
                    <a:pt x="20" y="3"/>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5" name="Freeform 293"/>
            <p:cNvSpPr>
              <a:spLocks/>
            </p:cNvSpPr>
            <p:nvPr/>
          </p:nvSpPr>
          <p:spPr bwMode="auto">
            <a:xfrm>
              <a:off x="2732" y="2346"/>
              <a:ext cx="102" cy="76"/>
            </a:xfrm>
            <a:custGeom>
              <a:avLst/>
              <a:gdLst>
                <a:gd name="T0" fmla="*/ 94 w 102"/>
                <a:gd name="T1" fmla="*/ 8 h 76"/>
                <a:gd name="T2" fmla="*/ 93 w 102"/>
                <a:gd name="T3" fmla="*/ 3 h 76"/>
                <a:gd name="T4" fmla="*/ 93 w 102"/>
                <a:gd name="T5" fmla="*/ 0 h 76"/>
                <a:gd name="T6" fmla="*/ 91 w 102"/>
                <a:gd name="T7" fmla="*/ 0 h 76"/>
                <a:gd name="T8" fmla="*/ 89 w 102"/>
                <a:gd name="T9" fmla="*/ 1 h 76"/>
                <a:gd name="T10" fmla="*/ 8 w 102"/>
                <a:gd name="T11" fmla="*/ 44 h 76"/>
                <a:gd name="T12" fmla="*/ 0 w 102"/>
                <a:gd name="T13" fmla="*/ 55 h 76"/>
                <a:gd name="T14" fmla="*/ 1 w 102"/>
                <a:gd name="T15" fmla="*/ 60 h 76"/>
                <a:gd name="T16" fmla="*/ 10 w 102"/>
                <a:gd name="T17" fmla="*/ 66 h 76"/>
                <a:gd name="T18" fmla="*/ 11 w 102"/>
                <a:gd name="T19" fmla="*/ 75 h 76"/>
                <a:gd name="T20" fmla="*/ 19 w 102"/>
                <a:gd name="T21" fmla="*/ 71 h 76"/>
                <a:gd name="T22" fmla="*/ 97 w 102"/>
                <a:gd name="T23" fmla="*/ 29 h 76"/>
                <a:gd name="T24" fmla="*/ 100 w 102"/>
                <a:gd name="T25" fmla="*/ 20 h 76"/>
                <a:gd name="T26" fmla="*/ 101 w 102"/>
                <a:gd name="T27" fmla="*/ 18 h 76"/>
                <a:gd name="T28" fmla="*/ 94 w 102"/>
                <a:gd name="T29"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76">
                  <a:moveTo>
                    <a:pt x="94" y="8"/>
                  </a:moveTo>
                  <a:lnTo>
                    <a:pt x="93" y="3"/>
                  </a:lnTo>
                  <a:lnTo>
                    <a:pt x="93" y="0"/>
                  </a:lnTo>
                  <a:lnTo>
                    <a:pt x="91" y="0"/>
                  </a:lnTo>
                  <a:lnTo>
                    <a:pt x="89" y="1"/>
                  </a:lnTo>
                  <a:lnTo>
                    <a:pt x="8" y="44"/>
                  </a:lnTo>
                  <a:lnTo>
                    <a:pt x="0" y="55"/>
                  </a:lnTo>
                  <a:lnTo>
                    <a:pt x="1" y="60"/>
                  </a:lnTo>
                  <a:lnTo>
                    <a:pt x="10" y="66"/>
                  </a:lnTo>
                  <a:lnTo>
                    <a:pt x="11" y="75"/>
                  </a:lnTo>
                  <a:lnTo>
                    <a:pt x="19" y="71"/>
                  </a:lnTo>
                  <a:lnTo>
                    <a:pt x="97" y="29"/>
                  </a:lnTo>
                  <a:lnTo>
                    <a:pt x="100" y="20"/>
                  </a:lnTo>
                  <a:lnTo>
                    <a:pt x="101" y="18"/>
                  </a:lnTo>
                  <a:lnTo>
                    <a:pt x="94" y="8"/>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6" name="Freeform 294"/>
            <p:cNvSpPr>
              <a:spLocks/>
            </p:cNvSpPr>
            <p:nvPr/>
          </p:nvSpPr>
          <p:spPr bwMode="auto">
            <a:xfrm>
              <a:off x="2688" y="2306"/>
              <a:ext cx="72" cy="116"/>
            </a:xfrm>
            <a:custGeom>
              <a:avLst/>
              <a:gdLst>
                <a:gd name="T0" fmla="*/ 9 w 72"/>
                <a:gd name="T1" fmla="*/ 8 h 116"/>
                <a:gd name="T2" fmla="*/ 5 w 72"/>
                <a:gd name="T3" fmla="*/ 10 h 116"/>
                <a:gd name="T4" fmla="*/ 0 w 72"/>
                <a:gd name="T5" fmla="*/ 11 h 116"/>
                <a:gd name="T6" fmla="*/ 2 w 72"/>
                <a:gd name="T7" fmla="*/ 15 h 116"/>
                <a:gd name="T8" fmla="*/ 1 w 72"/>
                <a:gd name="T9" fmla="*/ 14 h 116"/>
                <a:gd name="T10" fmla="*/ 45 w 72"/>
                <a:gd name="T11" fmla="*/ 111 h 116"/>
                <a:gd name="T12" fmla="*/ 48 w 72"/>
                <a:gd name="T13" fmla="*/ 115 h 116"/>
                <a:gd name="T14" fmla="*/ 54 w 72"/>
                <a:gd name="T15" fmla="*/ 113 h 116"/>
                <a:gd name="T16" fmla="*/ 66 w 72"/>
                <a:gd name="T17" fmla="*/ 108 h 116"/>
                <a:gd name="T18" fmla="*/ 70 w 72"/>
                <a:gd name="T19" fmla="*/ 103 h 116"/>
                <a:gd name="T20" fmla="*/ 71 w 72"/>
                <a:gd name="T21" fmla="*/ 95 h 116"/>
                <a:gd name="T22" fmla="*/ 32 w 72"/>
                <a:gd name="T23" fmla="*/ 4 h 116"/>
                <a:gd name="T24" fmla="*/ 25 w 72"/>
                <a:gd name="T25" fmla="*/ 0 h 116"/>
                <a:gd name="T26" fmla="*/ 19 w 72"/>
                <a:gd name="T27" fmla="*/ 0 h 116"/>
                <a:gd name="T28" fmla="*/ 9 w 72"/>
                <a:gd name="T29" fmla="*/ 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16">
                  <a:moveTo>
                    <a:pt x="9" y="8"/>
                  </a:moveTo>
                  <a:lnTo>
                    <a:pt x="5" y="10"/>
                  </a:lnTo>
                  <a:lnTo>
                    <a:pt x="0" y="11"/>
                  </a:lnTo>
                  <a:lnTo>
                    <a:pt x="2" y="15"/>
                  </a:lnTo>
                  <a:lnTo>
                    <a:pt x="1" y="14"/>
                  </a:lnTo>
                  <a:lnTo>
                    <a:pt x="45" y="111"/>
                  </a:lnTo>
                  <a:lnTo>
                    <a:pt x="48" y="115"/>
                  </a:lnTo>
                  <a:lnTo>
                    <a:pt x="54" y="113"/>
                  </a:lnTo>
                  <a:lnTo>
                    <a:pt x="66" y="108"/>
                  </a:lnTo>
                  <a:lnTo>
                    <a:pt x="70" y="103"/>
                  </a:lnTo>
                  <a:lnTo>
                    <a:pt x="71" y="95"/>
                  </a:lnTo>
                  <a:lnTo>
                    <a:pt x="32" y="4"/>
                  </a:lnTo>
                  <a:lnTo>
                    <a:pt x="25" y="0"/>
                  </a:lnTo>
                  <a:lnTo>
                    <a:pt x="19" y="0"/>
                  </a:lnTo>
                  <a:lnTo>
                    <a:pt x="9" y="8"/>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7" name="Freeform 295"/>
            <p:cNvSpPr>
              <a:spLocks/>
            </p:cNvSpPr>
            <p:nvPr/>
          </p:nvSpPr>
          <p:spPr bwMode="auto">
            <a:xfrm>
              <a:off x="2717" y="2256"/>
              <a:ext cx="64" cy="55"/>
            </a:xfrm>
            <a:custGeom>
              <a:avLst/>
              <a:gdLst>
                <a:gd name="T0" fmla="*/ 63 w 64"/>
                <a:gd name="T1" fmla="*/ 15 h 55"/>
                <a:gd name="T2" fmla="*/ 60 w 64"/>
                <a:gd name="T3" fmla="*/ 0 h 55"/>
                <a:gd name="T4" fmla="*/ 0 w 64"/>
                <a:gd name="T5" fmla="*/ 36 h 55"/>
                <a:gd name="T6" fmla="*/ 4 w 64"/>
                <a:gd name="T7" fmla="*/ 54 h 55"/>
                <a:gd name="T8" fmla="*/ 63 w 64"/>
                <a:gd name="T9" fmla="*/ 15 h 55"/>
              </a:gdLst>
              <a:ahLst/>
              <a:cxnLst>
                <a:cxn ang="0">
                  <a:pos x="T0" y="T1"/>
                </a:cxn>
                <a:cxn ang="0">
                  <a:pos x="T2" y="T3"/>
                </a:cxn>
                <a:cxn ang="0">
                  <a:pos x="T4" y="T5"/>
                </a:cxn>
                <a:cxn ang="0">
                  <a:pos x="T6" y="T7"/>
                </a:cxn>
                <a:cxn ang="0">
                  <a:pos x="T8" y="T9"/>
                </a:cxn>
              </a:cxnLst>
              <a:rect l="0" t="0" r="r" b="b"/>
              <a:pathLst>
                <a:path w="64" h="55">
                  <a:moveTo>
                    <a:pt x="63" y="15"/>
                  </a:moveTo>
                  <a:lnTo>
                    <a:pt x="60" y="0"/>
                  </a:lnTo>
                  <a:lnTo>
                    <a:pt x="0" y="36"/>
                  </a:lnTo>
                  <a:lnTo>
                    <a:pt x="4" y="54"/>
                  </a:lnTo>
                  <a:lnTo>
                    <a:pt x="63" y="15"/>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8" name="Freeform 296"/>
            <p:cNvSpPr>
              <a:spLocks/>
            </p:cNvSpPr>
            <p:nvPr/>
          </p:nvSpPr>
          <p:spPr bwMode="auto">
            <a:xfrm>
              <a:off x="2760" y="2350"/>
              <a:ext cx="64" cy="50"/>
            </a:xfrm>
            <a:custGeom>
              <a:avLst/>
              <a:gdLst>
                <a:gd name="T0" fmla="*/ 63 w 64"/>
                <a:gd name="T1" fmla="*/ 13 h 50"/>
                <a:gd name="T2" fmla="*/ 56 w 64"/>
                <a:gd name="T3" fmla="*/ 0 h 50"/>
                <a:gd name="T4" fmla="*/ 0 w 64"/>
                <a:gd name="T5" fmla="*/ 37 h 50"/>
                <a:gd name="T6" fmla="*/ 7 w 64"/>
                <a:gd name="T7" fmla="*/ 49 h 50"/>
                <a:gd name="T8" fmla="*/ 63 w 64"/>
                <a:gd name="T9" fmla="*/ 13 h 50"/>
              </a:gdLst>
              <a:ahLst/>
              <a:cxnLst>
                <a:cxn ang="0">
                  <a:pos x="T0" y="T1"/>
                </a:cxn>
                <a:cxn ang="0">
                  <a:pos x="T2" y="T3"/>
                </a:cxn>
                <a:cxn ang="0">
                  <a:pos x="T4" y="T5"/>
                </a:cxn>
                <a:cxn ang="0">
                  <a:pos x="T6" y="T7"/>
                </a:cxn>
                <a:cxn ang="0">
                  <a:pos x="T8" y="T9"/>
                </a:cxn>
              </a:cxnLst>
              <a:rect l="0" t="0" r="r" b="b"/>
              <a:pathLst>
                <a:path w="64" h="50">
                  <a:moveTo>
                    <a:pt x="63" y="13"/>
                  </a:moveTo>
                  <a:lnTo>
                    <a:pt x="56" y="0"/>
                  </a:lnTo>
                  <a:lnTo>
                    <a:pt x="0" y="37"/>
                  </a:lnTo>
                  <a:lnTo>
                    <a:pt x="7" y="49"/>
                  </a:lnTo>
                  <a:lnTo>
                    <a:pt x="63" y="13"/>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sp>
        <p:nvSpPr>
          <p:cNvPr id="18729" name="Line 297"/>
          <p:cNvSpPr>
            <a:spLocks noChangeShapeType="1"/>
          </p:cNvSpPr>
          <p:nvPr/>
        </p:nvSpPr>
        <p:spPr bwMode="auto">
          <a:xfrm>
            <a:off x="6435725" y="3397250"/>
            <a:ext cx="428625" cy="1357313"/>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730" name="Line 298"/>
          <p:cNvSpPr>
            <a:spLocks noChangeShapeType="1"/>
          </p:cNvSpPr>
          <p:nvPr/>
        </p:nvSpPr>
        <p:spPr bwMode="auto">
          <a:xfrm>
            <a:off x="7050088" y="3382963"/>
            <a:ext cx="500062" cy="1357312"/>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731" name="Line 299"/>
          <p:cNvSpPr>
            <a:spLocks noChangeShapeType="1"/>
          </p:cNvSpPr>
          <p:nvPr/>
        </p:nvSpPr>
        <p:spPr bwMode="auto">
          <a:xfrm>
            <a:off x="6407150" y="2468563"/>
            <a:ext cx="842963" cy="228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8732" name="Group 300"/>
          <p:cNvGrpSpPr>
            <a:grpSpLocks/>
          </p:cNvGrpSpPr>
          <p:nvPr/>
        </p:nvGrpSpPr>
        <p:grpSpPr bwMode="auto">
          <a:xfrm>
            <a:off x="6350000" y="2841625"/>
            <a:ext cx="279400" cy="487363"/>
            <a:chOff x="2777" y="1464"/>
            <a:chExt cx="157" cy="273"/>
          </a:xfrm>
        </p:grpSpPr>
        <p:sp>
          <p:nvSpPr>
            <p:cNvPr id="18733" name="Freeform 301"/>
            <p:cNvSpPr>
              <a:spLocks/>
            </p:cNvSpPr>
            <p:nvPr/>
          </p:nvSpPr>
          <p:spPr bwMode="auto">
            <a:xfrm>
              <a:off x="2831" y="1469"/>
              <a:ext cx="17" cy="17"/>
            </a:xfrm>
            <a:custGeom>
              <a:avLst/>
              <a:gdLst>
                <a:gd name="T0" fmla="*/ 3 w 17"/>
                <a:gd name="T1" fmla="*/ 8 h 17"/>
                <a:gd name="T2" fmla="*/ 0 w 17"/>
                <a:gd name="T3" fmla="*/ 6 h 17"/>
                <a:gd name="T4" fmla="*/ 11 w 17"/>
                <a:gd name="T5" fmla="*/ 0 h 17"/>
                <a:gd name="T6" fmla="*/ 13 w 17"/>
                <a:gd name="T7" fmla="*/ 4 h 17"/>
                <a:gd name="T8" fmla="*/ 15 w 17"/>
                <a:gd name="T9" fmla="*/ 7 h 17"/>
                <a:gd name="T10" fmla="*/ 14 w 17"/>
                <a:gd name="T11" fmla="*/ 9 h 17"/>
                <a:gd name="T12" fmla="*/ 16 w 17"/>
                <a:gd name="T13" fmla="*/ 12 h 17"/>
                <a:gd name="T14" fmla="*/ 14 w 17"/>
                <a:gd name="T15" fmla="*/ 16 h 17"/>
                <a:gd name="T16" fmla="*/ 5 w 17"/>
                <a:gd name="T17" fmla="*/ 16 h 17"/>
                <a:gd name="T18" fmla="*/ 6 w 17"/>
                <a:gd name="T19" fmla="*/ 11 h 17"/>
                <a:gd name="T20" fmla="*/ 3 w 17"/>
                <a:gd name="T2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3" y="8"/>
                  </a:moveTo>
                  <a:lnTo>
                    <a:pt x="0" y="6"/>
                  </a:lnTo>
                  <a:lnTo>
                    <a:pt x="11" y="0"/>
                  </a:lnTo>
                  <a:lnTo>
                    <a:pt x="13" y="4"/>
                  </a:lnTo>
                  <a:lnTo>
                    <a:pt x="15" y="7"/>
                  </a:lnTo>
                  <a:lnTo>
                    <a:pt x="14" y="9"/>
                  </a:lnTo>
                  <a:lnTo>
                    <a:pt x="16" y="12"/>
                  </a:lnTo>
                  <a:lnTo>
                    <a:pt x="14" y="16"/>
                  </a:lnTo>
                  <a:lnTo>
                    <a:pt x="5" y="16"/>
                  </a:lnTo>
                  <a:lnTo>
                    <a:pt x="6" y="11"/>
                  </a:lnTo>
                  <a:lnTo>
                    <a:pt x="3" y="8"/>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34" name="Freeform 302"/>
            <p:cNvSpPr>
              <a:spLocks/>
            </p:cNvSpPr>
            <p:nvPr/>
          </p:nvSpPr>
          <p:spPr bwMode="auto">
            <a:xfrm>
              <a:off x="2787" y="1482"/>
              <a:ext cx="18" cy="15"/>
            </a:xfrm>
            <a:custGeom>
              <a:avLst/>
              <a:gdLst>
                <a:gd name="T0" fmla="*/ 0 w 18"/>
                <a:gd name="T1" fmla="*/ 6 h 15"/>
                <a:gd name="T2" fmla="*/ 6 w 18"/>
                <a:gd name="T3" fmla="*/ 3 h 15"/>
                <a:gd name="T4" fmla="*/ 8 w 18"/>
                <a:gd name="T5" fmla="*/ 0 h 15"/>
                <a:gd name="T6" fmla="*/ 13 w 18"/>
                <a:gd name="T7" fmla="*/ 1 h 15"/>
                <a:gd name="T8" fmla="*/ 14 w 18"/>
                <a:gd name="T9" fmla="*/ 2 h 15"/>
                <a:gd name="T10" fmla="*/ 17 w 18"/>
                <a:gd name="T11" fmla="*/ 6 h 15"/>
                <a:gd name="T12" fmla="*/ 17 w 18"/>
                <a:gd name="T13" fmla="*/ 10 h 15"/>
                <a:gd name="T14" fmla="*/ 12 w 18"/>
                <a:gd name="T15" fmla="*/ 14 h 15"/>
                <a:gd name="T16" fmla="*/ 6 w 18"/>
                <a:gd name="T17" fmla="*/ 14 h 15"/>
                <a:gd name="T18" fmla="*/ 3 w 18"/>
                <a:gd name="T19" fmla="*/ 10 h 15"/>
                <a:gd name="T20" fmla="*/ 0 w 18"/>
                <a:gd name="T21"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0" y="6"/>
                  </a:moveTo>
                  <a:lnTo>
                    <a:pt x="6" y="3"/>
                  </a:lnTo>
                  <a:lnTo>
                    <a:pt x="8" y="0"/>
                  </a:lnTo>
                  <a:lnTo>
                    <a:pt x="13" y="1"/>
                  </a:lnTo>
                  <a:lnTo>
                    <a:pt x="14" y="2"/>
                  </a:lnTo>
                  <a:lnTo>
                    <a:pt x="17" y="6"/>
                  </a:lnTo>
                  <a:lnTo>
                    <a:pt x="17" y="10"/>
                  </a:lnTo>
                  <a:lnTo>
                    <a:pt x="12" y="14"/>
                  </a:lnTo>
                  <a:lnTo>
                    <a:pt x="6" y="14"/>
                  </a:lnTo>
                  <a:lnTo>
                    <a:pt x="3" y="10"/>
                  </a:lnTo>
                  <a:lnTo>
                    <a:pt x="0" y="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35" name="Freeform 303"/>
            <p:cNvSpPr>
              <a:spLocks/>
            </p:cNvSpPr>
            <p:nvPr/>
          </p:nvSpPr>
          <p:spPr bwMode="auto">
            <a:xfrm>
              <a:off x="2847" y="1721"/>
              <a:ext cx="16" cy="16"/>
            </a:xfrm>
            <a:custGeom>
              <a:avLst/>
              <a:gdLst>
                <a:gd name="T0" fmla="*/ 0 w 16"/>
                <a:gd name="T1" fmla="*/ 8 h 16"/>
                <a:gd name="T2" fmla="*/ 4 w 16"/>
                <a:gd name="T3" fmla="*/ 4 h 16"/>
                <a:gd name="T4" fmla="*/ 4 w 16"/>
                <a:gd name="T5" fmla="*/ 0 h 16"/>
                <a:gd name="T6" fmla="*/ 11 w 16"/>
                <a:gd name="T7" fmla="*/ 0 h 16"/>
                <a:gd name="T8" fmla="*/ 13 w 16"/>
                <a:gd name="T9" fmla="*/ 1 h 16"/>
                <a:gd name="T10" fmla="*/ 15 w 16"/>
                <a:gd name="T11" fmla="*/ 8 h 16"/>
                <a:gd name="T12" fmla="*/ 11 w 16"/>
                <a:gd name="T13" fmla="*/ 12 h 16"/>
                <a:gd name="T14" fmla="*/ 8 w 16"/>
                <a:gd name="T15" fmla="*/ 15 h 16"/>
                <a:gd name="T16" fmla="*/ 6 w 16"/>
                <a:gd name="T17" fmla="*/ 13 h 16"/>
                <a:gd name="T18" fmla="*/ 4 w 16"/>
                <a:gd name="T19" fmla="*/ 12 h 16"/>
                <a:gd name="T20" fmla="*/ 0 w 16"/>
                <a:gd name="T21"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0" y="8"/>
                  </a:moveTo>
                  <a:lnTo>
                    <a:pt x="4" y="4"/>
                  </a:lnTo>
                  <a:lnTo>
                    <a:pt x="4" y="0"/>
                  </a:lnTo>
                  <a:lnTo>
                    <a:pt x="11" y="0"/>
                  </a:lnTo>
                  <a:lnTo>
                    <a:pt x="13" y="1"/>
                  </a:lnTo>
                  <a:lnTo>
                    <a:pt x="15" y="8"/>
                  </a:lnTo>
                  <a:lnTo>
                    <a:pt x="11" y="12"/>
                  </a:lnTo>
                  <a:lnTo>
                    <a:pt x="8" y="15"/>
                  </a:lnTo>
                  <a:lnTo>
                    <a:pt x="6" y="13"/>
                  </a:lnTo>
                  <a:lnTo>
                    <a:pt x="4" y="12"/>
                  </a:lnTo>
                  <a:lnTo>
                    <a:pt x="0" y="8"/>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36" name="Freeform 304"/>
            <p:cNvSpPr>
              <a:spLocks/>
            </p:cNvSpPr>
            <p:nvPr/>
          </p:nvSpPr>
          <p:spPr bwMode="auto">
            <a:xfrm>
              <a:off x="2887" y="1705"/>
              <a:ext cx="17" cy="18"/>
            </a:xfrm>
            <a:custGeom>
              <a:avLst/>
              <a:gdLst>
                <a:gd name="T0" fmla="*/ 0 w 17"/>
                <a:gd name="T1" fmla="*/ 8 h 18"/>
                <a:gd name="T2" fmla="*/ 7 w 17"/>
                <a:gd name="T3" fmla="*/ 5 h 18"/>
                <a:gd name="T4" fmla="*/ 6 w 17"/>
                <a:gd name="T5" fmla="*/ 0 h 18"/>
                <a:gd name="T6" fmla="*/ 11 w 17"/>
                <a:gd name="T7" fmla="*/ 3 h 18"/>
                <a:gd name="T8" fmla="*/ 15 w 17"/>
                <a:gd name="T9" fmla="*/ 4 h 18"/>
                <a:gd name="T10" fmla="*/ 16 w 17"/>
                <a:gd name="T11" fmla="*/ 11 h 18"/>
                <a:gd name="T12" fmla="*/ 13 w 17"/>
                <a:gd name="T13" fmla="*/ 12 h 18"/>
                <a:gd name="T14" fmla="*/ 12 w 17"/>
                <a:gd name="T15" fmla="*/ 16 h 18"/>
                <a:gd name="T16" fmla="*/ 9 w 17"/>
                <a:gd name="T17" fmla="*/ 17 h 18"/>
                <a:gd name="T18" fmla="*/ 1 w 17"/>
                <a:gd name="T19" fmla="*/ 14 h 18"/>
                <a:gd name="T20" fmla="*/ 0 w 17"/>
                <a:gd name="T2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8">
                  <a:moveTo>
                    <a:pt x="0" y="8"/>
                  </a:moveTo>
                  <a:lnTo>
                    <a:pt x="7" y="5"/>
                  </a:lnTo>
                  <a:lnTo>
                    <a:pt x="6" y="0"/>
                  </a:lnTo>
                  <a:lnTo>
                    <a:pt x="11" y="3"/>
                  </a:lnTo>
                  <a:lnTo>
                    <a:pt x="15" y="4"/>
                  </a:lnTo>
                  <a:lnTo>
                    <a:pt x="16" y="11"/>
                  </a:lnTo>
                  <a:lnTo>
                    <a:pt x="13" y="12"/>
                  </a:lnTo>
                  <a:lnTo>
                    <a:pt x="12" y="16"/>
                  </a:lnTo>
                  <a:lnTo>
                    <a:pt x="9" y="17"/>
                  </a:lnTo>
                  <a:lnTo>
                    <a:pt x="1" y="14"/>
                  </a:lnTo>
                  <a:lnTo>
                    <a:pt x="0" y="8"/>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37" name="Freeform 305"/>
            <p:cNvSpPr>
              <a:spLocks/>
            </p:cNvSpPr>
            <p:nvPr/>
          </p:nvSpPr>
          <p:spPr bwMode="auto">
            <a:xfrm>
              <a:off x="2831" y="1695"/>
              <a:ext cx="91" cy="37"/>
            </a:xfrm>
            <a:custGeom>
              <a:avLst/>
              <a:gdLst>
                <a:gd name="T0" fmla="*/ 2 w 91"/>
                <a:gd name="T1" fmla="*/ 27 h 37"/>
                <a:gd name="T2" fmla="*/ 6 w 91"/>
                <a:gd name="T3" fmla="*/ 25 h 37"/>
                <a:gd name="T4" fmla="*/ 9 w 91"/>
                <a:gd name="T5" fmla="*/ 26 h 37"/>
                <a:gd name="T6" fmla="*/ 15 w 91"/>
                <a:gd name="T7" fmla="*/ 26 h 37"/>
                <a:gd name="T8" fmla="*/ 21 w 91"/>
                <a:gd name="T9" fmla="*/ 25 h 37"/>
                <a:gd name="T10" fmla="*/ 37 w 91"/>
                <a:gd name="T11" fmla="*/ 26 h 37"/>
                <a:gd name="T12" fmla="*/ 47 w 91"/>
                <a:gd name="T13" fmla="*/ 21 h 37"/>
                <a:gd name="T14" fmla="*/ 57 w 91"/>
                <a:gd name="T15" fmla="*/ 21 h 37"/>
                <a:gd name="T16" fmla="*/ 71 w 91"/>
                <a:gd name="T17" fmla="*/ 13 h 37"/>
                <a:gd name="T18" fmla="*/ 76 w 91"/>
                <a:gd name="T19" fmla="*/ 8 h 37"/>
                <a:gd name="T20" fmla="*/ 80 w 91"/>
                <a:gd name="T21" fmla="*/ 5 h 37"/>
                <a:gd name="T22" fmla="*/ 83 w 91"/>
                <a:gd name="T23" fmla="*/ 4 h 37"/>
                <a:gd name="T24" fmla="*/ 86 w 91"/>
                <a:gd name="T25" fmla="*/ 2 h 37"/>
                <a:gd name="T26" fmla="*/ 88 w 91"/>
                <a:gd name="T27" fmla="*/ 0 h 37"/>
                <a:gd name="T28" fmla="*/ 87 w 91"/>
                <a:gd name="T29" fmla="*/ 4 h 37"/>
                <a:gd name="T30" fmla="*/ 90 w 91"/>
                <a:gd name="T31" fmla="*/ 5 h 37"/>
                <a:gd name="T32" fmla="*/ 89 w 91"/>
                <a:gd name="T33" fmla="*/ 6 h 37"/>
                <a:gd name="T34" fmla="*/ 88 w 91"/>
                <a:gd name="T35" fmla="*/ 10 h 37"/>
                <a:gd name="T36" fmla="*/ 85 w 91"/>
                <a:gd name="T37" fmla="*/ 11 h 37"/>
                <a:gd name="T38" fmla="*/ 82 w 91"/>
                <a:gd name="T39" fmla="*/ 13 h 37"/>
                <a:gd name="T40" fmla="*/ 76 w 91"/>
                <a:gd name="T41" fmla="*/ 17 h 37"/>
                <a:gd name="T42" fmla="*/ 63 w 91"/>
                <a:gd name="T43" fmla="*/ 26 h 37"/>
                <a:gd name="T44" fmla="*/ 50 w 91"/>
                <a:gd name="T45" fmla="*/ 31 h 37"/>
                <a:gd name="T46" fmla="*/ 34 w 91"/>
                <a:gd name="T47" fmla="*/ 35 h 37"/>
                <a:gd name="T48" fmla="*/ 19 w 91"/>
                <a:gd name="T49" fmla="*/ 35 h 37"/>
                <a:gd name="T50" fmla="*/ 13 w 91"/>
                <a:gd name="T51" fmla="*/ 36 h 37"/>
                <a:gd name="T52" fmla="*/ 8 w 91"/>
                <a:gd name="T53" fmla="*/ 34 h 37"/>
                <a:gd name="T54" fmla="*/ 4 w 91"/>
                <a:gd name="T55" fmla="*/ 36 h 37"/>
                <a:gd name="T56" fmla="*/ 2 w 91"/>
                <a:gd name="T57" fmla="*/ 36 h 37"/>
                <a:gd name="T58" fmla="*/ 1 w 91"/>
                <a:gd name="T59" fmla="*/ 33 h 37"/>
                <a:gd name="T60" fmla="*/ 0 w 91"/>
                <a:gd name="T61" fmla="*/ 32 h 37"/>
                <a:gd name="T62" fmla="*/ 2 w 91"/>
                <a:gd name="T63"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37">
                  <a:moveTo>
                    <a:pt x="2" y="27"/>
                  </a:moveTo>
                  <a:lnTo>
                    <a:pt x="6" y="25"/>
                  </a:lnTo>
                  <a:lnTo>
                    <a:pt x="9" y="26"/>
                  </a:lnTo>
                  <a:lnTo>
                    <a:pt x="15" y="26"/>
                  </a:lnTo>
                  <a:lnTo>
                    <a:pt x="21" y="25"/>
                  </a:lnTo>
                  <a:lnTo>
                    <a:pt x="37" y="26"/>
                  </a:lnTo>
                  <a:lnTo>
                    <a:pt x="47" y="21"/>
                  </a:lnTo>
                  <a:lnTo>
                    <a:pt x="57" y="21"/>
                  </a:lnTo>
                  <a:lnTo>
                    <a:pt x="71" y="13"/>
                  </a:lnTo>
                  <a:lnTo>
                    <a:pt x="76" y="8"/>
                  </a:lnTo>
                  <a:lnTo>
                    <a:pt x="80" y="5"/>
                  </a:lnTo>
                  <a:lnTo>
                    <a:pt x="83" y="4"/>
                  </a:lnTo>
                  <a:lnTo>
                    <a:pt x="86" y="2"/>
                  </a:lnTo>
                  <a:lnTo>
                    <a:pt x="88" y="0"/>
                  </a:lnTo>
                  <a:lnTo>
                    <a:pt x="87" y="4"/>
                  </a:lnTo>
                  <a:lnTo>
                    <a:pt x="90" y="5"/>
                  </a:lnTo>
                  <a:lnTo>
                    <a:pt x="89" y="6"/>
                  </a:lnTo>
                  <a:lnTo>
                    <a:pt x="88" y="10"/>
                  </a:lnTo>
                  <a:lnTo>
                    <a:pt x="85" y="11"/>
                  </a:lnTo>
                  <a:lnTo>
                    <a:pt x="82" y="13"/>
                  </a:lnTo>
                  <a:lnTo>
                    <a:pt x="76" y="17"/>
                  </a:lnTo>
                  <a:lnTo>
                    <a:pt x="63" y="26"/>
                  </a:lnTo>
                  <a:lnTo>
                    <a:pt x="50" y="31"/>
                  </a:lnTo>
                  <a:lnTo>
                    <a:pt x="34" y="35"/>
                  </a:lnTo>
                  <a:lnTo>
                    <a:pt x="19" y="35"/>
                  </a:lnTo>
                  <a:lnTo>
                    <a:pt x="13" y="36"/>
                  </a:lnTo>
                  <a:lnTo>
                    <a:pt x="8" y="34"/>
                  </a:lnTo>
                  <a:lnTo>
                    <a:pt x="4" y="36"/>
                  </a:lnTo>
                  <a:lnTo>
                    <a:pt x="2" y="36"/>
                  </a:lnTo>
                  <a:lnTo>
                    <a:pt x="1" y="33"/>
                  </a:lnTo>
                  <a:lnTo>
                    <a:pt x="0" y="32"/>
                  </a:lnTo>
                  <a:lnTo>
                    <a:pt x="2" y="27"/>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38" name="Freeform 306"/>
            <p:cNvSpPr>
              <a:spLocks/>
            </p:cNvSpPr>
            <p:nvPr/>
          </p:nvSpPr>
          <p:spPr bwMode="auto">
            <a:xfrm>
              <a:off x="2866" y="1494"/>
              <a:ext cx="28" cy="57"/>
            </a:xfrm>
            <a:custGeom>
              <a:avLst/>
              <a:gdLst>
                <a:gd name="T0" fmla="*/ 13 w 28"/>
                <a:gd name="T1" fmla="*/ 54 h 57"/>
                <a:gd name="T2" fmla="*/ 13 w 28"/>
                <a:gd name="T3" fmla="*/ 56 h 57"/>
                <a:gd name="T4" fmla="*/ 15 w 28"/>
                <a:gd name="T5" fmla="*/ 56 h 57"/>
                <a:gd name="T6" fmla="*/ 24 w 28"/>
                <a:gd name="T7" fmla="*/ 53 h 57"/>
                <a:gd name="T8" fmla="*/ 26 w 28"/>
                <a:gd name="T9" fmla="*/ 52 h 57"/>
                <a:gd name="T10" fmla="*/ 27 w 28"/>
                <a:gd name="T11" fmla="*/ 49 h 57"/>
                <a:gd name="T12" fmla="*/ 14 w 28"/>
                <a:gd name="T13" fmla="*/ 4 h 57"/>
                <a:gd name="T14" fmla="*/ 14 w 28"/>
                <a:gd name="T15" fmla="*/ 0 h 57"/>
                <a:gd name="T16" fmla="*/ 12 w 28"/>
                <a:gd name="T17" fmla="*/ 3 h 57"/>
                <a:gd name="T18" fmla="*/ 1 w 28"/>
                <a:gd name="T19" fmla="*/ 5 h 57"/>
                <a:gd name="T20" fmla="*/ 0 w 28"/>
                <a:gd name="T21" fmla="*/ 7 h 57"/>
                <a:gd name="T22" fmla="*/ 13 w 28"/>
                <a:gd name="T23" fmla="*/ 5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7">
                  <a:moveTo>
                    <a:pt x="13" y="54"/>
                  </a:moveTo>
                  <a:lnTo>
                    <a:pt x="13" y="56"/>
                  </a:lnTo>
                  <a:lnTo>
                    <a:pt x="15" y="56"/>
                  </a:lnTo>
                  <a:lnTo>
                    <a:pt x="24" y="53"/>
                  </a:lnTo>
                  <a:lnTo>
                    <a:pt x="26" y="52"/>
                  </a:lnTo>
                  <a:lnTo>
                    <a:pt x="27" y="49"/>
                  </a:lnTo>
                  <a:lnTo>
                    <a:pt x="14" y="4"/>
                  </a:lnTo>
                  <a:lnTo>
                    <a:pt x="14" y="0"/>
                  </a:lnTo>
                  <a:lnTo>
                    <a:pt x="12" y="3"/>
                  </a:lnTo>
                  <a:lnTo>
                    <a:pt x="1" y="5"/>
                  </a:lnTo>
                  <a:lnTo>
                    <a:pt x="0" y="7"/>
                  </a:lnTo>
                  <a:lnTo>
                    <a:pt x="13" y="54"/>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39" name="Freeform 307"/>
            <p:cNvSpPr>
              <a:spLocks/>
            </p:cNvSpPr>
            <p:nvPr/>
          </p:nvSpPr>
          <p:spPr bwMode="auto">
            <a:xfrm>
              <a:off x="2777" y="1523"/>
              <a:ext cx="28" cy="57"/>
            </a:xfrm>
            <a:custGeom>
              <a:avLst/>
              <a:gdLst>
                <a:gd name="T0" fmla="*/ 11 w 28"/>
                <a:gd name="T1" fmla="*/ 53 h 57"/>
                <a:gd name="T2" fmla="*/ 12 w 28"/>
                <a:gd name="T3" fmla="*/ 56 h 57"/>
                <a:gd name="T4" fmla="*/ 14 w 28"/>
                <a:gd name="T5" fmla="*/ 55 h 57"/>
                <a:gd name="T6" fmla="*/ 25 w 28"/>
                <a:gd name="T7" fmla="*/ 51 h 57"/>
                <a:gd name="T8" fmla="*/ 27 w 28"/>
                <a:gd name="T9" fmla="*/ 48 h 57"/>
                <a:gd name="T10" fmla="*/ 16 w 28"/>
                <a:gd name="T11" fmla="*/ 4 h 57"/>
                <a:gd name="T12" fmla="*/ 13 w 28"/>
                <a:gd name="T13" fmla="*/ 0 h 57"/>
                <a:gd name="T14" fmla="*/ 11 w 28"/>
                <a:gd name="T15" fmla="*/ 0 h 57"/>
                <a:gd name="T16" fmla="*/ 1 w 28"/>
                <a:gd name="T17" fmla="*/ 4 h 57"/>
                <a:gd name="T18" fmla="*/ 0 w 28"/>
                <a:gd name="T19" fmla="*/ 4 h 57"/>
                <a:gd name="T20" fmla="*/ 0 w 28"/>
                <a:gd name="T21" fmla="*/ 7 h 57"/>
                <a:gd name="T22" fmla="*/ 11 w 28"/>
                <a:gd name="T23"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7">
                  <a:moveTo>
                    <a:pt x="11" y="53"/>
                  </a:moveTo>
                  <a:lnTo>
                    <a:pt x="12" y="56"/>
                  </a:lnTo>
                  <a:lnTo>
                    <a:pt x="14" y="55"/>
                  </a:lnTo>
                  <a:lnTo>
                    <a:pt x="25" y="51"/>
                  </a:lnTo>
                  <a:lnTo>
                    <a:pt x="27" y="48"/>
                  </a:lnTo>
                  <a:lnTo>
                    <a:pt x="16" y="4"/>
                  </a:lnTo>
                  <a:lnTo>
                    <a:pt x="13" y="0"/>
                  </a:lnTo>
                  <a:lnTo>
                    <a:pt x="11" y="0"/>
                  </a:lnTo>
                  <a:lnTo>
                    <a:pt x="1" y="4"/>
                  </a:lnTo>
                  <a:lnTo>
                    <a:pt x="0" y="4"/>
                  </a:lnTo>
                  <a:lnTo>
                    <a:pt x="0" y="7"/>
                  </a:lnTo>
                  <a:lnTo>
                    <a:pt x="11" y="53"/>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0" name="Freeform 308"/>
            <p:cNvSpPr>
              <a:spLocks/>
            </p:cNvSpPr>
            <p:nvPr/>
          </p:nvSpPr>
          <p:spPr bwMode="auto">
            <a:xfrm>
              <a:off x="2898" y="1625"/>
              <a:ext cx="28" cy="56"/>
            </a:xfrm>
            <a:custGeom>
              <a:avLst/>
              <a:gdLst>
                <a:gd name="T0" fmla="*/ 12 w 28"/>
                <a:gd name="T1" fmla="*/ 51 h 56"/>
                <a:gd name="T2" fmla="*/ 13 w 28"/>
                <a:gd name="T3" fmla="*/ 53 h 56"/>
                <a:gd name="T4" fmla="*/ 16 w 28"/>
                <a:gd name="T5" fmla="*/ 55 h 56"/>
                <a:gd name="T6" fmla="*/ 24 w 28"/>
                <a:gd name="T7" fmla="*/ 50 h 56"/>
                <a:gd name="T8" fmla="*/ 27 w 28"/>
                <a:gd name="T9" fmla="*/ 50 h 56"/>
                <a:gd name="T10" fmla="*/ 25 w 28"/>
                <a:gd name="T11" fmla="*/ 48 h 56"/>
                <a:gd name="T12" fmla="*/ 15 w 28"/>
                <a:gd name="T13" fmla="*/ 2 h 56"/>
                <a:gd name="T14" fmla="*/ 14 w 28"/>
                <a:gd name="T15" fmla="*/ 0 h 56"/>
                <a:gd name="T16" fmla="*/ 13 w 28"/>
                <a:gd name="T17" fmla="*/ 0 h 56"/>
                <a:gd name="T18" fmla="*/ 3 w 28"/>
                <a:gd name="T19" fmla="*/ 3 h 56"/>
                <a:gd name="T20" fmla="*/ 0 w 28"/>
                <a:gd name="T21" fmla="*/ 4 h 56"/>
                <a:gd name="T22" fmla="*/ 2 w 28"/>
                <a:gd name="T23" fmla="*/ 6 h 56"/>
                <a:gd name="T24" fmla="*/ 12 w 28"/>
                <a:gd name="T25" fmla="*/ 5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56">
                  <a:moveTo>
                    <a:pt x="12" y="51"/>
                  </a:moveTo>
                  <a:lnTo>
                    <a:pt x="13" y="53"/>
                  </a:lnTo>
                  <a:lnTo>
                    <a:pt x="16" y="55"/>
                  </a:lnTo>
                  <a:lnTo>
                    <a:pt x="24" y="50"/>
                  </a:lnTo>
                  <a:lnTo>
                    <a:pt x="27" y="50"/>
                  </a:lnTo>
                  <a:lnTo>
                    <a:pt x="25" y="48"/>
                  </a:lnTo>
                  <a:lnTo>
                    <a:pt x="15" y="2"/>
                  </a:lnTo>
                  <a:lnTo>
                    <a:pt x="14" y="0"/>
                  </a:lnTo>
                  <a:lnTo>
                    <a:pt x="13" y="0"/>
                  </a:lnTo>
                  <a:lnTo>
                    <a:pt x="3" y="3"/>
                  </a:lnTo>
                  <a:lnTo>
                    <a:pt x="0" y="4"/>
                  </a:lnTo>
                  <a:lnTo>
                    <a:pt x="2" y="6"/>
                  </a:lnTo>
                  <a:lnTo>
                    <a:pt x="12" y="51"/>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1" name="Freeform 309"/>
            <p:cNvSpPr>
              <a:spLocks/>
            </p:cNvSpPr>
            <p:nvPr/>
          </p:nvSpPr>
          <p:spPr bwMode="auto">
            <a:xfrm>
              <a:off x="2808" y="1654"/>
              <a:ext cx="25" cy="58"/>
            </a:xfrm>
            <a:custGeom>
              <a:avLst/>
              <a:gdLst>
                <a:gd name="T0" fmla="*/ 11 w 25"/>
                <a:gd name="T1" fmla="*/ 52 h 58"/>
                <a:gd name="T2" fmla="*/ 12 w 25"/>
                <a:gd name="T3" fmla="*/ 55 h 58"/>
                <a:gd name="T4" fmla="*/ 15 w 25"/>
                <a:gd name="T5" fmla="*/ 57 h 58"/>
                <a:gd name="T6" fmla="*/ 24 w 25"/>
                <a:gd name="T7" fmla="*/ 53 h 58"/>
                <a:gd name="T8" fmla="*/ 24 w 25"/>
                <a:gd name="T9" fmla="*/ 51 h 58"/>
                <a:gd name="T10" fmla="*/ 24 w 25"/>
                <a:gd name="T11" fmla="*/ 49 h 58"/>
                <a:gd name="T12" fmla="*/ 14 w 25"/>
                <a:gd name="T13" fmla="*/ 3 h 58"/>
                <a:gd name="T14" fmla="*/ 14 w 25"/>
                <a:gd name="T15" fmla="*/ 1 h 58"/>
                <a:gd name="T16" fmla="*/ 12 w 25"/>
                <a:gd name="T17" fmla="*/ 0 h 58"/>
                <a:gd name="T18" fmla="*/ 2 w 25"/>
                <a:gd name="T19" fmla="*/ 4 h 58"/>
                <a:gd name="T20" fmla="*/ 2 w 25"/>
                <a:gd name="T21" fmla="*/ 4 h 58"/>
                <a:gd name="T22" fmla="*/ 0 w 25"/>
                <a:gd name="T23" fmla="*/ 6 h 58"/>
                <a:gd name="T24" fmla="*/ 11 w 25"/>
                <a:gd name="T25" fmla="*/ 5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58">
                  <a:moveTo>
                    <a:pt x="11" y="52"/>
                  </a:moveTo>
                  <a:lnTo>
                    <a:pt x="12" y="55"/>
                  </a:lnTo>
                  <a:lnTo>
                    <a:pt x="15" y="57"/>
                  </a:lnTo>
                  <a:lnTo>
                    <a:pt x="24" y="53"/>
                  </a:lnTo>
                  <a:lnTo>
                    <a:pt x="24" y="51"/>
                  </a:lnTo>
                  <a:lnTo>
                    <a:pt x="24" y="49"/>
                  </a:lnTo>
                  <a:lnTo>
                    <a:pt x="14" y="3"/>
                  </a:lnTo>
                  <a:lnTo>
                    <a:pt x="14" y="1"/>
                  </a:lnTo>
                  <a:lnTo>
                    <a:pt x="12" y="0"/>
                  </a:lnTo>
                  <a:lnTo>
                    <a:pt x="2" y="4"/>
                  </a:lnTo>
                  <a:lnTo>
                    <a:pt x="2" y="4"/>
                  </a:lnTo>
                  <a:lnTo>
                    <a:pt x="0" y="6"/>
                  </a:lnTo>
                  <a:lnTo>
                    <a:pt x="11" y="52"/>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2" name="Freeform 310"/>
            <p:cNvSpPr>
              <a:spLocks/>
            </p:cNvSpPr>
            <p:nvPr/>
          </p:nvSpPr>
          <p:spPr bwMode="auto">
            <a:xfrm>
              <a:off x="2782" y="1481"/>
              <a:ext cx="140" cy="242"/>
            </a:xfrm>
            <a:custGeom>
              <a:avLst/>
              <a:gdLst>
                <a:gd name="T0" fmla="*/ 96 w 140"/>
                <a:gd name="T1" fmla="*/ 234 h 242"/>
                <a:gd name="T2" fmla="*/ 107 w 140"/>
                <a:gd name="T3" fmla="*/ 232 h 242"/>
                <a:gd name="T4" fmla="*/ 119 w 140"/>
                <a:gd name="T5" fmla="*/ 226 h 242"/>
                <a:gd name="T6" fmla="*/ 125 w 140"/>
                <a:gd name="T7" fmla="*/ 222 h 242"/>
                <a:gd name="T8" fmla="*/ 126 w 140"/>
                <a:gd name="T9" fmla="*/ 220 h 242"/>
                <a:gd name="T10" fmla="*/ 133 w 140"/>
                <a:gd name="T11" fmla="*/ 217 h 242"/>
                <a:gd name="T12" fmla="*/ 138 w 140"/>
                <a:gd name="T13" fmla="*/ 212 h 242"/>
                <a:gd name="T14" fmla="*/ 139 w 140"/>
                <a:gd name="T15" fmla="*/ 206 h 242"/>
                <a:gd name="T16" fmla="*/ 137 w 140"/>
                <a:gd name="T17" fmla="*/ 202 h 242"/>
                <a:gd name="T18" fmla="*/ 137 w 140"/>
                <a:gd name="T19" fmla="*/ 198 h 242"/>
                <a:gd name="T20" fmla="*/ 138 w 140"/>
                <a:gd name="T21" fmla="*/ 190 h 242"/>
                <a:gd name="T22" fmla="*/ 136 w 140"/>
                <a:gd name="T23" fmla="*/ 179 h 242"/>
                <a:gd name="T24" fmla="*/ 135 w 140"/>
                <a:gd name="T25" fmla="*/ 167 h 242"/>
                <a:gd name="T26" fmla="*/ 129 w 140"/>
                <a:gd name="T27" fmla="*/ 155 h 242"/>
                <a:gd name="T28" fmla="*/ 126 w 140"/>
                <a:gd name="T29" fmla="*/ 144 h 242"/>
                <a:gd name="T30" fmla="*/ 124 w 140"/>
                <a:gd name="T31" fmla="*/ 140 h 242"/>
                <a:gd name="T32" fmla="*/ 124 w 140"/>
                <a:gd name="T33" fmla="*/ 137 h 242"/>
                <a:gd name="T34" fmla="*/ 122 w 140"/>
                <a:gd name="T35" fmla="*/ 134 h 242"/>
                <a:gd name="T36" fmla="*/ 107 w 140"/>
                <a:gd name="T37" fmla="*/ 78 h 242"/>
                <a:gd name="T38" fmla="*/ 107 w 140"/>
                <a:gd name="T39" fmla="*/ 74 h 242"/>
                <a:gd name="T40" fmla="*/ 108 w 140"/>
                <a:gd name="T41" fmla="*/ 67 h 242"/>
                <a:gd name="T42" fmla="*/ 106 w 140"/>
                <a:gd name="T43" fmla="*/ 58 h 242"/>
                <a:gd name="T44" fmla="*/ 102 w 140"/>
                <a:gd name="T45" fmla="*/ 43 h 242"/>
                <a:gd name="T46" fmla="*/ 98 w 140"/>
                <a:gd name="T47" fmla="*/ 30 h 242"/>
                <a:gd name="T48" fmla="*/ 96 w 140"/>
                <a:gd name="T49" fmla="*/ 19 h 242"/>
                <a:gd name="T50" fmla="*/ 93 w 140"/>
                <a:gd name="T51" fmla="*/ 15 h 242"/>
                <a:gd name="T52" fmla="*/ 90 w 140"/>
                <a:gd name="T53" fmla="*/ 10 h 242"/>
                <a:gd name="T54" fmla="*/ 90 w 140"/>
                <a:gd name="T55" fmla="*/ 5 h 242"/>
                <a:gd name="T56" fmla="*/ 86 w 140"/>
                <a:gd name="T57" fmla="*/ 0 h 242"/>
                <a:gd name="T58" fmla="*/ 82 w 140"/>
                <a:gd name="T59" fmla="*/ 0 h 242"/>
                <a:gd name="T60" fmla="*/ 9 w 140"/>
                <a:gd name="T61" fmla="*/ 23 h 242"/>
                <a:gd name="T62" fmla="*/ 3 w 140"/>
                <a:gd name="T63" fmla="*/ 25 h 242"/>
                <a:gd name="T64" fmla="*/ 0 w 140"/>
                <a:gd name="T65" fmla="*/ 32 h 242"/>
                <a:gd name="T66" fmla="*/ 4 w 140"/>
                <a:gd name="T67" fmla="*/ 40 h 242"/>
                <a:gd name="T68" fmla="*/ 2 w 140"/>
                <a:gd name="T69" fmla="*/ 43 h 242"/>
                <a:gd name="T70" fmla="*/ 3 w 140"/>
                <a:gd name="T71" fmla="*/ 47 h 242"/>
                <a:gd name="T72" fmla="*/ 3 w 140"/>
                <a:gd name="T73" fmla="*/ 50 h 242"/>
                <a:gd name="T74" fmla="*/ 6 w 140"/>
                <a:gd name="T75" fmla="*/ 62 h 242"/>
                <a:gd name="T76" fmla="*/ 9 w 140"/>
                <a:gd name="T77" fmla="*/ 75 h 242"/>
                <a:gd name="T78" fmla="*/ 11 w 140"/>
                <a:gd name="T79" fmla="*/ 86 h 242"/>
                <a:gd name="T80" fmla="*/ 14 w 140"/>
                <a:gd name="T81" fmla="*/ 96 h 242"/>
                <a:gd name="T82" fmla="*/ 15 w 140"/>
                <a:gd name="T83" fmla="*/ 103 h 242"/>
                <a:gd name="T84" fmla="*/ 20 w 140"/>
                <a:gd name="T85" fmla="*/ 106 h 242"/>
                <a:gd name="T86" fmla="*/ 32 w 140"/>
                <a:gd name="T87" fmla="*/ 164 h 242"/>
                <a:gd name="T88" fmla="*/ 32 w 140"/>
                <a:gd name="T89" fmla="*/ 164 h 242"/>
                <a:gd name="T90" fmla="*/ 31 w 140"/>
                <a:gd name="T91" fmla="*/ 167 h 242"/>
                <a:gd name="T92" fmla="*/ 32 w 140"/>
                <a:gd name="T93" fmla="*/ 170 h 242"/>
                <a:gd name="T94" fmla="*/ 30 w 140"/>
                <a:gd name="T95" fmla="*/ 176 h 242"/>
                <a:gd name="T96" fmla="*/ 32 w 140"/>
                <a:gd name="T97" fmla="*/ 187 h 242"/>
                <a:gd name="T98" fmla="*/ 37 w 140"/>
                <a:gd name="T99" fmla="*/ 200 h 242"/>
                <a:gd name="T100" fmla="*/ 38 w 140"/>
                <a:gd name="T101" fmla="*/ 210 h 242"/>
                <a:gd name="T102" fmla="*/ 40 w 140"/>
                <a:gd name="T103" fmla="*/ 222 h 242"/>
                <a:gd name="T104" fmla="*/ 44 w 140"/>
                <a:gd name="T105" fmla="*/ 228 h 242"/>
                <a:gd name="T106" fmla="*/ 46 w 140"/>
                <a:gd name="T107" fmla="*/ 232 h 242"/>
                <a:gd name="T108" fmla="*/ 48 w 140"/>
                <a:gd name="T109" fmla="*/ 235 h 242"/>
                <a:gd name="T110" fmla="*/ 50 w 140"/>
                <a:gd name="T111" fmla="*/ 240 h 242"/>
                <a:gd name="T112" fmla="*/ 55 w 140"/>
                <a:gd name="T113" fmla="*/ 239 h 242"/>
                <a:gd name="T114" fmla="*/ 64 w 140"/>
                <a:gd name="T115" fmla="*/ 238 h 242"/>
                <a:gd name="T116" fmla="*/ 68 w 140"/>
                <a:gd name="T117" fmla="*/ 240 h 242"/>
                <a:gd name="T118" fmla="*/ 75 w 140"/>
                <a:gd name="T119" fmla="*/ 241 h 242"/>
                <a:gd name="T120" fmla="*/ 86 w 140"/>
                <a:gd name="T121" fmla="*/ 238 h 242"/>
                <a:gd name="T122" fmla="*/ 96 w 140"/>
                <a:gd name="T123" fmla="*/ 23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0" h="242">
                  <a:moveTo>
                    <a:pt x="96" y="234"/>
                  </a:moveTo>
                  <a:lnTo>
                    <a:pt x="107" y="232"/>
                  </a:lnTo>
                  <a:lnTo>
                    <a:pt x="119" y="226"/>
                  </a:lnTo>
                  <a:lnTo>
                    <a:pt x="125" y="222"/>
                  </a:lnTo>
                  <a:lnTo>
                    <a:pt x="126" y="220"/>
                  </a:lnTo>
                  <a:lnTo>
                    <a:pt x="133" y="217"/>
                  </a:lnTo>
                  <a:lnTo>
                    <a:pt x="138" y="212"/>
                  </a:lnTo>
                  <a:lnTo>
                    <a:pt x="139" y="206"/>
                  </a:lnTo>
                  <a:lnTo>
                    <a:pt x="137" y="202"/>
                  </a:lnTo>
                  <a:lnTo>
                    <a:pt x="137" y="198"/>
                  </a:lnTo>
                  <a:lnTo>
                    <a:pt x="138" y="190"/>
                  </a:lnTo>
                  <a:lnTo>
                    <a:pt x="136" y="179"/>
                  </a:lnTo>
                  <a:lnTo>
                    <a:pt x="135" y="167"/>
                  </a:lnTo>
                  <a:lnTo>
                    <a:pt x="129" y="155"/>
                  </a:lnTo>
                  <a:lnTo>
                    <a:pt x="126" y="144"/>
                  </a:lnTo>
                  <a:lnTo>
                    <a:pt x="124" y="140"/>
                  </a:lnTo>
                  <a:lnTo>
                    <a:pt x="124" y="137"/>
                  </a:lnTo>
                  <a:lnTo>
                    <a:pt x="122" y="134"/>
                  </a:lnTo>
                  <a:lnTo>
                    <a:pt x="107" y="78"/>
                  </a:lnTo>
                  <a:lnTo>
                    <a:pt x="107" y="74"/>
                  </a:lnTo>
                  <a:lnTo>
                    <a:pt x="108" y="67"/>
                  </a:lnTo>
                  <a:lnTo>
                    <a:pt x="106" y="58"/>
                  </a:lnTo>
                  <a:lnTo>
                    <a:pt x="102" y="43"/>
                  </a:lnTo>
                  <a:lnTo>
                    <a:pt x="98" y="30"/>
                  </a:lnTo>
                  <a:lnTo>
                    <a:pt x="96" y="19"/>
                  </a:lnTo>
                  <a:lnTo>
                    <a:pt x="93" y="15"/>
                  </a:lnTo>
                  <a:lnTo>
                    <a:pt x="90" y="10"/>
                  </a:lnTo>
                  <a:lnTo>
                    <a:pt x="90" y="5"/>
                  </a:lnTo>
                  <a:lnTo>
                    <a:pt x="86" y="0"/>
                  </a:lnTo>
                  <a:lnTo>
                    <a:pt x="82" y="0"/>
                  </a:lnTo>
                  <a:lnTo>
                    <a:pt x="9" y="23"/>
                  </a:lnTo>
                  <a:lnTo>
                    <a:pt x="3" y="25"/>
                  </a:lnTo>
                  <a:lnTo>
                    <a:pt x="0" y="32"/>
                  </a:lnTo>
                  <a:lnTo>
                    <a:pt x="4" y="40"/>
                  </a:lnTo>
                  <a:lnTo>
                    <a:pt x="2" y="43"/>
                  </a:lnTo>
                  <a:lnTo>
                    <a:pt x="3" y="47"/>
                  </a:lnTo>
                  <a:lnTo>
                    <a:pt x="3" y="50"/>
                  </a:lnTo>
                  <a:lnTo>
                    <a:pt x="6" y="62"/>
                  </a:lnTo>
                  <a:lnTo>
                    <a:pt x="9" y="75"/>
                  </a:lnTo>
                  <a:lnTo>
                    <a:pt x="11" y="86"/>
                  </a:lnTo>
                  <a:lnTo>
                    <a:pt x="14" y="96"/>
                  </a:lnTo>
                  <a:lnTo>
                    <a:pt x="15" y="103"/>
                  </a:lnTo>
                  <a:lnTo>
                    <a:pt x="20" y="106"/>
                  </a:lnTo>
                  <a:lnTo>
                    <a:pt x="32" y="164"/>
                  </a:lnTo>
                  <a:lnTo>
                    <a:pt x="32" y="164"/>
                  </a:lnTo>
                  <a:lnTo>
                    <a:pt x="31" y="167"/>
                  </a:lnTo>
                  <a:lnTo>
                    <a:pt x="32" y="170"/>
                  </a:lnTo>
                  <a:lnTo>
                    <a:pt x="30" y="176"/>
                  </a:lnTo>
                  <a:lnTo>
                    <a:pt x="32" y="187"/>
                  </a:lnTo>
                  <a:lnTo>
                    <a:pt x="37" y="200"/>
                  </a:lnTo>
                  <a:lnTo>
                    <a:pt x="38" y="210"/>
                  </a:lnTo>
                  <a:lnTo>
                    <a:pt x="40" y="222"/>
                  </a:lnTo>
                  <a:lnTo>
                    <a:pt x="44" y="228"/>
                  </a:lnTo>
                  <a:lnTo>
                    <a:pt x="46" y="232"/>
                  </a:lnTo>
                  <a:lnTo>
                    <a:pt x="48" y="235"/>
                  </a:lnTo>
                  <a:lnTo>
                    <a:pt x="50" y="240"/>
                  </a:lnTo>
                  <a:lnTo>
                    <a:pt x="55" y="239"/>
                  </a:lnTo>
                  <a:lnTo>
                    <a:pt x="64" y="238"/>
                  </a:lnTo>
                  <a:lnTo>
                    <a:pt x="68" y="240"/>
                  </a:lnTo>
                  <a:lnTo>
                    <a:pt x="75" y="241"/>
                  </a:lnTo>
                  <a:lnTo>
                    <a:pt x="86" y="238"/>
                  </a:lnTo>
                  <a:lnTo>
                    <a:pt x="96" y="234"/>
                  </a:lnTo>
                </a:path>
              </a:pathLst>
            </a:custGeom>
            <a:solidFill>
              <a:srgbClr val="51DC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3" name="Freeform 311"/>
            <p:cNvSpPr>
              <a:spLocks/>
            </p:cNvSpPr>
            <p:nvPr/>
          </p:nvSpPr>
          <p:spPr bwMode="auto">
            <a:xfrm>
              <a:off x="2782" y="1464"/>
              <a:ext cx="82" cy="37"/>
            </a:xfrm>
            <a:custGeom>
              <a:avLst/>
              <a:gdLst>
                <a:gd name="T0" fmla="*/ 3 w 82"/>
                <a:gd name="T1" fmla="*/ 29 h 37"/>
                <a:gd name="T2" fmla="*/ 2 w 82"/>
                <a:gd name="T3" fmla="*/ 32 h 37"/>
                <a:gd name="T4" fmla="*/ 5 w 82"/>
                <a:gd name="T5" fmla="*/ 36 h 37"/>
                <a:gd name="T6" fmla="*/ 79 w 82"/>
                <a:gd name="T7" fmla="*/ 13 h 37"/>
                <a:gd name="T8" fmla="*/ 78 w 82"/>
                <a:gd name="T9" fmla="*/ 8 h 37"/>
                <a:gd name="T10" fmla="*/ 81 w 82"/>
                <a:gd name="T11" fmla="*/ 4 h 37"/>
                <a:gd name="T12" fmla="*/ 78 w 82"/>
                <a:gd name="T13" fmla="*/ 0 h 37"/>
                <a:gd name="T14" fmla="*/ 2 w 82"/>
                <a:gd name="T15" fmla="*/ 26 h 37"/>
                <a:gd name="T16" fmla="*/ 0 w 82"/>
                <a:gd name="T17" fmla="*/ 25 h 37"/>
                <a:gd name="T18" fmla="*/ 3 w 82"/>
                <a:gd name="T19" fmla="*/ 2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37">
                  <a:moveTo>
                    <a:pt x="3" y="29"/>
                  </a:moveTo>
                  <a:lnTo>
                    <a:pt x="2" y="32"/>
                  </a:lnTo>
                  <a:lnTo>
                    <a:pt x="5" y="36"/>
                  </a:lnTo>
                  <a:lnTo>
                    <a:pt x="79" y="13"/>
                  </a:lnTo>
                  <a:lnTo>
                    <a:pt x="78" y="8"/>
                  </a:lnTo>
                  <a:lnTo>
                    <a:pt x="81" y="4"/>
                  </a:lnTo>
                  <a:lnTo>
                    <a:pt x="78" y="0"/>
                  </a:lnTo>
                  <a:lnTo>
                    <a:pt x="2" y="26"/>
                  </a:lnTo>
                  <a:lnTo>
                    <a:pt x="0" y="25"/>
                  </a:lnTo>
                  <a:lnTo>
                    <a:pt x="3" y="29"/>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4" name="Freeform 312"/>
            <p:cNvSpPr>
              <a:spLocks/>
            </p:cNvSpPr>
            <p:nvPr/>
          </p:nvSpPr>
          <p:spPr bwMode="auto">
            <a:xfrm>
              <a:off x="2906" y="1625"/>
              <a:ext cx="28" cy="57"/>
            </a:xfrm>
            <a:custGeom>
              <a:avLst/>
              <a:gdLst>
                <a:gd name="T0" fmla="*/ 27 w 28"/>
                <a:gd name="T1" fmla="*/ 56 h 57"/>
                <a:gd name="T2" fmla="*/ 0 w 28"/>
                <a:gd name="T3" fmla="*/ 0 h 57"/>
                <a:gd name="T4" fmla="*/ 27 w 28"/>
                <a:gd name="T5" fmla="*/ 56 h 57"/>
              </a:gdLst>
              <a:ahLst/>
              <a:cxnLst>
                <a:cxn ang="0">
                  <a:pos x="T0" y="T1"/>
                </a:cxn>
                <a:cxn ang="0">
                  <a:pos x="T2" y="T3"/>
                </a:cxn>
                <a:cxn ang="0">
                  <a:pos x="T4" y="T5"/>
                </a:cxn>
              </a:cxnLst>
              <a:rect l="0" t="0" r="r" b="b"/>
              <a:pathLst>
                <a:path w="28" h="57">
                  <a:moveTo>
                    <a:pt x="27" y="56"/>
                  </a:moveTo>
                  <a:lnTo>
                    <a:pt x="0" y="0"/>
                  </a:lnTo>
                  <a:lnTo>
                    <a:pt x="27" y="56"/>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5" name="Freeform 313"/>
            <p:cNvSpPr>
              <a:spLocks/>
            </p:cNvSpPr>
            <p:nvPr/>
          </p:nvSpPr>
          <p:spPr bwMode="auto">
            <a:xfrm>
              <a:off x="2822" y="1651"/>
              <a:ext cx="30" cy="59"/>
            </a:xfrm>
            <a:custGeom>
              <a:avLst/>
              <a:gdLst>
                <a:gd name="T0" fmla="*/ 29 w 30"/>
                <a:gd name="T1" fmla="*/ 58 h 59"/>
                <a:gd name="T2" fmla="*/ 0 w 30"/>
                <a:gd name="T3" fmla="*/ 0 h 59"/>
                <a:gd name="T4" fmla="*/ 29 w 30"/>
                <a:gd name="T5" fmla="*/ 58 h 59"/>
              </a:gdLst>
              <a:ahLst/>
              <a:cxnLst>
                <a:cxn ang="0">
                  <a:pos x="T0" y="T1"/>
                </a:cxn>
                <a:cxn ang="0">
                  <a:pos x="T2" y="T3"/>
                </a:cxn>
                <a:cxn ang="0">
                  <a:pos x="T4" y="T5"/>
                </a:cxn>
              </a:cxnLst>
              <a:rect l="0" t="0" r="r" b="b"/>
              <a:pathLst>
                <a:path w="30" h="59">
                  <a:moveTo>
                    <a:pt x="29" y="58"/>
                  </a:moveTo>
                  <a:lnTo>
                    <a:pt x="0" y="0"/>
                  </a:lnTo>
                  <a:lnTo>
                    <a:pt x="29" y="58"/>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6" name="Freeform 314"/>
            <p:cNvSpPr>
              <a:spLocks/>
            </p:cNvSpPr>
            <p:nvPr/>
          </p:nvSpPr>
          <p:spPr bwMode="auto">
            <a:xfrm>
              <a:off x="2814" y="1659"/>
              <a:ext cx="26" cy="59"/>
            </a:xfrm>
            <a:custGeom>
              <a:avLst/>
              <a:gdLst>
                <a:gd name="T0" fmla="*/ 25 w 26"/>
                <a:gd name="T1" fmla="*/ 54 h 59"/>
                <a:gd name="T2" fmla="*/ 14 w 26"/>
                <a:gd name="T3" fmla="*/ 58 h 59"/>
                <a:gd name="T4" fmla="*/ 0 w 26"/>
                <a:gd name="T5" fmla="*/ 1 h 59"/>
                <a:gd name="T6" fmla="*/ 13 w 26"/>
                <a:gd name="T7" fmla="*/ 0 h 59"/>
                <a:gd name="T8" fmla="*/ 25 w 26"/>
                <a:gd name="T9" fmla="*/ 54 h 59"/>
              </a:gdLst>
              <a:ahLst/>
              <a:cxnLst>
                <a:cxn ang="0">
                  <a:pos x="T0" y="T1"/>
                </a:cxn>
                <a:cxn ang="0">
                  <a:pos x="T2" y="T3"/>
                </a:cxn>
                <a:cxn ang="0">
                  <a:pos x="T4" y="T5"/>
                </a:cxn>
                <a:cxn ang="0">
                  <a:pos x="T6" y="T7"/>
                </a:cxn>
                <a:cxn ang="0">
                  <a:pos x="T8" y="T9"/>
                </a:cxn>
              </a:cxnLst>
              <a:rect l="0" t="0" r="r" b="b"/>
              <a:pathLst>
                <a:path w="26" h="59">
                  <a:moveTo>
                    <a:pt x="25" y="54"/>
                  </a:moveTo>
                  <a:lnTo>
                    <a:pt x="14" y="58"/>
                  </a:lnTo>
                  <a:lnTo>
                    <a:pt x="0" y="1"/>
                  </a:lnTo>
                  <a:lnTo>
                    <a:pt x="13" y="0"/>
                  </a:lnTo>
                  <a:lnTo>
                    <a:pt x="25" y="54"/>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7" name="Freeform 315"/>
            <p:cNvSpPr>
              <a:spLocks/>
            </p:cNvSpPr>
            <p:nvPr/>
          </p:nvSpPr>
          <p:spPr bwMode="auto">
            <a:xfrm>
              <a:off x="2873" y="1611"/>
              <a:ext cx="44" cy="94"/>
            </a:xfrm>
            <a:custGeom>
              <a:avLst/>
              <a:gdLst>
                <a:gd name="T0" fmla="*/ 36 w 44"/>
                <a:gd name="T1" fmla="*/ 89 h 94"/>
                <a:gd name="T2" fmla="*/ 39 w 44"/>
                <a:gd name="T3" fmla="*/ 88 h 94"/>
                <a:gd name="T4" fmla="*/ 41 w 44"/>
                <a:gd name="T5" fmla="*/ 87 h 94"/>
                <a:gd name="T6" fmla="*/ 42 w 44"/>
                <a:gd name="T7" fmla="*/ 85 h 94"/>
                <a:gd name="T8" fmla="*/ 43 w 44"/>
                <a:gd name="T9" fmla="*/ 83 h 94"/>
                <a:gd name="T10" fmla="*/ 22 w 44"/>
                <a:gd name="T11" fmla="*/ 4 h 94"/>
                <a:gd name="T12" fmla="*/ 21 w 44"/>
                <a:gd name="T13" fmla="*/ 0 h 94"/>
                <a:gd name="T14" fmla="*/ 15 w 44"/>
                <a:gd name="T15" fmla="*/ 3 h 94"/>
                <a:gd name="T16" fmla="*/ 6 w 44"/>
                <a:gd name="T17" fmla="*/ 5 h 94"/>
                <a:gd name="T18" fmla="*/ 3 w 44"/>
                <a:gd name="T19" fmla="*/ 9 h 94"/>
                <a:gd name="T20" fmla="*/ 0 w 44"/>
                <a:gd name="T21" fmla="*/ 12 h 94"/>
                <a:gd name="T22" fmla="*/ 19 w 44"/>
                <a:gd name="T23" fmla="*/ 85 h 94"/>
                <a:gd name="T24" fmla="*/ 24 w 44"/>
                <a:gd name="T25" fmla="*/ 93 h 94"/>
                <a:gd name="T26" fmla="*/ 27 w 44"/>
                <a:gd name="T27" fmla="*/ 93 h 94"/>
                <a:gd name="T28" fmla="*/ 36 w 44"/>
                <a:gd name="T29" fmla="*/ 8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94">
                  <a:moveTo>
                    <a:pt x="36" y="89"/>
                  </a:moveTo>
                  <a:lnTo>
                    <a:pt x="39" y="88"/>
                  </a:lnTo>
                  <a:lnTo>
                    <a:pt x="41" y="87"/>
                  </a:lnTo>
                  <a:lnTo>
                    <a:pt x="42" y="85"/>
                  </a:lnTo>
                  <a:lnTo>
                    <a:pt x="43" y="83"/>
                  </a:lnTo>
                  <a:lnTo>
                    <a:pt x="22" y="4"/>
                  </a:lnTo>
                  <a:lnTo>
                    <a:pt x="21" y="0"/>
                  </a:lnTo>
                  <a:lnTo>
                    <a:pt x="15" y="3"/>
                  </a:lnTo>
                  <a:lnTo>
                    <a:pt x="6" y="5"/>
                  </a:lnTo>
                  <a:lnTo>
                    <a:pt x="3" y="9"/>
                  </a:lnTo>
                  <a:lnTo>
                    <a:pt x="0" y="12"/>
                  </a:lnTo>
                  <a:lnTo>
                    <a:pt x="19" y="85"/>
                  </a:lnTo>
                  <a:lnTo>
                    <a:pt x="24" y="93"/>
                  </a:lnTo>
                  <a:lnTo>
                    <a:pt x="27" y="93"/>
                  </a:lnTo>
                  <a:lnTo>
                    <a:pt x="36" y="89"/>
                  </a:lnTo>
                </a:path>
              </a:pathLst>
            </a:custGeom>
            <a:solidFill>
              <a:srgbClr val="00AE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8" name="Freeform 316"/>
            <p:cNvSpPr>
              <a:spLocks/>
            </p:cNvSpPr>
            <p:nvPr/>
          </p:nvSpPr>
          <p:spPr bwMode="auto">
            <a:xfrm>
              <a:off x="2797" y="1534"/>
              <a:ext cx="85" cy="47"/>
            </a:xfrm>
            <a:custGeom>
              <a:avLst/>
              <a:gdLst>
                <a:gd name="T0" fmla="*/ 84 w 85"/>
                <a:gd name="T1" fmla="*/ 17 h 47"/>
                <a:gd name="T2" fmla="*/ 84 w 85"/>
                <a:gd name="T3" fmla="*/ 20 h 47"/>
                <a:gd name="T4" fmla="*/ 83 w 85"/>
                <a:gd name="T5" fmla="*/ 22 h 47"/>
                <a:gd name="T6" fmla="*/ 84 w 85"/>
                <a:gd name="T7" fmla="*/ 24 h 47"/>
                <a:gd name="T8" fmla="*/ 81 w 85"/>
                <a:gd name="T9" fmla="*/ 25 h 47"/>
                <a:gd name="T10" fmla="*/ 10 w 85"/>
                <a:gd name="T11" fmla="*/ 46 h 47"/>
                <a:gd name="T12" fmla="*/ 8 w 85"/>
                <a:gd name="T13" fmla="*/ 45 h 47"/>
                <a:gd name="T14" fmla="*/ 5 w 85"/>
                <a:gd name="T15" fmla="*/ 39 h 47"/>
                <a:gd name="T16" fmla="*/ 0 w 85"/>
                <a:gd name="T17" fmla="*/ 29 h 47"/>
                <a:gd name="T18" fmla="*/ 2 w 85"/>
                <a:gd name="T19" fmla="*/ 22 h 47"/>
                <a:gd name="T20" fmla="*/ 4 w 85"/>
                <a:gd name="T21" fmla="*/ 19 h 47"/>
                <a:gd name="T22" fmla="*/ 72 w 85"/>
                <a:gd name="T23" fmla="*/ 0 h 47"/>
                <a:gd name="T24" fmla="*/ 79 w 85"/>
                <a:gd name="T25" fmla="*/ 0 h 47"/>
                <a:gd name="T26" fmla="*/ 80 w 85"/>
                <a:gd name="T27" fmla="*/ 6 h 47"/>
                <a:gd name="T28" fmla="*/ 84 w 85"/>
                <a:gd name="T29"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47">
                  <a:moveTo>
                    <a:pt x="84" y="17"/>
                  </a:moveTo>
                  <a:lnTo>
                    <a:pt x="84" y="20"/>
                  </a:lnTo>
                  <a:lnTo>
                    <a:pt x="83" y="22"/>
                  </a:lnTo>
                  <a:lnTo>
                    <a:pt x="84" y="24"/>
                  </a:lnTo>
                  <a:lnTo>
                    <a:pt x="81" y="25"/>
                  </a:lnTo>
                  <a:lnTo>
                    <a:pt x="10" y="46"/>
                  </a:lnTo>
                  <a:lnTo>
                    <a:pt x="8" y="45"/>
                  </a:lnTo>
                  <a:lnTo>
                    <a:pt x="5" y="39"/>
                  </a:lnTo>
                  <a:lnTo>
                    <a:pt x="0" y="29"/>
                  </a:lnTo>
                  <a:lnTo>
                    <a:pt x="2" y="22"/>
                  </a:lnTo>
                  <a:lnTo>
                    <a:pt x="4" y="19"/>
                  </a:lnTo>
                  <a:lnTo>
                    <a:pt x="72" y="0"/>
                  </a:lnTo>
                  <a:lnTo>
                    <a:pt x="79" y="0"/>
                  </a:lnTo>
                  <a:lnTo>
                    <a:pt x="80" y="6"/>
                  </a:lnTo>
                  <a:lnTo>
                    <a:pt x="84" y="17"/>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9" name="Freeform 317"/>
            <p:cNvSpPr>
              <a:spLocks/>
            </p:cNvSpPr>
            <p:nvPr/>
          </p:nvSpPr>
          <p:spPr bwMode="auto">
            <a:xfrm>
              <a:off x="2819" y="1632"/>
              <a:ext cx="40" cy="90"/>
            </a:xfrm>
            <a:custGeom>
              <a:avLst/>
              <a:gdLst>
                <a:gd name="T0" fmla="*/ 32 w 40"/>
                <a:gd name="T1" fmla="*/ 86 h 90"/>
                <a:gd name="T2" fmla="*/ 35 w 40"/>
                <a:gd name="T3" fmla="*/ 85 h 90"/>
                <a:gd name="T4" fmla="*/ 36 w 40"/>
                <a:gd name="T5" fmla="*/ 84 h 90"/>
                <a:gd name="T6" fmla="*/ 39 w 40"/>
                <a:gd name="T7" fmla="*/ 81 h 90"/>
                <a:gd name="T8" fmla="*/ 19 w 40"/>
                <a:gd name="T9" fmla="*/ 4 h 90"/>
                <a:gd name="T10" fmla="*/ 17 w 40"/>
                <a:gd name="T11" fmla="*/ 0 h 90"/>
                <a:gd name="T12" fmla="*/ 12 w 40"/>
                <a:gd name="T13" fmla="*/ 3 h 90"/>
                <a:gd name="T14" fmla="*/ 4 w 40"/>
                <a:gd name="T15" fmla="*/ 4 h 90"/>
                <a:gd name="T16" fmla="*/ 0 w 40"/>
                <a:gd name="T17" fmla="*/ 7 h 90"/>
                <a:gd name="T18" fmla="*/ 0 w 40"/>
                <a:gd name="T19" fmla="*/ 13 h 90"/>
                <a:gd name="T20" fmla="*/ 18 w 40"/>
                <a:gd name="T21" fmla="*/ 85 h 90"/>
                <a:gd name="T22" fmla="*/ 21 w 40"/>
                <a:gd name="T23" fmla="*/ 89 h 90"/>
                <a:gd name="T24" fmla="*/ 26 w 40"/>
                <a:gd name="T25" fmla="*/ 89 h 90"/>
                <a:gd name="T26" fmla="*/ 32 w 40"/>
                <a:gd name="T27" fmla="*/ 8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90">
                  <a:moveTo>
                    <a:pt x="32" y="86"/>
                  </a:moveTo>
                  <a:lnTo>
                    <a:pt x="35" y="85"/>
                  </a:lnTo>
                  <a:lnTo>
                    <a:pt x="36" y="84"/>
                  </a:lnTo>
                  <a:lnTo>
                    <a:pt x="39" y="81"/>
                  </a:lnTo>
                  <a:lnTo>
                    <a:pt x="19" y="4"/>
                  </a:lnTo>
                  <a:lnTo>
                    <a:pt x="17" y="0"/>
                  </a:lnTo>
                  <a:lnTo>
                    <a:pt x="12" y="3"/>
                  </a:lnTo>
                  <a:lnTo>
                    <a:pt x="4" y="4"/>
                  </a:lnTo>
                  <a:lnTo>
                    <a:pt x="0" y="7"/>
                  </a:lnTo>
                  <a:lnTo>
                    <a:pt x="0" y="13"/>
                  </a:lnTo>
                  <a:lnTo>
                    <a:pt x="18" y="85"/>
                  </a:lnTo>
                  <a:lnTo>
                    <a:pt x="21" y="89"/>
                  </a:lnTo>
                  <a:lnTo>
                    <a:pt x="26" y="89"/>
                  </a:lnTo>
                  <a:lnTo>
                    <a:pt x="32" y="86"/>
                  </a:lnTo>
                </a:path>
              </a:pathLst>
            </a:custGeom>
            <a:solidFill>
              <a:srgbClr val="00AE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50" name="Freeform 318"/>
            <p:cNvSpPr>
              <a:spLocks/>
            </p:cNvSpPr>
            <p:nvPr/>
          </p:nvSpPr>
          <p:spPr bwMode="auto">
            <a:xfrm>
              <a:off x="2817" y="1605"/>
              <a:ext cx="83" cy="46"/>
            </a:xfrm>
            <a:custGeom>
              <a:avLst/>
              <a:gdLst>
                <a:gd name="T0" fmla="*/ 79 w 83"/>
                <a:gd name="T1" fmla="*/ 8 h 46"/>
                <a:gd name="T2" fmla="*/ 77 w 83"/>
                <a:gd name="T3" fmla="*/ 6 h 46"/>
                <a:gd name="T4" fmla="*/ 78 w 83"/>
                <a:gd name="T5" fmla="*/ 2 h 46"/>
                <a:gd name="T6" fmla="*/ 76 w 83"/>
                <a:gd name="T7" fmla="*/ 0 h 46"/>
                <a:gd name="T8" fmla="*/ 74 w 83"/>
                <a:gd name="T9" fmla="*/ 1 h 46"/>
                <a:gd name="T10" fmla="*/ 3 w 83"/>
                <a:gd name="T11" fmla="*/ 21 h 46"/>
                <a:gd name="T12" fmla="*/ 0 w 83"/>
                <a:gd name="T13" fmla="*/ 24 h 46"/>
                <a:gd name="T14" fmla="*/ 1 w 83"/>
                <a:gd name="T15" fmla="*/ 30 h 46"/>
                <a:gd name="T16" fmla="*/ 4 w 83"/>
                <a:gd name="T17" fmla="*/ 40 h 46"/>
                <a:gd name="T18" fmla="*/ 7 w 83"/>
                <a:gd name="T19" fmla="*/ 45 h 46"/>
                <a:gd name="T20" fmla="*/ 12 w 83"/>
                <a:gd name="T21" fmla="*/ 45 h 46"/>
                <a:gd name="T22" fmla="*/ 78 w 83"/>
                <a:gd name="T23" fmla="*/ 25 h 46"/>
                <a:gd name="T24" fmla="*/ 81 w 83"/>
                <a:gd name="T25" fmla="*/ 22 h 46"/>
                <a:gd name="T26" fmla="*/ 82 w 83"/>
                <a:gd name="T27" fmla="*/ 17 h 46"/>
                <a:gd name="T28" fmla="*/ 79 w 83"/>
                <a:gd name="T29"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46">
                  <a:moveTo>
                    <a:pt x="79" y="8"/>
                  </a:moveTo>
                  <a:lnTo>
                    <a:pt x="77" y="6"/>
                  </a:lnTo>
                  <a:lnTo>
                    <a:pt x="78" y="2"/>
                  </a:lnTo>
                  <a:lnTo>
                    <a:pt x="76" y="0"/>
                  </a:lnTo>
                  <a:lnTo>
                    <a:pt x="74" y="1"/>
                  </a:lnTo>
                  <a:lnTo>
                    <a:pt x="3" y="21"/>
                  </a:lnTo>
                  <a:lnTo>
                    <a:pt x="0" y="24"/>
                  </a:lnTo>
                  <a:lnTo>
                    <a:pt x="1" y="30"/>
                  </a:lnTo>
                  <a:lnTo>
                    <a:pt x="4" y="40"/>
                  </a:lnTo>
                  <a:lnTo>
                    <a:pt x="7" y="45"/>
                  </a:lnTo>
                  <a:lnTo>
                    <a:pt x="12" y="45"/>
                  </a:lnTo>
                  <a:lnTo>
                    <a:pt x="78" y="25"/>
                  </a:lnTo>
                  <a:lnTo>
                    <a:pt x="81" y="22"/>
                  </a:lnTo>
                  <a:lnTo>
                    <a:pt x="82" y="17"/>
                  </a:lnTo>
                  <a:lnTo>
                    <a:pt x="79" y="8"/>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51" name="Freeform 319"/>
            <p:cNvSpPr>
              <a:spLocks/>
            </p:cNvSpPr>
            <p:nvPr/>
          </p:nvSpPr>
          <p:spPr bwMode="auto">
            <a:xfrm>
              <a:off x="2883" y="1640"/>
              <a:ext cx="26" cy="59"/>
            </a:xfrm>
            <a:custGeom>
              <a:avLst/>
              <a:gdLst>
                <a:gd name="T0" fmla="*/ 12 w 26"/>
                <a:gd name="T1" fmla="*/ 58 h 59"/>
                <a:gd name="T2" fmla="*/ 25 w 26"/>
                <a:gd name="T3" fmla="*/ 54 h 59"/>
                <a:gd name="T4" fmla="*/ 9 w 26"/>
                <a:gd name="T5" fmla="*/ 0 h 59"/>
                <a:gd name="T6" fmla="*/ 0 w 26"/>
                <a:gd name="T7" fmla="*/ 4 h 59"/>
                <a:gd name="T8" fmla="*/ 12 w 26"/>
                <a:gd name="T9" fmla="*/ 58 h 59"/>
              </a:gdLst>
              <a:ahLst/>
              <a:cxnLst>
                <a:cxn ang="0">
                  <a:pos x="T0" y="T1"/>
                </a:cxn>
                <a:cxn ang="0">
                  <a:pos x="T2" y="T3"/>
                </a:cxn>
                <a:cxn ang="0">
                  <a:pos x="T4" y="T5"/>
                </a:cxn>
                <a:cxn ang="0">
                  <a:pos x="T6" y="T7"/>
                </a:cxn>
                <a:cxn ang="0">
                  <a:pos x="T8" y="T9"/>
                </a:cxn>
              </a:cxnLst>
              <a:rect l="0" t="0" r="r" b="b"/>
              <a:pathLst>
                <a:path w="26" h="59">
                  <a:moveTo>
                    <a:pt x="12" y="58"/>
                  </a:moveTo>
                  <a:lnTo>
                    <a:pt x="25" y="54"/>
                  </a:lnTo>
                  <a:lnTo>
                    <a:pt x="9" y="0"/>
                  </a:lnTo>
                  <a:lnTo>
                    <a:pt x="0" y="4"/>
                  </a:lnTo>
                  <a:lnTo>
                    <a:pt x="12" y="58"/>
                  </a:lnTo>
                </a:path>
              </a:pathLst>
            </a:custGeom>
            <a:solidFill>
              <a:srgbClr val="037C03"/>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52" name="Freeform 320"/>
            <p:cNvSpPr>
              <a:spLocks/>
            </p:cNvSpPr>
            <p:nvPr/>
          </p:nvSpPr>
          <p:spPr bwMode="auto">
            <a:xfrm>
              <a:off x="2821" y="1659"/>
              <a:ext cx="25" cy="59"/>
            </a:xfrm>
            <a:custGeom>
              <a:avLst/>
              <a:gdLst>
                <a:gd name="T0" fmla="*/ 15 w 25"/>
                <a:gd name="T1" fmla="*/ 58 h 59"/>
                <a:gd name="T2" fmla="*/ 24 w 25"/>
                <a:gd name="T3" fmla="*/ 56 h 59"/>
                <a:gd name="T4" fmla="*/ 13 w 25"/>
                <a:gd name="T5" fmla="*/ 0 h 59"/>
                <a:gd name="T6" fmla="*/ 0 w 25"/>
                <a:gd name="T7" fmla="*/ 5 h 59"/>
                <a:gd name="T8" fmla="*/ 15 w 25"/>
                <a:gd name="T9" fmla="*/ 58 h 59"/>
              </a:gdLst>
              <a:ahLst/>
              <a:cxnLst>
                <a:cxn ang="0">
                  <a:pos x="T0" y="T1"/>
                </a:cxn>
                <a:cxn ang="0">
                  <a:pos x="T2" y="T3"/>
                </a:cxn>
                <a:cxn ang="0">
                  <a:pos x="T4" y="T5"/>
                </a:cxn>
                <a:cxn ang="0">
                  <a:pos x="T6" y="T7"/>
                </a:cxn>
                <a:cxn ang="0">
                  <a:pos x="T8" y="T9"/>
                </a:cxn>
              </a:cxnLst>
              <a:rect l="0" t="0" r="r" b="b"/>
              <a:pathLst>
                <a:path w="25" h="59">
                  <a:moveTo>
                    <a:pt x="15" y="58"/>
                  </a:moveTo>
                  <a:lnTo>
                    <a:pt x="24" y="56"/>
                  </a:lnTo>
                  <a:lnTo>
                    <a:pt x="13" y="0"/>
                  </a:lnTo>
                  <a:lnTo>
                    <a:pt x="0" y="5"/>
                  </a:lnTo>
                  <a:lnTo>
                    <a:pt x="15" y="58"/>
                  </a:lnTo>
                </a:path>
              </a:pathLst>
            </a:custGeom>
            <a:solidFill>
              <a:srgbClr val="037C03"/>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pic>
        <p:nvPicPr>
          <p:cNvPr id="18753" name="Picture 3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4413" y="1649413"/>
            <a:ext cx="690562"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144103313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reeform 2"/>
          <p:cNvSpPr>
            <a:spLocks/>
          </p:cNvSpPr>
          <p:nvPr/>
        </p:nvSpPr>
        <p:spPr bwMode="auto">
          <a:xfrm>
            <a:off x="6226175" y="5640388"/>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chemeClr val="accent2"/>
            </a:solidFill>
            <a:prstDash val="solid"/>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0483" name="Freeform 3"/>
          <p:cNvSpPr>
            <a:spLocks/>
          </p:cNvSpPr>
          <p:nvPr/>
        </p:nvSpPr>
        <p:spPr bwMode="auto">
          <a:xfrm>
            <a:off x="1209675" y="5640388"/>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rgbClr val="009900"/>
            </a:solidFill>
            <a:prstDash val="dash"/>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0484" name="Freeform 4"/>
          <p:cNvSpPr>
            <a:spLocks/>
          </p:cNvSpPr>
          <p:nvPr/>
        </p:nvSpPr>
        <p:spPr bwMode="auto">
          <a:xfrm rot="5400000">
            <a:off x="2247900" y="5011738"/>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rgbClr val="009900"/>
            </a:solidFill>
            <a:prstDash val="dash"/>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0485" name="Freeform 5"/>
          <p:cNvSpPr>
            <a:spLocks/>
          </p:cNvSpPr>
          <p:nvPr/>
        </p:nvSpPr>
        <p:spPr bwMode="auto">
          <a:xfrm rot="5400000">
            <a:off x="4954588" y="5026025"/>
            <a:ext cx="771525" cy="85725"/>
          </a:xfrm>
          <a:custGeom>
            <a:avLst/>
            <a:gdLst>
              <a:gd name="T0" fmla="*/ 0 w 666"/>
              <a:gd name="T1" fmla="*/ 0 h 84"/>
              <a:gd name="T2" fmla="*/ 330 w 666"/>
              <a:gd name="T3" fmla="*/ 0 h 84"/>
              <a:gd name="T4" fmla="*/ 258 w 666"/>
              <a:gd name="T5" fmla="*/ 84 h 84"/>
              <a:gd name="T6" fmla="*/ 666 w 666"/>
              <a:gd name="T7" fmla="*/ 84 h 84"/>
            </a:gdLst>
            <a:ahLst/>
            <a:cxnLst>
              <a:cxn ang="0">
                <a:pos x="T0" y="T1"/>
              </a:cxn>
              <a:cxn ang="0">
                <a:pos x="T2" y="T3"/>
              </a:cxn>
              <a:cxn ang="0">
                <a:pos x="T4" y="T5"/>
              </a:cxn>
              <a:cxn ang="0">
                <a:pos x="T6" y="T7"/>
              </a:cxn>
            </a:cxnLst>
            <a:rect l="0" t="0" r="r" b="b"/>
            <a:pathLst>
              <a:path w="666" h="84">
                <a:moveTo>
                  <a:pt x="0" y="0"/>
                </a:moveTo>
                <a:lnTo>
                  <a:pt x="330" y="0"/>
                </a:lnTo>
                <a:lnTo>
                  <a:pt x="258" y="84"/>
                </a:lnTo>
                <a:lnTo>
                  <a:pt x="666" y="84"/>
                </a:lnTo>
              </a:path>
            </a:pathLst>
          </a:custGeom>
          <a:noFill/>
          <a:ln w="38100" cap="rnd" cmpd="sng">
            <a:solidFill>
              <a:schemeClr val="accent2"/>
            </a:solidFill>
            <a:prstDash val="solid"/>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0486" name="Oval 6"/>
          <p:cNvSpPr>
            <a:spLocks noChangeArrowheads="1"/>
          </p:cNvSpPr>
          <p:nvPr/>
        </p:nvSpPr>
        <p:spPr bwMode="auto">
          <a:xfrm>
            <a:off x="714375" y="1819275"/>
            <a:ext cx="7381875" cy="3127375"/>
          </a:xfrm>
          <a:prstGeom prst="ellipse">
            <a:avLst/>
          </a:prstGeom>
          <a:solidFill>
            <a:srgbClr val="DBD7DB"/>
          </a:solidFill>
          <a:ln w="19050">
            <a:solidFill>
              <a:schemeClr val="tx1"/>
            </a:solidFill>
            <a:round/>
            <a:headEnd type="none" w="sm" len="sm"/>
            <a:tailEnd type="none" w="sm" len="sm"/>
          </a:ln>
          <a:effectLst>
            <a:outerShdw dist="35921" dir="2700000" algn="ctr" rotWithShape="0">
              <a:schemeClr val="tx1"/>
            </a:outerShdw>
          </a:effectLst>
        </p:spPr>
        <p:txBody>
          <a:bodyPr anchor="ctr">
            <a:spAutoFit/>
          </a:bodyPr>
          <a:lstStyle/>
          <a:p>
            <a:endParaRPr lang="en-US"/>
          </a:p>
        </p:txBody>
      </p:sp>
      <p:sp>
        <p:nvSpPr>
          <p:cNvPr id="20487" name="Line 7"/>
          <p:cNvSpPr>
            <a:spLocks noChangeShapeType="1"/>
          </p:cNvSpPr>
          <p:nvPr/>
        </p:nvSpPr>
        <p:spPr bwMode="auto">
          <a:xfrm flipH="1" flipV="1">
            <a:off x="2927350" y="4038600"/>
            <a:ext cx="0" cy="515938"/>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20488"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563" y="5303838"/>
            <a:ext cx="1309687" cy="641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89" name="Line 9"/>
          <p:cNvSpPr>
            <a:spLocks noChangeShapeType="1"/>
          </p:cNvSpPr>
          <p:nvPr/>
        </p:nvSpPr>
        <p:spPr bwMode="auto">
          <a:xfrm flipH="1" flipV="1">
            <a:off x="5368925" y="4167188"/>
            <a:ext cx="0" cy="515937"/>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0490" name="Rectangle 10"/>
          <p:cNvSpPr>
            <a:spLocks noChangeArrowheads="1"/>
          </p:cNvSpPr>
          <p:nvPr/>
        </p:nvSpPr>
        <p:spPr bwMode="auto">
          <a:xfrm>
            <a:off x="6499225" y="1925638"/>
            <a:ext cx="2286000" cy="1573212"/>
          </a:xfrm>
          <a:prstGeom prst="rect">
            <a:avLst/>
          </a:prstGeom>
          <a:solidFill>
            <a:schemeClr val="hlink"/>
          </a:solidFill>
          <a:ln w="9525">
            <a:solidFill>
              <a:schemeClr val="tx1"/>
            </a:solidFill>
            <a:miter lim="800000"/>
            <a:headEnd type="none" w="sm" len="sm"/>
            <a:tailEnd type="none" w="sm" len="sm"/>
          </a:ln>
          <a:effectLst>
            <a:outerShdw dist="35921" dir="2700000" algn="ctr" rotWithShape="0">
              <a:schemeClr val="tx1"/>
            </a:outerShdw>
          </a:effectLst>
        </p:spPr>
        <p:txBody>
          <a:bodyPr wrap="none" anchor="ctr"/>
          <a:lstStyle/>
          <a:p>
            <a:endParaRPr lang="en-US"/>
          </a:p>
        </p:txBody>
      </p:sp>
      <p:sp>
        <p:nvSpPr>
          <p:cNvPr id="20491" name="Line 11"/>
          <p:cNvSpPr>
            <a:spLocks noChangeShapeType="1"/>
          </p:cNvSpPr>
          <p:nvPr/>
        </p:nvSpPr>
        <p:spPr bwMode="auto">
          <a:xfrm flipH="1">
            <a:off x="3490913" y="4197350"/>
            <a:ext cx="3144837" cy="12700"/>
          </a:xfrm>
          <a:prstGeom prst="line">
            <a:avLst/>
          </a:prstGeom>
          <a:noFill/>
          <a:ln w="38100">
            <a:solidFill>
              <a:schemeClr val="accent2"/>
            </a:solidFill>
            <a:round/>
            <a:headEnd type="none" w="sm" len="sm"/>
            <a:tailEnd type="none" w="sm" len="sm"/>
          </a:ln>
          <a:effectLst>
            <a:outerShdw dist="28398" dir="3806097"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0492" name="Line 12"/>
          <p:cNvSpPr>
            <a:spLocks noChangeShapeType="1"/>
          </p:cNvSpPr>
          <p:nvPr/>
        </p:nvSpPr>
        <p:spPr bwMode="auto">
          <a:xfrm flipH="1">
            <a:off x="3630613" y="4040188"/>
            <a:ext cx="1277937" cy="9525"/>
          </a:xfrm>
          <a:prstGeom prst="line">
            <a:avLst/>
          </a:prstGeom>
          <a:noFill/>
          <a:ln w="38100">
            <a:solidFill>
              <a:schemeClr val="accent2"/>
            </a:solidFill>
            <a:round/>
            <a:headEnd type="none" w="sm" len="sm"/>
            <a:tailEnd type="none" w="sm" len="sm"/>
          </a:ln>
          <a:effectLst>
            <a:outerShdw dist="28398" dir="3806097"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2049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8888" y="3806825"/>
            <a:ext cx="5143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4" name="Text Box 14"/>
          <p:cNvSpPr txBox="1">
            <a:spLocks noChangeArrowheads="1"/>
          </p:cNvSpPr>
          <p:nvPr/>
        </p:nvSpPr>
        <p:spPr bwMode="auto">
          <a:xfrm>
            <a:off x="4824413" y="4097338"/>
            <a:ext cx="954087"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15646" tIns="57824" rIns="115646" bIns="57824">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100">
                <a:latin typeface="Helvetica" panose="020B0604020202020204" pitchFamily="34" charset="0"/>
              </a:rPr>
              <a:t>core_sw_a</a:t>
            </a:r>
            <a:r>
              <a:rPr lang="en-US" sz="1600" b="1">
                <a:latin typeface="Helvetica" panose="020B0604020202020204" pitchFamily="34" charset="0"/>
              </a:rPr>
              <a:t> </a:t>
            </a:r>
          </a:p>
        </p:txBody>
      </p:sp>
      <p:sp>
        <p:nvSpPr>
          <p:cNvPr id="20495" name="Text Box 15"/>
          <p:cNvSpPr txBox="1">
            <a:spLocks noChangeArrowheads="1"/>
          </p:cNvSpPr>
          <p:nvPr/>
        </p:nvSpPr>
        <p:spPr bwMode="auto">
          <a:xfrm>
            <a:off x="1870075" y="5484813"/>
            <a:ext cx="154463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500" b="1">
                <a:latin typeface="Helvetica" panose="020B0604020202020204" pitchFamily="34" charset="0"/>
              </a:rPr>
              <a:t>ISDN Cloud </a:t>
            </a:r>
          </a:p>
        </p:txBody>
      </p:sp>
      <p:sp>
        <p:nvSpPr>
          <p:cNvPr id="20496" name="Oval 16"/>
          <p:cNvSpPr>
            <a:spLocks noChangeArrowheads="1"/>
          </p:cNvSpPr>
          <p:nvPr/>
        </p:nvSpPr>
        <p:spPr bwMode="auto">
          <a:xfrm>
            <a:off x="219075" y="5159375"/>
            <a:ext cx="1325563" cy="884238"/>
          </a:xfrm>
          <a:prstGeom prst="ellipse">
            <a:avLst/>
          </a:prstGeom>
          <a:solidFill>
            <a:schemeClr val="folHlink"/>
          </a:solidFill>
          <a:ln w="12700">
            <a:solidFill>
              <a:srgbClr val="B3B900"/>
            </a:solidFill>
            <a:round/>
            <a:headEnd/>
            <a:tailEnd/>
          </a:ln>
          <a:effectLst>
            <a:outerShdw dist="35921" dir="2700000" algn="ctr" rotWithShape="0">
              <a:schemeClr val="tx1"/>
            </a:outerShdw>
          </a:effectLst>
        </p:spPr>
        <p:txBody>
          <a:bodyPr wrap="none" anchor="ctr"/>
          <a:lstStyle/>
          <a:p>
            <a:endParaRPr lang="en-US"/>
          </a:p>
        </p:txBody>
      </p:sp>
      <p:pic>
        <p:nvPicPr>
          <p:cNvPr id="20497" name="Picture 1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288" y="5238750"/>
            <a:ext cx="771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9825" y="5227638"/>
            <a:ext cx="1604963" cy="7175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99" name="Text Box 19"/>
          <p:cNvSpPr txBox="1">
            <a:spLocks noChangeArrowheads="1"/>
          </p:cNvSpPr>
          <p:nvPr/>
        </p:nvSpPr>
        <p:spPr bwMode="auto">
          <a:xfrm>
            <a:off x="5105400" y="5287963"/>
            <a:ext cx="1804988"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500" b="1">
                <a:latin typeface="Helvetica" panose="020B0604020202020204" pitchFamily="34" charset="0"/>
              </a:rPr>
              <a:t>Leased Line/</a:t>
            </a:r>
          </a:p>
          <a:p>
            <a:pPr eaLnBrk="0" hangingPunct="0"/>
            <a:r>
              <a:rPr lang="en-US" sz="1500" b="1">
                <a:latin typeface="Helvetica" panose="020B0604020202020204" pitchFamily="34" charset="0"/>
              </a:rPr>
              <a:t>Frame Relay </a:t>
            </a:r>
          </a:p>
        </p:txBody>
      </p:sp>
      <p:sp>
        <p:nvSpPr>
          <p:cNvPr id="20500" name="Line 20"/>
          <p:cNvSpPr>
            <a:spLocks noChangeShapeType="1"/>
          </p:cNvSpPr>
          <p:nvPr/>
        </p:nvSpPr>
        <p:spPr bwMode="auto">
          <a:xfrm flipV="1">
            <a:off x="7845425" y="5238750"/>
            <a:ext cx="728663" cy="66040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0501" name="Oval 21"/>
          <p:cNvSpPr>
            <a:spLocks noChangeArrowheads="1"/>
          </p:cNvSpPr>
          <p:nvPr/>
        </p:nvSpPr>
        <p:spPr bwMode="auto">
          <a:xfrm>
            <a:off x="6816725" y="5159375"/>
            <a:ext cx="1309688" cy="933450"/>
          </a:xfrm>
          <a:prstGeom prst="ellipse">
            <a:avLst/>
          </a:prstGeom>
          <a:solidFill>
            <a:schemeClr val="folHlink"/>
          </a:solidFill>
          <a:ln w="12700">
            <a:solidFill>
              <a:srgbClr val="B3B900"/>
            </a:solidFill>
            <a:round/>
            <a:headEnd/>
            <a:tailEnd/>
          </a:ln>
          <a:effectLst>
            <a:outerShdw dist="35921" dir="2700000" algn="ctr" rotWithShape="0">
              <a:schemeClr val="tx1"/>
            </a:outerShdw>
          </a:effectLst>
        </p:spPr>
        <p:txBody>
          <a:bodyPr wrap="none" anchor="ctr"/>
          <a:lstStyle/>
          <a:p>
            <a:endParaRPr lang="en-US"/>
          </a:p>
        </p:txBody>
      </p:sp>
      <p:pic>
        <p:nvPicPr>
          <p:cNvPr id="20502" name="Picture 2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4713" y="5272088"/>
            <a:ext cx="592137"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503" name="Picture 2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61375" y="4960938"/>
            <a:ext cx="377825"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504" name="Picture 2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99450" y="5111750"/>
            <a:ext cx="376238"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0505" name="Rectangle 25"/>
          <p:cNvSpPr>
            <a:spLocks noGrp="1" noChangeArrowheads="1"/>
          </p:cNvSpPr>
          <p:nvPr>
            <p:ph type="title"/>
          </p:nvPr>
        </p:nvSpPr>
        <p:spPr>
          <a:xfrm>
            <a:off x="228600" y="236538"/>
            <a:ext cx="5659438" cy="1143000"/>
          </a:xfrm>
          <a:noFill/>
          <a:ln/>
          <a:effectLst>
            <a:outerShdw dist="17961" dir="2700000" algn="ctr" rotWithShape="0">
              <a:schemeClr val="bg2"/>
            </a:outerShdw>
          </a:effectLst>
        </p:spPr>
        <p:txBody>
          <a:bodyPr lIns="82124" tIns="41061" rIns="82124" bIns="41061" anchor="ctr" anchorCtr="1"/>
          <a:lstStyle/>
          <a:p>
            <a:pPr defTabSz="915988"/>
            <a:r>
              <a:rPr lang="en-US" u="sng"/>
              <a:t>Cabling the Campus</a:t>
            </a:r>
          </a:p>
        </p:txBody>
      </p:sp>
      <p:sp>
        <p:nvSpPr>
          <p:cNvPr id="20506" name="Freeform 26"/>
          <p:cNvSpPr>
            <a:spLocks/>
          </p:cNvSpPr>
          <p:nvPr/>
        </p:nvSpPr>
        <p:spPr bwMode="auto">
          <a:xfrm>
            <a:off x="3362325" y="2406650"/>
            <a:ext cx="600075" cy="1495425"/>
          </a:xfrm>
          <a:custGeom>
            <a:avLst/>
            <a:gdLst>
              <a:gd name="T0" fmla="*/ 378 w 378"/>
              <a:gd name="T1" fmla="*/ 0 h 942"/>
              <a:gd name="T2" fmla="*/ 0 w 378"/>
              <a:gd name="T3" fmla="*/ 0 h 942"/>
              <a:gd name="T4" fmla="*/ 0 w 378"/>
              <a:gd name="T5" fmla="*/ 942 h 942"/>
            </a:gdLst>
            <a:ahLst/>
            <a:cxnLst>
              <a:cxn ang="0">
                <a:pos x="T0" y="T1"/>
              </a:cxn>
              <a:cxn ang="0">
                <a:pos x="T2" y="T3"/>
              </a:cxn>
              <a:cxn ang="0">
                <a:pos x="T4" y="T5"/>
              </a:cxn>
            </a:cxnLst>
            <a:rect l="0" t="0" r="r" b="b"/>
            <a:pathLst>
              <a:path w="378" h="942">
                <a:moveTo>
                  <a:pt x="378" y="0"/>
                </a:moveTo>
                <a:lnTo>
                  <a:pt x="0" y="0"/>
                </a:lnTo>
                <a:lnTo>
                  <a:pt x="0" y="942"/>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0507" name="Freeform 27"/>
          <p:cNvSpPr>
            <a:spLocks/>
          </p:cNvSpPr>
          <p:nvPr/>
        </p:nvSpPr>
        <p:spPr bwMode="auto">
          <a:xfrm>
            <a:off x="3609975" y="3444875"/>
            <a:ext cx="400050" cy="561975"/>
          </a:xfrm>
          <a:custGeom>
            <a:avLst/>
            <a:gdLst>
              <a:gd name="T0" fmla="*/ 252 w 252"/>
              <a:gd name="T1" fmla="*/ 6 h 354"/>
              <a:gd name="T2" fmla="*/ 0 w 252"/>
              <a:gd name="T3" fmla="*/ 0 h 354"/>
              <a:gd name="T4" fmla="*/ 0 w 252"/>
              <a:gd name="T5" fmla="*/ 354 h 354"/>
            </a:gdLst>
            <a:ahLst/>
            <a:cxnLst>
              <a:cxn ang="0">
                <a:pos x="T0" y="T1"/>
              </a:cxn>
              <a:cxn ang="0">
                <a:pos x="T2" y="T3"/>
              </a:cxn>
              <a:cxn ang="0">
                <a:pos x="T4" y="T5"/>
              </a:cxn>
            </a:cxnLst>
            <a:rect l="0" t="0" r="r" b="b"/>
            <a:pathLst>
              <a:path w="252" h="354">
                <a:moveTo>
                  <a:pt x="252" y="6"/>
                </a:moveTo>
                <a:lnTo>
                  <a:pt x="0" y="0"/>
                </a:lnTo>
                <a:lnTo>
                  <a:pt x="0" y="354"/>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pic>
        <p:nvPicPr>
          <p:cNvPr id="20508" name="Picture 2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75475" y="5583238"/>
            <a:ext cx="657225"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9" name="Picture 29"/>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01900" y="4492625"/>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0" name="Picture 30"/>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54600" y="4498975"/>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1" name="Picture 31"/>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1675" y="5616575"/>
            <a:ext cx="523875"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2" name="Picture 32"/>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1400" y="5670550"/>
            <a:ext cx="523875"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13" name="Line 33"/>
          <p:cNvSpPr>
            <a:spLocks noChangeShapeType="1"/>
          </p:cNvSpPr>
          <p:nvPr/>
        </p:nvSpPr>
        <p:spPr bwMode="auto">
          <a:xfrm>
            <a:off x="4410075" y="2987675"/>
            <a:ext cx="0" cy="409575"/>
          </a:xfrm>
          <a:prstGeom prst="line">
            <a:avLst/>
          </a:prstGeom>
          <a:noFill/>
          <a:ln w="38100">
            <a:solidFill>
              <a:schemeClr val="accent2"/>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514" name="Line 34"/>
          <p:cNvSpPr>
            <a:spLocks noChangeShapeType="1"/>
          </p:cNvSpPr>
          <p:nvPr/>
        </p:nvSpPr>
        <p:spPr bwMode="auto">
          <a:xfrm>
            <a:off x="4410075" y="2035175"/>
            <a:ext cx="0" cy="409575"/>
          </a:xfrm>
          <a:prstGeom prst="line">
            <a:avLst/>
          </a:prstGeom>
          <a:noFill/>
          <a:ln w="38100">
            <a:solidFill>
              <a:schemeClr val="accent2"/>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spAutoFit/>
          </a:bodyPr>
          <a:lstStyle/>
          <a:p>
            <a:endParaRPr lang="en-US"/>
          </a:p>
        </p:txBody>
      </p:sp>
      <p:pic>
        <p:nvPicPr>
          <p:cNvPr id="20515"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4975" y="1698625"/>
            <a:ext cx="51593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6"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3225" y="2690813"/>
            <a:ext cx="51593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17" name="Freeform 37"/>
          <p:cNvSpPr>
            <a:spLocks/>
          </p:cNvSpPr>
          <p:nvPr/>
        </p:nvSpPr>
        <p:spPr bwMode="auto">
          <a:xfrm flipH="1">
            <a:off x="4733925" y="2406650"/>
            <a:ext cx="600075" cy="1495425"/>
          </a:xfrm>
          <a:custGeom>
            <a:avLst/>
            <a:gdLst>
              <a:gd name="T0" fmla="*/ 378 w 378"/>
              <a:gd name="T1" fmla="*/ 0 h 942"/>
              <a:gd name="T2" fmla="*/ 0 w 378"/>
              <a:gd name="T3" fmla="*/ 0 h 942"/>
              <a:gd name="T4" fmla="*/ 0 w 378"/>
              <a:gd name="T5" fmla="*/ 942 h 942"/>
            </a:gdLst>
            <a:ahLst/>
            <a:cxnLst>
              <a:cxn ang="0">
                <a:pos x="T0" y="T1"/>
              </a:cxn>
              <a:cxn ang="0">
                <a:pos x="T2" y="T3"/>
              </a:cxn>
              <a:cxn ang="0">
                <a:pos x="T4" y="T5"/>
              </a:cxn>
            </a:cxnLst>
            <a:rect l="0" t="0" r="r" b="b"/>
            <a:pathLst>
              <a:path w="378" h="942">
                <a:moveTo>
                  <a:pt x="378" y="0"/>
                </a:moveTo>
                <a:lnTo>
                  <a:pt x="0" y="0"/>
                </a:lnTo>
                <a:lnTo>
                  <a:pt x="0" y="942"/>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0518" name="Freeform 38"/>
          <p:cNvSpPr>
            <a:spLocks/>
          </p:cNvSpPr>
          <p:nvPr/>
        </p:nvSpPr>
        <p:spPr bwMode="auto">
          <a:xfrm flipH="1">
            <a:off x="4629150" y="3425825"/>
            <a:ext cx="504825" cy="581025"/>
          </a:xfrm>
          <a:custGeom>
            <a:avLst/>
            <a:gdLst>
              <a:gd name="T0" fmla="*/ 252 w 252"/>
              <a:gd name="T1" fmla="*/ 6 h 354"/>
              <a:gd name="T2" fmla="*/ 0 w 252"/>
              <a:gd name="T3" fmla="*/ 0 h 354"/>
              <a:gd name="T4" fmla="*/ 0 w 252"/>
              <a:gd name="T5" fmla="*/ 354 h 354"/>
            </a:gdLst>
            <a:ahLst/>
            <a:cxnLst>
              <a:cxn ang="0">
                <a:pos x="T0" y="T1"/>
              </a:cxn>
              <a:cxn ang="0">
                <a:pos x="T2" y="T3"/>
              </a:cxn>
              <a:cxn ang="0">
                <a:pos x="T4" y="T5"/>
              </a:cxn>
            </a:cxnLst>
            <a:rect l="0" t="0" r="r" b="b"/>
            <a:pathLst>
              <a:path w="252" h="354">
                <a:moveTo>
                  <a:pt x="252" y="6"/>
                </a:moveTo>
                <a:lnTo>
                  <a:pt x="0" y="0"/>
                </a:lnTo>
                <a:lnTo>
                  <a:pt x="0" y="354"/>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pic>
        <p:nvPicPr>
          <p:cNvPr id="20519" name="Picture 3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1550" y="3859213"/>
            <a:ext cx="1285875"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0" name="Picture 4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5225" y="3890963"/>
            <a:ext cx="1285875"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1" name="Picture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9700" y="3262313"/>
            <a:ext cx="8286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2"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8900" y="2255838"/>
            <a:ext cx="86677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23" name="Text Box 43"/>
          <p:cNvSpPr txBox="1">
            <a:spLocks noChangeArrowheads="1"/>
          </p:cNvSpPr>
          <p:nvPr/>
        </p:nvSpPr>
        <p:spPr bwMode="auto">
          <a:xfrm>
            <a:off x="6511925" y="1927225"/>
            <a:ext cx="17240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spcBef>
                <a:spcPct val="35000"/>
              </a:spcBef>
            </a:pPr>
            <a:r>
              <a:rPr lang="en-US" sz="2000" b="1">
                <a:latin typeface="Helvetica" panose="020B0604020202020204" pitchFamily="34" charset="0"/>
              </a:rPr>
              <a:t>Legend</a:t>
            </a:r>
          </a:p>
          <a:p>
            <a:pPr eaLnBrk="0" hangingPunct="0">
              <a:lnSpc>
                <a:spcPct val="90000"/>
              </a:lnSpc>
              <a:spcBef>
                <a:spcPct val="35000"/>
              </a:spcBef>
            </a:pPr>
            <a:r>
              <a:rPr lang="en-US" sz="1600" b="1">
                <a:latin typeface="Helvetica" panose="020B0604020202020204" pitchFamily="34" charset="0"/>
              </a:rPr>
              <a:t>Fast Ethernet/</a:t>
            </a:r>
          </a:p>
          <a:p>
            <a:pPr eaLnBrk="0" hangingPunct="0">
              <a:lnSpc>
                <a:spcPct val="90000"/>
              </a:lnSpc>
              <a:spcBef>
                <a:spcPct val="35000"/>
              </a:spcBef>
            </a:pPr>
            <a:r>
              <a:rPr lang="en-US" sz="1600" b="1">
                <a:latin typeface="Helvetica" panose="020B0604020202020204" pitchFamily="34" charset="0"/>
              </a:rPr>
              <a:t>Ethernet</a:t>
            </a:r>
          </a:p>
          <a:p>
            <a:pPr eaLnBrk="0" hangingPunct="0">
              <a:lnSpc>
                <a:spcPct val="90000"/>
              </a:lnSpc>
              <a:spcBef>
                <a:spcPct val="25000"/>
              </a:spcBef>
            </a:pPr>
            <a:r>
              <a:rPr lang="en-US" sz="1600" b="1">
                <a:latin typeface="Helvetica" panose="020B0604020202020204" pitchFamily="34" charset="0"/>
              </a:rPr>
              <a:t>ISDN</a:t>
            </a:r>
          </a:p>
          <a:p>
            <a:pPr eaLnBrk="0" hangingPunct="0">
              <a:lnSpc>
                <a:spcPct val="90000"/>
              </a:lnSpc>
              <a:spcBef>
                <a:spcPct val="25000"/>
              </a:spcBef>
            </a:pPr>
            <a:r>
              <a:rPr lang="en-US" sz="1600" b="1">
                <a:latin typeface="Helvetica" panose="020B0604020202020204" pitchFamily="34" charset="0"/>
              </a:rPr>
              <a:t>Dedicated</a:t>
            </a:r>
          </a:p>
        </p:txBody>
      </p:sp>
      <p:sp>
        <p:nvSpPr>
          <p:cNvPr id="20524" name="Freeform 44"/>
          <p:cNvSpPr>
            <a:spLocks/>
          </p:cNvSpPr>
          <p:nvPr/>
        </p:nvSpPr>
        <p:spPr bwMode="auto">
          <a:xfrm>
            <a:off x="7712075" y="3040063"/>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rgbClr val="009900"/>
            </a:solidFill>
            <a:prstDash val="dash"/>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0525" name="Line 45"/>
          <p:cNvSpPr>
            <a:spLocks noChangeShapeType="1"/>
          </p:cNvSpPr>
          <p:nvPr/>
        </p:nvSpPr>
        <p:spPr bwMode="auto">
          <a:xfrm flipH="1">
            <a:off x="7688263" y="2768600"/>
            <a:ext cx="969962" cy="3175"/>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0526" name="Freeform 46"/>
          <p:cNvSpPr>
            <a:spLocks/>
          </p:cNvSpPr>
          <p:nvPr/>
        </p:nvSpPr>
        <p:spPr bwMode="auto">
          <a:xfrm>
            <a:off x="7686675" y="3262313"/>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chemeClr val="accent2"/>
            </a:solidFill>
            <a:prstDash val="solid"/>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0527" name="Line 47"/>
          <p:cNvSpPr>
            <a:spLocks noChangeShapeType="1"/>
          </p:cNvSpPr>
          <p:nvPr/>
        </p:nvSpPr>
        <p:spPr bwMode="auto">
          <a:xfrm rot="-5400000" flipH="1" flipV="1">
            <a:off x="5373687" y="3535363"/>
            <a:ext cx="11113" cy="363538"/>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en-US"/>
          </a:p>
        </p:txBody>
      </p:sp>
      <p:sp>
        <p:nvSpPr>
          <p:cNvPr id="20528" name="Text Box 48"/>
          <p:cNvSpPr txBox="1">
            <a:spLocks noChangeArrowheads="1"/>
          </p:cNvSpPr>
          <p:nvPr/>
        </p:nvSpPr>
        <p:spPr bwMode="auto">
          <a:xfrm>
            <a:off x="6804025" y="3711575"/>
            <a:ext cx="842963" cy="5905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600" b="1">
                <a:solidFill>
                  <a:schemeClr val="tx2"/>
                </a:solidFill>
                <a:latin typeface="Helvetica" panose="020B0604020202020204" pitchFamily="34" charset="0"/>
              </a:rPr>
              <a:t>Core_Server </a:t>
            </a:r>
          </a:p>
        </p:txBody>
      </p:sp>
    </p:spTree>
    <p:extLst>
      <p:ext uri="{BB962C8B-B14F-4D97-AF65-F5344CB8AC3E}">
        <p14:creationId xmlns:p14="http://schemas.microsoft.com/office/powerpoint/2010/main" val="1444621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 y="152400"/>
            <a:ext cx="4724400" cy="914400"/>
          </a:xfrm>
          <a:noFill/>
          <a:ln/>
          <a:effectLst>
            <a:outerShdw dist="17961" dir="2700000" algn="ctr" rotWithShape="0">
              <a:schemeClr val="bg2"/>
            </a:outerShdw>
          </a:effectLst>
        </p:spPr>
        <p:txBody>
          <a:bodyPr lIns="82124" tIns="41061" rIns="82124" bIns="41061" anchor="ctr" anchorCtr="1"/>
          <a:lstStyle/>
          <a:p>
            <a:pPr defTabSz="915988"/>
            <a:r>
              <a:rPr lang="en-US" u="sng"/>
              <a:t>Cabling the WAN</a:t>
            </a:r>
          </a:p>
        </p:txBody>
      </p:sp>
      <p:sp>
        <p:nvSpPr>
          <p:cNvPr id="34819" name="Freeform 3"/>
          <p:cNvSpPr>
            <a:spLocks/>
          </p:cNvSpPr>
          <p:nvPr/>
        </p:nvSpPr>
        <p:spPr bwMode="auto">
          <a:xfrm>
            <a:off x="6226175" y="5583238"/>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chemeClr val="accent2"/>
            </a:solidFill>
            <a:prstDash val="solid"/>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4820" name="Freeform 4"/>
          <p:cNvSpPr>
            <a:spLocks/>
          </p:cNvSpPr>
          <p:nvPr/>
        </p:nvSpPr>
        <p:spPr bwMode="auto">
          <a:xfrm>
            <a:off x="1209675" y="5583238"/>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rgbClr val="009900"/>
            </a:solidFill>
            <a:prstDash val="dash"/>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4821" name="Freeform 5"/>
          <p:cNvSpPr>
            <a:spLocks/>
          </p:cNvSpPr>
          <p:nvPr/>
        </p:nvSpPr>
        <p:spPr bwMode="auto">
          <a:xfrm rot="5400000">
            <a:off x="2247900" y="5011738"/>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rgbClr val="009900"/>
            </a:solidFill>
            <a:prstDash val="dash"/>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4822" name="Oval 6"/>
          <p:cNvSpPr>
            <a:spLocks noChangeArrowheads="1"/>
          </p:cNvSpPr>
          <p:nvPr/>
        </p:nvSpPr>
        <p:spPr bwMode="auto">
          <a:xfrm>
            <a:off x="727075" y="1895475"/>
            <a:ext cx="7381875" cy="3127375"/>
          </a:xfrm>
          <a:prstGeom prst="ellipse">
            <a:avLst/>
          </a:prstGeom>
          <a:solidFill>
            <a:srgbClr val="DBD7DB"/>
          </a:solidFill>
          <a:ln w="28575">
            <a:solidFill>
              <a:schemeClr val="tx1"/>
            </a:solidFill>
            <a:round/>
            <a:headEnd type="none" w="sm" len="sm"/>
            <a:tailEnd type="none" w="sm" len="sm"/>
          </a:ln>
          <a:effectLst>
            <a:outerShdw dist="35921" dir="2700000" algn="ctr" rotWithShape="0">
              <a:schemeClr val="tx1"/>
            </a:outerShdw>
          </a:effectLst>
        </p:spPr>
        <p:txBody>
          <a:bodyPr anchor="ctr">
            <a:spAutoFit/>
          </a:bodyPr>
          <a:lstStyle/>
          <a:p>
            <a:endParaRPr lang="en-US"/>
          </a:p>
        </p:txBody>
      </p:sp>
      <p:sp>
        <p:nvSpPr>
          <p:cNvPr id="34823" name="Line 7"/>
          <p:cNvSpPr>
            <a:spLocks noChangeShapeType="1"/>
          </p:cNvSpPr>
          <p:nvPr/>
        </p:nvSpPr>
        <p:spPr bwMode="auto">
          <a:xfrm flipH="1" flipV="1">
            <a:off x="2927350" y="4038600"/>
            <a:ext cx="0" cy="515938"/>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34824"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563" y="5260975"/>
            <a:ext cx="1309687" cy="641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25" name="Line 9"/>
          <p:cNvSpPr>
            <a:spLocks noChangeShapeType="1"/>
          </p:cNvSpPr>
          <p:nvPr/>
        </p:nvSpPr>
        <p:spPr bwMode="auto">
          <a:xfrm flipH="1" flipV="1">
            <a:off x="5368925" y="4167188"/>
            <a:ext cx="0" cy="515937"/>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4826" name="Text Box 10"/>
          <p:cNvSpPr txBox="1">
            <a:spLocks noChangeArrowheads="1"/>
          </p:cNvSpPr>
          <p:nvPr/>
        </p:nvSpPr>
        <p:spPr bwMode="auto">
          <a:xfrm>
            <a:off x="6807200" y="3765550"/>
            <a:ext cx="862013"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600" b="1">
                <a:solidFill>
                  <a:schemeClr val="tx2"/>
                </a:solidFill>
                <a:latin typeface="Helvetica" panose="020B0604020202020204" pitchFamily="34" charset="0"/>
              </a:rPr>
              <a:t>Core_Server </a:t>
            </a:r>
          </a:p>
        </p:txBody>
      </p:sp>
      <p:sp>
        <p:nvSpPr>
          <p:cNvPr id="34827" name="Rectangle 11"/>
          <p:cNvSpPr>
            <a:spLocks noChangeArrowheads="1"/>
          </p:cNvSpPr>
          <p:nvPr/>
        </p:nvSpPr>
        <p:spPr bwMode="auto">
          <a:xfrm>
            <a:off x="6499225" y="1925638"/>
            <a:ext cx="2286000" cy="1573212"/>
          </a:xfrm>
          <a:prstGeom prst="rect">
            <a:avLst/>
          </a:prstGeom>
          <a:solidFill>
            <a:schemeClr val="hlink"/>
          </a:solidFill>
          <a:ln w="9525">
            <a:solidFill>
              <a:schemeClr val="tx1"/>
            </a:solidFill>
            <a:miter lim="800000"/>
            <a:headEnd type="none" w="sm" len="sm"/>
            <a:tailEnd type="none" w="sm" len="sm"/>
          </a:ln>
          <a:effectLst>
            <a:outerShdw dist="35921" dir="2700000" algn="ctr" rotWithShape="0">
              <a:schemeClr val="tx1"/>
            </a:outerShdw>
          </a:effectLst>
        </p:spPr>
        <p:txBody>
          <a:bodyPr wrap="none" anchor="ctr"/>
          <a:lstStyle/>
          <a:p>
            <a:endParaRPr lang="en-US"/>
          </a:p>
        </p:txBody>
      </p:sp>
      <p:sp>
        <p:nvSpPr>
          <p:cNvPr id="34828" name="Line 12"/>
          <p:cNvSpPr>
            <a:spLocks noChangeShapeType="1"/>
          </p:cNvSpPr>
          <p:nvPr/>
        </p:nvSpPr>
        <p:spPr bwMode="auto">
          <a:xfrm flipH="1">
            <a:off x="3490913" y="4197350"/>
            <a:ext cx="3144837" cy="12700"/>
          </a:xfrm>
          <a:prstGeom prst="line">
            <a:avLst/>
          </a:prstGeom>
          <a:noFill/>
          <a:ln w="38100">
            <a:solidFill>
              <a:schemeClr val="accent2"/>
            </a:solidFill>
            <a:round/>
            <a:headEnd type="none" w="sm" len="sm"/>
            <a:tailEnd type="none" w="sm" len="sm"/>
          </a:ln>
          <a:effectLst>
            <a:outerShdw dist="28398" dir="3806097"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4829" name="Line 13"/>
          <p:cNvSpPr>
            <a:spLocks noChangeShapeType="1"/>
          </p:cNvSpPr>
          <p:nvPr/>
        </p:nvSpPr>
        <p:spPr bwMode="auto">
          <a:xfrm flipH="1">
            <a:off x="3630613" y="4040188"/>
            <a:ext cx="1277937" cy="9525"/>
          </a:xfrm>
          <a:prstGeom prst="line">
            <a:avLst/>
          </a:prstGeom>
          <a:noFill/>
          <a:ln w="38100">
            <a:solidFill>
              <a:schemeClr val="accent2"/>
            </a:solidFill>
            <a:round/>
            <a:headEnd type="none" w="sm" len="sm"/>
            <a:tailEnd type="none" w="sm" len="sm"/>
          </a:ln>
          <a:effectLst>
            <a:outerShdw dist="28398" dir="3806097"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34830"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8888" y="3806825"/>
            <a:ext cx="5143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31" name="Text Box 15"/>
          <p:cNvSpPr txBox="1">
            <a:spLocks noChangeArrowheads="1"/>
          </p:cNvSpPr>
          <p:nvPr/>
        </p:nvSpPr>
        <p:spPr bwMode="auto">
          <a:xfrm>
            <a:off x="4824413" y="4097338"/>
            <a:ext cx="954087"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15646" tIns="57824" rIns="115646" bIns="57824">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100">
                <a:latin typeface="Helvetica" panose="020B0604020202020204" pitchFamily="34" charset="0"/>
              </a:rPr>
              <a:t>core_sw_a</a:t>
            </a:r>
            <a:r>
              <a:rPr lang="en-US" sz="1600" b="1">
                <a:latin typeface="Helvetica" panose="020B0604020202020204" pitchFamily="34" charset="0"/>
              </a:rPr>
              <a:t> </a:t>
            </a:r>
          </a:p>
        </p:txBody>
      </p:sp>
      <p:sp>
        <p:nvSpPr>
          <p:cNvPr id="34832" name="Text Box 16"/>
          <p:cNvSpPr txBox="1">
            <a:spLocks noChangeArrowheads="1"/>
          </p:cNvSpPr>
          <p:nvPr/>
        </p:nvSpPr>
        <p:spPr bwMode="auto">
          <a:xfrm>
            <a:off x="1870075" y="5441950"/>
            <a:ext cx="154463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500" b="1">
                <a:latin typeface="Helvetica" panose="020B0604020202020204" pitchFamily="34" charset="0"/>
              </a:rPr>
              <a:t>ISDN Cloud </a:t>
            </a:r>
          </a:p>
        </p:txBody>
      </p:sp>
      <p:sp>
        <p:nvSpPr>
          <p:cNvPr id="34833" name="Oval 17"/>
          <p:cNvSpPr>
            <a:spLocks noChangeArrowheads="1"/>
          </p:cNvSpPr>
          <p:nvPr/>
        </p:nvSpPr>
        <p:spPr bwMode="auto">
          <a:xfrm>
            <a:off x="219075" y="5159375"/>
            <a:ext cx="1325563" cy="884238"/>
          </a:xfrm>
          <a:prstGeom prst="ellipse">
            <a:avLst/>
          </a:prstGeom>
          <a:solidFill>
            <a:schemeClr val="folHlink"/>
          </a:solidFill>
          <a:ln w="12700">
            <a:solidFill>
              <a:srgbClr val="B3B900"/>
            </a:solidFill>
            <a:round/>
            <a:headEnd/>
            <a:tailEnd/>
          </a:ln>
          <a:effectLst>
            <a:outerShdw dist="35921" dir="2700000" algn="ctr" rotWithShape="0">
              <a:schemeClr val="tx1"/>
            </a:outerShdw>
          </a:effectLst>
        </p:spPr>
        <p:txBody>
          <a:bodyPr wrap="none" anchor="ctr"/>
          <a:lstStyle/>
          <a:p>
            <a:endParaRPr lang="en-US"/>
          </a:p>
        </p:txBody>
      </p:sp>
      <p:pic>
        <p:nvPicPr>
          <p:cNvPr id="34834" name="Picture 1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288" y="5238750"/>
            <a:ext cx="771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4835" name="Line 19"/>
          <p:cNvSpPr>
            <a:spLocks noChangeShapeType="1"/>
          </p:cNvSpPr>
          <p:nvPr/>
        </p:nvSpPr>
        <p:spPr bwMode="auto">
          <a:xfrm flipV="1">
            <a:off x="7845425" y="5238750"/>
            <a:ext cx="728663" cy="66040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4836" name="Oval 20"/>
          <p:cNvSpPr>
            <a:spLocks noChangeArrowheads="1"/>
          </p:cNvSpPr>
          <p:nvPr/>
        </p:nvSpPr>
        <p:spPr bwMode="auto">
          <a:xfrm>
            <a:off x="6816725" y="5159375"/>
            <a:ext cx="1309688" cy="933450"/>
          </a:xfrm>
          <a:prstGeom prst="ellipse">
            <a:avLst/>
          </a:prstGeom>
          <a:solidFill>
            <a:schemeClr val="folHlink"/>
          </a:solidFill>
          <a:ln w="12700">
            <a:solidFill>
              <a:srgbClr val="B3B900"/>
            </a:solidFill>
            <a:round/>
            <a:headEnd/>
            <a:tailEnd/>
          </a:ln>
          <a:effectLst>
            <a:outerShdw dist="35921" dir="2700000" algn="ctr" rotWithShape="0">
              <a:schemeClr val="tx1"/>
            </a:outerShdw>
          </a:effectLst>
        </p:spPr>
        <p:txBody>
          <a:bodyPr wrap="none" anchor="ctr"/>
          <a:lstStyle/>
          <a:p>
            <a:endParaRPr lang="en-US"/>
          </a:p>
        </p:txBody>
      </p:sp>
      <p:pic>
        <p:nvPicPr>
          <p:cNvPr id="34837" name="Picture 2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4713" y="5272088"/>
            <a:ext cx="592137"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4838"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61375" y="4960938"/>
            <a:ext cx="377825"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4839" name="Picture 2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99450" y="5111750"/>
            <a:ext cx="376238"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4840" name="Freeform 24"/>
          <p:cNvSpPr>
            <a:spLocks/>
          </p:cNvSpPr>
          <p:nvPr/>
        </p:nvSpPr>
        <p:spPr bwMode="auto">
          <a:xfrm>
            <a:off x="3362325" y="2406650"/>
            <a:ext cx="600075" cy="1495425"/>
          </a:xfrm>
          <a:custGeom>
            <a:avLst/>
            <a:gdLst>
              <a:gd name="T0" fmla="*/ 378 w 378"/>
              <a:gd name="T1" fmla="*/ 0 h 942"/>
              <a:gd name="T2" fmla="*/ 0 w 378"/>
              <a:gd name="T3" fmla="*/ 0 h 942"/>
              <a:gd name="T4" fmla="*/ 0 w 378"/>
              <a:gd name="T5" fmla="*/ 942 h 942"/>
            </a:gdLst>
            <a:ahLst/>
            <a:cxnLst>
              <a:cxn ang="0">
                <a:pos x="T0" y="T1"/>
              </a:cxn>
              <a:cxn ang="0">
                <a:pos x="T2" y="T3"/>
              </a:cxn>
              <a:cxn ang="0">
                <a:pos x="T4" y="T5"/>
              </a:cxn>
            </a:cxnLst>
            <a:rect l="0" t="0" r="r" b="b"/>
            <a:pathLst>
              <a:path w="378" h="942">
                <a:moveTo>
                  <a:pt x="378" y="0"/>
                </a:moveTo>
                <a:lnTo>
                  <a:pt x="0" y="0"/>
                </a:lnTo>
                <a:lnTo>
                  <a:pt x="0" y="942"/>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4841" name="Freeform 25"/>
          <p:cNvSpPr>
            <a:spLocks/>
          </p:cNvSpPr>
          <p:nvPr/>
        </p:nvSpPr>
        <p:spPr bwMode="auto">
          <a:xfrm>
            <a:off x="3609975" y="3444875"/>
            <a:ext cx="400050" cy="561975"/>
          </a:xfrm>
          <a:custGeom>
            <a:avLst/>
            <a:gdLst>
              <a:gd name="T0" fmla="*/ 252 w 252"/>
              <a:gd name="T1" fmla="*/ 6 h 354"/>
              <a:gd name="T2" fmla="*/ 0 w 252"/>
              <a:gd name="T3" fmla="*/ 0 h 354"/>
              <a:gd name="T4" fmla="*/ 0 w 252"/>
              <a:gd name="T5" fmla="*/ 354 h 354"/>
            </a:gdLst>
            <a:ahLst/>
            <a:cxnLst>
              <a:cxn ang="0">
                <a:pos x="T0" y="T1"/>
              </a:cxn>
              <a:cxn ang="0">
                <a:pos x="T2" y="T3"/>
              </a:cxn>
              <a:cxn ang="0">
                <a:pos x="T4" y="T5"/>
              </a:cxn>
            </a:cxnLst>
            <a:rect l="0" t="0" r="r" b="b"/>
            <a:pathLst>
              <a:path w="252" h="354">
                <a:moveTo>
                  <a:pt x="252" y="6"/>
                </a:moveTo>
                <a:lnTo>
                  <a:pt x="0" y="0"/>
                </a:lnTo>
                <a:lnTo>
                  <a:pt x="0" y="354"/>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pic>
        <p:nvPicPr>
          <p:cNvPr id="34842"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75475" y="5583238"/>
            <a:ext cx="657225"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43" name="Picture 27"/>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01900" y="4492625"/>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44" name="Picture 28"/>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1675" y="5616575"/>
            <a:ext cx="523875"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45" name="Picture 29"/>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1400" y="5670550"/>
            <a:ext cx="523875"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46" name="Line 30"/>
          <p:cNvSpPr>
            <a:spLocks noChangeShapeType="1"/>
          </p:cNvSpPr>
          <p:nvPr/>
        </p:nvSpPr>
        <p:spPr bwMode="auto">
          <a:xfrm>
            <a:off x="4410075" y="2987675"/>
            <a:ext cx="0" cy="409575"/>
          </a:xfrm>
          <a:prstGeom prst="line">
            <a:avLst/>
          </a:prstGeom>
          <a:noFill/>
          <a:ln w="38100">
            <a:solidFill>
              <a:schemeClr val="accent2"/>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847" name="Line 31"/>
          <p:cNvSpPr>
            <a:spLocks noChangeShapeType="1"/>
          </p:cNvSpPr>
          <p:nvPr/>
        </p:nvSpPr>
        <p:spPr bwMode="auto">
          <a:xfrm>
            <a:off x="4410075" y="2035175"/>
            <a:ext cx="0" cy="409575"/>
          </a:xfrm>
          <a:prstGeom prst="line">
            <a:avLst/>
          </a:prstGeom>
          <a:noFill/>
          <a:ln w="38100">
            <a:solidFill>
              <a:schemeClr val="accent2"/>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spAutoFit/>
          </a:bodyPr>
          <a:lstStyle/>
          <a:p>
            <a:endParaRPr lang="en-US"/>
          </a:p>
        </p:txBody>
      </p:sp>
      <p:pic>
        <p:nvPicPr>
          <p:cNvPr id="34848" name="Picture 3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4975" y="1698625"/>
            <a:ext cx="51593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49"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3225" y="2690813"/>
            <a:ext cx="51593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50" name="Freeform 34"/>
          <p:cNvSpPr>
            <a:spLocks/>
          </p:cNvSpPr>
          <p:nvPr/>
        </p:nvSpPr>
        <p:spPr bwMode="auto">
          <a:xfrm flipH="1">
            <a:off x="4733925" y="2406650"/>
            <a:ext cx="600075" cy="1495425"/>
          </a:xfrm>
          <a:custGeom>
            <a:avLst/>
            <a:gdLst>
              <a:gd name="T0" fmla="*/ 378 w 378"/>
              <a:gd name="T1" fmla="*/ 0 h 942"/>
              <a:gd name="T2" fmla="*/ 0 w 378"/>
              <a:gd name="T3" fmla="*/ 0 h 942"/>
              <a:gd name="T4" fmla="*/ 0 w 378"/>
              <a:gd name="T5" fmla="*/ 942 h 942"/>
            </a:gdLst>
            <a:ahLst/>
            <a:cxnLst>
              <a:cxn ang="0">
                <a:pos x="T0" y="T1"/>
              </a:cxn>
              <a:cxn ang="0">
                <a:pos x="T2" y="T3"/>
              </a:cxn>
              <a:cxn ang="0">
                <a:pos x="T4" y="T5"/>
              </a:cxn>
            </a:cxnLst>
            <a:rect l="0" t="0" r="r" b="b"/>
            <a:pathLst>
              <a:path w="378" h="942">
                <a:moveTo>
                  <a:pt x="378" y="0"/>
                </a:moveTo>
                <a:lnTo>
                  <a:pt x="0" y="0"/>
                </a:lnTo>
                <a:lnTo>
                  <a:pt x="0" y="942"/>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4851" name="Freeform 35"/>
          <p:cNvSpPr>
            <a:spLocks/>
          </p:cNvSpPr>
          <p:nvPr/>
        </p:nvSpPr>
        <p:spPr bwMode="auto">
          <a:xfrm flipH="1">
            <a:off x="4629150" y="3425825"/>
            <a:ext cx="504825" cy="581025"/>
          </a:xfrm>
          <a:custGeom>
            <a:avLst/>
            <a:gdLst>
              <a:gd name="T0" fmla="*/ 252 w 252"/>
              <a:gd name="T1" fmla="*/ 6 h 354"/>
              <a:gd name="T2" fmla="*/ 0 w 252"/>
              <a:gd name="T3" fmla="*/ 0 h 354"/>
              <a:gd name="T4" fmla="*/ 0 w 252"/>
              <a:gd name="T5" fmla="*/ 354 h 354"/>
            </a:gdLst>
            <a:ahLst/>
            <a:cxnLst>
              <a:cxn ang="0">
                <a:pos x="T0" y="T1"/>
              </a:cxn>
              <a:cxn ang="0">
                <a:pos x="T2" y="T3"/>
              </a:cxn>
              <a:cxn ang="0">
                <a:pos x="T4" y="T5"/>
              </a:cxn>
            </a:cxnLst>
            <a:rect l="0" t="0" r="r" b="b"/>
            <a:pathLst>
              <a:path w="252" h="354">
                <a:moveTo>
                  <a:pt x="252" y="6"/>
                </a:moveTo>
                <a:lnTo>
                  <a:pt x="0" y="0"/>
                </a:lnTo>
                <a:lnTo>
                  <a:pt x="0" y="354"/>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pic>
        <p:nvPicPr>
          <p:cNvPr id="34852" name="Picture 3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1550" y="3859213"/>
            <a:ext cx="1285875"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53" name="Picture 3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5225" y="3890963"/>
            <a:ext cx="1285875"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54" name="Picture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9700" y="3262313"/>
            <a:ext cx="8286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55"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8900" y="2255838"/>
            <a:ext cx="86677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56" name="Text Box 40"/>
          <p:cNvSpPr txBox="1">
            <a:spLocks noChangeArrowheads="1"/>
          </p:cNvSpPr>
          <p:nvPr/>
        </p:nvSpPr>
        <p:spPr bwMode="auto">
          <a:xfrm>
            <a:off x="6511925" y="1927225"/>
            <a:ext cx="17240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spcBef>
                <a:spcPct val="35000"/>
              </a:spcBef>
            </a:pPr>
            <a:r>
              <a:rPr lang="en-US" sz="2000" b="1">
                <a:latin typeface="Helvetica" panose="020B0604020202020204" pitchFamily="34" charset="0"/>
              </a:rPr>
              <a:t>Legend</a:t>
            </a:r>
          </a:p>
          <a:p>
            <a:pPr eaLnBrk="0" hangingPunct="0">
              <a:lnSpc>
                <a:spcPct val="90000"/>
              </a:lnSpc>
              <a:spcBef>
                <a:spcPct val="35000"/>
              </a:spcBef>
            </a:pPr>
            <a:r>
              <a:rPr lang="en-US" sz="1600" b="1">
                <a:latin typeface="Helvetica" panose="020B0604020202020204" pitchFamily="34" charset="0"/>
              </a:rPr>
              <a:t>FastEthernet/</a:t>
            </a:r>
          </a:p>
          <a:p>
            <a:pPr eaLnBrk="0" hangingPunct="0">
              <a:lnSpc>
                <a:spcPct val="90000"/>
              </a:lnSpc>
              <a:spcBef>
                <a:spcPct val="35000"/>
              </a:spcBef>
            </a:pPr>
            <a:r>
              <a:rPr lang="en-US" sz="1600" b="1">
                <a:latin typeface="Helvetica" panose="020B0604020202020204" pitchFamily="34" charset="0"/>
              </a:rPr>
              <a:t>Ethernet</a:t>
            </a:r>
          </a:p>
          <a:p>
            <a:pPr eaLnBrk="0" hangingPunct="0">
              <a:lnSpc>
                <a:spcPct val="90000"/>
              </a:lnSpc>
              <a:spcBef>
                <a:spcPct val="25000"/>
              </a:spcBef>
            </a:pPr>
            <a:r>
              <a:rPr lang="en-US" sz="1600" b="1">
                <a:latin typeface="Helvetica" panose="020B0604020202020204" pitchFamily="34" charset="0"/>
              </a:rPr>
              <a:t>ISDN</a:t>
            </a:r>
          </a:p>
          <a:p>
            <a:pPr eaLnBrk="0" hangingPunct="0">
              <a:lnSpc>
                <a:spcPct val="90000"/>
              </a:lnSpc>
              <a:spcBef>
                <a:spcPct val="25000"/>
              </a:spcBef>
            </a:pPr>
            <a:r>
              <a:rPr lang="en-US" sz="1600" b="1">
                <a:latin typeface="Helvetica" panose="020B0604020202020204" pitchFamily="34" charset="0"/>
              </a:rPr>
              <a:t>Dedicated</a:t>
            </a:r>
          </a:p>
        </p:txBody>
      </p:sp>
      <p:sp>
        <p:nvSpPr>
          <p:cNvPr id="34857" name="Freeform 41"/>
          <p:cNvSpPr>
            <a:spLocks/>
          </p:cNvSpPr>
          <p:nvPr/>
        </p:nvSpPr>
        <p:spPr bwMode="auto">
          <a:xfrm>
            <a:off x="7712075" y="3027363"/>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rgbClr val="009900"/>
            </a:solidFill>
            <a:prstDash val="dash"/>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4858" name="Line 42"/>
          <p:cNvSpPr>
            <a:spLocks noChangeShapeType="1"/>
          </p:cNvSpPr>
          <p:nvPr/>
        </p:nvSpPr>
        <p:spPr bwMode="auto">
          <a:xfrm flipH="1">
            <a:off x="7726363" y="2781300"/>
            <a:ext cx="931862" cy="3175"/>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4859" name="Freeform 43"/>
          <p:cNvSpPr>
            <a:spLocks/>
          </p:cNvSpPr>
          <p:nvPr/>
        </p:nvSpPr>
        <p:spPr bwMode="auto">
          <a:xfrm>
            <a:off x="7686675" y="3275013"/>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chemeClr val="accent2"/>
            </a:solidFill>
            <a:prstDash val="solid"/>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4860" name="Text Box 44"/>
          <p:cNvSpPr txBox="1">
            <a:spLocks noChangeArrowheads="1"/>
          </p:cNvSpPr>
          <p:nvPr/>
        </p:nvSpPr>
        <p:spPr bwMode="auto">
          <a:xfrm>
            <a:off x="4702175" y="4044950"/>
            <a:ext cx="154463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500" b="1">
                <a:solidFill>
                  <a:schemeClr val="bg1"/>
                </a:solidFill>
                <a:latin typeface="Helvetica" panose="020B0604020202020204" pitchFamily="34" charset="0"/>
              </a:rPr>
              <a:t>core_sw_b </a:t>
            </a:r>
          </a:p>
        </p:txBody>
      </p:sp>
      <p:sp>
        <p:nvSpPr>
          <p:cNvPr id="34861" name="Text Box 45"/>
          <p:cNvSpPr txBox="1">
            <a:spLocks noChangeArrowheads="1"/>
          </p:cNvSpPr>
          <p:nvPr/>
        </p:nvSpPr>
        <p:spPr bwMode="auto">
          <a:xfrm>
            <a:off x="2352675" y="4070350"/>
            <a:ext cx="154463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500" b="1">
                <a:solidFill>
                  <a:schemeClr val="bg1"/>
                </a:solidFill>
                <a:latin typeface="Helvetica" panose="020B0604020202020204" pitchFamily="34" charset="0"/>
              </a:rPr>
              <a:t>core_sw_b </a:t>
            </a:r>
          </a:p>
        </p:txBody>
      </p:sp>
      <p:sp>
        <p:nvSpPr>
          <p:cNvPr id="34862" name="Text Box 46"/>
          <p:cNvSpPr txBox="1">
            <a:spLocks noChangeArrowheads="1"/>
          </p:cNvSpPr>
          <p:nvPr/>
        </p:nvSpPr>
        <p:spPr bwMode="auto">
          <a:xfrm>
            <a:off x="5451475" y="3486150"/>
            <a:ext cx="1544638"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600" b="1">
                <a:latin typeface="Helvetica" panose="020B0604020202020204" pitchFamily="34" charset="0"/>
              </a:rPr>
              <a:t>ISL </a:t>
            </a:r>
            <a:endParaRPr lang="en-US" sz="1500" b="1">
              <a:latin typeface="Helvetica" panose="020B0604020202020204" pitchFamily="34" charset="0"/>
            </a:endParaRPr>
          </a:p>
        </p:txBody>
      </p:sp>
      <p:sp>
        <p:nvSpPr>
          <p:cNvPr id="34863" name="Freeform 47"/>
          <p:cNvSpPr>
            <a:spLocks/>
          </p:cNvSpPr>
          <p:nvPr/>
        </p:nvSpPr>
        <p:spPr bwMode="auto">
          <a:xfrm rot="5400000">
            <a:off x="4954588" y="5026025"/>
            <a:ext cx="771525" cy="85725"/>
          </a:xfrm>
          <a:custGeom>
            <a:avLst/>
            <a:gdLst>
              <a:gd name="T0" fmla="*/ 0 w 666"/>
              <a:gd name="T1" fmla="*/ 0 h 84"/>
              <a:gd name="T2" fmla="*/ 330 w 666"/>
              <a:gd name="T3" fmla="*/ 0 h 84"/>
              <a:gd name="T4" fmla="*/ 258 w 666"/>
              <a:gd name="T5" fmla="*/ 84 h 84"/>
              <a:gd name="T6" fmla="*/ 666 w 666"/>
              <a:gd name="T7" fmla="*/ 84 h 84"/>
            </a:gdLst>
            <a:ahLst/>
            <a:cxnLst>
              <a:cxn ang="0">
                <a:pos x="T0" y="T1"/>
              </a:cxn>
              <a:cxn ang="0">
                <a:pos x="T2" y="T3"/>
              </a:cxn>
              <a:cxn ang="0">
                <a:pos x="T4" y="T5"/>
              </a:cxn>
              <a:cxn ang="0">
                <a:pos x="T6" y="T7"/>
              </a:cxn>
            </a:cxnLst>
            <a:rect l="0" t="0" r="r" b="b"/>
            <a:pathLst>
              <a:path w="666" h="84">
                <a:moveTo>
                  <a:pt x="0" y="0"/>
                </a:moveTo>
                <a:lnTo>
                  <a:pt x="330" y="0"/>
                </a:lnTo>
                <a:lnTo>
                  <a:pt x="258" y="84"/>
                </a:lnTo>
                <a:lnTo>
                  <a:pt x="666" y="84"/>
                </a:lnTo>
              </a:path>
            </a:pathLst>
          </a:custGeom>
          <a:noFill/>
          <a:ln w="38100" cap="rnd" cmpd="sng">
            <a:solidFill>
              <a:schemeClr val="accent2"/>
            </a:solidFill>
            <a:prstDash val="solid"/>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34864" name="Picture 48"/>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54600" y="4498975"/>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65"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9825" y="5184775"/>
            <a:ext cx="1604963" cy="7175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66" name="Text Box 50"/>
          <p:cNvSpPr txBox="1">
            <a:spLocks noChangeArrowheads="1"/>
          </p:cNvSpPr>
          <p:nvPr/>
        </p:nvSpPr>
        <p:spPr bwMode="auto">
          <a:xfrm>
            <a:off x="5105400" y="5245100"/>
            <a:ext cx="1804988"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500" b="1">
                <a:latin typeface="Helvetica" panose="020B0604020202020204" pitchFamily="34" charset="0"/>
              </a:rPr>
              <a:t>Leased Line/</a:t>
            </a:r>
          </a:p>
          <a:p>
            <a:pPr eaLnBrk="0" hangingPunct="0"/>
            <a:r>
              <a:rPr lang="en-US" sz="1500" b="1">
                <a:latin typeface="Helvetica" panose="020B0604020202020204" pitchFamily="34" charset="0"/>
              </a:rPr>
              <a:t>Frame Relay </a:t>
            </a:r>
          </a:p>
        </p:txBody>
      </p:sp>
    </p:spTree>
    <p:extLst>
      <p:ext uri="{BB962C8B-B14F-4D97-AF65-F5344CB8AC3E}">
        <p14:creationId xmlns:p14="http://schemas.microsoft.com/office/powerpoint/2010/main" val="268263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servers and purpose</a:t>
            </a:r>
          </a:p>
        </p:txBody>
      </p:sp>
      <p:sp>
        <p:nvSpPr>
          <p:cNvPr id="3" name="Slide Number Placeholder 2"/>
          <p:cNvSpPr>
            <a:spLocks noGrp="1"/>
          </p:cNvSpPr>
          <p:nvPr>
            <p:ph type="sldNum" sz="quarter" idx="12"/>
          </p:nvPr>
        </p:nvSpPr>
        <p:spPr/>
        <p:txBody>
          <a:bodyPr/>
          <a:lstStyle/>
          <a:p>
            <a:fld id="{313880FF-B11A-4FA9-B5CC-7226C1B8517C}" type="slidenum">
              <a:rPr lang="en-GB" smtClean="0"/>
              <a:pPr/>
              <a:t>18</a:t>
            </a:fld>
            <a:endParaRPr lang="en-GB" dirty="0"/>
          </a:p>
        </p:txBody>
      </p:sp>
      <p:graphicFrame>
        <p:nvGraphicFramePr>
          <p:cNvPr id="4" name="Table 3"/>
          <p:cNvGraphicFramePr>
            <a:graphicFrameLocks noGrp="1"/>
          </p:cNvGraphicFramePr>
          <p:nvPr/>
        </p:nvGraphicFramePr>
        <p:xfrm>
          <a:off x="360000" y="990000"/>
          <a:ext cx="8424000" cy="5505944"/>
        </p:xfrm>
        <a:graphic>
          <a:graphicData uri="http://schemas.openxmlformats.org/drawingml/2006/table">
            <a:tbl>
              <a:tblPr firstRow="1" bandRow="1">
                <a:tableStyleId>{5C22544A-7EE6-4342-B048-85BDC9FD1C3A}</a:tableStyleId>
              </a:tblPr>
              <a:tblGrid>
                <a:gridCol w="2154600">
                  <a:extLst>
                    <a:ext uri="{9D8B030D-6E8A-4147-A177-3AD203B41FA5}">
                      <a16:colId xmlns:a16="http://schemas.microsoft.com/office/drawing/2014/main" val="20000"/>
                    </a:ext>
                  </a:extLst>
                </a:gridCol>
                <a:gridCol w="6269400">
                  <a:extLst>
                    <a:ext uri="{9D8B030D-6E8A-4147-A177-3AD203B41FA5}">
                      <a16:colId xmlns:a16="http://schemas.microsoft.com/office/drawing/2014/main" val="20001"/>
                    </a:ext>
                  </a:extLst>
                </a:gridCol>
              </a:tblGrid>
              <a:tr h="527932">
                <a:tc>
                  <a:txBody>
                    <a:bodyPr/>
                    <a:lstStyle/>
                    <a:p>
                      <a:r>
                        <a:rPr lang="en-US" sz="1600" dirty="0"/>
                        <a:t>Servers</a:t>
                      </a:r>
                    </a:p>
                  </a:txBody>
                  <a:tcPr/>
                </a:tc>
                <a:tc>
                  <a:txBody>
                    <a:bodyPr/>
                    <a:lstStyle/>
                    <a:p>
                      <a:r>
                        <a:rPr lang="en-US" sz="1600" dirty="0"/>
                        <a:t>Purpose</a:t>
                      </a:r>
                    </a:p>
                  </a:txBody>
                  <a:tcPr/>
                </a:tc>
                <a:extLst>
                  <a:ext uri="{0D108BD9-81ED-4DB2-BD59-A6C34878D82A}">
                    <a16:rowId xmlns:a16="http://schemas.microsoft.com/office/drawing/2014/main" val="10000"/>
                  </a:ext>
                </a:extLst>
              </a:tr>
              <a:tr h="996668">
                <a:tc>
                  <a:txBody>
                    <a:bodyPr/>
                    <a:lstStyle/>
                    <a:p>
                      <a:r>
                        <a:rPr lang="en-US" sz="1600" b="0" kern="1200" dirty="0">
                          <a:solidFill>
                            <a:schemeClr val="dk1"/>
                          </a:solidFill>
                          <a:effectLst/>
                          <a:latin typeface="+mn-lt"/>
                          <a:ea typeface="+mn-ea"/>
                          <a:cs typeface="+mn-cs"/>
                        </a:rPr>
                        <a:t>Web Server</a:t>
                      </a:r>
                      <a:endParaRPr lang="en-US" sz="1600" b="0" dirty="0"/>
                    </a:p>
                  </a:txBody>
                  <a:tcPr/>
                </a:tc>
                <a:tc>
                  <a:txBody>
                    <a:bodyPr/>
                    <a:lstStyle/>
                    <a:p>
                      <a:r>
                        <a:rPr lang="en-US" sz="1600" kern="1200" dirty="0">
                          <a:solidFill>
                            <a:schemeClr val="dk1"/>
                          </a:solidFill>
                          <a:effectLst/>
                          <a:latin typeface="+mn-lt"/>
                          <a:ea typeface="+mn-ea"/>
                          <a:cs typeface="+mn-cs"/>
                        </a:rPr>
                        <a:t>It provides static content to a web browser by loading a file from a disc and transferring it across the network to the user’s web browser. This exchange is intermediates by the browser and the server, communicating using HTTP</a:t>
                      </a:r>
                      <a:endParaRPr lang="en-US" sz="1600" dirty="0"/>
                    </a:p>
                  </a:txBody>
                  <a:tcPr/>
                </a:tc>
                <a:extLst>
                  <a:ext uri="{0D108BD9-81ED-4DB2-BD59-A6C34878D82A}">
                    <a16:rowId xmlns:a16="http://schemas.microsoft.com/office/drawing/2014/main" val="10001"/>
                  </a:ext>
                </a:extLst>
              </a:tr>
              <a:tr h="527932">
                <a:tc>
                  <a:txBody>
                    <a:bodyPr/>
                    <a:lstStyle/>
                    <a:p>
                      <a:r>
                        <a:rPr lang="en-US" sz="1600" b="0" kern="1200" dirty="0">
                          <a:solidFill>
                            <a:schemeClr val="dk1"/>
                          </a:solidFill>
                          <a:effectLst/>
                          <a:latin typeface="+mn-lt"/>
                          <a:ea typeface="+mn-ea"/>
                          <a:cs typeface="+mn-cs"/>
                        </a:rPr>
                        <a:t>Application Server</a:t>
                      </a:r>
                      <a:endParaRPr lang="en-US"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Also known as a type of middleware, it occupies a substantial amount of computing region between database servers and the end user, and is commonly used to connect the two.</a:t>
                      </a:r>
                    </a:p>
                  </a:txBody>
                  <a:tcPr/>
                </a:tc>
                <a:extLst>
                  <a:ext uri="{0D108BD9-81ED-4DB2-BD59-A6C34878D82A}">
                    <a16:rowId xmlns:a16="http://schemas.microsoft.com/office/drawing/2014/main" val="10002"/>
                  </a:ext>
                </a:extLst>
              </a:tr>
              <a:tr h="527932">
                <a:tc>
                  <a:txBody>
                    <a:bodyPr/>
                    <a:lstStyle/>
                    <a:p>
                      <a:r>
                        <a:rPr lang="en-US" sz="1600" b="0" dirty="0"/>
                        <a:t>Database</a:t>
                      </a:r>
                      <a:r>
                        <a:rPr lang="en-US" sz="1600" b="0" baseline="0" dirty="0"/>
                        <a:t> Server</a:t>
                      </a:r>
                      <a:endParaRPr lang="en-US" sz="1600" b="0" dirty="0"/>
                    </a:p>
                  </a:txBody>
                  <a:tcPr/>
                </a:tc>
                <a:tc>
                  <a:txBody>
                    <a:bodyPr/>
                    <a:lstStyle/>
                    <a:p>
                      <a:r>
                        <a:rPr lang="en-US" sz="1600" dirty="0"/>
                        <a:t>To provide database service to the</a:t>
                      </a:r>
                      <a:r>
                        <a:rPr lang="en-US" sz="1600" baseline="0" dirty="0"/>
                        <a:t> application and web servers.</a:t>
                      </a:r>
                      <a:endParaRPr lang="en-US" sz="1600" dirty="0"/>
                    </a:p>
                  </a:txBody>
                  <a:tcPr/>
                </a:tc>
                <a:extLst>
                  <a:ext uri="{0D108BD9-81ED-4DB2-BD59-A6C34878D82A}">
                    <a16:rowId xmlns:a16="http://schemas.microsoft.com/office/drawing/2014/main" val="10003"/>
                  </a:ext>
                </a:extLst>
              </a:tr>
              <a:tr h="527932">
                <a:tc>
                  <a:txBody>
                    <a:bodyPr/>
                    <a:lstStyle/>
                    <a:p>
                      <a:r>
                        <a:rPr lang="en-US" sz="1600" b="0" kern="1200" dirty="0">
                          <a:solidFill>
                            <a:schemeClr val="dk1"/>
                          </a:solidFill>
                          <a:effectLst/>
                          <a:latin typeface="+mn-lt"/>
                          <a:ea typeface="+mn-ea"/>
                          <a:cs typeface="+mn-cs"/>
                        </a:rPr>
                        <a:t>Mail Server</a:t>
                      </a:r>
                      <a:endParaRPr lang="en-US"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It transfers and stores emails over corporate networks through LANs, WANs and across the Internet.</a:t>
                      </a:r>
                    </a:p>
                  </a:txBody>
                  <a:tcPr/>
                </a:tc>
                <a:extLst>
                  <a:ext uri="{0D108BD9-81ED-4DB2-BD59-A6C34878D82A}">
                    <a16:rowId xmlns:a16="http://schemas.microsoft.com/office/drawing/2014/main" val="10004"/>
                  </a:ext>
                </a:extLst>
              </a:tr>
              <a:tr h="527932">
                <a:tc>
                  <a:txBody>
                    <a:bodyPr/>
                    <a:lstStyle/>
                    <a:p>
                      <a:r>
                        <a:rPr lang="en-US" sz="1600" b="0" kern="1200" dirty="0">
                          <a:solidFill>
                            <a:schemeClr val="dk1"/>
                          </a:solidFill>
                          <a:effectLst/>
                          <a:latin typeface="+mn-lt"/>
                          <a:ea typeface="+mn-ea"/>
                          <a:cs typeface="+mn-cs"/>
                        </a:rPr>
                        <a:t>FTP </a:t>
                      </a:r>
                      <a:r>
                        <a:rPr lang="en-US" sz="1600" b="0" kern="1200" baseline="0" dirty="0">
                          <a:solidFill>
                            <a:schemeClr val="dk1"/>
                          </a:solidFill>
                          <a:effectLst/>
                          <a:latin typeface="+mn-lt"/>
                          <a:ea typeface="+mn-ea"/>
                          <a:cs typeface="+mn-cs"/>
                        </a:rPr>
                        <a:t>(File) </a:t>
                      </a:r>
                      <a:r>
                        <a:rPr lang="en-US" sz="1600" b="0" kern="1200" dirty="0">
                          <a:solidFill>
                            <a:schemeClr val="dk1"/>
                          </a:solidFill>
                          <a:effectLst/>
                          <a:latin typeface="+mn-lt"/>
                          <a:ea typeface="+mn-ea"/>
                          <a:cs typeface="+mn-cs"/>
                        </a:rPr>
                        <a:t>Server</a:t>
                      </a:r>
                      <a:endParaRPr lang="en-US" sz="1600" b="0" dirty="0"/>
                    </a:p>
                  </a:txBody>
                  <a:tcPr/>
                </a:tc>
                <a:tc>
                  <a:txBody>
                    <a:bodyPr/>
                    <a:lstStyle/>
                    <a:p>
                      <a:pPr lvl="0"/>
                      <a:r>
                        <a:rPr lang="en-US" sz="1600" kern="1200" dirty="0">
                          <a:solidFill>
                            <a:schemeClr val="dk1"/>
                          </a:solidFill>
                          <a:effectLst/>
                          <a:latin typeface="+mn-lt"/>
                          <a:ea typeface="+mn-ea"/>
                          <a:cs typeface="+mn-cs"/>
                        </a:rPr>
                        <a:t>It works on one of the oldest of the Internet services, the file transfer protocol. It provides a secure file transfer between computers while ensuring file security and transfer control.</a:t>
                      </a:r>
                    </a:p>
                  </a:txBody>
                  <a:tcPr/>
                </a:tc>
                <a:extLst>
                  <a:ext uri="{0D108BD9-81ED-4DB2-BD59-A6C34878D82A}">
                    <a16:rowId xmlns:a16="http://schemas.microsoft.com/office/drawing/2014/main" val="10005"/>
                  </a:ext>
                </a:extLst>
              </a:tr>
              <a:tr h="527932">
                <a:tc>
                  <a:txBody>
                    <a:bodyPr/>
                    <a:lstStyle/>
                    <a:p>
                      <a:r>
                        <a:rPr lang="en-US" sz="1600" b="0" kern="1200" dirty="0">
                          <a:solidFill>
                            <a:schemeClr val="dk1"/>
                          </a:solidFill>
                          <a:effectLst/>
                          <a:latin typeface="+mn-lt"/>
                          <a:ea typeface="+mn-ea"/>
                          <a:cs typeface="+mn-cs"/>
                        </a:rPr>
                        <a:t>Audio/Video Server</a:t>
                      </a:r>
                      <a:endParaRPr lang="en-US"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It provides multimedia capabilities to websites by helping the user to broadcast streaming multimedia content.</a:t>
                      </a:r>
                    </a:p>
                  </a:txBody>
                  <a:tcPr/>
                </a:tc>
                <a:extLst>
                  <a:ext uri="{0D108BD9-81ED-4DB2-BD59-A6C34878D82A}">
                    <a16:rowId xmlns:a16="http://schemas.microsoft.com/office/drawing/2014/main" val="10006"/>
                  </a:ext>
                </a:extLst>
              </a:tr>
              <a:tr h="527932">
                <a:tc>
                  <a:txBody>
                    <a:bodyPr/>
                    <a:lstStyle/>
                    <a:p>
                      <a:r>
                        <a:rPr lang="en-US" sz="1600" b="0" kern="1200" dirty="0">
                          <a:solidFill>
                            <a:schemeClr val="dk1"/>
                          </a:solidFill>
                          <a:effectLst/>
                          <a:latin typeface="+mn-lt"/>
                          <a:ea typeface="+mn-ea"/>
                          <a:cs typeface="+mn-cs"/>
                        </a:rPr>
                        <a:t>Telnet Server</a:t>
                      </a:r>
                      <a:endParaRPr lang="en-US" sz="1600" b="0" dirty="0"/>
                    </a:p>
                  </a:txBody>
                  <a:tcPr/>
                </a:tc>
                <a:tc>
                  <a:txBody>
                    <a:bodyPr/>
                    <a:lstStyle/>
                    <a:p>
                      <a:pPr lvl="0"/>
                      <a:r>
                        <a:rPr lang="en-US" sz="1600" kern="1200" dirty="0">
                          <a:solidFill>
                            <a:schemeClr val="dk1"/>
                          </a:solidFill>
                          <a:effectLst/>
                          <a:latin typeface="+mn-lt"/>
                          <a:ea typeface="+mn-ea"/>
                          <a:cs typeface="+mn-cs"/>
                        </a:rPr>
                        <a:t>It enables the users to log on to a host computer and execute tasks as if they are working on a remote computer.</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34267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servers and purpose</a:t>
            </a:r>
          </a:p>
        </p:txBody>
      </p:sp>
      <p:sp>
        <p:nvSpPr>
          <p:cNvPr id="3" name="Slide Number Placeholder 2"/>
          <p:cNvSpPr>
            <a:spLocks noGrp="1"/>
          </p:cNvSpPr>
          <p:nvPr>
            <p:ph type="sldNum" sz="quarter" idx="12"/>
          </p:nvPr>
        </p:nvSpPr>
        <p:spPr/>
        <p:txBody>
          <a:bodyPr/>
          <a:lstStyle/>
          <a:p>
            <a:fld id="{313880FF-B11A-4FA9-B5CC-7226C1B8517C}" type="slidenum">
              <a:rPr lang="en-GB" smtClean="0"/>
              <a:pPr/>
              <a:t>19</a:t>
            </a:fld>
            <a:endParaRPr lang="en-GB" dirty="0"/>
          </a:p>
        </p:txBody>
      </p:sp>
      <p:graphicFrame>
        <p:nvGraphicFramePr>
          <p:cNvPr id="4" name="Table 3"/>
          <p:cNvGraphicFramePr>
            <a:graphicFrameLocks noGrp="1"/>
          </p:cNvGraphicFramePr>
          <p:nvPr/>
        </p:nvGraphicFramePr>
        <p:xfrm>
          <a:off x="360000" y="990000"/>
          <a:ext cx="8424000" cy="5633332"/>
        </p:xfrm>
        <a:graphic>
          <a:graphicData uri="http://schemas.openxmlformats.org/drawingml/2006/table">
            <a:tbl>
              <a:tblPr firstRow="1" bandRow="1">
                <a:tableStyleId>{5C22544A-7EE6-4342-B048-85BDC9FD1C3A}</a:tableStyleId>
              </a:tblPr>
              <a:tblGrid>
                <a:gridCol w="2832987">
                  <a:extLst>
                    <a:ext uri="{9D8B030D-6E8A-4147-A177-3AD203B41FA5}">
                      <a16:colId xmlns:a16="http://schemas.microsoft.com/office/drawing/2014/main" val="20000"/>
                    </a:ext>
                  </a:extLst>
                </a:gridCol>
                <a:gridCol w="5591013">
                  <a:extLst>
                    <a:ext uri="{9D8B030D-6E8A-4147-A177-3AD203B41FA5}">
                      <a16:colId xmlns:a16="http://schemas.microsoft.com/office/drawing/2014/main" val="20001"/>
                    </a:ext>
                  </a:extLst>
                </a:gridCol>
              </a:tblGrid>
              <a:tr h="527932">
                <a:tc>
                  <a:txBody>
                    <a:bodyPr/>
                    <a:lstStyle/>
                    <a:p>
                      <a:r>
                        <a:rPr lang="en-US" sz="1600" dirty="0"/>
                        <a:t>Network device</a:t>
                      </a:r>
                    </a:p>
                  </a:txBody>
                  <a:tcPr/>
                </a:tc>
                <a:tc>
                  <a:txBody>
                    <a:bodyPr/>
                    <a:lstStyle/>
                    <a:p>
                      <a:r>
                        <a:rPr lang="en-US" sz="1600" dirty="0"/>
                        <a:t>Purpose</a:t>
                      </a:r>
                    </a:p>
                  </a:txBody>
                  <a:tcPr/>
                </a:tc>
                <a:extLst>
                  <a:ext uri="{0D108BD9-81ED-4DB2-BD59-A6C34878D82A}">
                    <a16:rowId xmlns:a16="http://schemas.microsoft.com/office/drawing/2014/main" val="10000"/>
                  </a:ext>
                </a:extLst>
              </a:tr>
              <a:tr h="768068">
                <a:tc>
                  <a:txBody>
                    <a:bodyPr/>
                    <a:lstStyle/>
                    <a:p>
                      <a:r>
                        <a:rPr lang="en-US" sz="1600" b="0" kern="1200" dirty="0">
                          <a:solidFill>
                            <a:schemeClr val="dk1"/>
                          </a:solidFill>
                          <a:effectLst/>
                          <a:latin typeface="+mn-lt"/>
                          <a:ea typeface="+mn-ea"/>
                          <a:cs typeface="+mn-cs"/>
                        </a:rPr>
                        <a:t>Chat Server</a:t>
                      </a:r>
                      <a:endParaRPr lang="en-US"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It serves the users to exchange data in an environment similar to Internet newsgroup which provides real-time discussion capabilities.</a:t>
                      </a:r>
                    </a:p>
                  </a:txBody>
                  <a:tcPr/>
                </a:tc>
                <a:extLst>
                  <a:ext uri="{0D108BD9-81ED-4DB2-BD59-A6C34878D82A}">
                    <a16:rowId xmlns:a16="http://schemas.microsoft.com/office/drawing/2014/main" val="10001"/>
                  </a:ext>
                </a:extLst>
              </a:tr>
              <a:tr h="527932">
                <a:tc>
                  <a:txBody>
                    <a:bodyPr/>
                    <a:lstStyle/>
                    <a:p>
                      <a:r>
                        <a:rPr lang="en-US" sz="1600" b="0" kern="1200" dirty="0">
                          <a:solidFill>
                            <a:schemeClr val="dk1"/>
                          </a:solidFill>
                          <a:effectLst/>
                          <a:latin typeface="+mn-lt"/>
                          <a:ea typeface="+mn-ea"/>
                          <a:cs typeface="+mn-cs"/>
                        </a:rPr>
                        <a:t>Proxy Server</a:t>
                      </a:r>
                      <a:endParaRPr lang="en-US"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 </a:t>
                      </a:r>
                      <a:r>
                        <a:rPr lang="en-US" sz="1600" kern="1200" dirty="0">
                          <a:solidFill>
                            <a:schemeClr val="dk1"/>
                          </a:solidFill>
                          <a:effectLst/>
                          <a:latin typeface="+mn-lt"/>
                          <a:ea typeface="+mn-ea"/>
                          <a:cs typeface="+mn-cs"/>
                        </a:rPr>
                        <a:t>It acts as a mediator between a client program and an external server to filter requests, improves performance and share connections.</a:t>
                      </a:r>
                    </a:p>
                  </a:txBody>
                  <a:tcPr/>
                </a:tc>
                <a:extLst>
                  <a:ext uri="{0D108BD9-81ED-4DB2-BD59-A6C34878D82A}">
                    <a16:rowId xmlns:a16="http://schemas.microsoft.com/office/drawing/2014/main" val="10002"/>
                  </a:ext>
                </a:extLst>
              </a:tr>
              <a:tr h="1082040">
                <a:tc>
                  <a:txBody>
                    <a:bodyPr/>
                    <a:lstStyle/>
                    <a:p>
                      <a:r>
                        <a:rPr lang="en-US" sz="1600" b="0" kern="1200" dirty="0">
                          <a:solidFill>
                            <a:schemeClr val="dk1"/>
                          </a:solidFill>
                          <a:effectLst/>
                          <a:latin typeface="+mn-lt"/>
                          <a:ea typeface="+mn-ea"/>
                          <a:cs typeface="+mn-cs"/>
                        </a:rPr>
                        <a:t>IRC Server</a:t>
                      </a:r>
                      <a:endParaRPr lang="en-US"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It is an ideal option for those looking for real-time discussion capabilities. Internet Relay Chat comprises different network servers that enable the users to connect to each other to an IRC network.</a:t>
                      </a:r>
                      <a:endParaRPr lang="en-US" sz="1600" dirty="0"/>
                    </a:p>
                  </a:txBody>
                  <a:tcPr/>
                </a:tc>
                <a:extLst>
                  <a:ext uri="{0D108BD9-81ED-4DB2-BD59-A6C34878D82A}">
                    <a16:rowId xmlns:a16="http://schemas.microsoft.com/office/drawing/2014/main" val="10003"/>
                  </a:ext>
                </a:extLst>
              </a:tr>
              <a:tr h="527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Fax Server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It is one of the best options for organizations that seek minimum incoming and outgoing telephone resources, but require to fax actual documents.</a:t>
                      </a:r>
                    </a:p>
                  </a:txBody>
                  <a:tcPr/>
                </a:tc>
                <a:extLst>
                  <a:ext uri="{0D108BD9-81ED-4DB2-BD59-A6C34878D82A}">
                    <a16:rowId xmlns:a16="http://schemas.microsoft.com/office/drawing/2014/main" val="10004"/>
                  </a:ext>
                </a:extLst>
              </a:tr>
              <a:tr h="527932">
                <a:tc>
                  <a:txBody>
                    <a:bodyPr/>
                    <a:lstStyle/>
                    <a:p>
                      <a:r>
                        <a:rPr lang="en-US" sz="1600" b="0" kern="1200" dirty="0">
                          <a:solidFill>
                            <a:schemeClr val="dk1"/>
                          </a:solidFill>
                          <a:effectLst/>
                          <a:latin typeface="+mn-lt"/>
                          <a:ea typeface="+mn-ea"/>
                          <a:cs typeface="+mn-cs"/>
                        </a:rPr>
                        <a:t>Virtual Servers</a:t>
                      </a:r>
                      <a:endParaRPr lang="en-US"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A virtual server is just like a physical computer,</a:t>
                      </a:r>
                      <a:r>
                        <a:rPr lang="en-US" sz="1600" kern="1200" baseline="0" dirty="0">
                          <a:solidFill>
                            <a:schemeClr val="dk1"/>
                          </a:solidFill>
                          <a:effectLst/>
                          <a:latin typeface="+mn-lt"/>
                          <a:ea typeface="+mn-ea"/>
                          <a:cs typeface="+mn-cs"/>
                        </a:rPr>
                        <a:t> </a:t>
                      </a:r>
                      <a:r>
                        <a:rPr lang="en-US" sz="1600" kern="1200" dirty="0">
                          <a:solidFill>
                            <a:schemeClr val="dk1"/>
                          </a:solidFill>
                          <a:effectLst/>
                          <a:latin typeface="+mn-lt"/>
                          <a:ea typeface="+mn-ea"/>
                          <a:cs typeface="+mn-cs"/>
                        </a:rPr>
                        <a:t>it is committed to an individual customer’s demands, can be individually booted and maintains the privacy of a separate computer. Basically, the distance among shared and dedicated (hosting) servers is reduced providing freedom to other customers, at a less cost. </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4810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0386-AA7F-4742-935D-7FAB38DD0A53}"/>
              </a:ext>
            </a:extLst>
          </p:cNvPr>
          <p:cNvSpPr>
            <a:spLocks noGrp="1"/>
          </p:cNvSpPr>
          <p:nvPr>
            <p:ph type="title"/>
          </p:nvPr>
        </p:nvSpPr>
        <p:spPr/>
        <p:txBody>
          <a:bodyPr/>
          <a:lstStyle/>
          <a:p>
            <a:r>
              <a:rPr lang="en-US" dirty="0"/>
              <a:t>Course Details</a:t>
            </a:r>
            <a:endParaRPr lang="en-IN" dirty="0"/>
          </a:p>
        </p:txBody>
      </p:sp>
      <p:sp>
        <p:nvSpPr>
          <p:cNvPr id="3" name="Content Placeholder 2">
            <a:extLst>
              <a:ext uri="{FF2B5EF4-FFF2-40B4-BE49-F238E27FC236}">
                <a16:creationId xmlns:a16="http://schemas.microsoft.com/office/drawing/2014/main" id="{799F2879-8BE6-4700-BB9B-DEC37F90FF47}"/>
              </a:ext>
            </a:extLst>
          </p:cNvPr>
          <p:cNvSpPr>
            <a:spLocks noGrp="1"/>
          </p:cNvSpPr>
          <p:nvPr>
            <p:ph idx="1"/>
          </p:nvPr>
        </p:nvSpPr>
        <p:spPr/>
        <p:txBody>
          <a:bodyPr/>
          <a:lstStyle/>
          <a:p>
            <a:pPr marL="285750" indent="-285750">
              <a:buFont typeface="Arial" panose="020B0604020202020204" pitchFamily="34" charset="0"/>
              <a:buChar char="•"/>
            </a:pPr>
            <a:r>
              <a:rPr lang="en-US" sz="2800" b="1" dirty="0"/>
              <a:t>Course Outcomes</a:t>
            </a:r>
          </a:p>
          <a:p>
            <a:pPr marL="285750" indent="-285750">
              <a:buFont typeface="Arial" panose="020B0604020202020204" pitchFamily="34" charset="0"/>
              <a:buChar char="•"/>
            </a:pPr>
            <a:r>
              <a:rPr lang="en-US" sz="2800" b="1" dirty="0"/>
              <a:t>Syllabus Outline</a:t>
            </a:r>
          </a:p>
          <a:p>
            <a:pPr marL="285750" indent="-285750">
              <a:buFont typeface="Arial" panose="020B0604020202020204" pitchFamily="34" charset="0"/>
              <a:buChar char="•"/>
            </a:pPr>
            <a:r>
              <a:rPr lang="en-US" sz="2800" b="1" dirty="0"/>
              <a:t>Assessment Plan</a:t>
            </a:r>
          </a:p>
          <a:p>
            <a:pPr marL="285750" indent="-285750">
              <a:buFont typeface="Arial" panose="020B0604020202020204" pitchFamily="34" charset="0"/>
              <a:buChar char="•"/>
            </a:pPr>
            <a:r>
              <a:rPr lang="en-US" sz="2800" b="1" dirty="0"/>
              <a:t>Case study </a:t>
            </a:r>
          </a:p>
          <a:p>
            <a:pPr marL="468313" lvl="1" indent="-285750"/>
            <a:r>
              <a:rPr lang="en-US" sz="2800" b="1" dirty="0"/>
              <a:t>3 Members per Team</a:t>
            </a:r>
          </a:p>
          <a:p>
            <a:pPr marL="468313" lvl="1" indent="-285750"/>
            <a:r>
              <a:rPr lang="en-US" sz="2800" b="1" dirty="0"/>
              <a:t>Has to follow the case study Template</a:t>
            </a:r>
          </a:p>
          <a:p>
            <a:pPr marL="285750" indent="-285750">
              <a:buFont typeface="Arial" panose="020B0604020202020204" pitchFamily="34" charset="0"/>
              <a:buChar char="•"/>
            </a:pPr>
            <a:endParaRPr lang="en-US" sz="2800" b="1" dirty="0"/>
          </a:p>
          <a:p>
            <a:pPr marL="285750" indent="-285750">
              <a:buFont typeface="Arial" panose="020B0604020202020204" pitchFamily="34" charset="0"/>
              <a:buChar char="•"/>
            </a:pPr>
            <a:endParaRPr lang="en-IN" sz="2800" b="1" dirty="0"/>
          </a:p>
        </p:txBody>
      </p:sp>
      <p:sp>
        <p:nvSpPr>
          <p:cNvPr id="4" name="Slide Number Placeholder 3">
            <a:extLst>
              <a:ext uri="{FF2B5EF4-FFF2-40B4-BE49-F238E27FC236}">
                <a16:creationId xmlns:a16="http://schemas.microsoft.com/office/drawing/2014/main" id="{13286B0B-BC57-4466-B984-A39A9DFFBDD5}"/>
              </a:ext>
            </a:extLst>
          </p:cNvPr>
          <p:cNvSpPr>
            <a:spLocks noGrp="1"/>
          </p:cNvSpPr>
          <p:nvPr>
            <p:ph type="sldNum" sz="quarter" idx="12"/>
          </p:nvPr>
        </p:nvSpPr>
        <p:spPr/>
        <p:txBody>
          <a:bodyPr/>
          <a:lstStyle/>
          <a:p>
            <a:fld id="{313880FF-B11A-4FA9-B5CC-7226C1B8517C}" type="slidenum">
              <a:rPr lang="en-GB" smtClean="0"/>
              <a:pPr/>
              <a:t>2</a:t>
            </a:fld>
            <a:endParaRPr lang="en-GB" dirty="0"/>
          </a:p>
        </p:txBody>
      </p:sp>
    </p:spTree>
    <p:extLst>
      <p:ext uri="{BB962C8B-B14F-4D97-AF65-F5344CB8AC3E}">
        <p14:creationId xmlns:p14="http://schemas.microsoft.com/office/powerpoint/2010/main" val="3209384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WordArt 4"/>
          <p:cNvSpPr>
            <a:spLocks noChangeArrowheads="1" noChangeShapeType="1" noTextEdit="1"/>
          </p:cNvSpPr>
          <p:nvPr/>
        </p:nvSpPr>
        <p:spPr bwMode="auto">
          <a:xfrm>
            <a:off x="1752600" y="2838450"/>
            <a:ext cx="5715000" cy="8191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b="1" kern="10">
                <a:ln w="9525">
                  <a:solidFill>
                    <a:srgbClr val="000000"/>
                  </a:solidFill>
                  <a:round/>
                  <a:headEnd/>
                  <a:tailEnd/>
                </a:ln>
                <a:solidFill>
                  <a:srgbClr val="FFFFFF"/>
                </a:solidFill>
                <a:latin typeface="Impact" panose="020B0806030902050204" pitchFamily="34" charset="0"/>
              </a:rPr>
              <a:t>IP Addressing</a:t>
            </a:r>
          </a:p>
        </p:txBody>
      </p:sp>
      <p:sp>
        <p:nvSpPr>
          <p:cNvPr id="2053" name="Line 5"/>
          <p:cNvSpPr>
            <a:spLocks noChangeShapeType="1"/>
          </p:cNvSpPr>
          <p:nvPr/>
        </p:nvSpPr>
        <p:spPr bwMode="auto">
          <a:xfrm>
            <a:off x="533400" y="4800600"/>
            <a:ext cx="8153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62633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WordArt 4"/>
          <p:cNvSpPr>
            <a:spLocks noChangeArrowheads="1" noChangeShapeType="1" noTextEdit="1"/>
          </p:cNvSpPr>
          <p:nvPr/>
        </p:nvSpPr>
        <p:spPr bwMode="auto">
          <a:xfrm>
            <a:off x="609600" y="990600"/>
            <a:ext cx="2819400" cy="5143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b="1" kern="10">
                <a:ln w="9525">
                  <a:solidFill>
                    <a:srgbClr val="000000"/>
                  </a:solidFill>
                  <a:round/>
                  <a:headEnd/>
                  <a:tailEnd/>
                </a:ln>
                <a:solidFill>
                  <a:srgbClr val="FFFFFF"/>
                </a:solidFill>
                <a:latin typeface="Impact" panose="020B0806030902050204" pitchFamily="34" charset="0"/>
              </a:rPr>
              <a:t>IP Address</a:t>
            </a:r>
          </a:p>
        </p:txBody>
      </p:sp>
      <p:sp>
        <p:nvSpPr>
          <p:cNvPr id="10245" name="Text Box 5"/>
          <p:cNvSpPr txBox="1">
            <a:spLocks noChangeArrowheads="1"/>
          </p:cNvSpPr>
          <p:nvPr/>
        </p:nvSpPr>
        <p:spPr bwMode="auto">
          <a:xfrm>
            <a:off x="609600" y="2289175"/>
            <a:ext cx="312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What is IP Address?</a:t>
            </a:r>
          </a:p>
        </p:txBody>
      </p:sp>
      <p:sp>
        <p:nvSpPr>
          <p:cNvPr id="10246" name="Text Box 6"/>
          <p:cNvSpPr txBox="1">
            <a:spLocks noChangeArrowheads="1"/>
          </p:cNvSpPr>
          <p:nvPr/>
        </p:nvSpPr>
        <p:spPr bwMode="auto">
          <a:xfrm>
            <a:off x="762000" y="2971800"/>
            <a:ext cx="7283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n-US" sz="2400">
                <a:latin typeface="Century Gothic" panose="020B0502020202020204" pitchFamily="34" charset="0"/>
              </a:rPr>
              <a:t>	An </a:t>
            </a:r>
            <a:r>
              <a:rPr lang="en-US" sz="2400" i="1">
                <a:latin typeface="Century Gothic" panose="020B0502020202020204" pitchFamily="34" charset="0"/>
              </a:rPr>
              <a:t>IP Address </a:t>
            </a:r>
            <a:r>
              <a:rPr lang="en-US" sz="2400">
                <a:latin typeface="Century Gothic" panose="020B0502020202020204" pitchFamily="34" charset="0"/>
              </a:rPr>
              <a:t>is a numeric identifier assigned to each machine on an IP Network</a:t>
            </a:r>
          </a:p>
        </p:txBody>
      </p:sp>
      <p:sp>
        <p:nvSpPr>
          <p:cNvPr id="10247" name="Text Box 7"/>
          <p:cNvSpPr txBox="1">
            <a:spLocks noChangeArrowheads="1"/>
          </p:cNvSpPr>
          <p:nvPr/>
        </p:nvSpPr>
        <p:spPr bwMode="auto">
          <a:xfrm>
            <a:off x="762000" y="4191000"/>
            <a:ext cx="72834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n-US" sz="2400">
                <a:latin typeface="Century Gothic" panose="020B0502020202020204" pitchFamily="34" charset="0"/>
              </a:rPr>
              <a:t>	It is a Software address , it was designed to allow a host on one network to communicate other.</a:t>
            </a:r>
          </a:p>
        </p:txBody>
      </p:sp>
    </p:spTree>
    <p:extLst>
      <p:ext uri="{BB962C8B-B14F-4D97-AF65-F5344CB8AC3E}">
        <p14:creationId xmlns:p14="http://schemas.microsoft.com/office/powerpoint/2010/main" val="352190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WordArt 4"/>
          <p:cNvSpPr>
            <a:spLocks noChangeArrowheads="1" noChangeShapeType="1" noTextEdit="1"/>
          </p:cNvSpPr>
          <p:nvPr/>
        </p:nvSpPr>
        <p:spPr bwMode="auto">
          <a:xfrm>
            <a:off x="609600" y="990600"/>
            <a:ext cx="3352800" cy="5143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b="1" kern="10">
                <a:ln w="9525">
                  <a:solidFill>
                    <a:srgbClr val="000000"/>
                  </a:solidFill>
                  <a:round/>
                  <a:headEnd/>
                  <a:tailEnd/>
                </a:ln>
                <a:solidFill>
                  <a:srgbClr val="FFFFFF"/>
                </a:solidFill>
                <a:latin typeface="Impact" panose="020B0806030902050204" pitchFamily="34" charset="0"/>
              </a:rPr>
              <a:t>IP Terminology</a:t>
            </a:r>
          </a:p>
        </p:txBody>
      </p:sp>
      <p:sp>
        <p:nvSpPr>
          <p:cNvPr id="11269" name="Text Box 5"/>
          <p:cNvSpPr txBox="1">
            <a:spLocks noChangeArrowheads="1"/>
          </p:cNvSpPr>
          <p:nvPr/>
        </p:nvSpPr>
        <p:spPr bwMode="auto">
          <a:xfrm>
            <a:off x="517525" y="2020888"/>
            <a:ext cx="575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a:t>Several Important terms to understand IP</a:t>
            </a:r>
          </a:p>
        </p:txBody>
      </p:sp>
      <p:sp>
        <p:nvSpPr>
          <p:cNvPr id="11270" name="Text Box 6"/>
          <p:cNvSpPr txBox="1">
            <a:spLocks noChangeArrowheads="1"/>
          </p:cNvSpPr>
          <p:nvPr/>
        </p:nvSpPr>
        <p:spPr bwMode="auto">
          <a:xfrm>
            <a:off x="609600" y="3200400"/>
            <a:ext cx="7864475" cy="24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800" b="1">
                <a:solidFill>
                  <a:srgbClr val="FF0000"/>
                </a:solidFill>
              </a:rPr>
              <a:t>BIT      :-</a:t>
            </a:r>
            <a:r>
              <a:rPr lang="en-US"/>
              <a:t>    </a:t>
            </a:r>
            <a:r>
              <a:rPr lang="en-US" sz="2400"/>
              <a:t>A bit is one digit; either a 1 or a 0</a:t>
            </a:r>
          </a:p>
          <a:p>
            <a:pPr eaLnBrk="0" hangingPunct="0"/>
            <a:endParaRPr lang="en-US" sz="2400"/>
          </a:p>
          <a:p>
            <a:pPr eaLnBrk="0" hangingPunct="0"/>
            <a:r>
              <a:rPr lang="en-US" sz="2800" b="1">
                <a:solidFill>
                  <a:srgbClr val="FF0000"/>
                </a:solidFill>
              </a:rPr>
              <a:t>BYTE   :-  </a:t>
            </a:r>
            <a:r>
              <a:rPr lang="en-US" sz="2400"/>
              <a:t>A byte is 7 or 8 bits, depending on whether 	         parity, always assume a byte is 8 bits</a:t>
            </a:r>
          </a:p>
          <a:p>
            <a:pPr eaLnBrk="0" hangingPunct="0"/>
            <a:endParaRPr lang="en-US" sz="2400"/>
          </a:p>
          <a:p>
            <a:pPr eaLnBrk="0" hangingPunct="0"/>
            <a:r>
              <a:rPr lang="en-US" sz="2800" b="1">
                <a:solidFill>
                  <a:srgbClr val="FF0000"/>
                </a:solidFill>
              </a:rPr>
              <a:t>OCTET:-</a:t>
            </a:r>
            <a:r>
              <a:rPr lang="en-US"/>
              <a:t>	</a:t>
            </a:r>
            <a:r>
              <a:rPr lang="en-US" sz="2400"/>
              <a:t>An octet, made up of 8 bits</a:t>
            </a:r>
          </a:p>
        </p:txBody>
      </p:sp>
    </p:spTree>
    <p:extLst>
      <p:ext uri="{BB962C8B-B14F-4D97-AF65-F5344CB8AC3E}">
        <p14:creationId xmlns:p14="http://schemas.microsoft.com/office/powerpoint/2010/main" val="2008495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WordArt 4"/>
          <p:cNvSpPr>
            <a:spLocks noChangeArrowheads="1" noChangeShapeType="1" noTextEdit="1"/>
          </p:cNvSpPr>
          <p:nvPr/>
        </p:nvSpPr>
        <p:spPr bwMode="auto">
          <a:xfrm>
            <a:off x="609600" y="1143000"/>
            <a:ext cx="25908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b="1" kern="10">
                <a:ln w="9525">
                  <a:solidFill>
                    <a:srgbClr val="000000"/>
                  </a:solidFill>
                  <a:round/>
                  <a:headEnd/>
                  <a:tailEnd/>
                </a:ln>
                <a:solidFill>
                  <a:srgbClr val="FFFFFF"/>
                </a:solidFill>
                <a:latin typeface="Impact" panose="020B0806030902050204" pitchFamily="34" charset="0"/>
              </a:rPr>
              <a:t>IP Address</a:t>
            </a:r>
          </a:p>
        </p:txBody>
      </p:sp>
      <p:sp>
        <p:nvSpPr>
          <p:cNvPr id="12293" name="Text Box 5"/>
          <p:cNvSpPr txBox="1">
            <a:spLocks noChangeArrowheads="1"/>
          </p:cNvSpPr>
          <p:nvPr/>
        </p:nvSpPr>
        <p:spPr bwMode="auto">
          <a:xfrm>
            <a:off x="593725" y="2398713"/>
            <a:ext cx="7788275" cy="240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n-US" sz="2400"/>
              <a:t>An IP address consists of 32 bits of Information. These bits are divided into four sections, referred as octets or bytes, each containing 1 byte (8 bits).</a:t>
            </a:r>
          </a:p>
          <a:p>
            <a:pPr algn="just" eaLnBrk="0" hangingPunct="0"/>
            <a:endParaRPr lang="en-US" sz="2400"/>
          </a:p>
          <a:p>
            <a:pPr algn="just" eaLnBrk="0" hangingPunct="0"/>
            <a:r>
              <a:rPr lang="en-US" sz="2400"/>
              <a:t>Example of IP:</a:t>
            </a:r>
          </a:p>
          <a:p>
            <a:pPr algn="just" eaLnBrk="0" hangingPunct="0"/>
            <a:r>
              <a:rPr lang="en-US" sz="2400"/>
              <a:t>		</a:t>
            </a:r>
            <a:r>
              <a:rPr lang="en-US" sz="2400">
                <a:solidFill>
                  <a:srgbClr val="00FFFF"/>
                </a:solidFill>
              </a:rPr>
              <a:t>	</a:t>
            </a:r>
            <a:r>
              <a:rPr lang="en-US" sz="3200" b="1">
                <a:solidFill>
                  <a:srgbClr val="FF0000"/>
                </a:solidFill>
                <a:latin typeface="Century Gothic" panose="020B0502020202020204" pitchFamily="34" charset="0"/>
              </a:rPr>
              <a:t>192.168.10.1</a:t>
            </a:r>
          </a:p>
        </p:txBody>
      </p:sp>
    </p:spTree>
    <p:extLst>
      <p:ext uri="{BB962C8B-B14F-4D97-AF65-F5344CB8AC3E}">
        <p14:creationId xmlns:p14="http://schemas.microsoft.com/office/powerpoint/2010/main" val="487213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457200" y="615950"/>
            <a:ext cx="426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4400">
                <a:latin typeface="Arial Black" panose="020B0A04020102020204" pitchFamily="34" charset="0"/>
              </a:rPr>
              <a:t>IP Classes</a:t>
            </a:r>
          </a:p>
        </p:txBody>
      </p:sp>
      <p:sp>
        <p:nvSpPr>
          <p:cNvPr id="9221" name="Text Box 5"/>
          <p:cNvSpPr txBox="1">
            <a:spLocks noChangeArrowheads="1"/>
          </p:cNvSpPr>
          <p:nvPr/>
        </p:nvSpPr>
        <p:spPr bwMode="auto">
          <a:xfrm>
            <a:off x="3505200" y="2484438"/>
            <a:ext cx="2105025"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Clr>
                <a:srgbClr val="00FFFF"/>
              </a:buClr>
              <a:buFont typeface="Wingdings" panose="05000000000000000000" pitchFamily="2" charset="2"/>
              <a:buChar char="v"/>
            </a:pPr>
            <a:r>
              <a:rPr lang="en-US" sz="3200">
                <a:latin typeface="Century Gothic" panose="020B0502020202020204" pitchFamily="34" charset="0"/>
              </a:rPr>
              <a:t> Class A</a:t>
            </a:r>
          </a:p>
          <a:p>
            <a:pPr eaLnBrk="0" hangingPunct="0">
              <a:buClr>
                <a:srgbClr val="00FFFF"/>
              </a:buClr>
              <a:buFont typeface="Wingdings" panose="05000000000000000000" pitchFamily="2" charset="2"/>
              <a:buChar char="v"/>
            </a:pPr>
            <a:r>
              <a:rPr lang="en-US" sz="3200">
                <a:latin typeface="Century Gothic" panose="020B0502020202020204" pitchFamily="34" charset="0"/>
              </a:rPr>
              <a:t> Class B</a:t>
            </a:r>
          </a:p>
          <a:p>
            <a:pPr eaLnBrk="0" hangingPunct="0">
              <a:buClr>
                <a:srgbClr val="00FFFF"/>
              </a:buClr>
              <a:buFont typeface="Wingdings" panose="05000000000000000000" pitchFamily="2" charset="2"/>
              <a:buChar char="v"/>
            </a:pPr>
            <a:r>
              <a:rPr lang="en-US" sz="3200">
                <a:latin typeface="Century Gothic" panose="020B0502020202020204" pitchFamily="34" charset="0"/>
              </a:rPr>
              <a:t> Class C</a:t>
            </a:r>
          </a:p>
          <a:p>
            <a:pPr eaLnBrk="0" hangingPunct="0">
              <a:buClr>
                <a:srgbClr val="00FFFF"/>
              </a:buClr>
              <a:buFont typeface="Wingdings" panose="05000000000000000000" pitchFamily="2" charset="2"/>
              <a:buChar char="v"/>
            </a:pPr>
            <a:r>
              <a:rPr lang="en-US" sz="3200">
                <a:latin typeface="Century Gothic" panose="020B0502020202020204" pitchFamily="34" charset="0"/>
              </a:rPr>
              <a:t> Class D</a:t>
            </a:r>
          </a:p>
          <a:p>
            <a:pPr eaLnBrk="0" hangingPunct="0">
              <a:buClr>
                <a:srgbClr val="00FFFF"/>
              </a:buClr>
              <a:buFont typeface="Wingdings" panose="05000000000000000000" pitchFamily="2" charset="2"/>
              <a:buChar char="v"/>
            </a:pPr>
            <a:r>
              <a:rPr lang="en-US" sz="3200">
                <a:latin typeface="Century Gothic" panose="020B0502020202020204" pitchFamily="34" charset="0"/>
              </a:rPr>
              <a:t> Class E</a:t>
            </a:r>
          </a:p>
        </p:txBody>
      </p:sp>
    </p:spTree>
    <p:extLst>
      <p:ext uri="{BB962C8B-B14F-4D97-AF65-F5344CB8AC3E}">
        <p14:creationId xmlns:p14="http://schemas.microsoft.com/office/powerpoint/2010/main" val="1100745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24" name="Group 112"/>
          <p:cNvGraphicFramePr>
            <a:graphicFrameLocks noGrp="1"/>
          </p:cNvGraphicFramePr>
          <p:nvPr/>
        </p:nvGraphicFramePr>
        <p:xfrm>
          <a:off x="2057400" y="1981200"/>
          <a:ext cx="6096000" cy="4572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FF0000"/>
                          </a:solidFill>
                          <a:effectLst/>
                          <a:latin typeface="Arial" panose="020B0604020202020204" pitchFamily="34" charset="0"/>
                        </a:rPr>
                        <a:t>Network</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009900"/>
                          </a:solidFill>
                          <a:effectLst/>
                          <a:latin typeface="Arial" panose="020B0604020202020204" pitchFamily="34" charset="0"/>
                        </a:rPr>
                        <a:t>Host</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009900"/>
                          </a:solidFill>
                          <a:effectLst/>
                          <a:latin typeface="Arial" panose="020B0604020202020204" pitchFamily="34" charset="0"/>
                        </a:rPr>
                        <a:t>Host</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009900"/>
                          </a:solidFill>
                          <a:effectLst/>
                          <a:latin typeface="Arial" panose="020B0604020202020204" pitchFamily="34" charset="0"/>
                        </a:rPr>
                        <a:t>Host</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bl>
          </a:graphicData>
        </a:graphic>
      </p:graphicFrame>
      <p:graphicFrame>
        <p:nvGraphicFramePr>
          <p:cNvPr id="13425" name="Group 113"/>
          <p:cNvGraphicFramePr>
            <a:graphicFrameLocks noGrp="1"/>
          </p:cNvGraphicFramePr>
          <p:nvPr/>
        </p:nvGraphicFramePr>
        <p:xfrm>
          <a:off x="2057400" y="2895600"/>
          <a:ext cx="6096000" cy="4572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FF0000"/>
                          </a:solidFill>
                          <a:effectLst/>
                          <a:latin typeface="Arial" panose="020B0604020202020204" pitchFamily="34" charset="0"/>
                        </a:rPr>
                        <a:t>Network</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FF0000"/>
                          </a:solidFill>
                          <a:effectLst/>
                          <a:latin typeface="Arial" panose="020B0604020202020204" pitchFamily="34" charset="0"/>
                        </a:rPr>
                        <a:t>Network</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009900"/>
                          </a:solidFill>
                          <a:effectLst/>
                          <a:latin typeface="Arial" panose="020B0604020202020204" pitchFamily="34" charset="0"/>
                        </a:rPr>
                        <a:t>Host</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009900"/>
                          </a:solidFill>
                          <a:effectLst/>
                          <a:latin typeface="Arial" panose="020B0604020202020204" pitchFamily="34" charset="0"/>
                        </a:rPr>
                        <a:t>Host</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bl>
          </a:graphicData>
        </a:graphic>
      </p:graphicFrame>
      <p:graphicFrame>
        <p:nvGraphicFramePr>
          <p:cNvPr id="13437" name="Group 125"/>
          <p:cNvGraphicFramePr>
            <a:graphicFrameLocks noGrp="1"/>
          </p:cNvGraphicFramePr>
          <p:nvPr/>
        </p:nvGraphicFramePr>
        <p:xfrm>
          <a:off x="2057400" y="3810000"/>
          <a:ext cx="6096000" cy="4572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FF0000"/>
                          </a:solidFill>
                          <a:effectLst/>
                          <a:latin typeface="Arial" panose="020B0604020202020204" pitchFamily="34" charset="0"/>
                        </a:rPr>
                        <a:t>Network</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FF0000"/>
                          </a:solidFill>
                          <a:effectLst/>
                          <a:latin typeface="Arial" panose="020B0604020202020204" pitchFamily="34" charset="0"/>
                        </a:rPr>
                        <a:t>Network</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FF0000"/>
                          </a:solidFill>
                          <a:effectLst/>
                          <a:latin typeface="Arial" panose="020B0604020202020204" pitchFamily="34" charset="0"/>
                        </a:rPr>
                        <a:t>Network</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009900"/>
                          </a:solidFill>
                          <a:effectLst/>
                          <a:latin typeface="Arial" panose="020B0604020202020204" pitchFamily="34" charset="0"/>
                        </a:rPr>
                        <a:t>Host</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bl>
          </a:graphicData>
        </a:graphic>
      </p:graphicFrame>
      <p:sp>
        <p:nvSpPr>
          <p:cNvPr id="13461" name="Text Box 149"/>
          <p:cNvSpPr txBox="1">
            <a:spLocks noChangeArrowheads="1"/>
          </p:cNvSpPr>
          <p:nvPr/>
        </p:nvSpPr>
        <p:spPr bwMode="auto">
          <a:xfrm>
            <a:off x="762000" y="38100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Class C :</a:t>
            </a:r>
          </a:p>
        </p:txBody>
      </p:sp>
      <p:sp>
        <p:nvSpPr>
          <p:cNvPr id="13462" name="Text Box 150"/>
          <p:cNvSpPr txBox="1">
            <a:spLocks noChangeArrowheads="1"/>
          </p:cNvSpPr>
          <p:nvPr/>
        </p:nvSpPr>
        <p:spPr bwMode="auto">
          <a:xfrm>
            <a:off x="762000" y="29718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Class B :</a:t>
            </a:r>
          </a:p>
        </p:txBody>
      </p:sp>
      <p:sp>
        <p:nvSpPr>
          <p:cNvPr id="13463" name="Text Box 151"/>
          <p:cNvSpPr txBox="1">
            <a:spLocks noChangeArrowheads="1"/>
          </p:cNvSpPr>
          <p:nvPr/>
        </p:nvSpPr>
        <p:spPr bwMode="auto">
          <a:xfrm>
            <a:off x="806450" y="20574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Class A :</a:t>
            </a:r>
          </a:p>
        </p:txBody>
      </p:sp>
      <p:sp>
        <p:nvSpPr>
          <p:cNvPr id="13464" name="Text Box 152"/>
          <p:cNvSpPr txBox="1">
            <a:spLocks noChangeArrowheads="1"/>
          </p:cNvSpPr>
          <p:nvPr/>
        </p:nvSpPr>
        <p:spPr bwMode="auto">
          <a:xfrm>
            <a:off x="762000" y="47244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Class D :</a:t>
            </a:r>
          </a:p>
        </p:txBody>
      </p:sp>
      <p:sp>
        <p:nvSpPr>
          <p:cNvPr id="13465" name="Text Box 153"/>
          <p:cNvSpPr txBox="1">
            <a:spLocks noChangeArrowheads="1"/>
          </p:cNvSpPr>
          <p:nvPr/>
        </p:nvSpPr>
        <p:spPr bwMode="auto">
          <a:xfrm>
            <a:off x="762000" y="53340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Class E :</a:t>
            </a:r>
          </a:p>
        </p:txBody>
      </p:sp>
      <p:sp>
        <p:nvSpPr>
          <p:cNvPr id="13466" name="Text Box 154"/>
          <p:cNvSpPr txBox="1">
            <a:spLocks noChangeArrowheads="1"/>
          </p:cNvSpPr>
          <p:nvPr/>
        </p:nvSpPr>
        <p:spPr bwMode="auto">
          <a:xfrm>
            <a:off x="1965325" y="4733925"/>
            <a:ext cx="1281113" cy="396875"/>
          </a:xfrm>
          <a:prstGeom prst="rect">
            <a:avLst/>
          </a:prstGeom>
          <a:noFill/>
          <a:ln>
            <a:noFill/>
          </a:ln>
          <a:effectLst>
            <a:outerShdw dist="127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hangingPunct="0"/>
            <a:r>
              <a:rPr lang="en-US" sz="2000">
                <a:solidFill>
                  <a:srgbClr val="FF0000"/>
                </a:solidFill>
                <a:latin typeface="Century Gothic" panose="020B0502020202020204" pitchFamily="34" charset="0"/>
              </a:rPr>
              <a:t>Multicast</a:t>
            </a:r>
          </a:p>
        </p:txBody>
      </p:sp>
      <p:sp>
        <p:nvSpPr>
          <p:cNvPr id="13467" name="Text Box 155"/>
          <p:cNvSpPr txBox="1">
            <a:spLocks noChangeArrowheads="1"/>
          </p:cNvSpPr>
          <p:nvPr/>
        </p:nvSpPr>
        <p:spPr bwMode="auto">
          <a:xfrm>
            <a:off x="1981200" y="5307013"/>
            <a:ext cx="1336675" cy="396875"/>
          </a:xfrm>
          <a:prstGeom prst="rect">
            <a:avLst/>
          </a:prstGeom>
          <a:noFill/>
          <a:ln>
            <a:noFill/>
          </a:ln>
          <a:effectLst>
            <a:outerShdw dist="127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hangingPunct="0"/>
            <a:r>
              <a:rPr lang="en-US" sz="2000">
                <a:solidFill>
                  <a:srgbClr val="FF0000"/>
                </a:solidFill>
                <a:latin typeface="Century Gothic" panose="020B0502020202020204" pitchFamily="34" charset="0"/>
              </a:rPr>
              <a:t>Research</a:t>
            </a:r>
          </a:p>
        </p:txBody>
      </p:sp>
      <p:graphicFrame>
        <p:nvGraphicFramePr>
          <p:cNvPr id="13500" name="Group 188"/>
          <p:cNvGraphicFramePr>
            <a:graphicFrameLocks noGrp="1"/>
          </p:cNvGraphicFramePr>
          <p:nvPr/>
        </p:nvGraphicFramePr>
        <p:xfrm>
          <a:off x="2057400" y="1143000"/>
          <a:ext cx="6096000" cy="4572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0" i="0" u="none" strike="noStrike" cap="none" normalizeH="0" baseline="0">
                          <a:ln>
                            <a:noFill/>
                          </a:ln>
                          <a:solidFill>
                            <a:schemeClr val="tx1"/>
                          </a:solidFill>
                          <a:effectLst/>
                          <a:latin typeface="Arial" panose="020B0604020202020204" pitchFamily="34" charset="0"/>
                        </a:rPr>
                        <a:t>8 bits</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0" i="0" u="none" strike="noStrike" cap="none" normalizeH="0" baseline="0">
                          <a:ln>
                            <a:noFill/>
                          </a:ln>
                          <a:solidFill>
                            <a:schemeClr val="tx1"/>
                          </a:solidFill>
                          <a:effectLst/>
                          <a:latin typeface="Arial" panose="020B0604020202020204" pitchFamily="34" charset="0"/>
                        </a:rPr>
                        <a:t>8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0" i="0" u="none" strike="noStrike" cap="none" normalizeH="0" baseline="0">
                          <a:ln>
                            <a:noFill/>
                          </a:ln>
                          <a:solidFill>
                            <a:schemeClr val="tx1"/>
                          </a:solidFill>
                          <a:effectLst/>
                          <a:latin typeface="Arial" panose="020B0604020202020204" pitchFamily="34" charset="0"/>
                        </a:rPr>
                        <a:t>8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0" i="0" u="none" strike="noStrike" cap="none" normalizeH="0" baseline="0">
                          <a:ln>
                            <a:noFill/>
                          </a:ln>
                          <a:solidFill>
                            <a:schemeClr val="tx1"/>
                          </a:solidFill>
                          <a:effectLst/>
                          <a:latin typeface="Arial" panose="020B0604020202020204" pitchFamily="34" charset="0"/>
                        </a:rPr>
                        <a:t>8 bits</a:t>
                      </a:r>
                    </a:p>
                  </a:txBody>
                  <a:tcP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502" name="Text Box 190"/>
          <p:cNvSpPr txBox="1">
            <a:spLocks noChangeArrowheads="1"/>
          </p:cNvSpPr>
          <p:nvPr/>
        </p:nvSpPr>
        <p:spPr bwMode="auto">
          <a:xfrm>
            <a:off x="450850" y="395288"/>
            <a:ext cx="1882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800">
                <a:latin typeface="Century Gothic" panose="020B0502020202020204" pitchFamily="34" charset="0"/>
              </a:rPr>
              <a:t>Summary:</a:t>
            </a:r>
          </a:p>
        </p:txBody>
      </p:sp>
    </p:spTree>
    <p:extLst>
      <p:ext uri="{BB962C8B-B14F-4D97-AF65-F5344CB8AC3E}">
        <p14:creationId xmlns:p14="http://schemas.microsoft.com/office/powerpoint/2010/main" val="2403370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Address ranges </a:t>
            </a:r>
          </a:p>
        </p:txBody>
      </p:sp>
      <p:sp>
        <p:nvSpPr>
          <p:cNvPr id="15363" name="Rectangle 3"/>
          <p:cNvSpPr>
            <a:spLocks noGrp="1" noChangeArrowheads="1"/>
          </p:cNvSpPr>
          <p:nvPr>
            <p:ph type="body" idx="1"/>
          </p:nvPr>
        </p:nvSpPr>
        <p:spPr>
          <a:xfrm>
            <a:off x="919163" y="1968500"/>
            <a:ext cx="3614737" cy="3913188"/>
          </a:xfrm>
        </p:spPr>
        <p:txBody>
          <a:bodyPr/>
          <a:lstStyle/>
          <a:p>
            <a:pPr>
              <a:lnSpc>
                <a:spcPct val="80000"/>
              </a:lnSpc>
              <a:buFont typeface="Wingdings" panose="05000000000000000000" pitchFamily="2" charset="2"/>
              <a:buNone/>
            </a:pPr>
            <a:r>
              <a:rPr lang="en-US" sz="2300" b="1">
                <a:latin typeface="Century Gothic" panose="020B0502020202020204" pitchFamily="34" charset="0"/>
              </a:rPr>
              <a:t>Class A</a:t>
            </a:r>
          </a:p>
          <a:p>
            <a:pPr>
              <a:lnSpc>
                <a:spcPct val="80000"/>
              </a:lnSpc>
              <a:buFont typeface="Wingdings" panose="05000000000000000000" pitchFamily="2" charset="2"/>
              <a:buNone/>
            </a:pPr>
            <a:r>
              <a:rPr lang="en-US" sz="1900"/>
              <a:t>        00000000 = 0</a:t>
            </a:r>
          </a:p>
          <a:p>
            <a:pPr>
              <a:lnSpc>
                <a:spcPct val="80000"/>
              </a:lnSpc>
              <a:buFont typeface="Wingdings" panose="05000000000000000000" pitchFamily="2" charset="2"/>
              <a:buNone/>
            </a:pPr>
            <a:r>
              <a:rPr lang="en-US" sz="1900"/>
              <a:t>        01111111 = 126</a:t>
            </a:r>
          </a:p>
          <a:p>
            <a:pPr>
              <a:lnSpc>
                <a:spcPct val="80000"/>
              </a:lnSpc>
              <a:buFont typeface="Wingdings" panose="05000000000000000000" pitchFamily="2" charset="2"/>
              <a:buNone/>
            </a:pPr>
            <a:endParaRPr lang="en-US" sz="1900"/>
          </a:p>
          <a:p>
            <a:pPr>
              <a:lnSpc>
                <a:spcPct val="80000"/>
              </a:lnSpc>
              <a:buFont typeface="Wingdings" panose="05000000000000000000" pitchFamily="2" charset="2"/>
              <a:buNone/>
            </a:pPr>
            <a:r>
              <a:rPr lang="en-US" sz="2300" b="1">
                <a:latin typeface="Century Gothic" panose="020B0502020202020204" pitchFamily="34" charset="0"/>
              </a:rPr>
              <a:t>Class B</a:t>
            </a:r>
          </a:p>
          <a:p>
            <a:pPr>
              <a:lnSpc>
                <a:spcPct val="80000"/>
              </a:lnSpc>
              <a:buFont typeface="Wingdings" panose="05000000000000000000" pitchFamily="2" charset="2"/>
              <a:buNone/>
            </a:pPr>
            <a:r>
              <a:rPr lang="en-US" sz="1900"/>
              <a:t>         10000000 = 128</a:t>
            </a:r>
          </a:p>
          <a:p>
            <a:pPr>
              <a:lnSpc>
                <a:spcPct val="80000"/>
              </a:lnSpc>
              <a:buFont typeface="Wingdings" panose="05000000000000000000" pitchFamily="2" charset="2"/>
              <a:buNone/>
            </a:pPr>
            <a:r>
              <a:rPr lang="en-US" sz="1900"/>
              <a:t>         10111111 = 191</a:t>
            </a:r>
          </a:p>
          <a:p>
            <a:pPr>
              <a:lnSpc>
                <a:spcPct val="80000"/>
              </a:lnSpc>
              <a:buFont typeface="Wingdings" panose="05000000000000000000" pitchFamily="2" charset="2"/>
              <a:buNone/>
            </a:pPr>
            <a:endParaRPr lang="en-US" sz="1900"/>
          </a:p>
          <a:p>
            <a:pPr>
              <a:lnSpc>
                <a:spcPct val="80000"/>
              </a:lnSpc>
              <a:buFont typeface="Wingdings" panose="05000000000000000000" pitchFamily="2" charset="2"/>
              <a:buNone/>
            </a:pPr>
            <a:r>
              <a:rPr lang="en-US" sz="2300" b="1">
                <a:latin typeface="Century Gothic" panose="020B0502020202020204" pitchFamily="34" charset="0"/>
              </a:rPr>
              <a:t>Class C</a:t>
            </a:r>
          </a:p>
          <a:p>
            <a:pPr>
              <a:lnSpc>
                <a:spcPct val="80000"/>
              </a:lnSpc>
              <a:buFont typeface="Wingdings" panose="05000000000000000000" pitchFamily="2" charset="2"/>
              <a:buNone/>
            </a:pPr>
            <a:r>
              <a:rPr lang="en-US" sz="1900"/>
              <a:t>         11000000 =192</a:t>
            </a:r>
          </a:p>
          <a:p>
            <a:pPr>
              <a:lnSpc>
                <a:spcPct val="80000"/>
              </a:lnSpc>
              <a:buFont typeface="Wingdings" panose="05000000000000000000" pitchFamily="2" charset="2"/>
              <a:buNone/>
            </a:pPr>
            <a:r>
              <a:rPr lang="en-US" sz="1900"/>
              <a:t>         11011111 =223   </a:t>
            </a:r>
          </a:p>
        </p:txBody>
      </p:sp>
      <p:sp>
        <p:nvSpPr>
          <p:cNvPr id="15364" name="Rectangle 4"/>
          <p:cNvSpPr>
            <a:spLocks noChangeArrowheads="1"/>
          </p:cNvSpPr>
          <p:nvPr/>
        </p:nvSpPr>
        <p:spPr bwMode="auto">
          <a:xfrm>
            <a:off x="4800600" y="2098675"/>
            <a:ext cx="3276600"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80000"/>
              </a:lnSpc>
              <a:spcBef>
                <a:spcPct val="20000"/>
              </a:spcBef>
              <a:buClr>
                <a:schemeClr val="accent2"/>
              </a:buClr>
              <a:buSzPct val="75000"/>
              <a:buFont typeface="Wingdings" panose="05000000000000000000" pitchFamily="2" charset="2"/>
              <a:buNone/>
            </a:pPr>
            <a:r>
              <a:rPr lang="en-US" sz="2400" b="1">
                <a:latin typeface="Century Gothic" panose="020B0502020202020204" pitchFamily="34" charset="0"/>
              </a:rPr>
              <a:t>Class D</a:t>
            </a:r>
          </a:p>
          <a:p>
            <a:pPr>
              <a:lnSpc>
                <a:spcPct val="80000"/>
              </a:lnSpc>
              <a:spcBef>
                <a:spcPct val="20000"/>
              </a:spcBef>
              <a:buClr>
                <a:schemeClr val="accent2"/>
              </a:buClr>
              <a:buSzPct val="75000"/>
              <a:buFont typeface="Wingdings" panose="05000000000000000000" pitchFamily="2" charset="2"/>
              <a:buNone/>
            </a:pPr>
            <a:r>
              <a:rPr lang="en-US" sz="2400"/>
              <a:t>                          =224 </a:t>
            </a:r>
          </a:p>
          <a:p>
            <a:pPr>
              <a:lnSpc>
                <a:spcPct val="80000"/>
              </a:lnSpc>
              <a:spcBef>
                <a:spcPct val="20000"/>
              </a:spcBef>
              <a:buClr>
                <a:schemeClr val="accent2"/>
              </a:buClr>
              <a:buSzPct val="75000"/>
              <a:buFont typeface="Wingdings" panose="05000000000000000000" pitchFamily="2" charset="2"/>
              <a:buNone/>
            </a:pPr>
            <a:r>
              <a:rPr lang="en-US" sz="2400"/>
              <a:t>                          =239</a:t>
            </a:r>
          </a:p>
          <a:p>
            <a:pPr>
              <a:lnSpc>
                <a:spcPct val="80000"/>
              </a:lnSpc>
              <a:spcBef>
                <a:spcPct val="20000"/>
              </a:spcBef>
              <a:buClr>
                <a:schemeClr val="accent2"/>
              </a:buClr>
              <a:buSzPct val="75000"/>
              <a:buFont typeface="Wingdings" panose="05000000000000000000" pitchFamily="2" charset="2"/>
              <a:buNone/>
            </a:pPr>
            <a:r>
              <a:rPr lang="en-US" sz="2400" b="1">
                <a:latin typeface="Century Gothic" panose="020B0502020202020204" pitchFamily="34" charset="0"/>
              </a:rPr>
              <a:t>Class E</a:t>
            </a:r>
          </a:p>
          <a:p>
            <a:pPr>
              <a:lnSpc>
                <a:spcPct val="80000"/>
              </a:lnSpc>
              <a:spcBef>
                <a:spcPct val="20000"/>
              </a:spcBef>
              <a:buClr>
                <a:schemeClr val="accent2"/>
              </a:buClr>
              <a:buSzPct val="75000"/>
              <a:buFont typeface="Wingdings" panose="05000000000000000000" pitchFamily="2" charset="2"/>
              <a:buNone/>
            </a:pPr>
            <a:r>
              <a:rPr lang="en-US" sz="2400"/>
              <a:t>                          =240 </a:t>
            </a:r>
          </a:p>
          <a:p>
            <a:pPr>
              <a:lnSpc>
                <a:spcPct val="80000"/>
              </a:lnSpc>
              <a:spcBef>
                <a:spcPct val="20000"/>
              </a:spcBef>
              <a:buClr>
                <a:schemeClr val="accent2"/>
              </a:buClr>
              <a:buSzPct val="75000"/>
              <a:buFont typeface="Wingdings" panose="05000000000000000000" pitchFamily="2" charset="2"/>
              <a:buNone/>
            </a:pPr>
            <a:r>
              <a:rPr lang="en-US" sz="2400"/>
              <a:t>                          =255</a:t>
            </a:r>
          </a:p>
        </p:txBody>
      </p:sp>
    </p:spTree>
    <p:extLst>
      <p:ext uri="{BB962C8B-B14F-4D97-AF65-F5344CB8AC3E}">
        <p14:creationId xmlns:p14="http://schemas.microsoft.com/office/powerpoint/2010/main" val="3753786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52E4-7E68-4824-BBE0-D45140A82E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2AD4CF-F386-4491-81C8-92F7582CED23}"/>
              </a:ext>
            </a:extLst>
          </p:cNvPr>
          <p:cNvSpPr>
            <a:spLocks noGrp="1"/>
          </p:cNvSpPr>
          <p:nvPr>
            <p:ph idx="1"/>
          </p:nvPr>
        </p:nvSpPr>
        <p:spPr/>
        <p:txBody>
          <a:bodyPr/>
          <a:lstStyle/>
          <a:p>
            <a:endParaRPr lang="en-US" dirty="0"/>
          </a:p>
          <a:p>
            <a:endParaRPr lang="en-IN" dirty="0"/>
          </a:p>
          <a:p>
            <a:endParaRPr lang="en-IN" dirty="0"/>
          </a:p>
          <a:p>
            <a:endParaRPr lang="en-IN" dirty="0"/>
          </a:p>
          <a:p>
            <a:r>
              <a:rPr lang="en-IN" dirty="0"/>
              <a:t>	</a:t>
            </a:r>
          </a:p>
          <a:p>
            <a:endParaRPr lang="en-IN" sz="2800" dirty="0"/>
          </a:p>
          <a:p>
            <a:endParaRPr lang="en-IN" sz="2800" dirty="0"/>
          </a:p>
          <a:p>
            <a:r>
              <a:rPr lang="en-IN" sz="2800" dirty="0">
                <a:solidFill>
                  <a:srgbClr val="FF0000"/>
                </a:solidFill>
              </a:rPr>
              <a:t>		More in Detail will be learnt </a:t>
            </a:r>
          </a:p>
          <a:p>
            <a:r>
              <a:rPr lang="en-IN" sz="2800" dirty="0">
                <a:solidFill>
                  <a:srgbClr val="FF0000"/>
                </a:solidFill>
              </a:rPr>
              <a:t>		in the forthcoming classes</a:t>
            </a:r>
          </a:p>
        </p:txBody>
      </p:sp>
      <p:sp>
        <p:nvSpPr>
          <p:cNvPr id="4" name="Slide Number Placeholder 3">
            <a:extLst>
              <a:ext uri="{FF2B5EF4-FFF2-40B4-BE49-F238E27FC236}">
                <a16:creationId xmlns:a16="http://schemas.microsoft.com/office/drawing/2014/main" id="{51A0C439-483E-4809-9A73-76997380350B}"/>
              </a:ext>
            </a:extLst>
          </p:cNvPr>
          <p:cNvSpPr>
            <a:spLocks noGrp="1"/>
          </p:cNvSpPr>
          <p:nvPr>
            <p:ph type="sldNum" sz="quarter" idx="12"/>
          </p:nvPr>
        </p:nvSpPr>
        <p:spPr/>
        <p:txBody>
          <a:bodyPr/>
          <a:lstStyle/>
          <a:p>
            <a:fld id="{313880FF-B11A-4FA9-B5CC-7226C1B8517C}" type="slidenum">
              <a:rPr lang="en-GB" smtClean="0"/>
              <a:pPr/>
              <a:t>27</a:t>
            </a:fld>
            <a:endParaRPr lang="en-GB" dirty="0"/>
          </a:p>
        </p:txBody>
      </p:sp>
    </p:spTree>
    <p:extLst>
      <p:ext uri="{BB962C8B-B14F-4D97-AF65-F5344CB8AC3E}">
        <p14:creationId xmlns:p14="http://schemas.microsoft.com/office/powerpoint/2010/main" val="2298757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a:xfrm>
            <a:off x="1500188" y="2357438"/>
            <a:ext cx="7285037" cy="1041400"/>
          </a:xfrm>
        </p:spPr>
        <p:txBody>
          <a:bodyPr/>
          <a:lstStyle/>
          <a:p>
            <a:pPr eaLnBrk="1" hangingPunct="1"/>
            <a:r>
              <a:rPr lang="en-US" sz="4800" b="1"/>
              <a:t>LAN BASICS</a:t>
            </a:r>
            <a:br>
              <a:rPr lang="en-US" sz="4800" b="1"/>
            </a:br>
            <a:r>
              <a:rPr lang="en-US" sz="4800" b="1"/>
              <a:t>WAN BASICS</a:t>
            </a:r>
          </a:p>
        </p:txBody>
      </p:sp>
      <p:sp>
        <p:nvSpPr>
          <p:cNvPr id="23555" name="Rectangle 1027"/>
          <p:cNvSpPr>
            <a:spLocks noGrp="1" noChangeArrowheads="1"/>
          </p:cNvSpPr>
          <p:nvPr>
            <p:ph type="body" idx="1"/>
          </p:nvPr>
        </p:nvSpPr>
        <p:spPr/>
        <p:txBody>
          <a:bodyPr/>
          <a:lstStyle/>
          <a:p>
            <a:pPr eaLnBrk="1" hangingPunct="1">
              <a:buFont typeface="Wingdings" panose="05000000000000000000" pitchFamily="2" charset="2"/>
              <a:buNone/>
            </a:pPr>
            <a:endParaRPr lang="en-US">
              <a:solidFill>
                <a:srgbClr val="FF0000"/>
              </a:solidFill>
            </a:endParaRPr>
          </a:p>
          <a:p>
            <a:pPr eaLnBrk="1" hangingPunct="1">
              <a:buFont typeface="Wingdings" panose="05000000000000000000" pitchFamily="2" charset="2"/>
              <a:buNone/>
            </a:pPr>
            <a:endParaRPr lang="en-US">
              <a:solidFill>
                <a:srgbClr val="FF0000"/>
              </a:solidFill>
            </a:endParaRPr>
          </a:p>
          <a:p>
            <a:pPr eaLnBrk="1" hangingPunct="1">
              <a:buFont typeface="Wingdings" panose="05000000000000000000" pitchFamily="2" charset="2"/>
              <a:buNone/>
            </a:pPr>
            <a:endParaRPr lang="en-US">
              <a:solidFill>
                <a:srgbClr val="8901F3"/>
              </a:solidFill>
            </a:endParaRPr>
          </a:p>
        </p:txBody>
      </p:sp>
    </p:spTree>
    <p:extLst>
      <p:ext uri="{BB962C8B-B14F-4D97-AF65-F5344CB8AC3E}">
        <p14:creationId xmlns:p14="http://schemas.microsoft.com/office/powerpoint/2010/main" val="1363440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1573213" y="2719388"/>
            <a:ext cx="7197725" cy="1041400"/>
          </a:xfrm>
        </p:spPr>
        <p:txBody>
          <a:bodyPr/>
          <a:lstStyle/>
          <a:p>
            <a:pPr eaLnBrk="1" hangingPunct="1"/>
            <a:r>
              <a:rPr lang="en-US" b="1"/>
              <a:t>LAN BASICS &amp; DEVICES</a:t>
            </a:r>
          </a:p>
        </p:txBody>
      </p:sp>
      <p:sp>
        <p:nvSpPr>
          <p:cNvPr id="24579" name="Rectangle 1027"/>
          <p:cNvSpPr>
            <a:spLocks noGrp="1" noChangeArrowheads="1"/>
          </p:cNvSpPr>
          <p:nvPr>
            <p:ph type="body" idx="1"/>
          </p:nvPr>
        </p:nvSpPr>
        <p:spPr/>
        <p:txBody>
          <a:bodyPr/>
          <a:lstStyle/>
          <a:p>
            <a:pPr eaLnBrk="1" hangingPunct="1">
              <a:buFont typeface="Wingdings" panose="05000000000000000000" pitchFamily="2" charset="2"/>
              <a:buNone/>
            </a:pPr>
            <a:endParaRPr lang="en-US">
              <a:solidFill>
                <a:srgbClr val="FF0000"/>
              </a:solidFill>
            </a:endParaRPr>
          </a:p>
          <a:p>
            <a:pPr eaLnBrk="1" hangingPunct="1">
              <a:buFont typeface="Wingdings" panose="05000000000000000000" pitchFamily="2" charset="2"/>
              <a:buNone/>
            </a:pPr>
            <a:endParaRPr lang="en-US">
              <a:solidFill>
                <a:srgbClr val="FF0000"/>
              </a:solidFill>
            </a:endParaRPr>
          </a:p>
          <a:p>
            <a:pPr eaLnBrk="1" hangingPunct="1">
              <a:buFont typeface="Wingdings" panose="05000000000000000000" pitchFamily="2" charset="2"/>
              <a:buNone/>
            </a:pPr>
            <a:endParaRPr lang="en-US">
              <a:solidFill>
                <a:srgbClr val="8901F3"/>
              </a:solidFill>
            </a:endParaRPr>
          </a:p>
        </p:txBody>
      </p:sp>
    </p:spTree>
    <p:extLst>
      <p:ext uri="{BB962C8B-B14F-4D97-AF65-F5344CB8AC3E}">
        <p14:creationId xmlns:p14="http://schemas.microsoft.com/office/powerpoint/2010/main" val="275306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285750" indent="-285750">
              <a:lnSpc>
                <a:spcPct val="200000"/>
              </a:lnSpc>
              <a:buFont typeface="Arial" panose="020B0604020202020204" pitchFamily="34" charset="0"/>
              <a:buChar char="•"/>
            </a:pPr>
            <a:r>
              <a:rPr lang="en-US" dirty="0"/>
              <a:t>Basics of IT Infrastructure</a:t>
            </a:r>
          </a:p>
          <a:p>
            <a:pPr marL="285750" indent="-285750">
              <a:lnSpc>
                <a:spcPct val="200000"/>
              </a:lnSpc>
              <a:buFont typeface="Arial" panose="020B0604020202020204" pitchFamily="34" charset="0"/>
              <a:buChar char="•"/>
            </a:pPr>
            <a:r>
              <a:rPr lang="en-US" dirty="0"/>
              <a:t>Network Cabling</a:t>
            </a:r>
          </a:p>
          <a:p>
            <a:pPr marL="285750" indent="-285750">
              <a:lnSpc>
                <a:spcPct val="200000"/>
              </a:lnSpc>
              <a:buFont typeface="Arial" panose="020B0604020202020204" pitchFamily="34" charset="0"/>
              <a:buChar char="•"/>
            </a:pPr>
            <a:r>
              <a:rPr lang="en-US" dirty="0"/>
              <a:t>Network Symbols</a:t>
            </a:r>
          </a:p>
          <a:p>
            <a:pPr marL="285750" indent="-285750">
              <a:lnSpc>
                <a:spcPct val="200000"/>
              </a:lnSpc>
              <a:buFont typeface="Arial" panose="020B0604020202020204" pitchFamily="34" charset="0"/>
              <a:buChar char="•"/>
            </a:pPr>
            <a:r>
              <a:rPr lang="en-US" dirty="0"/>
              <a:t>IP addressing</a:t>
            </a:r>
          </a:p>
          <a:p>
            <a:pPr marL="285750" indent="-285750">
              <a:lnSpc>
                <a:spcPct val="200000"/>
              </a:lnSpc>
              <a:buFont typeface="Arial" panose="020B0604020202020204" pitchFamily="34" charset="0"/>
              <a:buChar char="•"/>
            </a:pPr>
            <a:r>
              <a:rPr lang="en-US" dirty="0"/>
              <a:t>LAN Basics</a:t>
            </a:r>
          </a:p>
        </p:txBody>
      </p:sp>
      <p:sp>
        <p:nvSpPr>
          <p:cNvPr id="4" name="Slide Number Placeholder 3"/>
          <p:cNvSpPr>
            <a:spLocks noGrp="1"/>
          </p:cNvSpPr>
          <p:nvPr>
            <p:ph type="sldNum" sz="quarter" idx="12"/>
          </p:nvPr>
        </p:nvSpPr>
        <p:spPr/>
        <p:txBody>
          <a:bodyPr/>
          <a:lstStyle/>
          <a:p>
            <a:fld id="{313880FF-B11A-4FA9-B5CC-7226C1B8517C}" type="slidenum">
              <a:rPr lang="en-GB" smtClean="0"/>
              <a:pPr/>
              <a:t>3</a:t>
            </a:fld>
            <a:endParaRPr lang="en-GB" dirty="0"/>
          </a:p>
        </p:txBody>
      </p:sp>
    </p:spTree>
    <p:extLst>
      <p:ext uri="{BB962C8B-B14F-4D97-AF65-F5344CB8AC3E}">
        <p14:creationId xmlns:p14="http://schemas.microsoft.com/office/powerpoint/2010/main" val="479482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638550" y="400050"/>
            <a:ext cx="3454400" cy="647700"/>
          </a:xfrm>
          <a:noFill/>
        </p:spPr>
        <p:txBody>
          <a:bodyPr lIns="82550" tIns="41275" rIns="82550" bIns="41275"/>
          <a:lstStyle/>
          <a:p>
            <a:pPr defTabSz="822325" eaLnBrk="1" hangingPunct="1"/>
            <a:r>
              <a:rPr lang="en-US" b="1"/>
              <a:t>AGENDA</a:t>
            </a:r>
          </a:p>
        </p:txBody>
      </p:sp>
      <p:sp>
        <p:nvSpPr>
          <p:cNvPr id="25603" name="Rectangle 5"/>
          <p:cNvSpPr>
            <a:spLocks noChangeArrowheads="1"/>
          </p:cNvSpPr>
          <p:nvPr/>
        </p:nvSpPr>
        <p:spPr bwMode="auto">
          <a:xfrm>
            <a:off x="1892300" y="1327150"/>
            <a:ext cx="6911975" cy="5086350"/>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5604" name="Rectangle 6"/>
          <p:cNvSpPr>
            <a:spLocks noChangeArrowheads="1"/>
          </p:cNvSpPr>
          <p:nvPr/>
        </p:nvSpPr>
        <p:spPr bwMode="auto">
          <a:xfrm>
            <a:off x="2139950" y="1482725"/>
            <a:ext cx="6483350" cy="4706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nvGrpSpPr>
          <p:cNvPr id="25605" name="Group 15"/>
          <p:cNvGrpSpPr>
            <a:grpSpLocks/>
          </p:cNvGrpSpPr>
          <p:nvPr/>
        </p:nvGrpSpPr>
        <p:grpSpPr bwMode="auto">
          <a:xfrm>
            <a:off x="1778000" y="3605213"/>
            <a:ext cx="2095500" cy="2165350"/>
            <a:chOff x="1480" y="1707"/>
            <a:chExt cx="1320" cy="1364"/>
          </a:xfrm>
        </p:grpSpPr>
        <p:sp>
          <p:nvSpPr>
            <p:cNvPr id="25607" name="Freeform 8"/>
            <p:cNvSpPr>
              <a:spLocks/>
            </p:cNvSpPr>
            <p:nvPr/>
          </p:nvSpPr>
          <p:spPr bwMode="auto">
            <a:xfrm>
              <a:off x="2336" y="1707"/>
              <a:ext cx="464" cy="630"/>
            </a:xfrm>
            <a:custGeom>
              <a:avLst/>
              <a:gdLst>
                <a:gd name="T0" fmla="*/ 0 w 464"/>
                <a:gd name="T1" fmla="*/ 630 h 630"/>
                <a:gd name="T2" fmla="*/ 464 w 464"/>
                <a:gd name="T3" fmla="*/ 0 h 630"/>
                <a:gd name="T4" fmla="*/ 464 w 464"/>
                <a:gd name="T5" fmla="*/ 0 h 630"/>
                <a:gd name="T6" fmla="*/ 0 60000 65536"/>
                <a:gd name="T7" fmla="*/ 0 60000 65536"/>
                <a:gd name="T8" fmla="*/ 0 60000 65536"/>
                <a:gd name="T9" fmla="*/ 0 w 464"/>
                <a:gd name="T10" fmla="*/ 0 h 630"/>
                <a:gd name="T11" fmla="*/ 464 w 464"/>
                <a:gd name="T12" fmla="*/ 630 h 630"/>
              </a:gdLst>
              <a:ahLst/>
              <a:cxnLst>
                <a:cxn ang="T6">
                  <a:pos x="T0" y="T1"/>
                </a:cxn>
                <a:cxn ang="T7">
                  <a:pos x="T2" y="T3"/>
                </a:cxn>
                <a:cxn ang="T8">
                  <a:pos x="T4" y="T5"/>
                </a:cxn>
              </a:cxnLst>
              <a:rect l="T9" t="T10" r="T11" b="T12"/>
              <a:pathLst>
                <a:path w="464" h="630">
                  <a:moveTo>
                    <a:pt x="0" y="630"/>
                  </a:moveTo>
                  <a:lnTo>
                    <a:pt x="464" y="0"/>
                  </a:lnTo>
                </a:path>
              </a:pathLst>
            </a:custGeom>
            <a:noFill/>
            <a:ln w="476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5608" name="Group 14"/>
            <p:cNvGrpSpPr>
              <a:grpSpLocks/>
            </p:cNvGrpSpPr>
            <p:nvPr/>
          </p:nvGrpSpPr>
          <p:grpSpPr bwMode="auto">
            <a:xfrm>
              <a:off x="1480" y="1857"/>
              <a:ext cx="1046" cy="1214"/>
              <a:chOff x="1480" y="1857"/>
              <a:chExt cx="1046" cy="1214"/>
            </a:xfrm>
          </p:grpSpPr>
          <p:sp>
            <p:nvSpPr>
              <p:cNvPr id="25609" name="Oval 9"/>
              <p:cNvSpPr>
                <a:spLocks noChangeArrowheads="1"/>
              </p:cNvSpPr>
              <p:nvPr/>
            </p:nvSpPr>
            <p:spPr bwMode="auto">
              <a:xfrm>
                <a:off x="1748" y="1857"/>
                <a:ext cx="296" cy="29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5610" name="Freeform 10"/>
              <p:cNvSpPr>
                <a:spLocks/>
              </p:cNvSpPr>
              <p:nvPr/>
            </p:nvSpPr>
            <p:spPr bwMode="auto">
              <a:xfrm>
                <a:off x="1496" y="2145"/>
                <a:ext cx="1030" cy="926"/>
              </a:xfrm>
              <a:custGeom>
                <a:avLst/>
                <a:gdLst>
                  <a:gd name="T0" fmla="*/ 304 w 1030"/>
                  <a:gd name="T1" fmla="*/ 36 h 926"/>
                  <a:gd name="T2" fmla="*/ 246 w 1030"/>
                  <a:gd name="T3" fmla="*/ 36 h 926"/>
                  <a:gd name="T4" fmla="*/ 167 w 1030"/>
                  <a:gd name="T5" fmla="*/ 82 h 926"/>
                  <a:gd name="T6" fmla="*/ 0 w 1030"/>
                  <a:gd name="T7" fmla="*/ 319 h 926"/>
                  <a:gd name="T8" fmla="*/ 8 w 1030"/>
                  <a:gd name="T9" fmla="*/ 428 h 926"/>
                  <a:gd name="T10" fmla="*/ 121 w 1030"/>
                  <a:gd name="T11" fmla="*/ 512 h 926"/>
                  <a:gd name="T12" fmla="*/ 214 w 1030"/>
                  <a:gd name="T13" fmla="*/ 572 h 926"/>
                  <a:gd name="T14" fmla="*/ 326 w 1030"/>
                  <a:gd name="T15" fmla="*/ 434 h 926"/>
                  <a:gd name="T16" fmla="*/ 280 w 1030"/>
                  <a:gd name="T17" fmla="*/ 399 h 926"/>
                  <a:gd name="T18" fmla="*/ 248 w 1030"/>
                  <a:gd name="T19" fmla="*/ 365 h 926"/>
                  <a:gd name="T20" fmla="*/ 322 w 1030"/>
                  <a:gd name="T21" fmla="*/ 247 h 926"/>
                  <a:gd name="T22" fmla="*/ 544 w 1030"/>
                  <a:gd name="T23" fmla="*/ 397 h 926"/>
                  <a:gd name="T24" fmla="*/ 329 w 1030"/>
                  <a:gd name="T25" fmla="*/ 691 h 926"/>
                  <a:gd name="T26" fmla="*/ 117 w 1030"/>
                  <a:gd name="T27" fmla="*/ 540 h 926"/>
                  <a:gd name="T28" fmla="*/ 117 w 1030"/>
                  <a:gd name="T29" fmla="*/ 725 h 926"/>
                  <a:gd name="T30" fmla="*/ 149 w 1030"/>
                  <a:gd name="T31" fmla="*/ 725 h 926"/>
                  <a:gd name="T32" fmla="*/ 149 w 1030"/>
                  <a:gd name="T33" fmla="*/ 926 h 926"/>
                  <a:gd name="T34" fmla="*/ 639 w 1030"/>
                  <a:gd name="T35" fmla="*/ 926 h 926"/>
                  <a:gd name="T36" fmla="*/ 639 w 1030"/>
                  <a:gd name="T37" fmla="*/ 725 h 926"/>
                  <a:gd name="T38" fmla="*/ 677 w 1030"/>
                  <a:gd name="T39" fmla="*/ 725 h 926"/>
                  <a:gd name="T40" fmla="*/ 677 w 1030"/>
                  <a:gd name="T41" fmla="*/ 351 h 926"/>
                  <a:gd name="T42" fmla="*/ 719 w 1030"/>
                  <a:gd name="T43" fmla="*/ 383 h 926"/>
                  <a:gd name="T44" fmla="*/ 814 w 1030"/>
                  <a:gd name="T45" fmla="*/ 383 h 926"/>
                  <a:gd name="T46" fmla="*/ 824 w 1030"/>
                  <a:gd name="T47" fmla="*/ 369 h 926"/>
                  <a:gd name="T48" fmla="*/ 895 w 1030"/>
                  <a:gd name="T49" fmla="*/ 271 h 926"/>
                  <a:gd name="T50" fmla="*/ 1030 w 1030"/>
                  <a:gd name="T51" fmla="*/ 102 h 926"/>
                  <a:gd name="T52" fmla="*/ 876 w 1030"/>
                  <a:gd name="T53" fmla="*/ 0 h 926"/>
                  <a:gd name="T54" fmla="*/ 780 w 1030"/>
                  <a:gd name="T55" fmla="*/ 126 h 926"/>
                  <a:gd name="T56" fmla="*/ 756 w 1030"/>
                  <a:gd name="T57" fmla="*/ 152 h 926"/>
                  <a:gd name="T58" fmla="*/ 560 w 1030"/>
                  <a:gd name="T59" fmla="*/ 36 h 926"/>
                  <a:gd name="T60" fmla="*/ 482 w 1030"/>
                  <a:gd name="T61" fmla="*/ 36 h 926"/>
                  <a:gd name="T62" fmla="*/ 431 w 1030"/>
                  <a:gd name="T63" fmla="*/ 148 h 926"/>
                  <a:gd name="T64" fmla="*/ 409 w 1030"/>
                  <a:gd name="T65" fmla="*/ 104 h 926"/>
                  <a:gd name="T66" fmla="*/ 433 w 1030"/>
                  <a:gd name="T67" fmla="*/ 36 h 926"/>
                  <a:gd name="T68" fmla="*/ 361 w 1030"/>
                  <a:gd name="T69" fmla="*/ 36 h 926"/>
                  <a:gd name="T70" fmla="*/ 385 w 1030"/>
                  <a:gd name="T71" fmla="*/ 104 h 926"/>
                  <a:gd name="T72" fmla="*/ 361 w 1030"/>
                  <a:gd name="T73" fmla="*/ 148 h 926"/>
                  <a:gd name="T74" fmla="*/ 304 w 1030"/>
                  <a:gd name="T75" fmla="*/ 36 h 92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30"/>
                  <a:gd name="T115" fmla="*/ 0 h 926"/>
                  <a:gd name="T116" fmla="*/ 1030 w 1030"/>
                  <a:gd name="T117" fmla="*/ 926 h 92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30" h="926">
                    <a:moveTo>
                      <a:pt x="304" y="36"/>
                    </a:moveTo>
                    <a:lnTo>
                      <a:pt x="246" y="36"/>
                    </a:lnTo>
                    <a:lnTo>
                      <a:pt x="167" y="82"/>
                    </a:lnTo>
                    <a:lnTo>
                      <a:pt x="0" y="319"/>
                    </a:lnTo>
                    <a:lnTo>
                      <a:pt x="8" y="428"/>
                    </a:lnTo>
                    <a:lnTo>
                      <a:pt x="121" y="512"/>
                    </a:lnTo>
                    <a:lnTo>
                      <a:pt x="214" y="572"/>
                    </a:lnTo>
                    <a:lnTo>
                      <a:pt x="326" y="434"/>
                    </a:lnTo>
                    <a:lnTo>
                      <a:pt x="280" y="399"/>
                    </a:lnTo>
                    <a:lnTo>
                      <a:pt x="248" y="365"/>
                    </a:lnTo>
                    <a:lnTo>
                      <a:pt x="322" y="247"/>
                    </a:lnTo>
                    <a:lnTo>
                      <a:pt x="544" y="397"/>
                    </a:lnTo>
                    <a:lnTo>
                      <a:pt x="329" y="691"/>
                    </a:lnTo>
                    <a:lnTo>
                      <a:pt x="117" y="540"/>
                    </a:lnTo>
                    <a:lnTo>
                      <a:pt x="117" y="725"/>
                    </a:lnTo>
                    <a:lnTo>
                      <a:pt x="149" y="725"/>
                    </a:lnTo>
                    <a:lnTo>
                      <a:pt x="149" y="926"/>
                    </a:lnTo>
                    <a:lnTo>
                      <a:pt x="639" y="926"/>
                    </a:lnTo>
                    <a:lnTo>
                      <a:pt x="639" y="725"/>
                    </a:lnTo>
                    <a:lnTo>
                      <a:pt x="677" y="725"/>
                    </a:lnTo>
                    <a:lnTo>
                      <a:pt x="677" y="351"/>
                    </a:lnTo>
                    <a:lnTo>
                      <a:pt x="719" y="383"/>
                    </a:lnTo>
                    <a:lnTo>
                      <a:pt x="814" y="383"/>
                    </a:lnTo>
                    <a:lnTo>
                      <a:pt x="824" y="369"/>
                    </a:lnTo>
                    <a:lnTo>
                      <a:pt x="895" y="271"/>
                    </a:lnTo>
                    <a:lnTo>
                      <a:pt x="1030" y="102"/>
                    </a:lnTo>
                    <a:lnTo>
                      <a:pt x="876" y="0"/>
                    </a:lnTo>
                    <a:lnTo>
                      <a:pt x="780" y="126"/>
                    </a:lnTo>
                    <a:lnTo>
                      <a:pt x="756" y="152"/>
                    </a:lnTo>
                    <a:lnTo>
                      <a:pt x="560" y="36"/>
                    </a:lnTo>
                    <a:lnTo>
                      <a:pt x="482" y="36"/>
                    </a:lnTo>
                    <a:lnTo>
                      <a:pt x="431" y="148"/>
                    </a:lnTo>
                    <a:lnTo>
                      <a:pt x="409" y="104"/>
                    </a:lnTo>
                    <a:lnTo>
                      <a:pt x="433" y="36"/>
                    </a:lnTo>
                    <a:lnTo>
                      <a:pt x="361" y="36"/>
                    </a:lnTo>
                    <a:lnTo>
                      <a:pt x="385" y="104"/>
                    </a:lnTo>
                    <a:lnTo>
                      <a:pt x="361" y="148"/>
                    </a:lnTo>
                    <a:lnTo>
                      <a:pt x="304" y="3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1" name="Arc 11"/>
              <p:cNvSpPr>
                <a:spLocks/>
              </p:cNvSpPr>
              <p:nvPr/>
            </p:nvSpPr>
            <p:spPr bwMode="auto">
              <a:xfrm>
                <a:off x="1659" y="2183"/>
                <a:ext cx="145" cy="108"/>
              </a:xfrm>
              <a:custGeom>
                <a:avLst/>
                <a:gdLst>
                  <a:gd name="T0" fmla="*/ 24 w 36514"/>
                  <a:gd name="T1" fmla="*/ 108 h 36507"/>
                  <a:gd name="T2" fmla="*/ 145 w 36514"/>
                  <a:gd name="T3" fmla="*/ 18 h 36507"/>
                  <a:gd name="T4" fmla="*/ 86 w 36514"/>
                  <a:gd name="T5" fmla="*/ 64 h 36507"/>
                  <a:gd name="T6" fmla="*/ 0 60000 65536"/>
                  <a:gd name="T7" fmla="*/ 0 60000 65536"/>
                  <a:gd name="T8" fmla="*/ 0 60000 65536"/>
                  <a:gd name="T9" fmla="*/ 0 w 36514"/>
                  <a:gd name="T10" fmla="*/ 0 h 36507"/>
                  <a:gd name="T11" fmla="*/ 36514 w 36514"/>
                  <a:gd name="T12" fmla="*/ 36507 h 36507"/>
                </a:gdLst>
                <a:ahLst/>
                <a:cxnLst>
                  <a:cxn ang="T6">
                    <a:pos x="T0" y="T1"/>
                  </a:cxn>
                  <a:cxn ang="T7">
                    <a:pos x="T2" y="T3"/>
                  </a:cxn>
                  <a:cxn ang="T8">
                    <a:pos x="T4" y="T5"/>
                  </a:cxn>
                </a:cxnLst>
                <a:rect l="T9" t="T10" r="T11" b="T12"/>
                <a:pathLst>
                  <a:path w="36514" h="36507" fill="none" extrusionOk="0">
                    <a:moveTo>
                      <a:pt x="5968" y="36506"/>
                    </a:moveTo>
                    <a:cubicBezTo>
                      <a:pt x="2137" y="32489"/>
                      <a:pt x="0" y="27151"/>
                      <a:pt x="0" y="21600"/>
                    </a:cubicBezTo>
                    <a:cubicBezTo>
                      <a:pt x="0" y="9670"/>
                      <a:pt x="9670" y="0"/>
                      <a:pt x="21600" y="0"/>
                    </a:cubicBezTo>
                    <a:cubicBezTo>
                      <a:pt x="27154" y="-1"/>
                      <a:pt x="32495" y="2139"/>
                      <a:pt x="36513" y="5975"/>
                    </a:cubicBezTo>
                  </a:path>
                  <a:path w="36514" h="36507" stroke="0" extrusionOk="0">
                    <a:moveTo>
                      <a:pt x="5968" y="36506"/>
                    </a:moveTo>
                    <a:cubicBezTo>
                      <a:pt x="2137" y="32489"/>
                      <a:pt x="0" y="27151"/>
                      <a:pt x="0" y="21600"/>
                    </a:cubicBezTo>
                    <a:cubicBezTo>
                      <a:pt x="0" y="9670"/>
                      <a:pt x="9670" y="0"/>
                      <a:pt x="21600" y="0"/>
                    </a:cubicBezTo>
                    <a:cubicBezTo>
                      <a:pt x="27154" y="-1"/>
                      <a:pt x="32495" y="2139"/>
                      <a:pt x="36513" y="5975"/>
                    </a:cubicBezTo>
                    <a:lnTo>
                      <a:pt x="21600" y="2160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2" name="Oval 12"/>
              <p:cNvSpPr>
                <a:spLocks noChangeArrowheads="1"/>
              </p:cNvSpPr>
              <p:nvPr/>
            </p:nvSpPr>
            <p:spPr bwMode="auto">
              <a:xfrm>
                <a:off x="1480" y="2446"/>
                <a:ext cx="117" cy="139"/>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5613" name="Oval 13"/>
              <p:cNvSpPr>
                <a:spLocks noChangeArrowheads="1"/>
              </p:cNvSpPr>
              <p:nvPr/>
            </p:nvSpPr>
            <p:spPr bwMode="auto">
              <a:xfrm>
                <a:off x="2199" y="2438"/>
                <a:ext cx="129" cy="10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grpSp>
      <p:sp>
        <p:nvSpPr>
          <p:cNvPr id="25606" name="Rectangle 3"/>
          <p:cNvSpPr>
            <a:spLocks noGrp="1" noChangeArrowheads="1"/>
          </p:cNvSpPr>
          <p:nvPr>
            <p:ph type="body" idx="1"/>
          </p:nvPr>
        </p:nvSpPr>
        <p:spPr>
          <a:xfrm>
            <a:off x="2182813" y="1562100"/>
            <a:ext cx="6480175" cy="4654550"/>
          </a:xfrm>
          <a:noFill/>
        </p:spPr>
        <p:txBody>
          <a:bodyPr lIns="82550" tIns="41275" rIns="82550" bIns="41275" anchor="ctr" anchorCtr="1"/>
          <a:lstStyle/>
          <a:p>
            <a:pPr marL="292100" indent="-292100" defTabSz="822325" eaLnBrk="1" hangingPunct="1">
              <a:buClr>
                <a:srgbClr val="FF0000"/>
              </a:buClr>
            </a:pPr>
            <a:r>
              <a:rPr lang="en-US" sz="2600"/>
              <a:t>Networking History</a:t>
            </a:r>
          </a:p>
          <a:p>
            <a:pPr marL="292100" indent="-292100" defTabSz="822325" eaLnBrk="1" hangingPunct="1">
              <a:buClr>
                <a:srgbClr val="FF0000"/>
              </a:buClr>
            </a:pPr>
            <a:r>
              <a:rPr lang="en-US" sz="2600"/>
              <a:t>Network Topologies</a:t>
            </a:r>
          </a:p>
          <a:p>
            <a:pPr marL="292100" indent="-292100" defTabSz="822325" eaLnBrk="1" hangingPunct="1">
              <a:buClr>
                <a:srgbClr val="FF0000"/>
              </a:buClr>
            </a:pPr>
            <a:r>
              <a:rPr lang="en-US" sz="2600"/>
              <a:t>OSI Reference Model</a:t>
            </a:r>
          </a:p>
          <a:p>
            <a:pPr marL="292100" indent="-292100" defTabSz="822325" eaLnBrk="1" hangingPunct="1">
              <a:buClr>
                <a:srgbClr val="FF0000"/>
              </a:buClr>
            </a:pPr>
            <a:r>
              <a:rPr lang="en-US" sz="2600"/>
              <a:t>Networking Standards</a:t>
            </a:r>
          </a:p>
          <a:p>
            <a:pPr marL="292100" indent="-292100" defTabSz="822325" eaLnBrk="1" hangingPunct="1">
              <a:buClr>
                <a:srgbClr val="FF0000"/>
              </a:buClr>
            </a:pPr>
            <a:r>
              <a:rPr lang="en-US" sz="2600"/>
              <a:t>Media For LAN</a:t>
            </a:r>
          </a:p>
          <a:p>
            <a:pPr marL="292100" indent="-292100" defTabSz="822325" eaLnBrk="1" hangingPunct="1">
              <a:buClr>
                <a:srgbClr val="FF0000"/>
              </a:buClr>
            </a:pPr>
            <a:r>
              <a:rPr lang="en-US" sz="2600"/>
              <a:t>Structured Cabling</a:t>
            </a:r>
          </a:p>
          <a:p>
            <a:pPr marL="292100" indent="-292100" defTabSz="822325" eaLnBrk="1" hangingPunct="1">
              <a:buClr>
                <a:srgbClr val="FF0000"/>
              </a:buClr>
            </a:pPr>
            <a:r>
              <a:rPr lang="en-US" sz="2600"/>
              <a:t>LAN Devices</a:t>
            </a:r>
          </a:p>
          <a:p>
            <a:pPr marL="292100" indent="-292100" defTabSz="822325" eaLnBrk="1" hangingPunct="1">
              <a:buClr>
                <a:srgbClr val="FF0000"/>
              </a:buClr>
            </a:pPr>
            <a:r>
              <a:rPr lang="en-US" sz="2600"/>
              <a:t>Wireless LAN</a:t>
            </a:r>
          </a:p>
        </p:txBody>
      </p:sp>
    </p:spTree>
    <p:extLst>
      <p:ext uri="{BB962C8B-B14F-4D97-AF65-F5344CB8AC3E}">
        <p14:creationId xmlns:p14="http://schemas.microsoft.com/office/powerpoint/2010/main" val="1787415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03400" y="152400"/>
            <a:ext cx="6946900" cy="660400"/>
          </a:xfrm>
          <a:noFill/>
        </p:spPr>
        <p:txBody>
          <a:bodyPr lIns="82550" tIns="41275" rIns="82550" bIns="41275"/>
          <a:lstStyle/>
          <a:p>
            <a:pPr defTabSz="822325" eaLnBrk="1" hangingPunct="1"/>
            <a:r>
              <a:rPr lang="en-US" b="1"/>
              <a:t>TELEPHONE NETWORK</a:t>
            </a:r>
          </a:p>
        </p:txBody>
      </p:sp>
      <p:sp>
        <p:nvSpPr>
          <p:cNvPr id="26627" name="Freeform 3"/>
          <p:cNvSpPr>
            <a:spLocks/>
          </p:cNvSpPr>
          <p:nvPr/>
        </p:nvSpPr>
        <p:spPr bwMode="auto">
          <a:xfrm>
            <a:off x="5854700" y="2514600"/>
            <a:ext cx="869950" cy="1169988"/>
          </a:xfrm>
          <a:custGeom>
            <a:avLst/>
            <a:gdLst>
              <a:gd name="T0" fmla="*/ 0 w 554"/>
              <a:gd name="T1" fmla="*/ 662 h 663"/>
              <a:gd name="T2" fmla="*/ 22 w 554"/>
              <a:gd name="T3" fmla="*/ 662 h 663"/>
              <a:gd name="T4" fmla="*/ 43 w 554"/>
              <a:gd name="T5" fmla="*/ 662 h 663"/>
              <a:gd name="T6" fmla="*/ 76 w 554"/>
              <a:gd name="T7" fmla="*/ 662 h 663"/>
              <a:gd name="T8" fmla="*/ 97 w 554"/>
              <a:gd name="T9" fmla="*/ 662 h 663"/>
              <a:gd name="T10" fmla="*/ 120 w 554"/>
              <a:gd name="T11" fmla="*/ 662 h 663"/>
              <a:gd name="T12" fmla="*/ 141 w 554"/>
              <a:gd name="T13" fmla="*/ 662 h 663"/>
              <a:gd name="T14" fmla="*/ 162 w 554"/>
              <a:gd name="T15" fmla="*/ 662 h 663"/>
              <a:gd name="T16" fmla="*/ 195 w 554"/>
              <a:gd name="T17" fmla="*/ 662 h 663"/>
              <a:gd name="T18" fmla="*/ 218 w 554"/>
              <a:gd name="T19" fmla="*/ 662 h 663"/>
              <a:gd name="T20" fmla="*/ 239 w 554"/>
              <a:gd name="T21" fmla="*/ 662 h 663"/>
              <a:gd name="T22" fmla="*/ 270 w 554"/>
              <a:gd name="T23" fmla="*/ 652 h 663"/>
              <a:gd name="T24" fmla="*/ 292 w 554"/>
              <a:gd name="T25" fmla="*/ 643 h 663"/>
              <a:gd name="T26" fmla="*/ 314 w 554"/>
              <a:gd name="T27" fmla="*/ 643 h 663"/>
              <a:gd name="T28" fmla="*/ 342 w 554"/>
              <a:gd name="T29" fmla="*/ 638 h 663"/>
              <a:gd name="T30" fmla="*/ 357 w 554"/>
              <a:gd name="T31" fmla="*/ 633 h 663"/>
              <a:gd name="T32" fmla="*/ 379 w 554"/>
              <a:gd name="T33" fmla="*/ 623 h 663"/>
              <a:gd name="T34" fmla="*/ 401 w 554"/>
              <a:gd name="T35" fmla="*/ 614 h 663"/>
              <a:gd name="T36" fmla="*/ 425 w 554"/>
              <a:gd name="T37" fmla="*/ 602 h 663"/>
              <a:gd name="T38" fmla="*/ 445 w 554"/>
              <a:gd name="T39" fmla="*/ 585 h 663"/>
              <a:gd name="T40" fmla="*/ 466 w 554"/>
              <a:gd name="T41" fmla="*/ 556 h 663"/>
              <a:gd name="T42" fmla="*/ 487 w 554"/>
              <a:gd name="T43" fmla="*/ 527 h 663"/>
              <a:gd name="T44" fmla="*/ 510 w 554"/>
              <a:gd name="T45" fmla="*/ 508 h 663"/>
              <a:gd name="T46" fmla="*/ 531 w 554"/>
              <a:gd name="T47" fmla="*/ 479 h 663"/>
              <a:gd name="T48" fmla="*/ 542 w 554"/>
              <a:gd name="T49" fmla="*/ 450 h 663"/>
              <a:gd name="T50" fmla="*/ 542 w 554"/>
              <a:gd name="T51" fmla="*/ 431 h 663"/>
              <a:gd name="T52" fmla="*/ 553 w 554"/>
              <a:gd name="T53" fmla="*/ 412 h 663"/>
              <a:gd name="T54" fmla="*/ 553 w 554"/>
              <a:gd name="T55" fmla="*/ 393 h 663"/>
              <a:gd name="T56" fmla="*/ 542 w 554"/>
              <a:gd name="T57" fmla="*/ 374 h 663"/>
              <a:gd name="T58" fmla="*/ 531 w 554"/>
              <a:gd name="T59" fmla="*/ 355 h 663"/>
              <a:gd name="T60" fmla="*/ 510 w 554"/>
              <a:gd name="T61" fmla="*/ 335 h 663"/>
              <a:gd name="T62" fmla="*/ 487 w 554"/>
              <a:gd name="T63" fmla="*/ 306 h 663"/>
              <a:gd name="T64" fmla="*/ 483 w 554"/>
              <a:gd name="T65" fmla="*/ 300 h 663"/>
              <a:gd name="T66" fmla="*/ 466 w 554"/>
              <a:gd name="T67" fmla="*/ 287 h 663"/>
              <a:gd name="T68" fmla="*/ 445 w 554"/>
              <a:gd name="T69" fmla="*/ 268 h 663"/>
              <a:gd name="T70" fmla="*/ 433 w 554"/>
              <a:gd name="T71" fmla="*/ 259 h 663"/>
              <a:gd name="T72" fmla="*/ 422 w 554"/>
              <a:gd name="T73" fmla="*/ 249 h 663"/>
              <a:gd name="T74" fmla="*/ 390 w 554"/>
              <a:gd name="T75" fmla="*/ 230 h 663"/>
              <a:gd name="T76" fmla="*/ 368 w 554"/>
              <a:gd name="T77" fmla="*/ 211 h 663"/>
              <a:gd name="T78" fmla="*/ 346 w 554"/>
              <a:gd name="T79" fmla="*/ 196 h 663"/>
              <a:gd name="T80" fmla="*/ 314 w 554"/>
              <a:gd name="T81" fmla="*/ 182 h 663"/>
              <a:gd name="T82" fmla="*/ 292 w 554"/>
              <a:gd name="T83" fmla="*/ 172 h 663"/>
              <a:gd name="T84" fmla="*/ 270 w 554"/>
              <a:gd name="T85" fmla="*/ 172 h 663"/>
              <a:gd name="T86" fmla="*/ 249 w 554"/>
              <a:gd name="T87" fmla="*/ 162 h 663"/>
              <a:gd name="T88" fmla="*/ 228 w 554"/>
              <a:gd name="T89" fmla="*/ 153 h 663"/>
              <a:gd name="T90" fmla="*/ 200 w 554"/>
              <a:gd name="T91" fmla="*/ 140 h 663"/>
              <a:gd name="T92" fmla="*/ 162 w 554"/>
              <a:gd name="T93" fmla="*/ 125 h 663"/>
              <a:gd name="T94" fmla="*/ 149 w 554"/>
              <a:gd name="T95" fmla="*/ 120 h 663"/>
              <a:gd name="T96" fmla="*/ 124 w 554"/>
              <a:gd name="T97" fmla="*/ 106 h 663"/>
              <a:gd name="T98" fmla="*/ 97 w 554"/>
              <a:gd name="T99" fmla="*/ 96 h 663"/>
              <a:gd name="T100" fmla="*/ 87 w 554"/>
              <a:gd name="T101" fmla="*/ 76 h 663"/>
              <a:gd name="T102" fmla="*/ 87 w 554"/>
              <a:gd name="T103" fmla="*/ 57 h 663"/>
              <a:gd name="T104" fmla="*/ 97 w 554"/>
              <a:gd name="T105" fmla="*/ 38 h 663"/>
              <a:gd name="T106" fmla="*/ 120 w 554"/>
              <a:gd name="T107" fmla="*/ 28 h 663"/>
              <a:gd name="T108" fmla="*/ 141 w 554"/>
              <a:gd name="T109" fmla="*/ 19 h 663"/>
              <a:gd name="T110" fmla="*/ 167 w 554"/>
              <a:gd name="T111" fmla="*/ 8 h 663"/>
              <a:gd name="T112" fmla="*/ 194 w 554"/>
              <a:gd name="T113" fmla="*/ 1 h 663"/>
              <a:gd name="T114" fmla="*/ 218 w 554"/>
              <a:gd name="T115" fmla="*/ 0 h 663"/>
              <a:gd name="T116" fmla="*/ 239 w 554"/>
              <a:gd name="T117" fmla="*/ 0 h 663"/>
              <a:gd name="T118" fmla="*/ 270 w 554"/>
              <a:gd name="T119" fmla="*/ 0 h 663"/>
              <a:gd name="T120" fmla="*/ 292 w 554"/>
              <a:gd name="T121" fmla="*/ 0 h 663"/>
              <a:gd name="T122" fmla="*/ 314 w 554"/>
              <a:gd name="T123" fmla="*/ 0 h 663"/>
              <a:gd name="T124" fmla="*/ 456 w 554"/>
              <a:gd name="T125" fmla="*/ 0 h 6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54"/>
              <a:gd name="T190" fmla="*/ 0 h 663"/>
              <a:gd name="T191" fmla="*/ 554 w 554"/>
              <a:gd name="T192" fmla="*/ 663 h 6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54" h="663">
                <a:moveTo>
                  <a:pt x="0" y="662"/>
                </a:moveTo>
                <a:lnTo>
                  <a:pt x="22" y="662"/>
                </a:lnTo>
                <a:lnTo>
                  <a:pt x="43" y="662"/>
                </a:lnTo>
                <a:lnTo>
                  <a:pt x="76" y="662"/>
                </a:lnTo>
                <a:lnTo>
                  <a:pt x="97" y="662"/>
                </a:lnTo>
                <a:lnTo>
                  <a:pt x="120" y="662"/>
                </a:lnTo>
                <a:lnTo>
                  <a:pt x="141" y="662"/>
                </a:lnTo>
                <a:lnTo>
                  <a:pt x="162" y="662"/>
                </a:lnTo>
                <a:lnTo>
                  <a:pt x="195" y="662"/>
                </a:lnTo>
                <a:lnTo>
                  <a:pt x="218" y="662"/>
                </a:lnTo>
                <a:lnTo>
                  <a:pt x="239" y="662"/>
                </a:lnTo>
                <a:lnTo>
                  <a:pt x="270" y="652"/>
                </a:lnTo>
                <a:lnTo>
                  <a:pt x="292" y="643"/>
                </a:lnTo>
                <a:lnTo>
                  <a:pt x="314" y="643"/>
                </a:lnTo>
                <a:lnTo>
                  <a:pt x="342" y="638"/>
                </a:lnTo>
                <a:lnTo>
                  <a:pt x="357" y="633"/>
                </a:lnTo>
                <a:lnTo>
                  <a:pt x="379" y="623"/>
                </a:lnTo>
                <a:lnTo>
                  <a:pt x="401" y="614"/>
                </a:lnTo>
                <a:lnTo>
                  <a:pt x="425" y="602"/>
                </a:lnTo>
                <a:lnTo>
                  <a:pt x="445" y="585"/>
                </a:lnTo>
                <a:lnTo>
                  <a:pt x="466" y="556"/>
                </a:lnTo>
                <a:lnTo>
                  <a:pt x="487" y="527"/>
                </a:lnTo>
                <a:lnTo>
                  <a:pt x="510" y="508"/>
                </a:lnTo>
                <a:lnTo>
                  <a:pt x="531" y="479"/>
                </a:lnTo>
                <a:lnTo>
                  <a:pt x="542" y="450"/>
                </a:lnTo>
                <a:lnTo>
                  <a:pt x="542" y="431"/>
                </a:lnTo>
                <a:lnTo>
                  <a:pt x="553" y="412"/>
                </a:lnTo>
                <a:lnTo>
                  <a:pt x="553" y="393"/>
                </a:lnTo>
                <a:lnTo>
                  <a:pt x="542" y="374"/>
                </a:lnTo>
                <a:lnTo>
                  <a:pt x="531" y="355"/>
                </a:lnTo>
                <a:lnTo>
                  <a:pt x="510" y="335"/>
                </a:lnTo>
                <a:lnTo>
                  <a:pt x="487" y="306"/>
                </a:lnTo>
                <a:lnTo>
                  <a:pt x="483" y="300"/>
                </a:lnTo>
                <a:lnTo>
                  <a:pt x="466" y="287"/>
                </a:lnTo>
                <a:lnTo>
                  <a:pt x="445" y="268"/>
                </a:lnTo>
                <a:lnTo>
                  <a:pt x="433" y="259"/>
                </a:lnTo>
                <a:lnTo>
                  <a:pt x="422" y="249"/>
                </a:lnTo>
                <a:lnTo>
                  <a:pt x="390" y="230"/>
                </a:lnTo>
                <a:lnTo>
                  <a:pt x="368" y="211"/>
                </a:lnTo>
                <a:lnTo>
                  <a:pt x="346" y="196"/>
                </a:lnTo>
                <a:lnTo>
                  <a:pt x="314" y="182"/>
                </a:lnTo>
                <a:lnTo>
                  <a:pt x="292" y="172"/>
                </a:lnTo>
                <a:lnTo>
                  <a:pt x="270" y="172"/>
                </a:lnTo>
                <a:lnTo>
                  <a:pt x="249" y="162"/>
                </a:lnTo>
                <a:lnTo>
                  <a:pt x="228" y="153"/>
                </a:lnTo>
                <a:lnTo>
                  <a:pt x="200" y="140"/>
                </a:lnTo>
                <a:lnTo>
                  <a:pt x="162" y="125"/>
                </a:lnTo>
                <a:lnTo>
                  <a:pt x="149" y="120"/>
                </a:lnTo>
                <a:lnTo>
                  <a:pt x="124" y="106"/>
                </a:lnTo>
                <a:lnTo>
                  <a:pt x="97" y="96"/>
                </a:lnTo>
                <a:lnTo>
                  <a:pt x="87" y="76"/>
                </a:lnTo>
                <a:lnTo>
                  <a:pt x="87" y="57"/>
                </a:lnTo>
                <a:lnTo>
                  <a:pt x="97" y="38"/>
                </a:lnTo>
                <a:lnTo>
                  <a:pt x="120" y="28"/>
                </a:lnTo>
                <a:lnTo>
                  <a:pt x="141" y="19"/>
                </a:lnTo>
                <a:lnTo>
                  <a:pt x="167" y="8"/>
                </a:lnTo>
                <a:lnTo>
                  <a:pt x="194" y="1"/>
                </a:lnTo>
                <a:lnTo>
                  <a:pt x="218" y="0"/>
                </a:lnTo>
                <a:lnTo>
                  <a:pt x="239" y="0"/>
                </a:lnTo>
                <a:lnTo>
                  <a:pt x="270" y="0"/>
                </a:lnTo>
                <a:lnTo>
                  <a:pt x="292" y="0"/>
                </a:lnTo>
                <a:lnTo>
                  <a:pt x="314" y="0"/>
                </a:lnTo>
                <a:lnTo>
                  <a:pt x="456" y="0"/>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28" name="Freeform 4"/>
          <p:cNvSpPr>
            <a:spLocks/>
          </p:cNvSpPr>
          <p:nvPr/>
        </p:nvSpPr>
        <p:spPr bwMode="auto">
          <a:xfrm>
            <a:off x="5778500" y="4562475"/>
            <a:ext cx="1511300" cy="1508125"/>
          </a:xfrm>
          <a:custGeom>
            <a:avLst/>
            <a:gdLst>
              <a:gd name="T0" fmla="*/ 480 w 961"/>
              <a:gd name="T1" fmla="*/ 27 h 855"/>
              <a:gd name="T2" fmla="*/ 511 w 961"/>
              <a:gd name="T3" fmla="*/ 13 h 855"/>
              <a:gd name="T4" fmla="*/ 542 w 961"/>
              <a:gd name="T5" fmla="*/ 7 h 855"/>
              <a:gd name="T6" fmla="*/ 574 w 961"/>
              <a:gd name="T7" fmla="*/ 7 h 855"/>
              <a:gd name="T8" fmla="*/ 605 w 961"/>
              <a:gd name="T9" fmla="*/ 0 h 855"/>
              <a:gd name="T10" fmla="*/ 653 w 961"/>
              <a:gd name="T11" fmla="*/ 0 h 855"/>
              <a:gd name="T12" fmla="*/ 684 w 961"/>
              <a:gd name="T13" fmla="*/ 0 h 855"/>
              <a:gd name="T14" fmla="*/ 717 w 961"/>
              <a:gd name="T15" fmla="*/ 0 h 855"/>
              <a:gd name="T16" fmla="*/ 748 w 961"/>
              <a:gd name="T17" fmla="*/ 13 h 855"/>
              <a:gd name="T18" fmla="*/ 786 w 961"/>
              <a:gd name="T19" fmla="*/ 42 h 855"/>
              <a:gd name="T20" fmla="*/ 802 w 961"/>
              <a:gd name="T21" fmla="*/ 70 h 855"/>
              <a:gd name="T22" fmla="*/ 802 w 961"/>
              <a:gd name="T23" fmla="*/ 98 h 855"/>
              <a:gd name="T24" fmla="*/ 795 w 961"/>
              <a:gd name="T25" fmla="*/ 125 h 855"/>
              <a:gd name="T26" fmla="*/ 771 w 961"/>
              <a:gd name="T27" fmla="*/ 146 h 855"/>
              <a:gd name="T28" fmla="*/ 740 w 961"/>
              <a:gd name="T29" fmla="*/ 175 h 855"/>
              <a:gd name="T30" fmla="*/ 701 w 961"/>
              <a:gd name="T31" fmla="*/ 196 h 855"/>
              <a:gd name="T32" fmla="*/ 669 w 961"/>
              <a:gd name="T33" fmla="*/ 202 h 855"/>
              <a:gd name="T34" fmla="*/ 631 w 961"/>
              <a:gd name="T35" fmla="*/ 221 h 855"/>
              <a:gd name="T36" fmla="*/ 598 w 961"/>
              <a:gd name="T37" fmla="*/ 231 h 855"/>
              <a:gd name="T38" fmla="*/ 565 w 961"/>
              <a:gd name="T39" fmla="*/ 244 h 855"/>
              <a:gd name="T40" fmla="*/ 527 w 961"/>
              <a:gd name="T41" fmla="*/ 265 h 855"/>
              <a:gd name="T42" fmla="*/ 488 w 961"/>
              <a:gd name="T43" fmla="*/ 287 h 855"/>
              <a:gd name="T44" fmla="*/ 462 w 961"/>
              <a:gd name="T45" fmla="*/ 298 h 855"/>
              <a:gd name="T46" fmla="*/ 425 w 961"/>
              <a:gd name="T47" fmla="*/ 301 h 855"/>
              <a:gd name="T48" fmla="*/ 385 w 961"/>
              <a:gd name="T49" fmla="*/ 314 h 855"/>
              <a:gd name="T50" fmla="*/ 354 w 961"/>
              <a:gd name="T51" fmla="*/ 322 h 855"/>
              <a:gd name="T52" fmla="*/ 321 w 961"/>
              <a:gd name="T53" fmla="*/ 338 h 855"/>
              <a:gd name="T54" fmla="*/ 290 w 961"/>
              <a:gd name="T55" fmla="*/ 357 h 855"/>
              <a:gd name="T56" fmla="*/ 259 w 961"/>
              <a:gd name="T57" fmla="*/ 385 h 855"/>
              <a:gd name="T58" fmla="*/ 228 w 961"/>
              <a:gd name="T59" fmla="*/ 413 h 855"/>
              <a:gd name="T60" fmla="*/ 198 w 961"/>
              <a:gd name="T61" fmla="*/ 437 h 855"/>
              <a:gd name="T62" fmla="*/ 162 w 961"/>
              <a:gd name="T63" fmla="*/ 471 h 855"/>
              <a:gd name="T64" fmla="*/ 109 w 961"/>
              <a:gd name="T65" fmla="*/ 511 h 855"/>
              <a:gd name="T66" fmla="*/ 54 w 961"/>
              <a:gd name="T67" fmla="*/ 559 h 855"/>
              <a:gd name="T68" fmla="*/ 31 w 961"/>
              <a:gd name="T69" fmla="*/ 581 h 855"/>
              <a:gd name="T70" fmla="*/ 7 w 961"/>
              <a:gd name="T71" fmla="*/ 616 h 855"/>
              <a:gd name="T72" fmla="*/ 2 w 961"/>
              <a:gd name="T73" fmla="*/ 656 h 855"/>
              <a:gd name="T74" fmla="*/ 0 w 961"/>
              <a:gd name="T75" fmla="*/ 689 h 855"/>
              <a:gd name="T76" fmla="*/ 3 w 961"/>
              <a:gd name="T77" fmla="*/ 710 h 855"/>
              <a:gd name="T78" fmla="*/ 23 w 961"/>
              <a:gd name="T79" fmla="*/ 742 h 855"/>
              <a:gd name="T80" fmla="*/ 46 w 961"/>
              <a:gd name="T81" fmla="*/ 770 h 855"/>
              <a:gd name="T82" fmla="*/ 86 w 961"/>
              <a:gd name="T83" fmla="*/ 798 h 855"/>
              <a:gd name="T84" fmla="*/ 125 w 961"/>
              <a:gd name="T85" fmla="*/ 818 h 855"/>
              <a:gd name="T86" fmla="*/ 157 w 961"/>
              <a:gd name="T87" fmla="*/ 833 h 855"/>
              <a:gd name="T88" fmla="*/ 196 w 961"/>
              <a:gd name="T89" fmla="*/ 840 h 855"/>
              <a:gd name="T90" fmla="*/ 244 w 961"/>
              <a:gd name="T91" fmla="*/ 849 h 855"/>
              <a:gd name="T92" fmla="*/ 275 w 961"/>
              <a:gd name="T93" fmla="*/ 854 h 855"/>
              <a:gd name="T94" fmla="*/ 306 w 961"/>
              <a:gd name="T95" fmla="*/ 854 h 855"/>
              <a:gd name="T96" fmla="*/ 338 w 961"/>
              <a:gd name="T97" fmla="*/ 854 h 855"/>
              <a:gd name="T98" fmla="*/ 385 w 961"/>
              <a:gd name="T99" fmla="*/ 847 h 855"/>
              <a:gd name="T100" fmla="*/ 425 w 961"/>
              <a:gd name="T101" fmla="*/ 847 h 855"/>
              <a:gd name="T102" fmla="*/ 471 w 961"/>
              <a:gd name="T103" fmla="*/ 840 h 855"/>
              <a:gd name="T104" fmla="*/ 511 w 961"/>
              <a:gd name="T105" fmla="*/ 826 h 855"/>
              <a:gd name="T106" fmla="*/ 559 w 961"/>
              <a:gd name="T107" fmla="*/ 811 h 855"/>
              <a:gd name="T108" fmla="*/ 598 w 961"/>
              <a:gd name="T109" fmla="*/ 798 h 855"/>
              <a:gd name="T110" fmla="*/ 636 w 961"/>
              <a:gd name="T111" fmla="*/ 777 h 855"/>
              <a:gd name="T112" fmla="*/ 678 w 961"/>
              <a:gd name="T113" fmla="*/ 761 h 855"/>
              <a:gd name="T114" fmla="*/ 713 w 961"/>
              <a:gd name="T115" fmla="*/ 737 h 855"/>
              <a:gd name="T116" fmla="*/ 755 w 961"/>
              <a:gd name="T117" fmla="*/ 707 h 855"/>
              <a:gd name="T118" fmla="*/ 795 w 961"/>
              <a:gd name="T119" fmla="*/ 679 h 855"/>
              <a:gd name="T120" fmla="*/ 819 w 961"/>
              <a:gd name="T121" fmla="*/ 651 h 85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61"/>
              <a:gd name="T184" fmla="*/ 0 h 855"/>
              <a:gd name="T185" fmla="*/ 961 w 961"/>
              <a:gd name="T186" fmla="*/ 855 h 85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61" h="855">
                <a:moveTo>
                  <a:pt x="240" y="77"/>
                </a:moveTo>
                <a:lnTo>
                  <a:pt x="480" y="27"/>
                </a:lnTo>
                <a:lnTo>
                  <a:pt x="496" y="20"/>
                </a:lnTo>
                <a:lnTo>
                  <a:pt x="511" y="13"/>
                </a:lnTo>
                <a:lnTo>
                  <a:pt x="527" y="13"/>
                </a:lnTo>
                <a:lnTo>
                  <a:pt x="542" y="7"/>
                </a:lnTo>
                <a:lnTo>
                  <a:pt x="559" y="7"/>
                </a:lnTo>
                <a:lnTo>
                  <a:pt x="574" y="7"/>
                </a:lnTo>
                <a:lnTo>
                  <a:pt x="590" y="7"/>
                </a:lnTo>
                <a:lnTo>
                  <a:pt x="605" y="0"/>
                </a:lnTo>
                <a:lnTo>
                  <a:pt x="630" y="0"/>
                </a:lnTo>
                <a:lnTo>
                  <a:pt x="653" y="0"/>
                </a:lnTo>
                <a:lnTo>
                  <a:pt x="669" y="0"/>
                </a:lnTo>
                <a:lnTo>
                  <a:pt x="684" y="0"/>
                </a:lnTo>
                <a:lnTo>
                  <a:pt x="701" y="0"/>
                </a:lnTo>
                <a:lnTo>
                  <a:pt x="717" y="0"/>
                </a:lnTo>
                <a:lnTo>
                  <a:pt x="732" y="5"/>
                </a:lnTo>
                <a:lnTo>
                  <a:pt x="748" y="13"/>
                </a:lnTo>
                <a:lnTo>
                  <a:pt x="771" y="27"/>
                </a:lnTo>
                <a:lnTo>
                  <a:pt x="786" y="42"/>
                </a:lnTo>
                <a:lnTo>
                  <a:pt x="795" y="55"/>
                </a:lnTo>
                <a:lnTo>
                  <a:pt x="802" y="70"/>
                </a:lnTo>
                <a:lnTo>
                  <a:pt x="802" y="83"/>
                </a:lnTo>
                <a:lnTo>
                  <a:pt x="802" y="98"/>
                </a:lnTo>
                <a:lnTo>
                  <a:pt x="802" y="112"/>
                </a:lnTo>
                <a:lnTo>
                  <a:pt x="795" y="125"/>
                </a:lnTo>
                <a:lnTo>
                  <a:pt x="786" y="139"/>
                </a:lnTo>
                <a:lnTo>
                  <a:pt x="771" y="146"/>
                </a:lnTo>
                <a:lnTo>
                  <a:pt x="755" y="161"/>
                </a:lnTo>
                <a:lnTo>
                  <a:pt x="740" y="175"/>
                </a:lnTo>
                <a:lnTo>
                  <a:pt x="717" y="188"/>
                </a:lnTo>
                <a:lnTo>
                  <a:pt x="701" y="196"/>
                </a:lnTo>
                <a:lnTo>
                  <a:pt x="688" y="201"/>
                </a:lnTo>
                <a:lnTo>
                  <a:pt x="669" y="202"/>
                </a:lnTo>
                <a:lnTo>
                  <a:pt x="652" y="212"/>
                </a:lnTo>
                <a:lnTo>
                  <a:pt x="631" y="221"/>
                </a:lnTo>
                <a:lnTo>
                  <a:pt x="613" y="224"/>
                </a:lnTo>
                <a:lnTo>
                  <a:pt x="598" y="231"/>
                </a:lnTo>
                <a:lnTo>
                  <a:pt x="582" y="238"/>
                </a:lnTo>
                <a:lnTo>
                  <a:pt x="565" y="244"/>
                </a:lnTo>
                <a:lnTo>
                  <a:pt x="550" y="255"/>
                </a:lnTo>
                <a:lnTo>
                  <a:pt x="527" y="265"/>
                </a:lnTo>
                <a:lnTo>
                  <a:pt x="511" y="277"/>
                </a:lnTo>
                <a:lnTo>
                  <a:pt x="488" y="287"/>
                </a:lnTo>
                <a:lnTo>
                  <a:pt x="471" y="294"/>
                </a:lnTo>
                <a:lnTo>
                  <a:pt x="462" y="298"/>
                </a:lnTo>
                <a:lnTo>
                  <a:pt x="440" y="301"/>
                </a:lnTo>
                <a:lnTo>
                  <a:pt x="425" y="301"/>
                </a:lnTo>
                <a:lnTo>
                  <a:pt x="409" y="307"/>
                </a:lnTo>
                <a:lnTo>
                  <a:pt x="385" y="314"/>
                </a:lnTo>
                <a:lnTo>
                  <a:pt x="369" y="314"/>
                </a:lnTo>
                <a:lnTo>
                  <a:pt x="354" y="322"/>
                </a:lnTo>
                <a:lnTo>
                  <a:pt x="338" y="328"/>
                </a:lnTo>
                <a:lnTo>
                  <a:pt x="321" y="338"/>
                </a:lnTo>
                <a:lnTo>
                  <a:pt x="306" y="350"/>
                </a:lnTo>
                <a:lnTo>
                  <a:pt x="290" y="357"/>
                </a:lnTo>
                <a:lnTo>
                  <a:pt x="275" y="370"/>
                </a:lnTo>
                <a:lnTo>
                  <a:pt x="259" y="385"/>
                </a:lnTo>
                <a:lnTo>
                  <a:pt x="245" y="399"/>
                </a:lnTo>
                <a:lnTo>
                  <a:pt x="228" y="413"/>
                </a:lnTo>
                <a:lnTo>
                  <a:pt x="211" y="427"/>
                </a:lnTo>
                <a:lnTo>
                  <a:pt x="198" y="437"/>
                </a:lnTo>
                <a:lnTo>
                  <a:pt x="182" y="455"/>
                </a:lnTo>
                <a:lnTo>
                  <a:pt x="162" y="471"/>
                </a:lnTo>
                <a:lnTo>
                  <a:pt x="140" y="483"/>
                </a:lnTo>
                <a:lnTo>
                  <a:pt x="109" y="511"/>
                </a:lnTo>
                <a:lnTo>
                  <a:pt x="82" y="534"/>
                </a:lnTo>
                <a:lnTo>
                  <a:pt x="54" y="559"/>
                </a:lnTo>
                <a:lnTo>
                  <a:pt x="42" y="572"/>
                </a:lnTo>
                <a:lnTo>
                  <a:pt x="31" y="581"/>
                </a:lnTo>
                <a:lnTo>
                  <a:pt x="15" y="602"/>
                </a:lnTo>
                <a:lnTo>
                  <a:pt x="7" y="616"/>
                </a:lnTo>
                <a:lnTo>
                  <a:pt x="2" y="633"/>
                </a:lnTo>
                <a:lnTo>
                  <a:pt x="2" y="656"/>
                </a:lnTo>
                <a:lnTo>
                  <a:pt x="0" y="669"/>
                </a:lnTo>
                <a:lnTo>
                  <a:pt x="0" y="689"/>
                </a:lnTo>
                <a:lnTo>
                  <a:pt x="1" y="701"/>
                </a:lnTo>
                <a:lnTo>
                  <a:pt x="3" y="710"/>
                </a:lnTo>
                <a:lnTo>
                  <a:pt x="7" y="721"/>
                </a:lnTo>
                <a:lnTo>
                  <a:pt x="23" y="742"/>
                </a:lnTo>
                <a:lnTo>
                  <a:pt x="31" y="755"/>
                </a:lnTo>
                <a:lnTo>
                  <a:pt x="46" y="770"/>
                </a:lnTo>
                <a:lnTo>
                  <a:pt x="69" y="784"/>
                </a:lnTo>
                <a:lnTo>
                  <a:pt x="86" y="798"/>
                </a:lnTo>
                <a:lnTo>
                  <a:pt x="109" y="811"/>
                </a:lnTo>
                <a:lnTo>
                  <a:pt x="125" y="818"/>
                </a:lnTo>
                <a:lnTo>
                  <a:pt x="140" y="826"/>
                </a:lnTo>
                <a:lnTo>
                  <a:pt x="157" y="833"/>
                </a:lnTo>
                <a:lnTo>
                  <a:pt x="179" y="836"/>
                </a:lnTo>
                <a:lnTo>
                  <a:pt x="196" y="840"/>
                </a:lnTo>
                <a:lnTo>
                  <a:pt x="219" y="847"/>
                </a:lnTo>
                <a:lnTo>
                  <a:pt x="244" y="849"/>
                </a:lnTo>
                <a:lnTo>
                  <a:pt x="258" y="851"/>
                </a:lnTo>
                <a:lnTo>
                  <a:pt x="275" y="854"/>
                </a:lnTo>
                <a:lnTo>
                  <a:pt x="290" y="854"/>
                </a:lnTo>
                <a:lnTo>
                  <a:pt x="306" y="854"/>
                </a:lnTo>
                <a:lnTo>
                  <a:pt x="323" y="854"/>
                </a:lnTo>
                <a:lnTo>
                  <a:pt x="338" y="854"/>
                </a:lnTo>
                <a:lnTo>
                  <a:pt x="363" y="849"/>
                </a:lnTo>
                <a:lnTo>
                  <a:pt x="385" y="847"/>
                </a:lnTo>
                <a:lnTo>
                  <a:pt x="409" y="847"/>
                </a:lnTo>
                <a:lnTo>
                  <a:pt x="425" y="847"/>
                </a:lnTo>
                <a:lnTo>
                  <a:pt x="456" y="840"/>
                </a:lnTo>
                <a:lnTo>
                  <a:pt x="471" y="840"/>
                </a:lnTo>
                <a:lnTo>
                  <a:pt x="488" y="826"/>
                </a:lnTo>
                <a:lnTo>
                  <a:pt x="511" y="826"/>
                </a:lnTo>
                <a:lnTo>
                  <a:pt x="542" y="811"/>
                </a:lnTo>
                <a:lnTo>
                  <a:pt x="559" y="811"/>
                </a:lnTo>
                <a:lnTo>
                  <a:pt x="582" y="798"/>
                </a:lnTo>
                <a:lnTo>
                  <a:pt x="598" y="798"/>
                </a:lnTo>
                <a:lnTo>
                  <a:pt x="621" y="784"/>
                </a:lnTo>
                <a:lnTo>
                  <a:pt x="636" y="777"/>
                </a:lnTo>
                <a:lnTo>
                  <a:pt x="661" y="770"/>
                </a:lnTo>
                <a:lnTo>
                  <a:pt x="678" y="761"/>
                </a:lnTo>
                <a:lnTo>
                  <a:pt x="692" y="748"/>
                </a:lnTo>
                <a:lnTo>
                  <a:pt x="713" y="737"/>
                </a:lnTo>
                <a:lnTo>
                  <a:pt x="740" y="721"/>
                </a:lnTo>
                <a:lnTo>
                  <a:pt x="755" y="707"/>
                </a:lnTo>
                <a:lnTo>
                  <a:pt x="771" y="700"/>
                </a:lnTo>
                <a:lnTo>
                  <a:pt x="795" y="679"/>
                </a:lnTo>
                <a:lnTo>
                  <a:pt x="811" y="665"/>
                </a:lnTo>
                <a:lnTo>
                  <a:pt x="819" y="651"/>
                </a:lnTo>
                <a:lnTo>
                  <a:pt x="960" y="604"/>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29" name="Freeform 5"/>
          <p:cNvSpPr>
            <a:spLocks/>
          </p:cNvSpPr>
          <p:nvPr/>
        </p:nvSpPr>
        <p:spPr bwMode="auto">
          <a:xfrm>
            <a:off x="762000" y="3259138"/>
            <a:ext cx="1473200" cy="2017712"/>
          </a:xfrm>
          <a:custGeom>
            <a:avLst/>
            <a:gdLst>
              <a:gd name="T0" fmla="*/ 877 w 937"/>
              <a:gd name="T1" fmla="*/ 9 h 1144"/>
              <a:gd name="T2" fmla="*/ 936 w 937"/>
              <a:gd name="T3" fmla="*/ 63 h 1144"/>
              <a:gd name="T4" fmla="*/ 925 w 937"/>
              <a:gd name="T5" fmla="*/ 113 h 1144"/>
              <a:gd name="T6" fmla="*/ 899 w 937"/>
              <a:gd name="T7" fmla="*/ 146 h 1144"/>
              <a:gd name="T8" fmla="*/ 854 w 937"/>
              <a:gd name="T9" fmla="*/ 184 h 1144"/>
              <a:gd name="T10" fmla="*/ 810 w 937"/>
              <a:gd name="T11" fmla="*/ 212 h 1144"/>
              <a:gd name="T12" fmla="*/ 750 w 937"/>
              <a:gd name="T13" fmla="*/ 249 h 1144"/>
              <a:gd name="T14" fmla="*/ 691 w 937"/>
              <a:gd name="T15" fmla="*/ 277 h 1144"/>
              <a:gd name="T16" fmla="*/ 633 w 937"/>
              <a:gd name="T17" fmla="*/ 296 h 1144"/>
              <a:gd name="T18" fmla="*/ 574 w 937"/>
              <a:gd name="T19" fmla="*/ 314 h 1144"/>
              <a:gd name="T20" fmla="*/ 500 w 937"/>
              <a:gd name="T21" fmla="*/ 342 h 1144"/>
              <a:gd name="T22" fmla="*/ 427 w 937"/>
              <a:gd name="T23" fmla="*/ 360 h 1144"/>
              <a:gd name="T24" fmla="*/ 367 w 937"/>
              <a:gd name="T25" fmla="*/ 386 h 1144"/>
              <a:gd name="T26" fmla="*/ 312 w 937"/>
              <a:gd name="T27" fmla="*/ 410 h 1144"/>
              <a:gd name="T28" fmla="*/ 236 w 937"/>
              <a:gd name="T29" fmla="*/ 454 h 1144"/>
              <a:gd name="T30" fmla="*/ 176 w 937"/>
              <a:gd name="T31" fmla="*/ 494 h 1144"/>
              <a:gd name="T32" fmla="*/ 132 w 937"/>
              <a:gd name="T33" fmla="*/ 538 h 1144"/>
              <a:gd name="T34" fmla="*/ 96 w 937"/>
              <a:gd name="T35" fmla="*/ 574 h 1144"/>
              <a:gd name="T36" fmla="*/ 52 w 937"/>
              <a:gd name="T37" fmla="*/ 609 h 1144"/>
              <a:gd name="T38" fmla="*/ 16 w 937"/>
              <a:gd name="T39" fmla="*/ 649 h 1144"/>
              <a:gd name="T40" fmla="*/ 8 w 937"/>
              <a:gd name="T41" fmla="*/ 688 h 1144"/>
              <a:gd name="T42" fmla="*/ 0 w 937"/>
              <a:gd name="T43" fmla="*/ 723 h 1144"/>
              <a:gd name="T44" fmla="*/ 0 w 937"/>
              <a:gd name="T45" fmla="*/ 761 h 1144"/>
              <a:gd name="T46" fmla="*/ 0 w 937"/>
              <a:gd name="T47" fmla="*/ 799 h 1144"/>
              <a:gd name="T48" fmla="*/ 15 w 937"/>
              <a:gd name="T49" fmla="*/ 855 h 1144"/>
              <a:gd name="T50" fmla="*/ 28 w 937"/>
              <a:gd name="T51" fmla="*/ 891 h 1144"/>
              <a:gd name="T52" fmla="*/ 43 w 937"/>
              <a:gd name="T53" fmla="*/ 928 h 1144"/>
              <a:gd name="T54" fmla="*/ 87 w 937"/>
              <a:gd name="T55" fmla="*/ 966 h 1144"/>
              <a:gd name="T56" fmla="*/ 132 w 937"/>
              <a:gd name="T57" fmla="*/ 1012 h 1144"/>
              <a:gd name="T58" fmla="*/ 205 w 937"/>
              <a:gd name="T59" fmla="*/ 1050 h 1144"/>
              <a:gd name="T60" fmla="*/ 279 w 937"/>
              <a:gd name="T61" fmla="*/ 1078 h 1144"/>
              <a:gd name="T62" fmla="*/ 338 w 937"/>
              <a:gd name="T63" fmla="*/ 1097 h 1144"/>
              <a:gd name="T64" fmla="*/ 397 w 937"/>
              <a:gd name="T65" fmla="*/ 1115 h 1144"/>
              <a:gd name="T66" fmla="*/ 457 w 937"/>
              <a:gd name="T67" fmla="*/ 1131 h 1144"/>
              <a:gd name="T68" fmla="*/ 514 w 937"/>
              <a:gd name="T69" fmla="*/ 1134 h 1144"/>
              <a:gd name="T70" fmla="*/ 580 w 937"/>
              <a:gd name="T71" fmla="*/ 1138 h 1144"/>
              <a:gd name="T72" fmla="*/ 647 w 937"/>
              <a:gd name="T73" fmla="*/ 1143 h 1144"/>
              <a:gd name="T74" fmla="*/ 709 w 937"/>
              <a:gd name="T75" fmla="*/ 1140 h 1144"/>
              <a:gd name="T76" fmla="*/ 825 w 937"/>
              <a:gd name="T77" fmla="*/ 1115 h 114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37"/>
              <a:gd name="T118" fmla="*/ 0 h 1144"/>
              <a:gd name="T119" fmla="*/ 937 w 937"/>
              <a:gd name="T120" fmla="*/ 1144 h 114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37" h="1144">
                <a:moveTo>
                  <a:pt x="811" y="0"/>
                </a:moveTo>
                <a:lnTo>
                  <a:pt x="877" y="9"/>
                </a:lnTo>
                <a:lnTo>
                  <a:pt x="917" y="31"/>
                </a:lnTo>
                <a:lnTo>
                  <a:pt x="936" y="63"/>
                </a:lnTo>
                <a:lnTo>
                  <a:pt x="930" y="90"/>
                </a:lnTo>
                <a:lnTo>
                  <a:pt x="925" y="113"/>
                </a:lnTo>
                <a:lnTo>
                  <a:pt x="912" y="128"/>
                </a:lnTo>
                <a:lnTo>
                  <a:pt x="899" y="146"/>
                </a:lnTo>
                <a:lnTo>
                  <a:pt x="883" y="164"/>
                </a:lnTo>
                <a:lnTo>
                  <a:pt x="854" y="184"/>
                </a:lnTo>
                <a:lnTo>
                  <a:pt x="836" y="200"/>
                </a:lnTo>
                <a:lnTo>
                  <a:pt x="810" y="212"/>
                </a:lnTo>
                <a:lnTo>
                  <a:pt x="784" y="228"/>
                </a:lnTo>
                <a:lnTo>
                  <a:pt x="750" y="249"/>
                </a:lnTo>
                <a:lnTo>
                  <a:pt x="722" y="258"/>
                </a:lnTo>
                <a:lnTo>
                  <a:pt x="691" y="277"/>
                </a:lnTo>
                <a:lnTo>
                  <a:pt x="663" y="286"/>
                </a:lnTo>
                <a:lnTo>
                  <a:pt x="633" y="296"/>
                </a:lnTo>
                <a:lnTo>
                  <a:pt x="603" y="305"/>
                </a:lnTo>
                <a:lnTo>
                  <a:pt x="574" y="314"/>
                </a:lnTo>
                <a:lnTo>
                  <a:pt x="546" y="324"/>
                </a:lnTo>
                <a:lnTo>
                  <a:pt x="500" y="342"/>
                </a:lnTo>
                <a:lnTo>
                  <a:pt x="456" y="351"/>
                </a:lnTo>
                <a:lnTo>
                  <a:pt x="427" y="360"/>
                </a:lnTo>
                <a:lnTo>
                  <a:pt x="397" y="369"/>
                </a:lnTo>
                <a:lnTo>
                  <a:pt x="367" y="386"/>
                </a:lnTo>
                <a:lnTo>
                  <a:pt x="338" y="397"/>
                </a:lnTo>
                <a:lnTo>
                  <a:pt x="312" y="410"/>
                </a:lnTo>
                <a:lnTo>
                  <a:pt x="279" y="425"/>
                </a:lnTo>
                <a:lnTo>
                  <a:pt x="236" y="454"/>
                </a:lnTo>
                <a:lnTo>
                  <a:pt x="205" y="472"/>
                </a:lnTo>
                <a:lnTo>
                  <a:pt x="176" y="494"/>
                </a:lnTo>
                <a:lnTo>
                  <a:pt x="151" y="518"/>
                </a:lnTo>
                <a:lnTo>
                  <a:pt x="132" y="538"/>
                </a:lnTo>
                <a:lnTo>
                  <a:pt x="121" y="555"/>
                </a:lnTo>
                <a:lnTo>
                  <a:pt x="96" y="574"/>
                </a:lnTo>
                <a:lnTo>
                  <a:pt x="73" y="594"/>
                </a:lnTo>
                <a:lnTo>
                  <a:pt x="52" y="609"/>
                </a:lnTo>
                <a:lnTo>
                  <a:pt x="28" y="630"/>
                </a:lnTo>
                <a:lnTo>
                  <a:pt x="16" y="649"/>
                </a:lnTo>
                <a:lnTo>
                  <a:pt x="15" y="667"/>
                </a:lnTo>
                <a:lnTo>
                  <a:pt x="8" y="688"/>
                </a:lnTo>
                <a:lnTo>
                  <a:pt x="0" y="705"/>
                </a:lnTo>
                <a:lnTo>
                  <a:pt x="0" y="723"/>
                </a:lnTo>
                <a:lnTo>
                  <a:pt x="0" y="743"/>
                </a:lnTo>
                <a:lnTo>
                  <a:pt x="0" y="761"/>
                </a:lnTo>
                <a:lnTo>
                  <a:pt x="0" y="779"/>
                </a:lnTo>
                <a:lnTo>
                  <a:pt x="0" y="799"/>
                </a:lnTo>
                <a:lnTo>
                  <a:pt x="0" y="827"/>
                </a:lnTo>
                <a:lnTo>
                  <a:pt x="15" y="855"/>
                </a:lnTo>
                <a:lnTo>
                  <a:pt x="22" y="873"/>
                </a:lnTo>
                <a:lnTo>
                  <a:pt x="28" y="891"/>
                </a:lnTo>
                <a:lnTo>
                  <a:pt x="39" y="911"/>
                </a:lnTo>
                <a:lnTo>
                  <a:pt x="43" y="928"/>
                </a:lnTo>
                <a:lnTo>
                  <a:pt x="59" y="947"/>
                </a:lnTo>
                <a:lnTo>
                  <a:pt x="87" y="966"/>
                </a:lnTo>
                <a:lnTo>
                  <a:pt x="103" y="984"/>
                </a:lnTo>
                <a:lnTo>
                  <a:pt x="132" y="1012"/>
                </a:lnTo>
                <a:lnTo>
                  <a:pt x="161" y="1031"/>
                </a:lnTo>
                <a:lnTo>
                  <a:pt x="205" y="1050"/>
                </a:lnTo>
                <a:lnTo>
                  <a:pt x="239" y="1063"/>
                </a:lnTo>
                <a:lnTo>
                  <a:pt x="279" y="1078"/>
                </a:lnTo>
                <a:lnTo>
                  <a:pt x="309" y="1087"/>
                </a:lnTo>
                <a:lnTo>
                  <a:pt x="338" y="1097"/>
                </a:lnTo>
                <a:lnTo>
                  <a:pt x="368" y="1106"/>
                </a:lnTo>
                <a:lnTo>
                  <a:pt x="397" y="1115"/>
                </a:lnTo>
                <a:lnTo>
                  <a:pt x="428" y="1123"/>
                </a:lnTo>
                <a:lnTo>
                  <a:pt x="457" y="1131"/>
                </a:lnTo>
                <a:lnTo>
                  <a:pt x="486" y="1134"/>
                </a:lnTo>
                <a:lnTo>
                  <a:pt x="514" y="1134"/>
                </a:lnTo>
                <a:lnTo>
                  <a:pt x="545" y="1134"/>
                </a:lnTo>
                <a:lnTo>
                  <a:pt x="580" y="1138"/>
                </a:lnTo>
                <a:lnTo>
                  <a:pt x="609" y="1140"/>
                </a:lnTo>
                <a:lnTo>
                  <a:pt x="647" y="1143"/>
                </a:lnTo>
                <a:lnTo>
                  <a:pt x="677" y="1143"/>
                </a:lnTo>
                <a:lnTo>
                  <a:pt x="709" y="1140"/>
                </a:lnTo>
                <a:lnTo>
                  <a:pt x="750" y="1134"/>
                </a:lnTo>
                <a:lnTo>
                  <a:pt x="825" y="1115"/>
                </a:lnTo>
                <a:lnTo>
                  <a:pt x="903" y="1086"/>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6630"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075" y="2895600"/>
            <a:ext cx="454183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7"/>
          <p:cNvSpPr>
            <a:spLocks noChangeArrowheads="1"/>
          </p:cNvSpPr>
          <p:nvPr/>
        </p:nvSpPr>
        <p:spPr bwMode="auto">
          <a:xfrm>
            <a:off x="2886075" y="4556125"/>
            <a:ext cx="250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b="1">
                <a:solidFill>
                  <a:schemeClr val="tx2"/>
                </a:solidFill>
                <a:latin typeface="Arial" panose="020B0604020202020204" pitchFamily="34" charset="0"/>
              </a:rPr>
              <a:t>Analog Network</a:t>
            </a:r>
          </a:p>
        </p:txBody>
      </p:sp>
      <p:sp>
        <p:nvSpPr>
          <p:cNvPr id="432136" name="Rectangle 8"/>
          <p:cNvSpPr>
            <a:spLocks noChangeArrowheads="1"/>
          </p:cNvSpPr>
          <p:nvPr/>
        </p:nvSpPr>
        <p:spPr bwMode="auto">
          <a:xfrm>
            <a:off x="2760663" y="3900488"/>
            <a:ext cx="2686050" cy="57626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800" b="1">
                <a:solidFill>
                  <a:schemeClr val="accent1"/>
                </a:solidFill>
                <a:effectLst>
                  <a:outerShdw blurRad="38100" dist="38100" dir="2700000" algn="tl">
                    <a:srgbClr val="C0C0C0"/>
                  </a:outerShdw>
                </a:effectLst>
                <a:latin typeface="Arial" pitchFamily="34" charset="0"/>
              </a:rPr>
              <a:t>Bell Telephone</a:t>
            </a:r>
          </a:p>
        </p:txBody>
      </p:sp>
      <p:pic>
        <p:nvPicPr>
          <p:cNvPr id="26633"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3738" y="4746625"/>
            <a:ext cx="1638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3363" y="750888"/>
            <a:ext cx="2300287"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31888" y="1446213"/>
            <a:ext cx="2290762"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3500" y="2895600"/>
            <a:ext cx="7715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402717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1866900" y="279400"/>
            <a:ext cx="6858000" cy="622300"/>
          </a:xfrm>
          <a:noFill/>
        </p:spPr>
        <p:txBody>
          <a:bodyPr lIns="82550" tIns="41275" rIns="82550" bIns="41275"/>
          <a:lstStyle/>
          <a:p>
            <a:pPr defTabSz="822325" eaLnBrk="1" hangingPunct="1"/>
            <a:r>
              <a:rPr lang="en-US" b="1"/>
              <a:t>TELEPHONE NETWORK</a:t>
            </a:r>
          </a:p>
        </p:txBody>
      </p:sp>
      <p:sp>
        <p:nvSpPr>
          <p:cNvPr id="27651" name="Freeform 1027"/>
          <p:cNvSpPr>
            <a:spLocks/>
          </p:cNvSpPr>
          <p:nvPr/>
        </p:nvSpPr>
        <p:spPr bwMode="auto">
          <a:xfrm>
            <a:off x="6764338" y="2336800"/>
            <a:ext cx="865187" cy="1169988"/>
          </a:xfrm>
          <a:custGeom>
            <a:avLst/>
            <a:gdLst>
              <a:gd name="T0" fmla="*/ 0 w 550"/>
              <a:gd name="T1" fmla="*/ 662 h 663"/>
              <a:gd name="T2" fmla="*/ 22 w 550"/>
              <a:gd name="T3" fmla="*/ 662 h 663"/>
              <a:gd name="T4" fmla="*/ 43 w 550"/>
              <a:gd name="T5" fmla="*/ 662 h 663"/>
              <a:gd name="T6" fmla="*/ 75 w 550"/>
              <a:gd name="T7" fmla="*/ 662 h 663"/>
              <a:gd name="T8" fmla="*/ 96 w 550"/>
              <a:gd name="T9" fmla="*/ 662 h 663"/>
              <a:gd name="T10" fmla="*/ 119 w 550"/>
              <a:gd name="T11" fmla="*/ 662 h 663"/>
              <a:gd name="T12" fmla="*/ 140 w 550"/>
              <a:gd name="T13" fmla="*/ 662 h 663"/>
              <a:gd name="T14" fmla="*/ 161 w 550"/>
              <a:gd name="T15" fmla="*/ 662 h 663"/>
              <a:gd name="T16" fmla="*/ 193 w 550"/>
              <a:gd name="T17" fmla="*/ 662 h 663"/>
              <a:gd name="T18" fmla="*/ 215 w 550"/>
              <a:gd name="T19" fmla="*/ 662 h 663"/>
              <a:gd name="T20" fmla="*/ 237 w 550"/>
              <a:gd name="T21" fmla="*/ 662 h 663"/>
              <a:gd name="T22" fmla="*/ 269 w 550"/>
              <a:gd name="T23" fmla="*/ 652 h 663"/>
              <a:gd name="T24" fmla="*/ 290 w 550"/>
              <a:gd name="T25" fmla="*/ 643 h 663"/>
              <a:gd name="T26" fmla="*/ 312 w 550"/>
              <a:gd name="T27" fmla="*/ 643 h 663"/>
              <a:gd name="T28" fmla="*/ 340 w 550"/>
              <a:gd name="T29" fmla="*/ 638 h 663"/>
              <a:gd name="T30" fmla="*/ 355 w 550"/>
              <a:gd name="T31" fmla="*/ 633 h 663"/>
              <a:gd name="T32" fmla="*/ 377 w 550"/>
              <a:gd name="T33" fmla="*/ 623 h 663"/>
              <a:gd name="T34" fmla="*/ 398 w 550"/>
              <a:gd name="T35" fmla="*/ 614 h 663"/>
              <a:gd name="T36" fmla="*/ 422 w 550"/>
              <a:gd name="T37" fmla="*/ 602 h 663"/>
              <a:gd name="T38" fmla="*/ 442 w 550"/>
              <a:gd name="T39" fmla="*/ 585 h 663"/>
              <a:gd name="T40" fmla="*/ 463 w 550"/>
              <a:gd name="T41" fmla="*/ 556 h 663"/>
              <a:gd name="T42" fmla="*/ 484 w 550"/>
              <a:gd name="T43" fmla="*/ 527 h 663"/>
              <a:gd name="T44" fmla="*/ 506 w 550"/>
              <a:gd name="T45" fmla="*/ 508 h 663"/>
              <a:gd name="T46" fmla="*/ 527 w 550"/>
              <a:gd name="T47" fmla="*/ 479 h 663"/>
              <a:gd name="T48" fmla="*/ 538 w 550"/>
              <a:gd name="T49" fmla="*/ 450 h 663"/>
              <a:gd name="T50" fmla="*/ 538 w 550"/>
              <a:gd name="T51" fmla="*/ 431 h 663"/>
              <a:gd name="T52" fmla="*/ 549 w 550"/>
              <a:gd name="T53" fmla="*/ 412 h 663"/>
              <a:gd name="T54" fmla="*/ 549 w 550"/>
              <a:gd name="T55" fmla="*/ 393 h 663"/>
              <a:gd name="T56" fmla="*/ 538 w 550"/>
              <a:gd name="T57" fmla="*/ 374 h 663"/>
              <a:gd name="T58" fmla="*/ 527 w 550"/>
              <a:gd name="T59" fmla="*/ 355 h 663"/>
              <a:gd name="T60" fmla="*/ 506 w 550"/>
              <a:gd name="T61" fmla="*/ 335 h 663"/>
              <a:gd name="T62" fmla="*/ 484 w 550"/>
              <a:gd name="T63" fmla="*/ 306 h 663"/>
              <a:gd name="T64" fmla="*/ 479 w 550"/>
              <a:gd name="T65" fmla="*/ 300 h 663"/>
              <a:gd name="T66" fmla="*/ 463 w 550"/>
              <a:gd name="T67" fmla="*/ 287 h 663"/>
              <a:gd name="T68" fmla="*/ 442 w 550"/>
              <a:gd name="T69" fmla="*/ 268 h 663"/>
              <a:gd name="T70" fmla="*/ 430 w 550"/>
              <a:gd name="T71" fmla="*/ 259 h 663"/>
              <a:gd name="T72" fmla="*/ 419 w 550"/>
              <a:gd name="T73" fmla="*/ 249 h 663"/>
              <a:gd name="T74" fmla="*/ 387 w 550"/>
              <a:gd name="T75" fmla="*/ 230 h 663"/>
              <a:gd name="T76" fmla="*/ 366 w 550"/>
              <a:gd name="T77" fmla="*/ 211 h 663"/>
              <a:gd name="T78" fmla="*/ 344 w 550"/>
              <a:gd name="T79" fmla="*/ 196 h 663"/>
              <a:gd name="T80" fmla="*/ 312 w 550"/>
              <a:gd name="T81" fmla="*/ 182 h 663"/>
              <a:gd name="T82" fmla="*/ 290 w 550"/>
              <a:gd name="T83" fmla="*/ 172 h 663"/>
              <a:gd name="T84" fmla="*/ 269 w 550"/>
              <a:gd name="T85" fmla="*/ 172 h 663"/>
              <a:gd name="T86" fmla="*/ 248 w 550"/>
              <a:gd name="T87" fmla="*/ 162 h 663"/>
              <a:gd name="T88" fmla="*/ 226 w 550"/>
              <a:gd name="T89" fmla="*/ 153 h 663"/>
              <a:gd name="T90" fmla="*/ 198 w 550"/>
              <a:gd name="T91" fmla="*/ 140 h 663"/>
              <a:gd name="T92" fmla="*/ 161 w 550"/>
              <a:gd name="T93" fmla="*/ 125 h 663"/>
              <a:gd name="T94" fmla="*/ 148 w 550"/>
              <a:gd name="T95" fmla="*/ 120 h 663"/>
              <a:gd name="T96" fmla="*/ 124 w 550"/>
              <a:gd name="T97" fmla="*/ 106 h 663"/>
              <a:gd name="T98" fmla="*/ 96 w 550"/>
              <a:gd name="T99" fmla="*/ 96 h 663"/>
              <a:gd name="T100" fmla="*/ 86 w 550"/>
              <a:gd name="T101" fmla="*/ 76 h 663"/>
              <a:gd name="T102" fmla="*/ 86 w 550"/>
              <a:gd name="T103" fmla="*/ 57 h 663"/>
              <a:gd name="T104" fmla="*/ 96 w 550"/>
              <a:gd name="T105" fmla="*/ 38 h 663"/>
              <a:gd name="T106" fmla="*/ 119 w 550"/>
              <a:gd name="T107" fmla="*/ 28 h 663"/>
              <a:gd name="T108" fmla="*/ 140 w 550"/>
              <a:gd name="T109" fmla="*/ 19 h 663"/>
              <a:gd name="T110" fmla="*/ 166 w 550"/>
              <a:gd name="T111" fmla="*/ 8 h 663"/>
              <a:gd name="T112" fmla="*/ 192 w 550"/>
              <a:gd name="T113" fmla="*/ 1 h 663"/>
              <a:gd name="T114" fmla="*/ 215 w 550"/>
              <a:gd name="T115" fmla="*/ 0 h 663"/>
              <a:gd name="T116" fmla="*/ 237 w 550"/>
              <a:gd name="T117" fmla="*/ 0 h 663"/>
              <a:gd name="T118" fmla="*/ 269 w 550"/>
              <a:gd name="T119" fmla="*/ 0 h 663"/>
              <a:gd name="T120" fmla="*/ 290 w 550"/>
              <a:gd name="T121" fmla="*/ 0 h 663"/>
              <a:gd name="T122" fmla="*/ 312 w 550"/>
              <a:gd name="T123" fmla="*/ 0 h 663"/>
              <a:gd name="T124" fmla="*/ 322 w 550"/>
              <a:gd name="T125" fmla="*/ 0 h 6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50"/>
              <a:gd name="T190" fmla="*/ 0 h 663"/>
              <a:gd name="T191" fmla="*/ 550 w 550"/>
              <a:gd name="T192" fmla="*/ 663 h 6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50" h="663">
                <a:moveTo>
                  <a:pt x="0" y="662"/>
                </a:moveTo>
                <a:lnTo>
                  <a:pt x="22" y="662"/>
                </a:lnTo>
                <a:lnTo>
                  <a:pt x="43" y="662"/>
                </a:lnTo>
                <a:lnTo>
                  <a:pt x="75" y="662"/>
                </a:lnTo>
                <a:lnTo>
                  <a:pt x="96" y="662"/>
                </a:lnTo>
                <a:lnTo>
                  <a:pt x="119" y="662"/>
                </a:lnTo>
                <a:lnTo>
                  <a:pt x="140" y="662"/>
                </a:lnTo>
                <a:lnTo>
                  <a:pt x="161" y="662"/>
                </a:lnTo>
                <a:lnTo>
                  <a:pt x="193" y="662"/>
                </a:lnTo>
                <a:lnTo>
                  <a:pt x="215" y="662"/>
                </a:lnTo>
                <a:lnTo>
                  <a:pt x="237" y="662"/>
                </a:lnTo>
                <a:lnTo>
                  <a:pt x="269" y="652"/>
                </a:lnTo>
                <a:lnTo>
                  <a:pt x="290" y="643"/>
                </a:lnTo>
                <a:lnTo>
                  <a:pt x="312" y="643"/>
                </a:lnTo>
                <a:lnTo>
                  <a:pt x="340" y="638"/>
                </a:lnTo>
                <a:lnTo>
                  <a:pt x="355" y="633"/>
                </a:lnTo>
                <a:lnTo>
                  <a:pt x="377" y="623"/>
                </a:lnTo>
                <a:lnTo>
                  <a:pt x="398" y="614"/>
                </a:lnTo>
                <a:lnTo>
                  <a:pt x="422" y="602"/>
                </a:lnTo>
                <a:lnTo>
                  <a:pt x="442" y="585"/>
                </a:lnTo>
                <a:lnTo>
                  <a:pt x="463" y="556"/>
                </a:lnTo>
                <a:lnTo>
                  <a:pt x="484" y="527"/>
                </a:lnTo>
                <a:lnTo>
                  <a:pt x="506" y="508"/>
                </a:lnTo>
                <a:lnTo>
                  <a:pt x="527" y="479"/>
                </a:lnTo>
                <a:lnTo>
                  <a:pt x="538" y="450"/>
                </a:lnTo>
                <a:lnTo>
                  <a:pt x="538" y="431"/>
                </a:lnTo>
                <a:lnTo>
                  <a:pt x="549" y="412"/>
                </a:lnTo>
                <a:lnTo>
                  <a:pt x="549" y="393"/>
                </a:lnTo>
                <a:lnTo>
                  <a:pt x="538" y="374"/>
                </a:lnTo>
                <a:lnTo>
                  <a:pt x="527" y="355"/>
                </a:lnTo>
                <a:lnTo>
                  <a:pt x="506" y="335"/>
                </a:lnTo>
                <a:lnTo>
                  <a:pt x="484" y="306"/>
                </a:lnTo>
                <a:lnTo>
                  <a:pt x="479" y="300"/>
                </a:lnTo>
                <a:lnTo>
                  <a:pt x="463" y="287"/>
                </a:lnTo>
                <a:lnTo>
                  <a:pt x="442" y="268"/>
                </a:lnTo>
                <a:lnTo>
                  <a:pt x="430" y="259"/>
                </a:lnTo>
                <a:lnTo>
                  <a:pt x="419" y="249"/>
                </a:lnTo>
                <a:lnTo>
                  <a:pt x="387" y="230"/>
                </a:lnTo>
                <a:lnTo>
                  <a:pt x="366" y="211"/>
                </a:lnTo>
                <a:lnTo>
                  <a:pt x="344" y="196"/>
                </a:lnTo>
                <a:lnTo>
                  <a:pt x="312" y="182"/>
                </a:lnTo>
                <a:lnTo>
                  <a:pt x="290" y="172"/>
                </a:lnTo>
                <a:lnTo>
                  <a:pt x="269" y="172"/>
                </a:lnTo>
                <a:lnTo>
                  <a:pt x="248" y="162"/>
                </a:lnTo>
                <a:lnTo>
                  <a:pt x="226" y="153"/>
                </a:lnTo>
                <a:lnTo>
                  <a:pt x="198" y="140"/>
                </a:lnTo>
                <a:lnTo>
                  <a:pt x="161" y="125"/>
                </a:lnTo>
                <a:lnTo>
                  <a:pt x="148" y="120"/>
                </a:lnTo>
                <a:lnTo>
                  <a:pt x="124" y="106"/>
                </a:lnTo>
                <a:lnTo>
                  <a:pt x="96" y="96"/>
                </a:lnTo>
                <a:lnTo>
                  <a:pt x="86" y="76"/>
                </a:lnTo>
                <a:lnTo>
                  <a:pt x="86" y="57"/>
                </a:lnTo>
                <a:lnTo>
                  <a:pt x="96" y="38"/>
                </a:lnTo>
                <a:lnTo>
                  <a:pt x="119" y="28"/>
                </a:lnTo>
                <a:lnTo>
                  <a:pt x="140" y="19"/>
                </a:lnTo>
                <a:lnTo>
                  <a:pt x="166" y="8"/>
                </a:lnTo>
                <a:lnTo>
                  <a:pt x="192" y="1"/>
                </a:lnTo>
                <a:lnTo>
                  <a:pt x="215" y="0"/>
                </a:lnTo>
                <a:lnTo>
                  <a:pt x="237" y="0"/>
                </a:lnTo>
                <a:lnTo>
                  <a:pt x="269" y="0"/>
                </a:lnTo>
                <a:lnTo>
                  <a:pt x="290" y="0"/>
                </a:lnTo>
                <a:lnTo>
                  <a:pt x="312" y="0"/>
                </a:lnTo>
                <a:lnTo>
                  <a:pt x="322" y="0"/>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52" name="Freeform 1028"/>
          <p:cNvSpPr>
            <a:spLocks/>
          </p:cNvSpPr>
          <p:nvPr/>
        </p:nvSpPr>
        <p:spPr bwMode="auto">
          <a:xfrm>
            <a:off x="762000" y="3429000"/>
            <a:ext cx="1077913" cy="2117725"/>
          </a:xfrm>
          <a:custGeom>
            <a:avLst/>
            <a:gdLst>
              <a:gd name="T0" fmla="*/ 642 w 686"/>
              <a:gd name="T1" fmla="*/ 30 h 1201"/>
              <a:gd name="T2" fmla="*/ 685 w 686"/>
              <a:gd name="T3" fmla="*/ 86 h 1201"/>
              <a:gd name="T4" fmla="*/ 676 w 686"/>
              <a:gd name="T5" fmla="*/ 138 h 1201"/>
              <a:gd name="T6" fmla="*/ 657 w 686"/>
              <a:gd name="T7" fmla="*/ 172 h 1201"/>
              <a:gd name="T8" fmla="*/ 625 w 686"/>
              <a:gd name="T9" fmla="*/ 211 h 1201"/>
              <a:gd name="T10" fmla="*/ 593 w 686"/>
              <a:gd name="T11" fmla="*/ 240 h 1201"/>
              <a:gd name="T12" fmla="*/ 549 w 686"/>
              <a:gd name="T13" fmla="*/ 278 h 1201"/>
              <a:gd name="T14" fmla="*/ 506 w 686"/>
              <a:gd name="T15" fmla="*/ 306 h 1201"/>
              <a:gd name="T16" fmla="*/ 463 w 686"/>
              <a:gd name="T17" fmla="*/ 326 h 1201"/>
              <a:gd name="T18" fmla="*/ 420 w 686"/>
              <a:gd name="T19" fmla="*/ 345 h 1201"/>
              <a:gd name="T20" fmla="*/ 366 w 686"/>
              <a:gd name="T21" fmla="*/ 374 h 1201"/>
              <a:gd name="T22" fmla="*/ 312 w 686"/>
              <a:gd name="T23" fmla="*/ 393 h 1201"/>
              <a:gd name="T24" fmla="*/ 268 w 686"/>
              <a:gd name="T25" fmla="*/ 419 h 1201"/>
              <a:gd name="T26" fmla="*/ 228 w 686"/>
              <a:gd name="T27" fmla="*/ 444 h 1201"/>
              <a:gd name="T28" fmla="*/ 172 w 686"/>
              <a:gd name="T29" fmla="*/ 489 h 1201"/>
              <a:gd name="T30" fmla="*/ 129 w 686"/>
              <a:gd name="T31" fmla="*/ 531 h 1201"/>
              <a:gd name="T32" fmla="*/ 96 w 686"/>
              <a:gd name="T33" fmla="*/ 576 h 1201"/>
              <a:gd name="T34" fmla="*/ 70 w 686"/>
              <a:gd name="T35" fmla="*/ 613 h 1201"/>
              <a:gd name="T36" fmla="*/ 38 w 686"/>
              <a:gd name="T37" fmla="*/ 649 h 1201"/>
              <a:gd name="T38" fmla="*/ 12 w 686"/>
              <a:gd name="T39" fmla="*/ 691 h 1201"/>
              <a:gd name="T40" fmla="*/ 6 w 686"/>
              <a:gd name="T41" fmla="*/ 730 h 1201"/>
              <a:gd name="T42" fmla="*/ 0 w 686"/>
              <a:gd name="T43" fmla="*/ 767 h 1201"/>
              <a:gd name="T44" fmla="*/ 0 w 686"/>
              <a:gd name="T45" fmla="*/ 806 h 1201"/>
              <a:gd name="T46" fmla="*/ 0 w 686"/>
              <a:gd name="T47" fmla="*/ 845 h 1201"/>
              <a:gd name="T48" fmla="*/ 11 w 686"/>
              <a:gd name="T49" fmla="*/ 902 h 1201"/>
              <a:gd name="T50" fmla="*/ 21 w 686"/>
              <a:gd name="T51" fmla="*/ 940 h 1201"/>
              <a:gd name="T52" fmla="*/ 32 w 686"/>
              <a:gd name="T53" fmla="*/ 979 h 1201"/>
              <a:gd name="T54" fmla="*/ 64 w 686"/>
              <a:gd name="T55" fmla="*/ 1018 h 1201"/>
              <a:gd name="T56" fmla="*/ 96 w 686"/>
              <a:gd name="T57" fmla="*/ 1065 h 1201"/>
              <a:gd name="T58" fmla="*/ 150 w 686"/>
              <a:gd name="T59" fmla="*/ 1104 h 1201"/>
              <a:gd name="T60" fmla="*/ 205 w 686"/>
              <a:gd name="T61" fmla="*/ 1133 h 1201"/>
              <a:gd name="T62" fmla="*/ 247 w 686"/>
              <a:gd name="T63" fmla="*/ 1152 h 1201"/>
              <a:gd name="T64" fmla="*/ 290 w 686"/>
              <a:gd name="T65" fmla="*/ 1171 h 1201"/>
              <a:gd name="T66" fmla="*/ 335 w 686"/>
              <a:gd name="T67" fmla="*/ 1188 h 1201"/>
              <a:gd name="T68" fmla="*/ 376 w 686"/>
              <a:gd name="T69" fmla="*/ 1190 h 1201"/>
              <a:gd name="T70" fmla="*/ 424 w 686"/>
              <a:gd name="T71" fmla="*/ 1195 h 1201"/>
              <a:gd name="T72" fmla="*/ 473 w 686"/>
              <a:gd name="T73" fmla="*/ 1200 h 1201"/>
              <a:gd name="T74" fmla="*/ 519 w 686"/>
              <a:gd name="T75" fmla="*/ 1197 h 1201"/>
              <a:gd name="T76" fmla="*/ 570 w 686"/>
              <a:gd name="T77" fmla="*/ 1190 h 12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6"/>
              <a:gd name="T118" fmla="*/ 0 h 1201"/>
              <a:gd name="T119" fmla="*/ 686 w 686"/>
              <a:gd name="T120" fmla="*/ 1201 h 12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6" h="1201">
                <a:moveTo>
                  <a:pt x="600" y="0"/>
                </a:moveTo>
                <a:lnTo>
                  <a:pt x="642" y="30"/>
                </a:lnTo>
                <a:lnTo>
                  <a:pt x="670" y="54"/>
                </a:lnTo>
                <a:lnTo>
                  <a:pt x="685" y="86"/>
                </a:lnTo>
                <a:lnTo>
                  <a:pt x="680" y="115"/>
                </a:lnTo>
                <a:lnTo>
                  <a:pt x="676" y="138"/>
                </a:lnTo>
                <a:lnTo>
                  <a:pt x="667" y="153"/>
                </a:lnTo>
                <a:lnTo>
                  <a:pt x="657" y="172"/>
                </a:lnTo>
                <a:lnTo>
                  <a:pt x="646" y="191"/>
                </a:lnTo>
                <a:lnTo>
                  <a:pt x="625" y="211"/>
                </a:lnTo>
                <a:lnTo>
                  <a:pt x="612" y="228"/>
                </a:lnTo>
                <a:lnTo>
                  <a:pt x="593" y="240"/>
                </a:lnTo>
                <a:lnTo>
                  <a:pt x="573" y="257"/>
                </a:lnTo>
                <a:lnTo>
                  <a:pt x="549" y="278"/>
                </a:lnTo>
                <a:lnTo>
                  <a:pt x="528" y="288"/>
                </a:lnTo>
                <a:lnTo>
                  <a:pt x="506" y="306"/>
                </a:lnTo>
                <a:lnTo>
                  <a:pt x="484" y="316"/>
                </a:lnTo>
                <a:lnTo>
                  <a:pt x="463" y="326"/>
                </a:lnTo>
                <a:lnTo>
                  <a:pt x="441" y="335"/>
                </a:lnTo>
                <a:lnTo>
                  <a:pt x="420" y="345"/>
                </a:lnTo>
                <a:lnTo>
                  <a:pt x="400" y="356"/>
                </a:lnTo>
                <a:lnTo>
                  <a:pt x="366" y="374"/>
                </a:lnTo>
                <a:lnTo>
                  <a:pt x="334" y="384"/>
                </a:lnTo>
                <a:lnTo>
                  <a:pt x="312" y="393"/>
                </a:lnTo>
                <a:lnTo>
                  <a:pt x="290" y="403"/>
                </a:lnTo>
                <a:lnTo>
                  <a:pt x="268" y="419"/>
                </a:lnTo>
                <a:lnTo>
                  <a:pt x="247" y="432"/>
                </a:lnTo>
                <a:lnTo>
                  <a:pt x="228" y="444"/>
                </a:lnTo>
                <a:lnTo>
                  <a:pt x="205" y="460"/>
                </a:lnTo>
                <a:lnTo>
                  <a:pt x="172" y="489"/>
                </a:lnTo>
                <a:lnTo>
                  <a:pt x="150" y="508"/>
                </a:lnTo>
                <a:lnTo>
                  <a:pt x="129" y="531"/>
                </a:lnTo>
                <a:lnTo>
                  <a:pt x="111" y="556"/>
                </a:lnTo>
                <a:lnTo>
                  <a:pt x="96" y="576"/>
                </a:lnTo>
                <a:lnTo>
                  <a:pt x="88" y="594"/>
                </a:lnTo>
                <a:lnTo>
                  <a:pt x="70" y="613"/>
                </a:lnTo>
                <a:lnTo>
                  <a:pt x="53" y="633"/>
                </a:lnTo>
                <a:lnTo>
                  <a:pt x="38" y="649"/>
                </a:lnTo>
                <a:lnTo>
                  <a:pt x="21" y="672"/>
                </a:lnTo>
                <a:lnTo>
                  <a:pt x="12" y="691"/>
                </a:lnTo>
                <a:lnTo>
                  <a:pt x="11" y="710"/>
                </a:lnTo>
                <a:lnTo>
                  <a:pt x="6" y="730"/>
                </a:lnTo>
                <a:lnTo>
                  <a:pt x="0" y="748"/>
                </a:lnTo>
                <a:lnTo>
                  <a:pt x="0" y="767"/>
                </a:lnTo>
                <a:lnTo>
                  <a:pt x="0" y="787"/>
                </a:lnTo>
                <a:lnTo>
                  <a:pt x="0" y="806"/>
                </a:lnTo>
                <a:lnTo>
                  <a:pt x="0" y="825"/>
                </a:lnTo>
                <a:lnTo>
                  <a:pt x="0" y="845"/>
                </a:lnTo>
                <a:lnTo>
                  <a:pt x="0" y="874"/>
                </a:lnTo>
                <a:lnTo>
                  <a:pt x="11" y="902"/>
                </a:lnTo>
                <a:lnTo>
                  <a:pt x="16" y="921"/>
                </a:lnTo>
                <a:lnTo>
                  <a:pt x="21" y="940"/>
                </a:lnTo>
                <a:lnTo>
                  <a:pt x="28" y="961"/>
                </a:lnTo>
                <a:lnTo>
                  <a:pt x="32" y="979"/>
                </a:lnTo>
                <a:lnTo>
                  <a:pt x="43" y="998"/>
                </a:lnTo>
                <a:lnTo>
                  <a:pt x="64" y="1018"/>
                </a:lnTo>
                <a:lnTo>
                  <a:pt x="75" y="1037"/>
                </a:lnTo>
                <a:lnTo>
                  <a:pt x="96" y="1065"/>
                </a:lnTo>
                <a:lnTo>
                  <a:pt x="118" y="1084"/>
                </a:lnTo>
                <a:lnTo>
                  <a:pt x="150" y="1104"/>
                </a:lnTo>
                <a:lnTo>
                  <a:pt x="175" y="1118"/>
                </a:lnTo>
                <a:lnTo>
                  <a:pt x="205" y="1133"/>
                </a:lnTo>
                <a:lnTo>
                  <a:pt x="226" y="1142"/>
                </a:lnTo>
                <a:lnTo>
                  <a:pt x="247" y="1152"/>
                </a:lnTo>
                <a:lnTo>
                  <a:pt x="269" y="1162"/>
                </a:lnTo>
                <a:lnTo>
                  <a:pt x="290" y="1171"/>
                </a:lnTo>
                <a:lnTo>
                  <a:pt x="313" y="1179"/>
                </a:lnTo>
                <a:lnTo>
                  <a:pt x="335" y="1188"/>
                </a:lnTo>
                <a:lnTo>
                  <a:pt x="355" y="1190"/>
                </a:lnTo>
                <a:lnTo>
                  <a:pt x="376" y="1190"/>
                </a:lnTo>
                <a:lnTo>
                  <a:pt x="399" y="1190"/>
                </a:lnTo>
                <a:lnTo>
                  <a:pt x="424" y="1195"/>
                </a:lnTo>
                <a:lnTo>
                  <a:pt x="446" y="1197"/>
                </a:lnTo>
                <a:lnTo>
                  <a:pt x="473" y="1200"/>
                </a:lnTo>
                <a:lnTo>
                  <a:pt x="496" y="1200"/>
                </a:lnTo>
                <a:lnTo>
                  <a:pt x="519" y="1197"/>
                </a:lnTo>
                <a:lnTo>
                  <a:pt x="549" y="1190"/>
                </a:lnTo>
                <a:lnTo>
                  <a:pt x="570" y="1190"/>
                </a:lnTo>
                <a:lnTo>
                  <a:pt x="583" y="1186"/>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53" name="Freeform 1029"/>
          <p:cNvSpPr>
            <a:spLocks/>
          </p:cNvSpPr>
          <p:nvPr/>
        </p:nvSpPr>
        <p:spPr bwMode="auto">
          <a:xfrm>
            <a:off x="5632450" y="3865563"/>
            <a:ext cx="1760538" cy="1609725"/>
          </a:xfrm>
          <a:custGeom>
            <a:avLst/>
            <a:gdLst>
              <a:gd name="T0" fmla="*/ 936 w 1120"/>
              <a:gd name="T1" fmla="*/ 35 h 913"/>
              <a:gd name="T2" fmla="*/ 1007 w 1120"/>
              <a:gd name="T3" fmla="*/ 44 h 913"/>
              <a:gd name="T4" fmla="*/ 1077 w 1120"/>
              <a:gd name="T5" fmla="*/ 62 h 913"/>
              <a:gd name="T6" fmla="*/ 1119 w 1120"/>
              <a:gd name="T7" fmla="*/ 89 h 913"/>
              <a:gd name="T8" fmla="*/ 1119 w 1120"/>
              <a:gd name="T9" fmla="*/ 135 h 913"/>
              <a:gd name="T10" fmla="*/ 1062 w 1120"/>
              <a:gd name="T11" fmla="*/ 171 h 913"/>
              <a:gd name="T12" fmla="*/ 1007 w 1120"/>
              <a:gd name="T13" fmla="*/ 207 h 913"/>
              <a:gd name="T14" fmla="*/ 936 w 1120"/>
              <a:gd name="T15" fmla="*/ 234 h 913"/>
              <a:gd name="T16" fmla="*/ 881 w 1120"/>
              <a:gd name="T17" fmla="*/ 252 h 913"/>
              <a:gd name="T18" fmla="*/ 825 w 1120"/>
              <a:gd name="T19" fmla="*/ 261 h 913"/>
              <a:gd name="T20" fmla="*/ 768 w 1120"/>
              <a:gd name="T21" fmla="*/ 279 h 913"/>
              <a:gd name="T22" fmla="*/ 713 w 1120"/>
              <a:gd name="T23" fmla="*/ 288 h 913"/>
              <a:gd name="T24" fmla="*/ 629 w 1120"/>
              <a:gd name="T25" fmla="*/ 306 h 913"/>
              <a:gd name="T26" fmla="*/ 558 w 1120"/>
              <a:gd name="T27" fmla="*/ 315 h 913"/>
              <a:gd name="T28" fmla="*/ 489 w 1120"/>
              <a:gd name="T29" fmla="*/ 333 h 913"/>
              <a:gd name="T30" fmla="*/ 432 w 1120"/>
              <a:gd name="T31" fmla="*/ 342 h 913"/>
              <a:gd name="T32" fmla="*/ 348 w 1120"/>
              <a:gd name="T33" fmla="*/ 370 h 913"/>
              <a:gd name="T34" fmla="*/ 279 w 1120"/>
              <a:gd name="T35" fmla="*/ 397 h 913"/>
              <a:gd name="T36" fmla="*/ 209 w 1120"/>
              <a:gd name="T37" fmla="*/ 424 h 913"/>
              <a:gd name="T38" fmla="*/ 153 w 1120"/>
              <a:gd name="T39" fmla="*/ 451 h 913"/>
              <a:gd name="T40" fmla="*/ 83 w 1120"/>
              <a:gd name="T41" fmla="*/ 478 h 913"/>
              <a:gd name="T42" fmla="*/ 55 w 1120"/>
              <a:gd name="T43" fmla="*/ 514 h 913"/>
              <a:gd name="T44" fmla="*/ 13 w 1120"/>
              <a:gd name="T45" fmla="*/ 541 h 913"/>
              <a:gd name="T46" fmla="*/ 0 w 1120"/>
              <a:gd name="T47" fmla="*/ 577 h 913"/>
              <a:gd name="T48" fmla="*/ 0 w 1120"/>
              <a:gd name="T49" fmla="*/ 623 h 913"/>
              <a:gd name="T50" fmla="*/ 13 w 1120"/>
              <a:gd name="T51" fmla="*/ 677 h 913"/>
              <a:gd name="T52" fmla="*/ 27 w 1120"/>
              <a:gd name="T53" fmla="*/ 713 h 913"/>
              <a:gd name="T54" fmla="*/ 83 w 1120"/>
              <a:gd name="T55" fmla="*/ 749 h 913"/>
              <a:gd name="T56" fmla="*/ 125 w 1120"/>
              <a:gd name="T57" fmla="*/ 776 h 913"/>
              <a:gd name="T58" fmla="*/ 167 w 1120"/>
              <a:gd name="T59" fmla="*/ 812 h 913"/>
              <a:gd name="T60" fmla="*/ 223 w 1120"/>
              <a:gd name="T61" fmla="*/ 840 h 913"/>
              <a:gd name="T62" fmla="*/ 279 w 1120"/>
              <a:gd name="T63" fmla="*/ 857 h 913"/>
              <a:gd name="T64" fmla="*/ 335 w 1120"/>
              <a:gd name="T65" fmla="*/ 867 h 913"/>
              <a:gd name="T66" fmla="*/ 405 w 1120"/>
              <a:gd name="T67" fmla="*/ 884 h 913"/>
              <a:gd name="T68" fmla="*/ 503 w 1120"/>
              <a:gd name="T69" fmla="*/ 894 h 913"/>
              <a:gd name="T70" fmla="*/ 573 w 1120"/>
              <a:gd name="T71" fmla="*/ 902 h 913"/>
              <a:gd name="T72" fmla="*/ 657 w 1120"/>
              <a:gd name="T73" fmla="*/ 912 h 913"/>
              <a:gd name="T74" fmla="*/ 741 w 1120"/>
              <a:gd name="T75" fmla="*/ 912 h 913"/>
              <a:gd name="T76" fmla="*/ 839 w 1120"/>
              <a:gd name="T77" fmla="*/ 912 h 913"/>
              <a:gd name="T78" fmla="*/ 923 w 1120"/>
              <a:gd name="T79" fmla="*/ 912 h 913"/>
              <a:gd name="T80" fmla="*/ 1007 w 1120"/>
              <a:gd name="T81" fmla="*/ 902 h 913"/>
              <a:gd name="T82" fmla="*/ 1056 w 1120"/>
              <a:gd name="T83" fmla="*/ 812 h 91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20"/>
              <a:gd name="T127" fmla="*/ 0 h 913"/>
              <a:gd name="T128" fmla="*/ 1120 w 1120"/>
              <a:gd name="T129" fmla="*/ 913 h 91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20" h="913">
                <a:moveTo>
                  <a:pt x="720" y="0"/>
                </a:moveTo>
                <a:lnTo>
                  <a:pt x="936" y="35"/>
                </a:lnTo>
                <a:lnTo>
                  <a:pt x="965" y="35"/>
                </a:lnTo>
                <a:lnTo>
                  <a:pt x="1007" y="44"/>
                </a:lnTo>
                <a:lnTo>
                  <a:pt x="1049" y="54"/>
                </a:lnTo>
                <a:lnTo>
                  <a:pt x="1077" y="62"/>
                </a:lnTo>
                <a:lnTo>
                  <a:pt x="1104" y="71"/>
                </a:lnTo>
                <a:lnTo>
                  <a:pt x="1119" y="89"/>
                </a:lnTo>
                <a:lnTo>
                  <a:pt x="1119" y="116"/>
                </a:lnTo>
                <a:lnTo>
                  <a:pt x="1119" y="135"/>
                </a:lnTo>
                <a:lnTo>
                  <a:pt x="1091" y="153"/>
                </a:lnTo>
                <a:lnTo>
                  <a:pt x="1062" y="171"/>
                </a:lnTo>
                <a:lnTo>
                  <a:pt x="1049" y="189"/>
                </a:lnTo>
                <a:lnTo>
                  <a:pt x="1007" y="207"/>
                </a:lnTo>
                <a:lnTo>
                  <a:pt x="965" y="225"/>
                </a:lnTo>
                <a:lnTo>
                  <a:pt x="936" y="234"/>
                </a:lnTo>
                <a:lnTo>
                  <a:pt x="909" y="243"/>
                </a:lnTo>
                <a:lnTo>
                  <a:pt x="881" y="252"/>
                </a:lnTo>
                <a:lnTo>
                  <a:pt x="852" y="261"/>
                </a:lnTo>
                <a:lnTo>
                  <a:pt x="825" y="261"/>
                </a:lnTo>
                <a:lnTo>
                  <a:pt x="797" y="270"/>
                </a:lnTo>
                <a:lnTo>
                  <a:pt x="768" y="279"/>
                </a:lnTo>
                <a:lnTo>
                  <a:pt x="741" y="288"/>
                </a:lnTo>
                <a:lnTo>
                  <a:pt x="713" y="288"/>
                </a:lnTo>
                <a:lnTo>
                  <a:pt x="671" y="298"/>
                </a:lnTo>
                <a:lnTo>
                  <a:pt x="629" y="306"/>
                </a:lnTo>
                <a:lnTo>
                  <a:pt x="600" y="315"/>
                </a:lnTo>
                <a:lnTo>
                  <a:pt x="558" y="315"/>
                </a:lnTo>
                <a:lnTo>
                  <a:pt x="531" y="315"/>
                </a:lnTo>
                <a:lnTo>
                  <a:pt x="489" y="333"/>
                </a:lnTo>
                <a:lnTo>
                  <a:pt x="461" y="333"/>
                </a:lnTo>
                <a:lnTo>
                  <a:pt x="432" y="342"/>
                </a:lnTo>
                <a:lnTo>
                  <a:pt x="390" y="352"/>
                </a:lnTo>
                <a:lnTo>
                  <a:pt x="348" y="370"/>
                </a:lnTo>
                <a:lnTo>
                  <a:pt x="321" y="379"/>
                </a:lnTo>
                <a:lnTo>
                  <a:pt x="279" y="397"/>
                </a:lnTo>
                <a:lnTo>
                  <a:pt x="251" y="406"/>
                </a:lnTo>
                <a:lnTo>
                  <a:pt x="209" y="424"/>
                </a:lnTo>
                <a:lnTo>
                  <a:pt x="181" y="433"/>
                </a:lnTo>
                <a:lnTo>
                  <a:pt x="153" y="451"/>
                </a:lnTo>
                <a:lnTo>
                  <a:pt x="125" y="460"/>
                </a:lnTo>
                <a:lnTo>
                  <a:pt x="83" y="478"/>
                </a:lnTo>
                <a:lnTo>
                  <a:pt x="69" y="496"/>
                </a:lnTo>
                <a:lnTo>
                  <a:pt x="55" y="514"/>
                </a:lnTo>
                <a:lnTo>
                  <a:pt x="27" y="523"/>
                </a:lnTo>
                <a:lnTo>
                  <a:pt x="13" y="541"/>
                </a:lnTo>
                <a:lnTo>
                  <a:pt x="0" y="559"/>
                </a:lnTo>
                <a:lnTo>
                  <a:pt x="0" y="577"/>
                </a:lnTo>
                <a:lnTo>
                  <a:pt x="0" y="604"/>
                </a:lnTo>
                <a:lnTo>
                  <a:pt x="0" y="623"/>
                </a:lnTo>
                <a:lnTo>
                  <a:pt x="0" y="650"/>
                </a:lnTo>
                <a:lnTo>
                  <a:pt x="13" y="677"/>
                </a:lnTo>
                <a:lnTo>
                  <a:pt x="13" y="695"/>
                </a:lnTo>
                <a:lnTo>
                  <a:pt x="27" y="713"/>
                </a:lnTo>
                <a:lnTo>
                  <a:pt x="41" y="731"/>
                </a:lnTo>
                <a:lnTo>
                  <a:pt x="83" y="749"/>
                </a:lnTo>
                <a:lnTo>
                  <a:pt x="97" y="767"/>
                </a:lnTo>
                <a:lnTo>
                  <a:pt x="125" y="776"/>
                </a:lnTo>
                <a:lnTo>
                  <a:pt x="139" y="794"/>
                </a:lnTo>
                <a:lnTo>
                  <a:pt x="167" y="812"/>
                </a:lnTo>
                <a:lnTo>
                  <a:pt x="195" y="830"/>
                </a:lnTo>
                <a:lnTo>
                  <a:pt x="223" y="840"/>
                </a:lnTo>
                <a:lnTo>
                  <a:pt x="251" y="848"/>
                </a:lnTo>
                <a:lnTo>
                  <a:pt x="279" y="857"/>
                </a:lnTo>
                <a:lnTo>
                  <a:pt x="306" y="867"/>
                </a:lnTo>
                <a:lnTo>
                  <a:pt x="335" y="867"/>
                </a:lnTo>
                <a:lnTo>
                  <a:pt x="377" y="875"/>
                </a:lnTo>
                <a:lnTo>
                  <a:pt x="405" y="884"/>
                </a:lnTo>
                <a:lnTo>
                  <a:pt x="447" y="884"/>
                </a:lnTo>
                <a:lnTo>
                  <a:pt x="503" y="894"/>
                </a:lnTo>
                <a:lnTo>
                  <a:pt x="545" y="902"/>
                </a:lnTo>
                <a:lnTo>
                  <a:pt x="573" y="902"/>
                </a:lnTo>
                <a:lnTo>
                  <a:pt x="615" y="902"/>
                </a:lnTo>
                <a:lnTo>
                  <a:pt x="657" y="912"/>
                </a:lnTo>
                <a:lnTo>
                  <a:pt x="699" y="912"/>
                </a:lnTo>
                <a:lnTo>
                  <a:pt x="741" y="912"/>
                </a:lnTo>
                <a:lnTo>
                  <a:pt x="797" y="912"/>
                </a:lnTo>
                <a:lnTo>
                  <a:pt x="839" y="912"/>
                </a:lnTo>
                <a:lnTo>
                  <a:pt x="881" y="912"/>
                </a:lnTo>
                <a:lnTo>
                  <a:pt x="923" y="912"/>
                </a:lnTo>
                <a:lnTo>
                  <a:pt x="965" y="902"/>
                </a:lnTo>
                <a:lnTo>
                  <a:pt x="1007" y="902"/>
                </a:lnTo>
                <a:lnTo>
                  <a:pt x="1035" y="894"/>
                </a:lnTo>
                <a:lnTo>
                  <a:pt x="1056" y="812"/>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7654" name="Picture 103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0100" y="4835525"/>
            <a:ext cx="1638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0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4663" y="1246188"/>
            <a:ext cx="20081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03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1888" y="1522413"/>
            <a:ext cx="2290762"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10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7300" y="2971800"/>
            <a:ext cx="7715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1034"/>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59338" y="2844800"/>
            <a:ext cx="197485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6235" name="Rectangle 1035"/>
          <p:cNvSpPr>
            <a:spLocks noChangeArrowheads="1"/>
          </p:cNvSpPr>
          <p:nvPr/>
        </p:nvSpPr>
        <p:spPr bwMode="auto">
          <a:xfrm>
            <a:off x="4965700" y="3340100"/>
            <a:ext cx="1581150" cy="441325"/>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800" b="1">
                <a:solidFill>
                  <a:schemeClr val="accent1"/>
                </a:solidFill>
                <a:effectLst>
                  <a:outerShdw blurRad="38100" dist="38100" dir="2700000" algn="tl">
                    <a:srgbClr val="C0C0C0"/>
                  </a:outerShdw>
                </a:effectLst>
                <a:latin typeface="Arial" pitchFamily="34" charset="0"/>
              </a:rPr>
              <a:t>Bell </a:t>
            </a:r>
            <a:r>
              <a:rPr lang="en-US" sz="2000" b="1">
                <a:solidFill>
                  <a:schemeClr val="accent1"/>
                </a:solidFill>
                <a:effectLst>
                  <a:outerShdw blurRad="38100" dist="38100" dir="2700000" algn="tl">
                    <a:srgbClr val="C0C0C0"/>
                  </a:outerShdw>
                </a:effectLst>
                <a:latin typeface="Arial" pitchFamily="34" charset="0"/>
              </a:rPr>
              <a:t>Atlantic</a:t>
            </a:r>
          </a:p>
        </p:txBody>
      </p:sp>
      <p:pic>
        <p:nvPicPr>
          <p:cNvPr id="27660" name="Picture 103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51188" y="3124200"/>
            <a:ext cx="1976437"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6237" name="Rectangle 1037"/>
          <p:cNvSpPr>
            <a:spLocks noChangeArrowheads="1"/>
          </p:cNvSpPr>
          <p:nvPr/>
        </p:nvSpPr>
        <p:spPr bwMode="auto">
          <a:xfrm>
            <a:off x="3805238" y="3470275"/>
            <a:ext cx="852487" cy="576263"/>
          </a:xfrm>
          <a:prstGeom prst="rect">
            <a:avLst/>
          </a:prstGeom>
          <a:noFill/>
          <a:ln w="9525">
            <a:noFill/>
            <a:miter lim="800000"/>
            <a:headEnd/>
            <a:tailEnd/>
          </a:ln>
          <a:effectLst/>
        </p:spPr>
        <p:txBody>
          <a:bodyPr lIns="92075" tIns="46038" rIns="92075" bIns="46038">
            <a:spAutoFit/>
          </a:bodyPr>
          <a:lstStyle/>
          <a:p>
            <a:pPr eaLnBrk="0" hangingPunct="0">
              <a:defRPr/>
            </a:pPr>
            <a:r>
              <a:rPr lang="en-US" sz="2800" b="1">
                <a:solidFill>
                  <a:schemeClr val="accent1"/>
                </a:solidFill>
                <a:effectLst>
                  <a:outerShdw blurRad="38100" dist="38100" dir="2700000" algn="tl">
                    <a:srgbClr val="C0C0C0"/>
                  </a:outerShdw>
                </a:effectLst>
                <a:latin typeface="Arial" pitchFamily="34" charset="0"/>
              </a:rPr>
              <a:t>MCI</a:t>
            </a:r>
          </a:p>
        </p:txBody>
      </p:sp>
      <p:pic>
        <p:nvPicPr>
          <p:cNvPr id="27662" name="Picture 103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39975" y="3962400"/>
            <a:ext cx="196215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6239" name="Rectangle 1039"/>
          <p:cNvSpPr>
            <a:spLocks noChangeArrowheads="1"/>
          </p:cNvSpPr>
          <p:nvPr/>
        </p:nvSpPr>
        <p:spPr bwMode="auto">
          <a:xfrm>
            <a:off x="2701925" y="4316413"/>
            <a:ext cx="1477963" cy="576262"/>
          </a:xfrm>
          <a:prstGeom prst="rect">
            <a:avLst/>
          </a:prstGeom>
          <a:noFill/>
          <a:ln w="9525">
            <a:noFill/>
            <a:miter lim="800000"/>
            <a:headEnd/>
            <a:tailEnd/>
          </a:ln>
          <a:effectLst/>
        </p:spPr>
        <p:txBody>
          <a:bodyPr lIns="92075" tIns="46038" rIns="92075" bIns="46038">
            <a:spAutoFit/>
          </a:bodyPr>
          <a:lstStyle/>
          <a:p>
            <a:pPr eaLnBrk="0" hangingPunct="0">
              <a:defRPr/>
            </a:pPr>
            <a:r>
              <a:rPr lang="en-US" sz="2800" b="1">
                <a:solidFill>
                  <a:schemeClr val="accent1"/>
                </a:solidFill>
                <a:effectLst>
                  <a:outerShdw blurRad="38100" dist="38100" dir="2700000" algn="tl">
                    <a:srgbClr val="C0C0C0"/>
                  </a:outerShdw>
                </a:effectLst>
                <a:latin typeface="Arial" pitchFamily="34" charset="0"/>
              </a:rPr>
              <a:t>AT&amp;T</a:t>
            </a:r>
          </a:p>
        </p:txBody>
      </p:sp>
      <p:pic>
        <p:nvPicPr>
          <p:cNvPr id="27664" name="Picture 104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1913" y="4800600"/>
            <a:ext cx="199231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6241" name="Rectangle 1041"/>
          <p:cNvSpPr>
            <a:spLocks noChangeArrowheads="1"/>
          </p:cNvSpPr>
          <p:nvPr/>
        </p:nvSpPr>
        <p:spPr bwMode="auto">
          <a:xfrm>
            <a:off x="1557338" y="5332413"/>
            <a:ext cx="1524000" cy="441325"/>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000" b="1">
                <a:solidFill>
                  <a:schemeClr val="accent1"/>
                </a:solidFill>
                <a:effectLst>
                  <a:outerShdw blurRad="38100" dist="38100" dir="2700000" algn="tl">
                    <a:srgbClr val="C0C0C0"/>
                  </a:outerShdw>
                </a:effectLst>
                <a:latin typeface="Arial" pitchFamily="34" charset="0"/>
              </a:rPr>
              <a:t>Pacific Bell</a:t>
            </a:r>
          </a:p>
        </p:txBody>
      </p:sp>
    </p:spTree>
    <p:extLst>
      <p:ext uri="{BB962C8B-B14F-4D97-AF65-F5344CB8AC3E}">
        <p14:creationId xmlns:p14="http://schemas.microsoft.com/office/powerpoint/2010/main" val="37390620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549400" y="254000"/>
            <a:ext cx="7099300" cy="622300"/>
          </a:xfrm>
          <a:noFill/>
        </p:spPr>
        <p:txBody>
          <a:bodyPr lIns="82550" tIns="41275" rIns="82550" bIns="41275"/>
          <a:lstStyle/>
          <a:p>
            <a:pPr defTabSz="822325" eaLnBrk="1" hangingPunct="1"/>
            <a:r>
              <a:rPr lang="en-US" sz="3200" b="1"/>
              <a:t>1960s–1970s COMMUNICATIONS</a:t>
            </a:r>
          </a:p>
        </p:txBody>
      </p:sp>
      <p:grpSp>
        <p:nvGrpSpPr>
          <p:cNvPr id="28675" name="Group 3"/>
          <p:cNvGrpSpPr>
            <a:grpSpLocks/>
          </p:cNvGrpSpPr>
          <p:nvPr/>
        </p:nvGrpSpPr>
        <p:grpSpPr bwMode="auto">
          <a:xfrm>
            <a:off x="1123950" y="987425"/>
            <a:ext cx="1270000" cy="1514475"/>
            <a:chOff x="335" y="884"/>
            <a:chExt cx="808" cy="858"/>
          </a:xfrm>
        </p:grpSpPr>
        <p:grpSp>
          <p:nvGrpSpPr>
            <p:cNvPr id="28731" name="Group 4"/>
            <p:cNvGrpSpPr>
              <a:grpSpLocks/>
            </p:cNvGrpSpPr>
            <p:nvPr/>
          </p:nvGrpSpPr>
          <p:grpSpPr bwMode="auto">
            <a:xfrm>
              <a:off x="607" y="884"/>
              <a:ext cx="536" cy="626"/>
              <a:chOff x="607" y="884"/>
              <a:chExt cx="536" cy="626"/>
            </a:xfrm>
          </p:grpSpPr>
          <p:sp>
            <p:nvSpPr>
              <p:cNvPr id="28741" name="Freeform 5"/>
              <p:cNvSpPr>
                <a:spLocks/>
              </p:cNvSpPr>
              <p:nvPr/>
            </p:nvSpPr>
            <p:spPr bwMode="auto">
              <a:xfrm>
                <a:off x="607" y="884"/>
                <a:ext cx="536" cy="626"/>
              </a:xfrm>
              <a:custGeom>
                <a:avLst/>
                <a:gdLst>
                  <a:gd name="T0" fmla="*/ 248 w 536"/>
                  <a:gd name="T1" fmla="*/ 0 h 626"/>
                  <a:gd name="T2" fmla="*/ 188 w 536"/>
                  <a:gd name="T3" fmla="*/ 55 h 626"/>
                  <a:gd name="T4" fmla="*/ 150 w 536"/>
                  <a:gd name="T5" fmla="*/ 18 h 626"/>
                  <a:gd name="T6" fmla="*/ 12 w 536"/>
                  <a:gd name="T7" fmla="*/ 128 h 626"/>
                  <a:gd name="T8" fmla="*/ 50 w 536"/>
                  <a:gd name="T9" fmla="*/ 159 h 626"/>
                  <a:gd name="T10" fmla="*/ 9 w 536"/>
                  <a:gd name="T11" fmla="*/ 182 h 626"/>
                  <a:gd name="T12" fmla="*/ 0 w 536"/>
                  <a:gd name="T13" fmla="*/ 321 h 626"/>
                  <a:gd name="T14" fmla="*/ 307 w 536"/>
                  <a:gd name="T15" fmla="*/ 625 h 626"/>
                  <a:gd name="T16" fmla="*/ 415 w 536"/>
                  <a:gd name="T17" fmla="*/ 520 h 626"/>
                  <a:gd name="T18" fmla="*/ 435 w 536"/>
                  <a:gd name="T19" fmla="*/ 486 h 626"/>
                  <a:gd name="T20" fmla="*/ 463 w 536"/>
                  <a:gd name="T21" fmla="*/ 422 h 626"/>
                  <a:gd name="T22" fmla="*/ 524 w 536"/>
                  <a:gd name="T23" fmla="*/ 350 h 626"/>
                  <a:gd name="T24" fmla="*/ 535 w 536"/>
                  <a:gd name="T25" fmla="*/ 182 h 626"/>
                  <a:gd name="T26" fmla="*/ 345 w 536"/>
                  <a:gd name="T27" fmla="*/ 5 h 626"/>
                  <a:gd name="T28" fmla="*/ 263 w 536"/>
                  <a:gd name="T29" fmla="*/ 15 h 626"/>
                  <a:gd name="T30" fmla="*/ 242 w 536"/>
                  <a:gd name="T31" fmla="*/ 3 h 626"/>
                  <a:gd name="T32" fmla="*/ 248 w 536"/>
                  <a:gd name="T33" fmla="*/ 0 h 6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6"/>
                  <a:gd name="T52" fmla="*/ 0 h 626"/>
                  <a:gd name="T53" fmla="*/ 536 w 536"/>
                  <a:gd name="T54" fmla="*/ 626 h 6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6" h="626">
                    <a:moveTo>
                      <a:pt x="248" y="0"/>
                    </a:moveTo>
                    <a:lnTo>
                      <a:pt x="188" y="55"/>
                    </a:lnTo>
                    <a:lnTo>
                      <a:pt x="150" y="18"/>
                    </a:lnTo>
                    <a:lnTo>
                      <a:pt x="12" y="128"/>
                    </a:lnTo>
                    <a:lnTo>
                      <a:pt x="50" y="159"/>
                    </a:lnTo>
                    <a:lnTo>
                      <a:pt x="9" y="182"/>
                    </a:lnTo>
                    <a:lnTo>
                      <a:pt x="0" y="321"/>
                    </a:lnTo>
                    <a:lnTo>
                      <a:pt x="307" y="625"/>
                    </a:lnTo>
                    <a:lnTo>
                      <a:pt x="415" y="520"/>
                    </a:lnTo>
                    <a:lnTo>
                      <a:pt x="435" y="486"/>
                    </a:lnTo>
                    <a:lnTo>
                      <a:pt x="463" y="422"/>
                    </a:lnTo>
                    <a:lnTo>
                      <a:pt x="524" y="350"/>
                    </a:lnTo>
                    <a:lnTo>
                      <a:pt x="535" y="182"/>
                    </a:lnTo>
                    <a:lnTo>
                      <a:pt x="345" y="5"/>
                    </a:lnTo>
                    <a:lnTo>
                      <a:pt x="263" y="15"/>
                    </a:lnTo>
                    <a:lnTo>
                      <a:pt x="242" y="3"/>
                    </a:lnTo>
                    <a:lnTo>
                      <a:pt x="248" y="0"/>
                    </a:lnTo>
                  </a:path>
                </a:pathLst>
              </a:custGeom>
              <a:solidFill>
                <a:srgbClr val="C0C0C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42" name="Freeform 6"/>
              <p:cNvSpPr>
                <a:spLocks/>
              </p:cNvSpPr>
              <p:nvPr/>
            </p:nvSpPr>
            <p:spPr bwMode="auto">
              <a:xfrm>
                <a:off x="1048" y="1138"/>
                <a:ext cx="25" cy="248"/>
              </a:xfrm>
              <a:custGeom>
                <a:avLst/>
                <a:gdLst>
                  <a:gd name="T0" fmla="*/ 24 w 25"/>
                  <a:gd name="T1" fmla="*/ 0 h 248"/>
                  <a:gd name="T2" fmla="*/ 12 w 25"/>
                  <a:gd name="T3" fmla="*/ 49 h 248"/>
                  <a:gd name="T4" fmla="*/ 0 w 25"/>
                  <a:gd name="T5" fmla="*/ 247 h 248"/>
                  <a:gd name="T6" fmla="*/ 14 w 25"/>
                  <a:gd name="T7" fmla="*/ 174 h 248"/>
                  <a:gd name="T8" fmla="*/ 24 w 25"/>
                  <a:gd name="T9" fmla="*/ 0 h 248"/>
                  <a:gd name="T10" fmla="*/ 0 60000 65536"/>
                  <a:gd name="T11" fmla="*/ 0 60000 65536"/>
                  <a:gd name="T12" fmla="*/ 0 60000 65536"/>
                  <a:gd name="T13" fmla="*/ 0 60000 65536"/>
                  <a:gd name="T14" fmla="*/ 0 60000 65536"/>
                  <a:gd name="T15" fmla="*/ 0 w 25"/>
                  <a:gd name="T16" fmla="*/ 0 h 248"/>
                  <a:gd name="T17" fmla="*/ 25 w 25"/>
                  <a:gd name="T18" fmla="*/ 248 h 248"/>
                </a:gdLst>
                <a:ahLst/>
                <a:cxnLst>
                  <a:cxn ang="T10">
                    <a:pos x="T0" y="T1"/>
                  </a:cxn>
                  <a:cxn ang="T11">
                    <a:pos x="T2" y="T3"/>
                  </a:cxn>
                  <a:cxn ang="T12">
                    <a:pos x="T4" y="T5"/>
                  </a:cxn>
                  <a:cxn ang="T13">
                    <a:pos x="T6" y="T7"/>
                  </a:cxn>
                  <a:cxn ang="T14">
                    <a:pos x="T8" y="T9"/>
                  </a:cxn>
                </a:cxnLst>
                <a:rect l="T15" t="T16" r="T17" b="T18"/>
                <a:pathLst>
                  <a:path w="25" h="248">
                    <a:moveTo>
                      <a:pt x="24" y="0"/>
                    </a:moveTo>
                    <a:lnTo>
                      <a:pt x="12" y="49"/>
                    </a:lnTo>
                    <a:lnTo>
                      <a:pt x="0" y="247"/>
                    </a:lnTo>
                    <a:lnTo>
                      <a:pt x="14" y="174"/>
                    </a:lnTo>
                    <a:lnTo>
                      <a:pt x="24"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43" name="Freeform 7"/>
              <p:cNvSpPr>
                <a:spLocks/>
              </p:cNvSpPr>
              <p:nvPr/>
            </p:nvSpPr>
            <p:spPr bwMode="auto">
              <a:xfrm>
                <a:off x="931" y="1204"/>
                <a:ext cx="112" cy="298"/>
              </a:xfrm>
              <a:custGeom>
                <a:avLst/>
                <a:gdLst>
                  <a:gd name="T0" fmla="*/ 111 w 112"/>
                  <a:gd name="T1" fmla="*/ 0 h 298"/>
                  <a:gd name="T2" fmla="*/ 12 w 112"/>
                  <a:gd name="T3" fmla="*/ 98 h 298"/>
                  <a:gd name="T4" fmla="*/ 0 w 112"/>
                  <a:gd name="T5" fmla="*/ 297 h 298"/>
                  <a:gd name="T6" fmla="*/ 98 w 112"/>
                  <a:gd name="T7" fmla="*/ 193 h 298"/>
                  <a:gd name="T8" fmla="*/ 111 w 112"/>
                  <a:gd name="T9" fmla="*/ 0 h 298"/>
                  <a:gd name="T10" fmla="*/ 0 60000 65536"/>
                  <a:gd name="T11" fmla="*/ 0 60000 65536"/>
                  <a:gd name="T12" fmla="*/ 0 60000 65536"/>
                  <a:gd name="T13" fmla="*/ 0 60000 65536"/>
                  <a:gd name="T14" fmla="*/ 0 60000 65536"/>
                  <a:gd name="T15" fmla="*/ 0 w 112"/>
                  <a:gd name="T16" fmla="*/ 0 h 298"/>
                  <a:gd name="T17" fmla="*/ 112 w 112"/>
                  <a:gd name="T18" fmla="*/ 298 h 298"/>
                </a:gdLst>
                <a:ahLst/>
                <a:cxnLst>
                  <a:cxn ang="T10">
                    <a:pos x="T0" y="T1"/>
                  </a:cxn>
                  <a:cxn ang="T11">
                    <a:pos x="T2" y="T3"/>
                  </a:cxn>
                  <a:cxn ang="T12">
                    <a:pos x="T4" y="T5"/>
                  </a:cxn>
                  <a:cxn ang="T13">
                    <a:pos x="T6" y="T7"/>
                  </a:cxn>
                  <a:cxn ang="T14">
                    <a:pos x="T8" y="T9"/>
                  </a:cxn>
                </a:cxnLst>
                <a:rect l="T15" t="T16" r="T17" b="T18"/>
                <a:pathLst>
                  <a:path w="112" h="298">
                    <a:moveTo>
                      <a:pt x="111" y="0"/>
                    </a:moveTo>
                    <a:lnTo>
                      <a:pt x="12" y="98"/>
                    </a:lnTo>
                    <a:lnTo>
                      <a:pt x="0" y="297"/>
                    </a:lnTo>
                    <a:lnTo>
                      <a:pt x="98" y="193"/>
                    </a:lnTo>
                    <a:lnTo>
                      <a:pt x="111"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44" name="Freeform 8"/>
              <p:cNvSpPr>
                <a:spLocks/>
              </p:cNvSpPr>
              <p:nvPr/>
            </p:nvSpPr>
            <p:spPr bwMode="auto">
              <a:xfrm>
                <a:off x="1074" y="1078"/>
                <a:ext cx="67" cy="233"/>
              </a:xfrm>
              <a:custGeom>
                <a:avLst/>
                <a:gdLst>
                  <a:gd name="T0" fmla="*/ 66 w 67"/>
                  <a:gd name="T1" fmla="*/ 0 h 233"/>
                  <a:gd name="T2" fmla="*/ 11 w 67"/>
                  <a:gd name="T3" fmla="*/ 60 h 233"/>
                  <a:gd name="T4" fmla="*/ 0 w 67"/>
                  <a:gd name="T5" fmla="*/ 232 h 233"/>
                  <a:gd name="T6" fmla="*/ 59 w 67"/>
                  <a:gd name="T7" fmla="*/ 151 h 233"/>
                  <a:gd name="T8" fmla="*/ 66 w 67"/>
                  <a:gd name="T9" fmla="*/ 0 h 233"/>
                  <a:gd name="T10" fmla="*/ 0 60000 65536"/>
                  <a:gd name="T11" fmla="*/ 0 60000 65536"/>
                  <a:gd name="T12" fmla="*/ 0 60000 65536"/>
                  <a:gd name="T13" fmla="*/ 0 60000 65536"/>
                  <a:gd name="T14" fmla="*/ 0 60000 65536"/>
                  <a:gd name="T15" fmla="*/ 0 w 67"/>
                  <a:gd name="T16" fmla="*/ 0 h 233"/>
                  <a:gd name="T17" fmla="*/ 67 w 67"/>
                  <a:gd name="T18" fmla="*/ 233 h 233"/>
                </a:gdLst>
                <a:ahLst/>
                <a:cxnLst>
                  <a:cxn ang="T10">
                    <a:pos x="T0" y="T1"/>
                  </a:cxn>
                  <a:cxn ang="T11">
                    <a:pos x="T2" y="T3"/>
                  </a:cxn>
                  <a:cxn ang="T12">
                    <a:pos x="T4" y="T5"/>
                  </a:cxn>
                  <a:cxn ang="T13">
                    <a:pos x="T6" y="T7"/>
                  </a:cxn>
                  <a:cxn ang="T14">
                    <a:pos x="T8" y="T9"/>
                  </a:cxn>
                </a:cxnLst>
                <a:rect l="T15" t="T16" r="T17" b="T18"/>
                <a:pathLst>
                  <a:path w="67" h="233">
                    <a:moveTo>
                      <a:pt x="66" y="0"/>
                    </a:moveTo>
                    <a:lnTo>
                      <a:pt x="11" y="60"/>
                    </a:lnTo>
                    <a:lnTo>
                      <a:pt x="0" y="232"/>
                    </a:lnTo>
                    <a:lnTo>
                      <a:pt x="59" y="151"/>
                    </a:lnTo>
                    <a:lnTo>
                      <a:pt x="66"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45" name="Freeform 9"/>
              <p:cNvSpPr>
                <a:spLocks/>
              </p:cNvSpPr>
              <p:nvPr/>
            </p:nvSpPr>
            <p:spPr bwMode="auto">
              <a:xfrm>
                <a:off x="764" y="904"/>
                <a:ext cx="307" cy="269"/>
              </a:xfrm>
              <a:custGeom>
                <a:avLst/>
                <a:gdLst>
                  <a:gd name="T0" fmla="*/ 85 w 307"/>
                  <a:gd name="T1" fmla="*/ 3 h 269"/>
                  <a:gd name="T2" fmla="*/ 0 w 307"/>
                  <a:gd name="T3" fmla="*/ 0 h 269"/>
                  <a:gd name="T4" fmla="*/ 280 w 307"/>
                  <a:gd name="T5" fmla="*/ 268 h 269"/>
                  <a:gd name="T6" fmla="*/ 306 w 307"/>
                  <a:gd name="T7" fmla="*/ 216 h 269"/>
                  <a:gd name="T8" fmla="*/ 85 w 307"/>
                  <a:gd name="T9" fmla="*/ 3 h 269"/>
                  <a:gd name="T10" fmla="*/ 0 60000 65536"/>
                  <a:gd name="T11" fmla="*/ 0 60000 65536"/>
                  <a:gd name="T12" fmla="*/ 0 60000 65536"/>
                  <a:gd name="T13" fmla="*/ 0 60000 65536"/>
                  <a:gd name="T14" fmla="*/ 0 60000 65536"/>
                  <a:gd name="T15" fmla="*/ 0 w 307"/>
                  <a:gd name="T16" fmla="*/ 0 h 269"/>
                  <a:gd name="T17" fmla="*/ 307 w 307"/>
                  <a:gd name="T18" fmla="*/ 269 h 269"/>
                </a:gdLst>
                <a:ahLst/>
                <a:cxnLst>
                  <a:cxn ang="T10">
                    <a:pos x="T0" y="T1"/>
                  </a:cxn>
                  <a:cxn ang="T11">
                    <a:pos x="T2" y="T3"/>
                  </a:cxn>
                  <a:cxn ang="T12">
                    <a:pos x="T4" y="T5"/>
                  </a:cxn>
                  <a:cxn ang="T13">
                    <a:pos x="T6" y="T7"/>
                  </a:cxn>
                  <a:cxn ang="T14">
                    <a:pos x="T8" y="T9"/>
                  </a:cxn>
                </a:cxnLst>
                <a:rect l="T15" t="T16" r="T17" b="T18"/>
                <a:pathLst>
                  <a:path w="307" h="269">
                    <a:moveTo>
                      <a:pt x="85" y="3"/>
                    </a:moveTo>
                    <a:lnTo>
                      <a:pt x="0" y="0"/>
                    </a:lnTo>
                    <a:lnTo>
                      <a:pt x="280" y="268"/>
                    </a:lnTo>
                    <a:lnTo>
                      <a:pt x="306" y="216"/>
                    </a:lnTo>
                    <a:lnTo>
                      <a:pt x="85" y="3"/>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46" name="Freeform 10"/>
              <p:cNvSpPr>
                <a:spLocks/>
              </p:cNvSpPr>
              <p:nvPr/>
            </p:nvSpPr>
            <p:spPr bwMode="auto">
              <a:xfrm>
                <a:off x="608" y="1008"/>
                <a:ext cx="307" cy="493"/>
              </a:xfrm>
              <a:custGeom>
                <a:avLst/>
                <a:gdLst>
                  <a:gd name="T0" fmla="*/ 11 w 307"/>
                  <a:gd name="T1" fmla="*/ 0 h 493"/>
                  <a:gd name="T2" fmla="*/ 0 w 307"/>
                  <a:gd name="T3" fmla="*/ 204 h 493"/>
                  <a:gd name="T4" fmla="*/ 295 w 307"/>
                  <a:gd name="T5" fmla="*/ 492 h 493"/>
                  <a:gd name="T6" fmla="*/ 306 w 307"/>
                  <a:gd name="T7" fmla="*/ 292 h 493"/>
                  <a:gd name="T8" fmla="*/ 11 w 307"/>
                  <a:gd name="T9" fmla="*/ 0 h 493"/>
                  <a:gd name="T10" fmla="*/ 0 60000 65536"/>
                  <a:gd name="T11" fmla="*/ 0 60000 65536"/>
                  <a:gd name="T12" fmla="*/ 0 60000 65536"/>
                  <a:gd name="T13" fmla="*/ 0 60000 65536"/>
                  <a:gd name="T14" fmla="*/ 0 60000 65536"/>
                  <a:gd name="T15" fmla="*/ 0 w 307"/>
                  <a:gd name="T16" fmla="*/ 0 h 493"/>
                  <a:gd name="T17" fmla="*/ 307 w 307"/>
                  <a:gd name="T18" fmla="*/ 493 h 493"/>
                </a:gdLst>
                <a:ahLst/>
                <a:cxnLst>
                  <a:cxn ang="T10">
                    <a:pos x="T0" y="T1"/>
                  </a:cxn>
                  <a:cxn ang="T11">
                    <a:pos x="T2" y="T3"/>
                  </a:cxn>
                  <a:cxn ang="T12">
                    <a:pos x="T4" y="T5"/>
                  </a:cxn>
                  <a:cxn ang="T13">
                    <a:pos x="T6" y="T7"/>
                  </a:cxn>
                  <a:cxn ang="T14">
                    <a:pos x="T8" y="T9"/>
                  </a:cxn>
                </a:cxnLst>
                <a:rect l="T15" t="T16" r="T17" b="T18"/>
                <a:pathLst>
                  <a:path w="307" h="493">
                    <a:moveTo>
                      <a:pt x="11" y="0"/>
                    </a:moveTo>
                    <a:lnTo>
                      <a:pt x="0" y="204"/>
                    </a:lnTo>
                    <a:lnTo>
                      <a:pt x="295" y="492"/>
                    </a:lnTo>
                    <a:lnTo>
                      <a:pt x="306" y="292"/>
                    </a:lnTo>
                    <a:lnTo>
                      <a:pt x="11" y="0"/>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47" name="Freeform 11"/>
              <p:cNvSpPr>
                <a:spLocks/>
              </p:cNvSpPr>
              <p:nvPr/>
            </p:nvSpPr>
            <p:spPr bwMode="auto">
              <a:xfrm>
                <a:off x="643" y="1050"/>
                <a:ext cx="245" cy="393"/>
              </a:xfrm>
              <a:custGeom>
                <a:avLst/>
                <a:gdLst>
                  <a:gd name="T0" fmla="*/ 10 w 245"/>
                  <a:gd name="T1" fmla="*/ 0 h 393"/>
                  <a:gd name="T2" fmla="*/ 0 w 245"/>
                  <a:gd name="T3" fmla="*/ 159 h 393"/>
                  <a:gd name="T4" fmla="*/ 232 w 245"/>
                  <a:gd name="T5" fmla="*/ 392 h 393"/>
                  <a:gd name="T6" fmla="*/ 244 w 245"/>
                  <a:gd name="T7" fmla="*/ 228 h 393"/>
                  <a:gd name="T8" fmla="*/ 10 w 245"/>
                  <a:gd name="T9" fmla="*/ 0 h 393"/>
                  <a:gd name="T10" fmla="*/ 0 60000 65536"/>
                  <a:gd name="T11" fmla="*/ 0 60000 65536"/>
                  <a:gd name="T12" fmla="*/ 0 60000 65536"/>
                  <a:gd name="T13" fmla="*/ 0 60000 65536"/>
                  <a:gd name="T14" fmla="*/ 0 60000 65536"/>
                  <a:gd name="T15" fmla="*/ 0 w 245"/>
                  <a:gd name="T16" fmla="*/ 0 h 393"/>
                  <a:gd name="T17" fmla="*/ 245 w 245"/>
                  <a:gd name="T18" fmla="*/ 393 h 393"/>
                </a:gdLst>
                <a:ahLst/>
                <a:cxnLst>
                  <a:cxn ang="T10">
                    <a:pos x="T0" y="T1"/>
                  </a:cxn>
                  <a:cxn ang="T11">
                    <a:pos x="T2" y="T3"/>
                  </a:cxn>
                  <a:cxn ang="T12">
                    <a:pos x="T4" y="T5"/>
                  </a:cxn>
                  <a:cxn ang="T13">
                    <a:pos x="T6" y="T7"/>
                  </a:cxn>
                  <a:cxn ang="T14">
                    <a:pos x="T8" y="T9"/>
                  </a:cxn>
                </a:cxnLst>
                <a:rect l="T15" t="T16" r="T17" b="T18"/>
                <a:pathLst>
                  <a:path w="245" h="393">
                    <a:moveTo>
                      <a:pt x="10" y="0"/>
                    </a:moveTo>
                    <a:lnTo>
                      <a:pt x="0" y="159"/>
                    </a:lnTo>
                    <a:lnTo>
                      <a:pt x="232" y="392"/>
                    </a:lnTo>
                    <a:lnTo>
                      <a:pt x="244" y="228"/>
                    </a:lnTo>
                    <a:lnTo>
                      <a:pt x="10" y="0"/>
                    </a:lnTo>
                  </a:path>
                </a:pathLst>
              </a:custGeom>
              <a:solidFill>
                <a:srgbClr val="000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48" name="Freeform 12"/>
              <p:cNvSpPr>
                <a:spLocks/>
              </p:cNvSpPr>
              <p:nvPr/>
            </p:nvSpPr>
            <p:spPr bwMode="auto">
              <a:xfrm>
                <a:off x="858" y="892"/>
                <a:ext cx="278" cy="224"/>
              </a:xfrm>
              <a:custGeom>
                <a:avLst/>
                <a:gdLst>
                  <a:gd name="T0" fmla="*/ 0 w 278"/>
                  <a:gd name="T1" fmla="*/ 15 h 224"/>
                  <a:gd name="T2" fmla="*/ 96 w 278"/>
                  <a:gd name="T3" fmla="*/ 0 h 224"/>
                  <a:gd name="T4" fmla="*/ 277 w 278"/>
                  <a:gd name="T5" fmla="*/ 178 h 224"/>
                  <a:gd name="T6" fmla="*/ 212 w 278"/>
                  <a:gd name="T7" fmla="*/ 223 h 224"/>
                  <a:gd name="T8" fmla="*/ 0 w 278"/>
                  <a:gd name="T9" fmla="*/ 15 h 224"/>
                  <a:gd name="T10" fmla="*/ 0 60000 65536"/>
                  <a:gd name="T11" fmla="*/ 0 60000 65536"/>
                  <a:gd name="T12" fmla="*/ 0 60000 65536"/>
                  <a:gd name="T13" fmla="*/ 0 60000 65536"/>
                  <a:gd name="T14" fmla="*/ 0 60000 65536"/>
                  <a:gd name="T15" fmla="*/ 0 w 278"/>
                  <a:gd name="T16" fmla="*/ 0 h 224"/>
                  <a:gd name="T17" fmla="*/ 278 w 278"/>
                  <a:gd name="T18" fmla="*/ 224 h 224"/>
                </a:gdLst>
                <a:ahLst/>
                <a:cxnLst>
                  <a:cxn ang="T10">
                    <a:pos x="T0" y="T1"/>
                  </a:cxn>
                  <a:cxn ang="T11">
                    <a:pos x="T2" y="T3"/>
                  </a:cxn>
                  <a:cxn ang="T12">
                    <a:pos x="T4" y="T5"/>
                  </a:cxn>
                  <a:cxn ang="T13">
                    <a:pos x="T6" y="T7"/>
                  </a:cxn>
                  <a:cxn ang="T14">
                    <a:pos x="T8" y="T9"/>
                  </a:cxn>
                </a:cxnLst>
                <a:rect l="T15" t="T16" r="T17" b="T18"/>
                <a:pathLst>
                  <a:path w="278" h="224">
                    <a:moveTo>
                      <a:pt x="0" y="15"/>
                    </a:moveTo>
                    <a:lnTo>
                      <a:pt x="96" y="0"/>
                    </a:lnTo>
                    <a:lnTo>
                      <a:pt x="277" y="178"/>
                    </a:lnTo>
                    <a:lnTo>
                      <a:pt x="212" y="223"/>
                    </a:lnTo>
                    <a:lnTo>
                      <a:pt x="0" y="15"/>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28732" name="Group 13"/>
            <p:cNvGrpSpPr>
              <a:grpSpLocks/>
            </p:cNvGrpSpPr>
            <p:nvPr/>
          </p:nvGrpSpPr>
          <p:grpSpPr bwMode="auto">
            <a:xfrm>
              <a:off x="335" y="1150"/>
              <a:ext cx="624" cy="592"/>
              <a:chOff x="335" y="1150"/>
              <a:chExt cx="624" cy="592"/>
            </a:xfrm>
          </p:grpSpPr>
          <p:sp>
            <p:nvSpPr>
              <p:cNvPr id="28733" name="Freeform 14"/>
              <p:cNvSpPr>
                <a:spLocks/>
              </p:cNvSpPr>
              <p:nvPr/>
            </p:nvSpPr>
            <p:spPr bwMode="auto">
              <a:xfrm>
                <a:off x="792" y="1595"/>
                <a:ext cx="161" cy="147"/>
              </a:xfrm>
              <a:custGeom>
                <a:avLst/>
                <a:gdLst>
                  <a:gd name="T0" fmla="*/ 160 w 161"/>
                  <a:gd name="T1" fmla="*/ 0 h 147"/>
                  <a:gd name="T2" fmla="*/ 157 w 161"/>
                  <a:gd name="T3" fmla="*/ 18 h 147"/>
                  <a:gd name="T4" fmla="*/ 0 w 161"/>
                  <a:gd name="T5" fmla="*/ 146 h 147"/>
                  <a:gd name="T6" fmla="*/ 1 w 161"/>
                  <a:gd name="T7" fmla="*/ 126 h 147"/>
                  <a:gd name="T8" fmla="*/ 160 w 161"/>
                  <a:gd name="T9" fmla="*/ 0 h 147"/>
                  <a:gd name="T10" fmla="*/ 0 60000 65536"/>
                  <a:gd name="T11" fmla="*/ 0 60000 65536"/>
                  <a:gd name="T12" fmla="*/ 0 60000 65536"/>
                  <a:gd name="T13" fmla="*/ 0 60000 65536"/>
                  <a:gd name="T14" fmla="*/ 0 60000 65536"/>
                  <a:gd name="T15" fmla="*/ 0 w 161"/>
                  <a:gd name="T16" fmla="*/ 0 h 147"/>
                  <a:gd name="T17" fmla="*/ 161 w 161"/>
                  <a:gd name="T18" fmla="*/ 147 h 147"/>
                </a:gdLst>
                <a:ahLst/>
                <a:cxnLst>
                  <a:cxn ang="T10">
                    <a:pos x="T0" y="T1"/>
                  </a:cxn>
                  <a:cxn ang="T11">
                    <a:pos x="T2" y="T3"/>
                  </a:cxn>
                  <a:cxn ang="T12">
                    <a:pos x="T4" y="T5"/>
                  </a:cxn>
                  <a:cxn ang="T13">
                    <a:pos x="T6" y="T7"/>
                  </a:cxn>
                  <a:cxn ang="T14">
                    <a:pos x="T8" y="T9"/>
                  </a:cxn>
                </a:cxnLst>
                <a:rect l="T15" t="T16" r="T17" b="T18"/>
                <a:pathLst>
                  <a:path w="161" h="147">
                    <a:moveTo>
                      <a:pt x="160" y="0"/>
                    </a:moveTo>
                    <a:lnTo>
                      <a:pt x="157" y="18"/>
                    </a:lnTo>
                    <a:lnTo>
                      <a:pt x="0" y="146"/>
                    </a:lnTo>
                    <a:lnTo>
                      <a:pt x="1" y="126"/>
                    </a:lnTo>
                    <a:lnTo>
                      <a:pt x="16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34" name="Freeform 15"/>
              <p:cNvSpPr>
                <a:spLocks/>
              </p:cNvSpPr>
              <p:nvPr/>
            </p:nvSpPr>
            <p:spPr bwMode="auto">
              <a:xfrm>
                <a:off x="335" y="1150"/>
                <a:ext cx="624" cy="572"/>
              </a:xfrm>
              <a:custGeom>
                <a:avLst/>
                <a:gdLst>
                  <a:gd name="T0" fmla="*/ 173 w 624"/>
                  <a:gd name="T1" fmla="*/ 0 h 572"/>
                  <a:gd name="T2" fmla="*/ 0 w 624"/>
                  <a:gd name="T3" fmla="*/ 136 h 572"/>
                  <a:gd name="T4" fmla="*/ 448 w 624"/>
                  <a:gd name="T5" fmla="*/ 571 h 572"/>
                  <a:gd name="T6" fmla="*/ 623 w 624"/>
                  <a:gd name="T7" fmla="*/ 440 h 572"/>
                  <a:gd name="T8" fmla="*/ 173 w 624"/>
                  <a:gd name="T9" fmla="*/ 0 h 572"/>
                  <a:gd name="T10" fmla="*/ 0 60000 65536"/>
                  <a:gd name="T11" fmla="*/ 0 60000 65536"/>
                  <a:gd name="T12" fmla="*/ 0 60000 65536"/>
                  <a:gd name="T13" fmla="*/ 0 60000 65536"/>
                  <a:gd name="T14" fmla="*/ 0 60000 65536"/>
                  <a:gd name="T15" fmla="*/ 0 w 624"/>
                  <a:gd name="T16" fmla="*/ 0 h 572"/>
                  <a:gd name="T17" fmla="*/ 624 w 624"/>
                  <a:gd name="T18" fmla="*/ 572 h 572"/>
                </a:gdLst>
                <a:ahLst/>
                <a:cxnLst>
                  <a:cxn ang="T10">
                    <a:pos x="T0" y="T1"/>
                  </a:cxn>
                  <a:cxn ang="T11">
                    <a:pos x="T2" y="T3"/>
                  </a:cxn>
                  <a:cxn ang="T12">
                    <a:pos x="T4" y="T5"/>
                  </a:cxn>
                  <a:cxn ang="T13">
                    <a:pos x="T6" y="T7"/>
                  </a:cxn>
                  <a:cxn ang="T14">
                    <a:pos x="T8" y="T9"/>
                  </a:cxn>
                </a:cxnLst>
                <a:rect l="T15" t="T16" r="T17" b="T18"/>
                <a:pathLst>
                  <a:path w="624" h="572">
                    <a:moveTo>
                      <a:pt x="173" y="0"/>
                    </a:moveTo>
                    <a:lnTo>
                      <a:pt x="0" y="136"/>
                    </a:lnTo>
                    <a:lnTo>
                      <a:pt x="448" y="571"/>
                    </a:lnTo>
                    <a:lnTo>
                      <a:pt x="623" y="440"/>
                    </a:lnTo>
                    <a:lnTo>
                      <a:pt x="173" y="0"/>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35" name="Freeform 16"/>
              <p:cNvSpPr>
                <a:spLocks/>
              </p:cNvSpPr>
              <p:nvPr/>
            </p:nvSpPr>
            <p:spPr bwMode="auto">
              <a:xfrm>
                <a:off x="496" y="1176"/>
                <a:ext cx="417" cy="407"/>
              </a:xfrm>
              <a:custGeom>
                <a:avLst/>
                <a:gdLst>
                  <a:gd name="T0" fmla="*/ 18 w 417"/>
                  <a:gd name="T1" fmla="*/ 0 h 407"/>
                  <a:gd name="T2" fmla="*/ 0 w 417"/>
                  <a:gd name="T3" fmla="*/ 17 h 407"/>
                  <a:gd name="T4" fmla="*/ 392 w 417"/>
                  <a:gd name="T5" fmla="*/ 406 h 407"/>
                  <a:gd name="T6" fmla="*/ 416 w 417"/>
                  <a:gd name="T7" fmla="*/ 391 h 407"/>
                  <a:gd name="T8" fmla="*/ 18 w 417"/>
                  <a:gd name="T9" fmla="*/ 0 h 407"/>
                  <a:gd name="T10" fmla="*/ 0 60000 65536"/>
                  <a:gd name="T11" fmla="*/ 0 60000 65536"/>
                  <a:gd name="T12" fmla="*/ 0 60000 65536"/>
                  <a:gd name="T13" fmla="*/ 0 60000 65536"/>
                  <a:gd name="T14" fmla="*/ 0 60000 65536"/>
                  <a:gd name="T15" fmla="*/ 0 w 417"/>
                  <a:gd name="T16" fmla="*/ 0 h 407"/>
                  <a:gd name="T17" fmla="*/ 417 w 417"/>
                  <a:gd name="T18" fmla="*/ 407 h 407"/>
                </a:gdLst>
                <a:ahLst/>
                <a:cxnLst>
                  <a:cxn ang="T10">
                    <a:pos x="T0" y="T1"/>
                  </a:cxn>
                  <a:cxn ang="T11">
                    <a:pos x="T2" y="T3"/>
                  </a:cxn>
                  <a:cxn ang="T12">
                    <a:pos x="T4" y="T5"/>
                  </a:cxn>
                  <a:cxn ang="T13">
                    <a:pos x="T6" y="T7"/>
                  </a:cxn>
                  <a:cxn ang="T14">
                    <a:pos x="T8" y="T9"/>
                  </a:cxn>
                </a:cxnLst>
                <a:rect l="T15" t="T16" r="T17" b="T18"/>
                <a:pathLst>
                  <a:path w="417" h="407">
                    <a:moveTo>
                      <a:pt x="18" y="0"/>
                    </a:moveTo>
                    <a:lnTo>
                      <a:pt x="0" y="17"/>
                    </a:lnTo>
                    <a:lnTo>
                      <a:pt x="392" y="406"/>
                    </a:lnTo>
                    <a:lnTo>
                      <a:pt x="416" y="391"/>
                    </a:lnTo>
                    <a:lnTo>
                      <a:pt x="18"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36" name="Freeform 17"/>
              <p:cNvSpPr>
                <a:spLocks/>
              </p:cNvSpPr>
              <p:nvPr/>
            </p:nvSpPr>
            <p:spPr bwMode="auto">
              <a:xfrm>
                <a:off x="397" y="1208"/>
                <a:ext cx="317" cy="300"/>
              </a:xfrm>
              <a:custGeom>
                <a:avLst/>
                <a:gdLst>
                  <a:gd name="T0" fmla="*/ 68 w 317"/>
                  <a:gd name="T1" fmla="*/ 0 h 300"/>
                  <a:gd name="T2" fmla="*/ 2 w 317"/>
                  <a:gd name="T3" fmla="*/ 58 h 300"/>
                  <a:gd name="T4" fmla="*/ 26 w 317"/>
                  <a:gd name="T5" fmla="*/ 79 h 300"/>
                  <a:gd name="T6" fmla="*/ 0 w 317"/>
                  <a:gd name="T7" fmla="*/ 97 h 300"/>
                  <a:gd name="T8" fmla="*/ 204 w 317"/>
                  <a:gd name="T9" fmla="*/ 299 h 300"/>
                  <a:gd name="T10" fmla="*/ 228 w 317"/>
                  <a:gd name="T11" fmla="*/ 281 h 300"/>
                  <a:gd name="T12" fmla="*/ 245 w 317"/>
                  <a:gd name="T13" fmla="*/ 295 h 300"/>
                  <a:gd name="T14" fmla="*/ 316 w 317"/>
                  <a:gd name="T15" fmla="*/ 239 h 300"/>
                  <a:gd name="T16" fmla="*/ 68 w 317"/>
                  <a:gd name="T17" fmla="*/ 0 h 3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7"/>
                  <a:gd name="T28" fmla="*/ 0 h 300"/>
                  <a:gd name="T29" fmla="*/ 317 w 317"/>
                  <a:gd name="T30" fmla="*/ 300 h 3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7" h="300">
                    <a:moveTo>
                      <a:pt x="68" y="0"/>
                    </a:moveTo>
                    <a:lnTo>
                      <a:pt x="2" y="58"/>
                    </a:lnTo>
                    <a:lnTo>
                      <a:pt x="26" y="79"/>
                    </a:lnTo>
                    <a:lnTo>
                      <a:pt x="0" y="97"/>
                    </a:lnTo>
                    <a:lnTo>
                      <a:pt x="204" y="299"/>
                    </a:lnTo>
                    <a:lnTo>
                      <a:pt x="228" y="281"/>
                    </a:lnTo>
                    <a:lnTo>
                      <a:pt x="245" y="295"/>
                    </a:lnTo>
                    <a:lnTo>
                      <a:pt x="316" y="239"/>
                    </a:lnTo>
                    <a:lnTo>
                      <a:pt x="68"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37" name="Freeform 18"/>
              <p:cNvSpPr>
                <a:spLocks/>
              </p:cNvSpPr>
              <p:nvPr/>
            </p:nvSpPr>
            <p:spPr bwMode="auto">
              <a:xfrm>
                <a:off x="685" y="1471"/>
                <a:ext cx="99" cy="89"/>
              </a:xfrm>
              <a:custGeom>
                <a:avLst/>
                <a:gdLst>
                  <a:gd name="T0" fmla="*/ 39 w 99"/>
                  <a:gd name="T1" fmla="*/ 0 h 89"/>
                  <a:gd name="T2" fmla="*/ 0 w 99"/>
                  <a:gd name="T3" fmla="*/ 33 h 89"/>
                  <a:gd name="T4" fmla="*/ 62 w 99"/>
                  <a:gd name="T5" fmla="*/ 88 h 89"/>
                  <a:gd name="T6" fmla="*/ 98 w 99"/>
                  <a:gd name="T7" fmla="*/ 56 h 89"/>
                  <a:gd name="T8" fmla="*/ 39 w 99"/>
                  <a:gd name="T9" fmla="*/ 0 h 89"/>
                  <a:gd name="T10" fmla="*/ 0 60000 65536"/>
                  <a:gd name="T11" fmla="*/ 0 60000 65536"/>
                  <a:gd name="T12" fmla="*/ 0 60000 65536"/>
                  <a:gd name="T13" fmla="*/ 0 60000 65536"/>
                  <a:gd name="T14" fmla="*/ 0 60000 65536"/>
                  <a:gd name="T15" fmla="*/ 0 w 99"/>
                  <a:gd name="T16" fmla="*/ 0 h 89"/>
                  <a:gd name="T17" fmla="*/ 99 w 99"/>
                  <a:gd name="T18" fmla="*/ 89 h 89"/>
                </a:gdLst>
                <a:ahLst/>
                <a:cxnLst>
                  <a:cxn ang="T10">
                    <a:pos x="T0" y="T1"/>
                  </a:cxn>
                  <a:cxn ang="T11">
                    <a:pos x="T2" y="T3"/>
                  </a:cxn>
                  <a:cxn ang="T12">
                    <a:pos x="T4" y="T5"/>
                  </a:cxn>
                  <a:cxn ang="T13">
                    <a:pos x="T6" y="T7"/>
                  </a:cxn>
                  <a:cxn ang="T14">
                    <a:pos x="T8" y="T9"/>
                  </a:cxn>
                </a:cxnLst>
                <a:rect l="T15" t="T16" r="T17" b="T18"/>
                <a:pathLst>
                  <a:path w="99" h="89">
                    <a:moveTo>
                      <a:pt x="39" y="0"/>
                    </a:moveTo>
                    <a:lnTo>
                      <a:pt x="0" y="33"/>
                    </a:lnTo>
                    <a:lnTo>
                      <a:pt x="62" y="88"/>
                    </a:lnTo>
                    <a:lnTo>
                      <a:pt x="98" y="56"/>
                    </a:lnTo>
                    <a:lnTo>
                      <a:pt x="39"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38" name="Freeform 19"/>
              <p:cNvSpPr>
                <a:spLocks/>
              </p:cNvSpPr>
              <p:nvPr/>
            </p:nvSpPr>
            <p:spPr bwMode="auto">
              <a:xfrm>
                <a:off x="718" y="1543"/>
                <a:ext cx="148" cy="135"/>
              </a:xfrm>
              <a:custGeom>
                <a:avLst/>
                <a:gdLst>
                  <a:gd name="T0" fmla="*/ 83 w 148"/>
                  <a:gd name="T1" fmla="*/ 0 h 135"/>
                  <a:gd name="T2" fmla="*/ 40 w 148"/>
                  <a:gd name="T3" fmla="*/ 34 h 135"/>
                  <a:gd name="T4" fmla="*/ 47 w 148"/>
                  <a:gd name="T5" fmla="*/ 41 h 135"/>
                  <a:gd name="T6" fmla="*/ 0 w 148"/>
                  <a:gd name="T7" fmla="*/ 78 h 135"/>
                  <a:gd name="T8" fmla="*/ 58 w 148"/>
                  <a:gd name="T9" fmla="*/ 134 h 135"/>
                  <a:gd name="T10" fmla="*/ 147 w 148"/>
                  <a:gd name="T11" fmla="*/ 59 h 135"/>
                  <a:gd name="T12" fmla="*/ 83 w 148"/>
                  <a:gd name="T13" fmla="*/ 0 h 135"/>
                  <a:gd name="T14" fmla="*/ 0 60000 65536"/>
                  <a:gd name="T15" fmla="*/ 0 60000 65536"/>
                  <a:gd name="T16" fmla="*/ 0 60000 65536"/>
                  <a:gd name="T17" fmla="*/ 0 60000 65536"/>
                  <a:gd name="T18" fmla="*/ 0 60000 65536"/>
                  <a:gd name="T19" fmla="*/ 0 60000 65536"/>
                  <a:gd name="T20" fmla="*/ 0 60000 65536"/>
                  <a:gd name="T21" fmla="*/ 0 w 148"/>
                  <a:gd name="T22" fmla="*/ 0 h 135"/>
                  <a:gd name="T23" fmla="*/ 148 w 148"/>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35">
                    <a:moveTo>
                      <a:pt x="83" y="0"/>
                    </a:moveTo>
                    <a:lnTo>
                      <a:pt x="40" y="34"/>
                    </a:lnTo>
                    <a:lnTo>
                      <a:pt x="47" y="41"/>
                    </a:lnTo>
                    <a:lnTo>
                      <a:pt x="0" y="78"/>
                    </a:lnTo>
                    <a:lnTo>
                      <a:pt x="58" y="134"/>
                    </a:lnTo>
                    <a:lnTo>
                      <a:pt x="147" y="59"/>
                    </a:lnTo>
                    <a:lnTo>
                      <a:pt x="83"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39" name="Freeform 20"/>
              <p:cNvSpPr>
                <a:spLocks/>
              </p:cNvSpPr>
              <p:nvPr/>
            </p:nvSpPr>
            <p:spPr bwMode="auto">
              <a:xfrm>
                <a:off x="636" y="1530"/>
                <a:ext cx="86" cy="77"/>
              </a:xfrm>
              <a:custGeom>
                <a:avLst/>
                <a:gdLst>
                  <a:gd name="T0" fmla="*/ 67 w 86"/>
                  <a:gd name="T1" fmla="*/ 6 h 77"/>
                  <a:gd name="T2" fmla="*/ 81 w 86"/>
                  <a:gd name="T3" fmla="*/ 21 h 77"/>
                  <a:gd name="T4" fmla="*/ 64 w 86"/>
                  <a:gd name="T5" fmla="*/ 34 h 77"/>
                  <a:gd name="T6" fmla="*/ 85 w 86"/>
                  <a:gd name="T7" fmla="*/ 59 h 77"/>
                  <a:gd name="T8" fmla="*/ 62 w 86"/>
                  <a:gd name="T9" fmla="*/ 76 h 77"/>
                  <a:gd name="T10" fmla="*/ 0 w 86"/>
                  <a:gd name="T11" fmla="*/ 18 h 77"/>
                  <a:gd name="T12" fmla="*/ 23 w 86"/>
                  <a:gd name="T13" fmla="*/ 0 h 77"/>
                  <a:gd name="T14" fmla="*/ 49 w 86"/>
                  <a:gd name="T15" fmla="*/ 20 h 77"/>
                  <a:gd name="T16" fmla="*/ 67 w 86"/>
                  <a:gd name="T17" fmla="*/ 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77"/>
                  <a:gd name="T29" fmla="*/ 86 w 86"/>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77">
                    <a:moveTo>
                      <a:pt x="67" y="6"/>
                    </a:moveTo>
                    <a:lnTo>
                      <a:pt x="81" y="21"/>
                    </a:lnTo>
                    <a:lnTo>
                      <a:pt x="64" y="34"/>
                    </a:lnTo>
                    <a:lnTo>
                      <a:pt x="85" y="59"/>
                    </a:lnTo>
                    <a:lnTo>
                      <a:pt x="62" y="76"/>
                    </a:lnTo>
                    <a:lnTo>
                      <a:pt x="0" y="18"/>
                    </a:lnTo>
                    <a:lnTo>
                      <a:pt x="23" y="0"/>
                    </a:lnTo>
                    <a:lnTo>
                      <a:pt x="49" y="20"/>
                    </a:lnTo>
                    <a:lnTo>
                      <a:pt x="67" y="6"/>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40" name="Freeform 21"/>
              <p:cNvSpPr>
                <a:spLocks/>
              </p:cNvSpPr>
              <p:nvPr/>
            </p:nvSpPr>
            <p:spPr bwMode="auto">
              <a:xfrm>
                <a:off x="340" y="1283"/>
                <a:ext cx="449" cy="459"/>
              </a:xfrm>
              <a:custGeom>
                <a:avLst/>
                <a:gdLst>
                  <a:gd name="T0" fmla="*/ 1 w 449"/>
                  <a:gd name="T1" fmla="*/ 0 h 459"/>
                  <a:gd name="T2" fmla="*/ 0 w 449"/>
                  <a:gd name="T3" fmla="*/ 25 h 459"/>
                  <a:gd name="T4" fmla="*/ 448 w 449"/>
                  <a:gd name="T5" fmla="*/ 458 h 459"/>
                  <a:gd name="T6" fmla="*/ 443 w 449"/>
                  <a:gd name="T7" fmla="*/ 433 h 459"/>
                  <a:gd name="T8" fmla="*/ 1 w 449"/>
                  <a:gd name="T9" fmla="*/ 0 h 459"/>
                  <a:gd name="T10" fmla="*/ 0 60000 65536"/>
                  <a:gd name="T11" fmla="*/ 0 60000 65536"/>
                  <a:gd name="T12" fmla="*/ 0 60000 65536"/>
                  <a:gd name="T13" fmla="*/ 0 60000 65536"/>
                  <a:gd name="T14" fmla="*/ 0 60000 65536"/>
                  <a:gd name="T15" fmla="*/ 0 w 449"/>
                  <a:gd name="T16" fmla="*/ 0 h 459"/>
                  <a:gd name="T17" fmla="*/ 449 w 449"/>
                  <a:gd name="T18" fmla="*/ 459 h 459"/>
                </a:gdLst>
                <a:ahLst/>
                <a:cxnLst>
                  <a:cxn ang="T10">
                    <a:pos x="T0" y="T1"/>
                  </a:cxn>
                  <a:cxn ang="T11">
                    <a:pos x="T2" y="T3"/>
                  </a:cxn>
                  <a:cxn ang="T12">
                    <a:pos x="T4" y="T5"/>
                  </a:cxn>
                  <a:cxn ang="T13">
                    <a:pos x="T6" y="T7"/>
                  </a:cxn>
                  <a:cxn ang="T14">
                    <a:pos x="T8" y="T9"/>
                  </a:cxn>
                </a:cxnLst>
                <a:rect l="T15" t="T16" r="T17" b="T18"/>
                <a:pathLst>
                  <a:path w="449" h="459">
                    <a:moveTo>
                      <a:pt x="1" y="0"/>
                    </a:moveTo>
                    <a:lnTo>
                      <a:pt x="0" y="25"/>
                    </a:lnTo>
                    <a:lnTo>
                      <a:pt x="448" y="458"/>
                    </a:lnTo>
                    <a:lnTo>
                      <a:pt x="443" y="433"/>
                    </a:lnTo>
                    <a:lnTo>
                      <a:pt x="1"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nvGrpSpPr>
          <p:cNvPr id="28676" name="Group 41"/>
          <p:cNvGrpSpPr>
            <a:grpSpLocks/>
          </p:cNvGrpSpPr>
          <p:nvPr/>
        </p:nvGrpSpPr>
        <p:grpSpPr bwMode="auto">
          <a:xfrm>
            <a:off x="1073150" y="3165475"/>
            <a:ext cx="1270000" cy="1512888"/>
            <a:chOff x="343" y="2075"/>
            <a:chExt cx="808" cy="858"/>
          </a:xfrm>
        </p:grpSpPr>
        <p:grpSp>
          <p:nvGrpSpPr>
            <p:cNvPr id="28713" name="Group 42"/>
            <p:cNvGrpSpPr>
              <a:grpSpLocks/>
            </p:cNvGrpSpPr>
            <p:nvPr/>
          </p:nvGrpSpPr>
          <p:grpSpPr bwMode="auto">
            <a:xfrm>
              <a:off x="615" y="2075"/>
              <a:ext cx="536" cy="626"/>
              <a:chOff x="615" y="2075"/>
              <a:chExt cx="536" cy="626"/>
            </a:xfrm>
          </p:grpSpPr>
          <p:sp>
            <p:nvSpPr>
              <p:cNvPr id="28723" name="Freeform 43"/>
              <p:cNvSpPr>
                <a:spLocks/>
              </p:cNvSpPr>
              <p:nvPr/>
            </p:nvSpPr>
            <p:spPr bwMode="auto">
              <a:xfrm>
                <a:off x="615" y="2075"/>
                <a:ext cx="536" cy="626"/>
              </a:xfrm>
              <a:custGeom>
                <a:avLst/>
                <a:gdLst>
                  <a:gd name="T0" fmla="*/ 248 w 536"/>
                  <a:gd name="T1" fmla="*/ 0 h 626"/>
                  <a:gd name="T2" fmla="*/ 188 w 536"/>
                  <a:gd name="T3" fmla="*/ 55 h 626"/>
                  <a:gd name="T4" fmla="*/ 150 w 536"/>
                  <a:gd name="T5" fmla="*/ 18 h 626"/>
                  <a:gd name="T6" fmla="*/ 12 w 536"/>
                  <a:gd name="T7" fmla="*/ 128 h 626"/>
                  <a:gd name="T8" fmla="*/ 50 w 536"/>
                  <a:gd name="T9" fmla="*/ 159 h 626"/>
                  <a:gd name="T10" fmla="*/ 9 w 536"/>
                  <a:gd name="T11" fmla="*/ 182 h 626"/>
                  <a:gd name="T12" fmla="*/ 0 w 536"/>
                  <a:gd name="T13" fmla="*/ 321 h 626"/>
                  <a:gd name="T14" fmla="*/ 307 w 536"/>
                  <a:gd name="T15" fmla="*/ 625 h 626"/>
                  <a:gd name="T16" fmla="*/ 415 w 536"/>
                  <a:gd name="T17" fmla="*/ 520 h 626"/>
                  <a:gd name="T18" fmla="*/ 435 w 536"/>
                  <a:gd name="T19" fmla="*/ 486 h 626"/>
                  <a:gd name="T20" fmla="*/ 463 w 536"/>
                  <a:gd name="T21" fmla="*/ 422 h 626"/>
                  <a:gd name="T22" fmla="*/ 524 w 536"/>
                  <a:gd name="T23" fmla="*/ 350 h 626"/>
                  <a:gd name="T24" fmla="*/ 535 w 536"/>
                  <a:gd name="T25" fmla="*/ 182 h 626"/>
                  <a:gd name="T26" fmla="*/ 345 w 536"/>
                  <a:gd name="T27" fmla="*/ 5 h 626"/>
                  <a:gd name="T28" fmla="*/ 263 w 536"/>
                  <a:gd name="T29" fmla="*/ 15 h 626"/>
                  <a:gd name="T30" fmla="*/ 242 w 536"/>
                  <a:gd name="T31" fmla="*/ 3 h 626"/>
                  <a:gd name="T32" fmla="*/ 248 w 536"/>
                  <a:gd name="T33" fmla="*/ 0 h 6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6"/>
                  <a:gd name="T52" fmla="*/ 0 h 626"/>
                  <a:gd name="T53" fmla="*/ 536 w 536"/>
                  <a:gd name="T54" fmla="*/ 626 h 6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6" h="626">
                    <a:moveTo>
                      <a:pt x="248" y="0"/>
                    </a:moveTo>
                    <a:lnTo>
                      <a:pt x="188" y="55"/>
                    </a:lnTo>
                    <a:lnTo>
                      <a:pt x="150" y="18"/>
                    </a:lnTo>
                    <a:lnTo>
                      <a:pt x="12" y="128"/>
                    </a:lnTo>
                    <a:lnTo>
                      <a:pt x="50" y="159"/>
                    </a:lnTo>
                    <a:lnTo>
                      <a:pt x="9" y="182"/>
                    </a:lnTo>
                    <a:lnTo>
                      <a:pt x="0" y="321"/>
                    </a:lnTo>
                    <a:lnTo>
                      <a:pt x="307" y="625"/>
                    </a:lnTo>
                    <a:lnTo>
                      <a:pt x="415" y="520"/>
                    </a:lnTo>
                    <a:lnTo>
                      <a:pt x="435" y="486"/>
                    </a:lnTo>
                    <a:lnTo>
                      <a:pt x="463" y="422"/>
                    </a:lnTo>
                    <a:lnTo>
                      <a:pt x="524" y="350"/>
                    </a:lnTo>
                    <a:lnTo>
                      <a:pt x="535" y="182"/>
                    </a:lnTo>
                    <a:lnTo>
                      <a:pt x="345" y="5"/>
                    </a:lnTo>
                    <a:lnTo>
                      <a:pt x="263" y="15"/>
                    </a:lnTo>
                    <a:lnTo>
                      <a:pt x="242" y="3"/>
                    </a:lnTo>
                    <a:lnTo>
                      <a:pt x="248" y="0"/>
                    </a:lnTo>
                  </a:path>
                </a:pathLst>
              </a:custGeom>
              <a:solidFill>
                <a:srgbClr val="C0C0C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4" name="Freeform 44"/>
              <p:cNvSpPr>
                <a:spLocks/>
              </p:cNvSpPr>
              <p:nvPr/>
            </p:nvSpPr>
            <p:spPr bwMode="auto">
              <a:xfrm>
                <a:off x="1057" y="2329"/>
                <a:ext cx="24" cy="248"/>
              </a:xfrm>
              <a:custGeom>
                <a:avLst/>
                <a:gdLst>
                  <a:gd name="T0" fmla="*/ 23 w 24"/>
                  <a:gd name="T1" fmla="*/ 0 h 248"/>
                  <a:gd name="T2" fmla="*/ 12 w 24"/>
                  <a:gd name="T3" fmla="*/ 49 h 248"/>
                  <a:gd name="T4" fmla="*/ 0 w 24"/>
                  <a:gd name="T5" fmla="*/ 247 h 248"/>
                  <a:gd name="T6" fmla="*/ 14 w 24"/>
                  <a:gd name="T7" fmla="*/ 174 h 248"/>
                  <a:gd name="T8" fmla="*/ 23 w 24"/>
                  <a:gd name="T9" fmla="*/ 0 h 248"/>
                  <a:gd name="T10" fmla="*/ 0 60000 65536"/>
                  <a:gd name="T11" fmla="*/ 0 60000 65536"/>
                  <a:gd name="T12" fmla="*/ 0 60000 65536"/>
                  <a:gd name="T13" fmla="*/ 0 60000 65536"/>
                  <a:gd name="T14" fmla="*/ 0 60000 65536"/>
                  <a:gd name="T15" fmla="*/ 0 w 24"/>
                  <a:gd name="T16" fmla="*/ 0 h 248"/>
                  <a:gd name="T17" fmla="*/ 24 w 24"/>
                  <a:gd name="T18" fmla="*/ 248 h 248"/>
                </a:gdLst>
                <a:ahLst/>
                <a:cxnLst>
                  <a:cxn ang="T10">
                    <a:pos x="T0" y="T1"/>
                  </a:cxn>
                  <a:cxn ang="T11">
                    <a:pos x="T2" y="T3"/>
                  </a:cxn>
                  <a:cxn ang="T12">
                    <a:pos x="T4" y="T5"/>
                  </a:cxn>
                  <a:cxn ang="T13">
                    <a:pos x="T6" y="T7"/>
                  </a:cxn>
                  <a:cxn ang="T14">
                    <a:pos x="T8" y="T9"/>
                  </a:cxn>
                </a:cxnLst>
                <a:rect l="T15" t="T16" r="T17" b="T18"/>
                <a:pathLst>
                  <a:path w="24" h="248">
                    <a:moveTo>
                      <a:pt x="23" y="0"/>
                    </a:moveTo>
                    <a:lnTo>
                      <a:pt x="12" y="49"/>
                    </a:lnTo>
                    <a:lnTo>
                      <a:pt x="0" y="247"/>
                    </a:lnTo>
                    <a:lnTo>
                      <a:pt x="14" y="174"/>
                    </a:lnTo>
                    <a:lnTo>
                      <a:pt x="23"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5" name="Freeform 45"/>
              <p:cNvSpPr>
                <a:spLocks/>
              </p:cNvSpPr>
              <p:nvPr/>
            </p:nvSpPr>
            <p:spPr bwMode="auto">
              <a:xfrm>
                <a:off x="939" y="2395"/>
                <a:ext cx="112" cy="298"/>
              </a:xfrm>
              <a:custGeom>
                <a:avLst/>
                <a:gdLst>
                  <a:gd name="T0" fmla="*/ 111 w 112"/>
                  <a:gd name="T1" fmla="*/ 0 h 298"/>
                  <a:gd name="T2" fmla="*/ 12 w 112"/>
                  <a:gd name="T3" fmla="*/ 98 h 298"/>
                  <a:gd name="T4" fmla="*/ 0 w 112"/>
                  <a:gd name="T5" fmla="*/ 297 h 298"/>
                  <a:gd name="T6" fmla="*/ 98 w 112"/>
                  <a:gd name="T7" fmla="*/ 193 h 298"/>
                  <a:gd name="T8" fmla="*/ 111 w 112"/>
                  <a:gd name="T9" fmla="*/ 0 h 298"/>
                  <a:gd name="T10" fmla="*/ 0 60000 65536"/>
                  <a:gd name="T11" fmla="*/ 0 60000 65536"/>
                  <a:gd name="T12" fmla="*/ 0 60000 65536"/>
                  <a:gd name="T13" fmla="*/ 0 60000 65536"/>
                  <a:gd name="T14" fmla="*/ 0 60000 65536"/>
                  <a:gd name="T15" fmla="*/ 0 w 112"/>
                  <a:gd name="T16" fmla="*/ 0 h 298"/>
                  <a:gd name="T17" fmla="*/ 112 w 112"/>
                  <a:gd name="T18" fmla="*/ 298 h 298"/>
                </a:gdLst>
                <a:ahLst/>
                <a:cxnLst>
                  <a:cxn ang="T10">
                    <a:pos x="T0" y="T1"/>
                  </a:cxn>
                  <a:cxn ang="T11">
                    <a:pos x="T2" y="T3"/>
                  </a:cxn>
                  <a:cxn ang="T12">
                    <a:pos x="T4" y="T5"/>
                  </a:cxn>
                  <a:cxn ang="T13">
                    <a:pos x="T6" y="T7"/>
                  </a:cxn>
                  <a:cxn ang="T14">
                    <a:pos x="T8" y="T9"/>
                  </a:cxn>
                </a:cxnLst>
                <a:rect l="T15" t="T16" r="T17" b="T18"/>
                <a:pathLst>
                  <a:path w="112" h="298">
                    <a:moveTo>
                      <a:pt x="111" y="0"/>
                    </a:moveTo>
                    <a:lnTo>
                      <a:pt x="12" y="98"/>
                    </a:lnTo>
                    <a:lnTo>
                      <a:pt x="0" y="297"/>
                    </a:lnTo>
                    <a:lnTo>
                      <a:pt x="98" y="193"/>
                    </a:lnTo>
                    <a:lnTo>
                      <a:pt x="111"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6" name="Freeform 46"/>
              <p:cNvSpPr>
                <a:spLocks/>
              </p:cNvSpPr>
              <p:nvPr/>
            </p:nvSpPr>
            <p:spPr bwMode="auto">
              <a:xfrm>
                <a:off x="1082" y="2269"/>
                <a:ext cx="67" cy="233"/>
              </a:xfrm>
              <a:custGeom>
                <a:avLst/>
                <a:gdLst>
                  <a:gd name="T0" fmla="*/ 66 w 67"/>
                  <a:gd name="T1" fmla="*/ 0 h 233"/>
                  <a:gd name="T2" fmla="*/ 11 w 67"/>
                  <a:gd name="T3" fmla="*/ 60 h 233"/>
                  <a:gd name="T4" fmla="*/ 0 w 67"/>
                  <a:gd name="T5" fmla="*/ 232 h 233"/>
                  <a:gd name="T6" fmla="*/ 59 w 67"/>
                  <a:gd name="T7" fmla="*/ 151 h 233"/>
                  <a:gd name="T8" fmla="*/ 66 w 67"/>
                  <a:gd name="T9" fmla="*/ 0 h 233"/>
                  <a:gd name="T10" fmla="*/ 0 60000 65536"/>
                  <a:gd name="T11" fmla="*/ 0 60000 65536"/>
                  <a:gd name="T12" fmla="*/ 0 60000 65536"/>
                  <a:gd name="T13" fmla="*/ 0 60000 65536"/>
                  <a:gd name="T14" fmla="*/ 0 60000 65536"/>
                  <a:gd name="T15" fmla="*/ 0 w 67"/>
                  <a:gd name="T16" fmla="*/ 0 h 233"/>
                  <a:gd name="T17" fmla="*/ 67 w 67"/>
                  <a:gd name="T18" fmla="*/ 233 h 233"/>
                </a:gdLst>
                <a:ahLst/>
                <a:cxnLst>
                  <a:cxn ang="T10">
                    <a:pos x="T0" y="T1"/>
                  </a:cxn>
                  <a:cxn ang="T11">
                    <a:pos x="T2" y="T3"/>
                  </a:cxn>
                  <a:cxn ang="T12">
                    <a:pos x="T4" y="T5"/>
                  </a:cxn>
                  <a:cxn ang="T13">
                    <a:pos x="T6" y="T7"/>
                  </a:cxn>
                  <a:cxn ang="T14">
                    <a:pos x="T8" y="T9"/>
                  </a:cxn>
                </a:cxnLst>
                <a:rect l="T15" t="T16" r="T17" b="T18"/>
                <a:pathLst>
                  <a:path w="67" h="233">
                    <a:moveTo>
                      <a:pt x="66" y="0"/>
                    </a:moveTo>
                    <a:lnTo>
                      <a:pt x="11" y="60"/>
                    </a:lnTo>
                    <a:lnTo>
                      <a:pt x="0" y="232"/>
                    </a:lnTo>
                    <a:lnTo>
                      <a:pt x="59" y="151"/>
                    </a:lnTo>
                    <a:lnTo>
                      <a:pt x="66"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7" name="Freeform 47"/>
              <p:cNvSpPr>
                <a:spLocks/>
              </p:cNvSpPr>
              <p:nvPr/>
            </p:nvSpPr>
            <p:spPr bwMode="auto">
              <a:xfrm>
                <a:off x="772" y="2094"/>
                <a:ext cx="307" cy="270"/>
              </a:xfrm>
              <a:custGeom>
                <a:avLst/>
                <a:gdLst>
                  <a:gd name="T0" fmla="*/ 85 w 307"/>
                  <a:gd name="T1" fmla="*/ 3 h 270"/>
                  <a:gd name="T2" fmla="*/ 0 w 307"/>
                  <a:gd name="T3" fmla="*/ 0 h 270"/>
                  <a:gd name="T4" fmla="*/ 280 w 307"/>
                  <a:gd name="T5" fmla="*/ 269 h 270"/>
                  <a:gd name="T6" fmla="*/ 306 w 307"/>
                  <a:gd name="T7" fmla="*/ 217 h 270"/>
                  <a:gd name="T8" fmla="*/ 85 w 307"/>
                  <a:gd name="T9" fmla="*/ 3 h 270"/>
                  <a:gd name="T10" fmla="*/ 0 60000 65536"/>
                  <a:gd name="T11" fmla="*/ 0 60000 65536"/>
                  <a:gd name="T12" fmla="*/ 0 60000 65536"/>
                  <a:gd name="T13" fmla="*/ 0 60000 65536"/>
                  <a:gd name="T14" fmla="*/ 0 60000 65536"/>
                  <a:gd name="T15" fmla="*/ 0 w 307"/>
                  <a:gd name="T16" fmla="*/ 0 h 270"/>
                  <a:gd name="T17" fmla="*/ 307 w 307"/>
                  <a:gd name="T18" fmla="*/ 270 h 270"/>
                </a:gdLst>
                <a:ahLst/>
                <a:cxnLst>
                  <a:cxn ang="T10">
                    <a:pos x="T0" y="T1"/>
                  </a:cxn>
                  <a:cxn ang="T11">
                    <a:pos x="T2" y="T3"/>
                  </a:cxn>
                  <a:cxn ang="T12">
                    <a:pos x="T4" y="T5"/>
                  </a:cxn>
                  <a:cxn ang="T13">
                    <a:pos x="T6" y="T7"/>
                  </a:cxn>
                  <a:cxn ang="T14">
                    <a:pos x="T8" y="T9"/>
                  </a:cxn>
                </a:cxnLst>
                <a:rect l="T15" t="T16" r="T17" b="T18"/>
                <a:pathLst>
                  <a:path w="307" h="270">
                    <a:moveTo>
                      <a:pt x="85" y="3"/>
                    </a:moveTo>
                    <a:lnTo>
                      <a:pt x="0" y="0"/>
                    </a:lnTo>
                    <a:lnTo>
                      <a:pt x="280" y="269"/>
                    </a:lnTo>
                    <a:lnTo>
                      <a:pt x="306" y="217"/>
                    </a:lnTo>
                    <a:lnTo>
                      <a:pt x="85" y="3"/>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8" name="Freeform 48"/>
              <p:cNvSpPr>
                <a:spLocks/>
              </p:cNvSpPr>
              <p:nvPr/>
            </p:nvSpPr>
            <p:spPr bwMode="auto">
              <a:xfrm>
                <a:off x="616" y="2199"/>
                <a:ext cx="307" cy="493"/>
              </a:xfrm>
              <a:custGeom>
                <a:avLst/>
                <a:gdLst>
                  <a:gd name="T0" fmla="*/ 11 w 307"/>
                  <a:gd name="T1" fmla="*/ 0 h 493"/>
                  <a:gd name="T2" fmla="*/ 0 w 307"/>
                  <a:gd name="T3" fmla="*/ 204 h 493"/>
                  <a:gd name="T4" fmla="*/ 295 w 307"/>
                  <a:gd name="T5" fmla="*/ 492 h 493"/>
                  <a:gd name="T6" fmla="*/ 306 w 307"/>
                  <a:gd name="T7" fmla="*/ 292 h 493"/>
                  <a:gd name="T8" fmla="*/ 11 w 307"/>
                  <a:gd name="T9" fmla="*/ 0 h 493"/>
                  <a:gd name="T10" fmla="*/ 0 60000 65536"/>
                  <a:gd name="T11" fmla="*/ 0 60000 65536"/>
                  <a:gd name="T12" fmla="*/ 0 60000 65536"/>
                  <a:gd name="T13" fmla="*/ 0 60000 65536"/>
                  <a:gd name="T14" fmla="*/ 0 60000 65536"/>
                  <a:gd name="T15" fmla="*/ 0 w 307"/>
                  <a:gd name="T16" fmla="*/ 0 h 493"/>
                  <a:gd name="T17" fmla="*/ 307 w 307"/>
                  <a:gd name="T18" fmla="*/ 493 h 493"/>
                </a:gdLst>
                <a:ahLst/>
                <a:cxnLst>
                  <a:cxn ang="T10">
                    <a:pos x="T0" y="T1"/>
                  </a:cxn>
                  <a:cxn ang="T11">
                    <a:pos x="T2" y="T3"/>
                  </a:cxn>
                  <a:cxn ang="T12">
                    <a:pos x="T4" y="T5"/>
                  </a:cxn>
                  <a:cxn ang="T13">
                    <a:pos x="T6" y="T7"/>
                  </a:cxn>
                  <a:cxn ang="T14">
                    <a:pos x="T8" y="T9"/>
                  </a:cxn>
                </a:cxnLst>
                <a:rect l="T15" t="T16" r="T17" b="T18"/>
                <a:pathLst>
                  <a:path w="307" h="493">
                    <a:moveTo>
                      <a:pt x="11" y="0"/>
                    </a:moveTo>
                    <a:lnTo>
                      <a:pt x="0" y="204"/>
                    </a:lnTo>
                    <a:lnTo>
                      <a:pt x="295" y="492"/>
                    </a:lnTo>
                    <a:lnTo>
                      <a:pt x="306" y="292"/>
                    </a:lnTo>
                    <a:lnTo>
                      <a:pt x="11" y="0"/>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9" name="Freeform 49"/>
              <p:cNvSpPr>
                <a:spLocks/>
              </p:cNvSpPr>
              <p:nvPr/>
            </p:nvSpPr>
            <p:spPr bwMode="auto">
              <a:xfrm>
                <a:off x="651" y="2241"/>
                <a:ext cx="245" cy="393"/>
              </a:xfrm>
              <a:custGeom>
                <a:avLst/>
                <a:gdLst>
                  <a:gd name="T0" fmla="*/ 10 w 245"/>
                  <a:gd name="T1" fmla="*/ 0 h 393"/>
                  <a:gd name="T2" fmla="*/ 0 w 245"/>
                  <a:gd name="T3" fmla="*/ 159 h 393"/>
                  <a:gd name="T4" fmla="*/ 232 w 245"/>
                  <a:gd name="T5" fmla="*/ 392 h 393"/>
                  <a:gd name="T6" fmla="*/ 244 w 245"/>
                  <a:gd name="T7" fmla="*/ 228 h 393"/>
                  <a:gd name="T8" fmla="*/ 10 w 245"/>
                  <a:gd name="T9" fmla="*/ 0 h 393"/>
                  <a:gd name="T10" fmla="*/ 0 60000 65536"/>
                  <a:gd name="T11" fmla="*/ 0 60000 65536"/>
                  <a:gd name="T12" fmla="*/ 0 60000 65536"/>
                  <a:gd name="T13" fmla="*/ 0 60000 65536"/>
                  <a:gd name="T14" fmla="*/ 0 60000 65536"/>
                  <a:gd name="T15" fmla="*/ 0 w 245"/>
                  <a:gd name="T16" fmla="*/ 0 h 393"/>
                  <a:gd name="T17" fmla="*/ 245 w 245"/>
                  <a:gd name="T18" fmla="*/ 393 h 393"/>
                </a:gdLst>
                <a:ahLst/>
                <a:cxnLst>
                  <a:cxn ang="T10">
                    <a:pos x="T0" y="T1"/>
                  </a:cxn>
                  <a:cxn ang="T11">
                    <a:pos x="T2" y="T3"/>
                  </a:cxn>
                  <a:cxn ang="T12">
                    <a:pos x="T4" y="T5"/>
                  </a:cxn>
                  <a:cxn ang="T13">
                    <a:pos x="T6" y="T7"/>
                  </a:cxn>
                  <a:cxn ang="T14">
                    <a:pos x="T8" y="T9"/>
                  </a:cxn>
                </a:cxnLst>
                <a:rect l="T15" t="T16" r="T17" b="T18"/>
                <a:pathLst>
                  <a:path w="245" h="393">
                    <a:moveTo>
                      <a:pt x="10" y="0"/>
                    </a:moveTo>
                    <a:lnTo>
                      <a:pt x="0" y="159"/>
                    </a:lnTo>
                    <a:lnTo>
                      <a:pt x="232" y="392"/>
                    </a:lnTo>
                    <a:lnTo>
                      <a:pt x="244" y="228"/>
                    </a:lnTo>
                    <a:lnTo>
                      <a:pt x="10" y="0"/>
                    </a:lnTo>
                  </a:path>
                </a:pathLst>
              </a:custGeom>
              <a:solidFill>
                <a:srgbClr val="000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30" name="Freeform 50"/>
              <p:cNvSpPr>
                <a:spLocks/>
              </p:cNvSpPr>
              <p:nvPr/>
            </p:nvSpPr>
            <p:spPr bwMode="auto">
              <a:xfrm>
                <a:off x="866" y="2083"/>
                <a:ext cx="278" cy="224"/>
              </a:xfrm>
              <a:custGeom>
                <a:avLst/>
                <a:gdLst>
                  <a:gd name="T0" fmla="*/ 0 w 278"/>
                  <a:gd name="T1" fmla="*/ 15 h 224"/>
                  <a:gd name="T2" fmla="*/ 96 w 278"/>
                  <a:gd name="T3" fmla="*/ 0 h 224"/>
                  <a:gd name="T4" fmla="*/ 277 w 278"/>
                  <a:gd name="T5" fmla="*/ 178 h 224"/>
                  <a:gd name="T6" fmla="*/ 212 w 278"/>
                  <a:gd name="T7" fmla="*/ 223 h 224"/>
                  <a:gd name="T8" fmla="*/ 0 w 278"/>
                  <a:gd name="T9" fmla="*/ 15 h 224"/>
                  <a:gd name="T10" fmla="*/ 0 60000 65536"/>
                  <a:gd name="T11" fmla="*/ 0 60000 65536"/>
                  <a:gd name="T12" fmla="*/ 0 60000 65536"/>
                  <a:gd name="T13" fmla="*/ 0 60000 65536"/>
                  <a:gd name="T14" fmla="*/ 0 60000 65536"/>
                  <a:gd name="T15" fmla="*/ 0 w 278"/>
                  <a:gd name="T16" fmla="*/ 0 h 224"/>
                  <a:gd name="T17" fmla="*/ 278 w 278"/>
                  <a:gd name="T18" fmla="*/ 224 h 224"/>
                </a:gdLst>
                <a:ahLst/>
                <a:cxnLst>
                  <a:cxn ang="T10">
                    <a:pos x="T0" y="T1"/>
                  </a:cxn>
                  <a:cxn ang="T11">
                    <a:pos x="T2" y="T3"/>
                  </a:cxn>
                  <a:cxn ang="T12">
                    <a:pos x="T4" y="T5"/>
                  </a:cxn>
                  <a:cxn ang="T13">
                    <a:pos x="T6" y="T7"/>
                  </a:cxn>
                  <a:cxn ang="T14">
                    <a:pos x="T8" y="T9"/>
                  </a:cxn>
                </a:cxnLst>
                <a:rect l="T15" t="T16" r="T17" b="T18"/>
                <a:pathLst>
                  <a:path w="278" h="224">
                    <a:moveTo>
                      <a:pt x="0" y="15"/>
                    </a:moveTo>
                    <a:lnTo>
                      <a:pt x="96" y="0"/>
                    </a:lnTo>
                    <a:lnTo>
                      <a:pt x="277" y="178"/>
                    </a:lnTo>
                    <a:lnTo>
                      <a:pt x="212" y="223"/>
                    </a:lnTo>
                    <a:lnTo>
                      <a:pt x="0" y="15"/>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28714" name="Group 51"/>
            <p:cNvGrpSpPr>
              <a:grpSpLocks/>
            </p:cNvGrpSpPr>
            <p:nvPr/>
          </p:nvGrpSpPr>
          <p:grpSpPr bwMode="auto">
            <a:xfrm>
              <a:off x="343" y="2341"/>
              <a:ext cx="624" cy="592"/>
              <a:chOff x="343" y="2341"/>
              <a:chExt cx="624" cy="592"/>
            </a:xfrm>
          </p:grpSpPr>
          <p:sp>
            <p:nvSpPr>
              <p:cNvPr id="28715" name="Freeform 52"/>
              <p:cNvSpPr>
                <a:spLocks/>
              </p:cNvSpPr>
              <p:nvPr/>
            </p:nvSpPr>
            <p:spPr bwMode="auto">
              <a:xfrm>
                <a:off x="800" y="2786"/>
                <a:ext cx="162" cy="147"/>
              </a:xfrm>
              <a:custGeom>
                <a:avLst/>
                <a:gdLst>
                  <a:gd name="T0" fmla="*/ 161 w 162"/>
                  <a:gd name="T1" fmla="*/ 0 h 147"/>
                  <a:gd name="T2" fmla="*/ 158 w 162"/>
                  <a:gd name="T3" fmla="*/ 18 h 147"/>
                  <a:gd name="T4" fmla="*/ 0 w 162"/>
                  <a:gd name="T5" fmla="*/ 146 h 147"/>
                  <a:gd name="T6" fmla="*/ 1 w 162"/>
                  <a:gd name="T7" fmla="*/ 126 h 147"/>
                  <a:gd name="T8" fmla="*/ 161 w 162"/>
                  <a:gd name="T9" fmla="*/ 0 h 147"/>
                  <a:gd name="T10" fmla="*/ 0 60000 65536"/>
                  <a:gd name="T11" fmla="*/ 0 60000 65536"/>
                  <a:gd name="T12" fmla="*/ 0 60000 65536"/>
                  <a:gd name="T13" fmla="*/ 0 60000 65536"/>
                  <a:gd name="T14" fmla="*/ 0 60000 65536"/>
                  <a:gd name="T15" fmla="*/ 0 w 162"/>
                  <a:gd name="T16" fmla="*/ 0 h 147"/>
                  <a:gd name="T17" fmla="*/ 162 w 162"/>
                  <a:gd name="T18" fmla="*/ 147 h 147"/>
                </a:gdLst>
                <a:ahLst/>
                <a:cxnLst>
                  <a:cxn ang="T10">
                    <a:pos x="T0" y="T1"/>
                  </a:cxn>
                  <a:cxn ang="T11">
                    <a:pos x="T2" y="T3"/>
                  </a:cxn>
                  <a:cxn ang="T12">
                    <a:pos x="T4" y="T5"/>
                  </a:cxn>
                  <a:cxn ang="T13">
                    <a:pos x="T6" y="T7"/>
                  </a:cxn>
                  <a:cxn ang="T14">
                    <a:pos x="T8" y="T9"/>
                  </a:cxn>
                </a:cxnLst>
                <a:rect l="T15" t="T16" r="T17" b="T18"/>
                <a:pathLst>
                  <a:path w="162" h="147">
                    <a:moveTo>
                      <a:pt x="161" y="0"/>
                    </a:moveTo>
                    <a:lnTo>
                      <a:pt x="158" y="18"/>
                    </a:lnTo>
                    <a:lnTo>
                      <a:pt x="0" y="146"/>
                    </a:lnTo>
                    <a:lnTo>
                      <a:pt x="1" y="126"/>
                    </a:lnTo>
                    <a:lnTo>
                      <a:pt x="161"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16" name="Freeform 53"/>
              <p:cNvSpPr>
                <a:spLocks/>
              </p:cNvSpPr>
              <p:nvPr/>
            </p:nvSpPr>
            <p:spPr bwMode="auto">
              <a:xfrm>
                <a:off x="343" y="2341"/>
                <a:ext cx="624" cy="572"/>
              </a:xfrm>
              <a:custGeom>
                <a:avLst/>
                <a:gdLst>
                  <a:gd name="T0" fmla="*/ 173 w 624"/>
                  <a:gd name="T1" fmla="*/ 0 h 572"/>
                  <a:gd name="T2" fmla="*/ 0 w 624"/>
                  <a:gd name="T3" fmla="*/ 136 h 572"/>
                  <a:gd name="T4" fmla="*/ 448 w 624"/>
                  <a:gd name="T5" fmla="*/ 571 h 572"/>
                  <a:gd name="T6" fmla="*/ 623 w 624"/>
                  <a:gd name="T7" fmla="*/ 440 h 572"/>
                  <a:gd name="T8" fmla="*/ 173 w 624"/>
                  <a:gd name="T9" fmla="*/ 0 h 572"/>
                  <a:gd name="T10" fmla="*/ 0 60000 65536"/>
                  <a:gd name="T11" fmla="*/ 0 60000 65536"/>
                  <a:gd name="T12" fmla="*/ 0 60000 65536"/>
                  <a:gd name="T13" fmla="*/ 0 60000 65536"/>
                  <a:gd name="T14" fmla="*/ 0 60000 65536"/>
                  <a:gd name="T15" fmla="*/ 0 w 624"/>
                  <a:gd name="T16" fmla="*/ 0 h 572"/>
                  <a:gd name="T17" fmla="*/ 624 w 624"/>
                  <a:gd name="T18" fmla="*/ 572 h 572"/>
                </a:gdLst>
                <a:ahLst/>
                <a:cxnLst>
                  <a:cxn ang="T10">
                    <a:pos x="T0" y="T1"/>
                  </a:cxn>
                  <a:cxn ang="T11">
                    <a:pos x="T2" y="T3"/>
                  </a:cxn>
                  <a:cxn ang="T12">
                    <a:pos x="T4" y="T5"/>
                  </a:cxn>
                  <a:cxn ang="T13">
                    <a:pos x="T6" y="T7"/>
                  </a:cxn>
                  <a:cxn ang="T14">
                    <a:pos x="T8" y="T9"/>
                  </a:cxn>
                </a:cxnLst>
                <a:rect l="T15" t="T16" r="T17" b="T18"/>
                <a:pathLst>
                  <a:path w="624" h="572">
                    <a:moveTo>
                      <a:pt x="173" y="0"/>
                    </a:moveTo>
                    <a:lnTo>
                      <a:pt x="0" y="136"/>
                    </a:lnTo>
                    <a:lnTo>
                      <a:pt x="448" y="571"/>
                    </a:lnTo>
                    <a:lnTo>
                      <a:pt x="623" y="440"/>
                    </a:lnTo>
                    <a:lnTo>
                      <a:pt x="173" y="0"/>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17" name="Freeform 54"/>
              <p:cNvSpPr>
                <a:spLocks/>
              </p:cNvSpPr>
              <p:nvPr/>
            </p:nvSpPr>
            <p:spPr bwMode="auto">
              <a:xfrm>
                <a:off x="504" y="2367"/>
                <a:ext cx="417" cy="407"/>
              </a:xfrm>
              <a:custGeom>
                <a:avLst/>
                <a:gdLst>
                  <a:gd name="T0" fmla="*/ 18 w 417"/>
                  <a:gd name="T1" fmla="*/ 0 h 407"/>
                  <a:gd name="T2" fmla="*/ 0 w 417"/>
                  <a:gd name="T3" fmla="*/ 17 h 407"/>
                  <a:gd name="T4" fmla="*/ 392 w 417"/>
                  <a:gd name="T5" fmla="*/ 406 h 407"/>
                  <a:gd name="T6" fmla="*/ 416 w 417"/>
                  <a:gd name="T7" fmla="*/ 391 h 407"/>
                  <a:gd name="T8" fmla="*/ 18 w 417"/>
                  <a:gd name="T9" fmla="*/ 0 h 407"/>
                  <a:gd name="T10" fmla="*/ 0 60000 65536"/>
                  <a:gd name="T11" fmla="*/ 0 60000 65536"/>
                  <a:gd name="T12" fmla="*/ 0 60000 65536"/>
                  <a:gd name="T13" fmla="*/ 0 60000 65536"/>
                  <a:gd name="T14" fmla="*/ 0 60000 65536"/>
                  <a:gd name="T15" fmla="*/ 0 w 417"/>
                  <a:gd name="T16" fmla="*/ 0 h 407"/>
                  <a:gd name="T17" fmla="*/ 417 w 417"/>
                  <a:gd name="T18" fmla="*/ 407 h 407"/>
                </a:gdLst>
                <a:ahLst/>
                <a:cxnLst>
                  <a:cxn ang="T10">
                    <a:pos x="T0" y="T1"/>
                  </a:cxn>
                  <a:cxn ang="T11">
                    <a:pos x="T2" y="T3"/>
                  </a:cxn>
                  <a:cxn ang="T12">
                    <a:pos x="T4" y="T5"/>
                  </a:cxn>
                  <a:cxn ang="T13">
                    <a:pos x="T6" y="T7"/>
                  </a:cxn>
                  <a:cxn ang="T14">
                    <a:pos x="T8" y="T9"/>
                  </a:cxn>
                </a:cxnLst>
                <a:rect l="T15" t="T16" r="T17" b="T18"/>
                <a:pathLst>
                  <a:path w="417" h="407">
                    <a:moveTo>
                      <a:pt x="18" y="0"/>
                    </a:moveTo>
                    <a:lnTo>
                      <a:pt x="0" y="17"/>
                    </a:lnTo>
                    <a:lnTo>
                      <a:pt x="392" y="406"/>
                    </a:lnTo>
                    <a:lnTo>
                      <a:pt x="416" y="391"/>
                    </a:lnTo>
                    <a:lnTo>
                      <a:pt x="18"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18" name="Freeform 55"/>
              <p:cNvSpPr>
                <a:spLocks/>
              </p:cNvSpPr>
              <p:nvPr/>
            </p:nvSpPr>
            <p:spPr bwMode="auto">
              <a:xfrm>
                <a:off x="405" y="2399"/>
                <a:ext cx="317" cy="299"/>
              </a:xfrm>
              <a:custGeom>
                <a:avLst/>
                <a:gdLst>
                  <a:gd name="T0" fmla="*/ 68 w 317"/>
                  <a:gd name="T1" fmla="*/ 0 h 299"/>
                  <a:gd name="T2" fmla="*/ 2 w 317"/>
                  <a:gd name="T3" fmla="*/ 58 h 299"/>
                  <a:gd name="T4" fmla="*/ 26 w 317"/>
                  <a:gd name="T5" fmla="*/ 78 h 299"/>
                  <a:gd name="T6" fmla="*/ 0 w 317"/>
                  <a:gd name="T7" fmla="*/ 96 h 299"/>
                  <a:gd name="T8" fmla="*/ 204 w 317"/>
                  <a:gd name="T9" fmla="*/ 298 h 299"/>
                  <a:gd name="T10" fmla="*/ 228 w 317"/>
                  <a:gd name="T11" fmla="*/ 280 h 299"/>
                  <a:gd name="T12" fmla="*/ 245 w 317"/>
                  <a:gd name="T13" fmla="*/ 294 h 299"/>
                  <a:gd name="T14" fmla="*/ 316 w 317"/>
                  <a:gd name="T15" fmla="*/ 238 h 299"/>
                  <a:gd name="T16" fmla="*/ 68 w 317"/>
                  <a:gd name="T17" fmla="*/ 0 h 2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7"/>
                  <a:gd name="T28" fmla="*/ 0 h 299"/>
                  <a:gd name="T29" fmla="*/ 317 w 317"/>
                  <a:gd name="T30" fmla="*/ 299 h 2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7" h="299">
                    <a:moveTo>
                      <a:pt x="68" y="0"/>
                    </a:moveTo>
                    <a:lnTo>
                      <a:pt x="2" y="58"/>
                    </a:lnTo>
                    <a:lnTo>
                      <a:pt x="26" y="78"/>
                    </a:lnTo>
                    <a:lnTo>
                      <a:pt x="0" y="96"/>
                    </a:lnTo>
                    <a:lnTo>
                      <a:pt x="204" y="298"/>
                    </a:lnTo>
                    <a:lnTo>
                      <a:pt x="228" y="280"/>
                    </a:lnTo>
                    <a:lnTo>
                      <a:pt x="245" y="294"/>
                    </a:lnTo>
                    <a:lnTo>
                      <a:pt x="316" y="238"/>
                    </a:lnTo>
                    <a:lnTo>
                      <a:pt x="68"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19" name="Freeform 56"/>
              <p:cNvSpPr>
                <a:spLocks/>
              </p:cNvSpPr>
              <p:nvPr/>
            </p:nvSpPr>
            <p:spPr bwMode="auto">
              <a:xfrm>
                <a:off x="693" y="2662"/>
                <a:ext cx="99" cy="89"/>
              </a:xfrm>
              <a:custGeom>
                <a:avLst/>
                <a:gdLst>
                  <a:gd name="T0" fmla="*/ 39 w 99"/>
                  <a:gd name="T1" fmla="*/ 0 h 89"/>
                  <a:gd name="T2" fmla="*/ 0 w 99"/>
                  <a:gd name="T3" fmla="*/ 33 h 89"/>
                  <a:gd name="T4" fmla="*/ 62 w 99"/>
                  <a:gd name="T5" fmla="*/ 88 h 89"/>
                  <a:gd name="T6" fmla="*/ 98 w 99"/>
                  <a:gd name="T7" fmla="*/ 56 h 89"/>
                  <a:gd name="T8" fmla="*/ 39 w 99"/>
                  <a:gd name="T9" fmla="*/ 0 h 89"/>
                  <a:gd name="T10" fmla="*/ 0 60000 65536"/>
                  <a:gd name="T11" fmla="*/ 0 60000 65536"/>
                  <a:gd name="T12" fmla="*/ 0 60000 65536"/>
                  <a:gd name="T13" fmla="*/ 0 60000 65536"/>
                  <a:gd name="T14" fmla="*/ 0 60000 65536"/>
                  <a:gd name="T15" fmla="*/ 0 w 99"/>
                  <a:gd name="T16" fmla="*/ 0 h 89"/>
                  <a:gd name="T17" fmla="*/ 99 w 99"/>
                  <a:gd name="T18" fmla="*/ 89 h 89"/>
                </a:gdLst>
                <a:ahLst/>
                <a:cxnLst>
                  <a:cxn ang="T10">
                    <a:pos x="T0" y="T1"/>
                  </a:cxn>
                  <a:cxn ang="T11">
                    <a:pos x="T2" y="T3"/>
                  </a:cxn>
                  <a:cxn ang="T12">
                    <a:pos x="T4" y="T5"/>
                  </a:cxn>
                  <a:cxn ang="T13">
                    <a:pos x="T6" y="T7"/>
                  </a:cxn>
                  <a:cxn ang="T14">
                    <a:pos x="T8" y="T9"/>
                  </a:cxn>
                </a:cxnLst>
                <a:rect l="T15" t="T16" r="T17" b="T18"/>
                <a:pathLst>
                  <a:path w="99" h="89">
                    <a:moveTo>
                      <a:pt x="39" y="0"/>
                    </a:moveTo>
                    <a:lnTo>
                      <a:pt x="0" y="33"/>
                    </a:lnTo>
                    <a:lnTo>
                      <a:pt x="62" y="88"/>
                    </a:lnTo>
                    <a:lnTo>
                      <a:pt x="98" y="56"/>
                    </a:lnTo>
                    <a:lnTo>
                      <a:pt x="39"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0" name="Freeform 57"/>
              <p:cNvSpPr>
                <a:spLocks/>
              </p:cNvSpPr>
              <p:nvPr/>
            </p:nvSpPr>
            <p:spPr bwMode="auto">
              <a:xfrm>
                <a:off x="726" y="2733"/>
                <a:ext cx="148" cy="135"/>
              </a:xfrm>
              <a:custGeom>
                <a:avLst/>
                <a:gdLst>
                  <a:gd name="T0" fmla="*/ 83 w 148"/>
                  <a:gd name="T1" fmla="*/ 0 h 135"/>
                  <a:gd name="T2" fmla="*/ 40 w 148"/>
                  <a:gd name="T3" fmla="*/ 34 h 135"/>
                  <a:gd name="T4" fmla="*/ 47 w 148"/>
                  <a:gd name="T5" fmla="*/ 41 h 135"/>
                  <a:gd name="T6" fmla="*/ 0 w 148"/>
                  <a:gd name="T7" fmla="*/ 78 h 135"/>
                  <a:gd name="T8" fmla="*/ 58 w 148"/>
                  <a:gd name="T9" fmla="*/ 134 h 135"/>
                  <a:gd name="T10" fmla="*/ 147 w 148"/>
                  <a:gd name="T11" fmla="*/ 59 h 135"/>
                  <a:gd name="T12" fmla="*/ 83 w 148"/>
                  <a:gd name="T13" fmla="*/ 0 h 135"/>
                  <a:gd name="T14" fmla="*/ 0 60000 65536"/>
                  <a:gd name="T15" fmla="*/ 0 60000 65536"/>
                  <a:gd name="T16" fmla="*/ 0 60000 65536"/>
                  <a:gd name="T17" fmla="*/ 0 60000 65536"/>
                  <a:gd name="T18" fmla="*/ 0 60000 65536"/>
                  <a:gd name="T19" fmla="*/ 0 60000 65536"/>
                  <a:gd name="T20" fmla="*/ 0 60000 65536"/>
                  <a:gd name="T21" fmla="*/ 0 w 148"/>
                  <a:gd name="T22" fmla="*/ 0 h 135"/>
                  <a:gd name="T23" fmla="*/ 148 w 148"/>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35">
                    <a:moveTo>
                      <a:pt x="83" y="0"/>
                    </a:moveTo>
                    <a:lnTo>
                      <a:pt x="40" y="34"/>
                    </a:lnTo>
                    <a:lnTo>
                      <a:pt x="47" y="41"/>
                    </a:lnTo>
                    <a:lnTo>
                      <a:pt x="0" y="78"/>
                    </a:lnTo>
                    <a:lnTo>
                      <a:pt x="58" y="134"/>
                    </a:lnTo>
                    <a:lnTo>
                      <a:pt x="147" y="59"/>
                    </a:lnTo>
                    <a:lnTo>
                      <a:pt x="83"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1" name="Freeform 58"/>
              <p:cNvSpPr>
                <a:spLocks/>
              </p:cNvSpPr>
              <p:nvPr/>
            </p:nvSpPr>
            <p:spPr bwMode="auto">
              <a:xfrm>
                <a:off x="644" y="2721"/>
                <a:ext cx="86" cy="77"/>
              </a:xfrm>
              <a:custGeom>
                <a:avLst/>
                <a:gdLst>
                  <a:gd name="T0" fmla="*/ 67 w 86"/>
                  <a:gd name="T1" fmla="*/ 6 h 77"/>
                  <a:gd name="T2" fmla="*/ 81 w 86"/>
                  <a:gd name="T3" fmla="*/ 21 h 77"/>
                  <a:gd name="T4" fmla="*/ 64 w 86"/>
                  <a:gd name="T5" fmla="*/ 34 h 77"/>
                  <a:gd name="T6" fmla="*/ 85 w 86"/>
                  <a:gd name="T7" fmla="*/ 59 h 77"/>
                  <a:gd name="T8" fmla="*/ 62 w 86"/>
                  <a:gd name="T9" fmla="*/ 76 h 77"/>
                  <a:gd name="T10" fmla="*/ 0 w 86"/>
                  <a:gd name="T11" fmla="*/ 18 h 77"/>
                  <a:gd name="T12" fmla="*/ 23 w 86"/>
                  <a:gd name="T13" fmla="*/ 0 h 77"/>
                  <a:gd name="T14" fmla="*/ 49 w 86"/>
                  <a:gd name="T15" fmla="*/ 20 h 77"/>
                  <a:gd name="T16" fmla="*/ 67 w 86"/>
                  <a:gd name="T17" fmla="*/ 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77"/>
                  <a:gd name="T29" fmla="*/ 86 w 86"/>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77">
                    <a:moveTo>
                      <a:pt x="67" y="6"/>
                    </a:moveTo>
                    <a:lnTo>
                      <a:pt x="81" y="21"/>
                    </a:lnTo>
                    <a:lnTo>
                      <a:pt x="64" y="34"/>
                    </a:lnTo>
                    <a:lnTo>
                      <a:pt x="85" y="59"/>
                    </a:lnTo>
                    <a:lnTo>
                      <a:pt x="62" y="76"/>
                    </a:lnTo>
                    <a:lnTo>
                      <a:pt x="0" y="18"/>
                    </a:lnTo>
                    <a:lnTo>
                      <a:pt x="23" y="0"/>
                    </a:lnTo>
                    <a:lnTo>
                      <a:pt x="49" y="20"/>
                    </a:lnTo>
                    <a:lnTo>
                      <a:pt x="67" y="6"/>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2" name="Freeform 59"/>
              <p:cNvSpPr>
                <a:spLocks/>
              </p:cNvSpPr>
              <p:nvPr/>
            </p:nvSpPr>
            <p:spPr bwMode="auto">
              <a:xfrm>
                <a:off x="348" y="2474"/>
                <a:ext cx="449" cy="459"/>
              </a:xfrm>
              <a:custGeom>
                <a:avLst/>
                <a:gdLst>
                  <a:gd name="T0" fmla="*/ 1 w 449"/>
                  <a:gd name="T1" fmla="*/ 0 h 459"/>
                  <a:gd name="T2" fmla="*/ 0 w 449"/>
                  <a:gd name="T3" fmla="*/ 25 h 459"/>
                  <a:gd name="T4" fmla="*/ 448 w 449"/>
                  <a:gd name="T5" fmla="*/ 458 h 459"/>
                  <a:gd name="T6" fmla="*/ 443 w 449"/>
                  <a:gd name="T7" fmla="*/ 433 h 459"/>
                  <a:gd name="T8" fmla="*/ 1 w 449"/>
                  <a:gd name="T9" fmla="*/ 0 h 459"/>
                  <a:gd name="T10" fmla="*/ 0 60000 65536"/>
                  <a:gd name="T11" fmla="*/ 0 60000 65536"/>
                  <a:gd name="T12" fmla="*/ 0 60000 65536"/>
                  <a:gd name="T13" fmla="*/ 0 60000 65536"/>
                  <a:gd name="T14" fmla="*/ 0 60000 65536"/>
                  <a:gd name="T15" fmla="*/ 0 w 449"/>
                  <a:gd name="T16" fmla="*/ 0 h 459"/>
                  <a:gd name="T17" fmla="*/ 449 w 449"/>
                  <a:gd name="T18" fmla="*/ 459 h 459"/>
                </a:gdLst>
                <a:ahLst/>
                <a:cxnLst>
                  <a:cxn ang="T10">
                    <a:pos x="T0" y="T1"/>
                  </a:cxn>
                  <a:cxn ang="T11">
                    <a:pos x="T2" y="T3"/>
                  </a:cxn>
                  <a:cxn ang="T12">
                    <a:pos x="T4" y="T5"/>
                  </a:cxn>
                  <a:cxn ang="T13">
                    <a:pos x="T6" y="T7"/>
                  </a:cxn>
                  <a:cxn ang="T14">
                    <a:pos x="T8" y="T9"/>
                  </a:cxn>
                </a:cxnLst>
                <a:rect l="T15" t="T16" r="T17" b="T18"/>
                <a:pathLst>
                  <a:path w="449" h="459">
                    <a:moveTo>
                      <a:pt x="1" y="0"/>
                    </a:moveTo>
                    <a:lnTo>
                      <a:pt x="0" y="25"/>
                    </a:lnTo>
                    <a:lnTo>
                      <a:pt x="448" y="458"/>
                    </a:lnTo>
                    <a:lnTo>
                      <a:pt x="443" y="433"/>
                    </a:lnTo>
                    <a:lnTo>
                      <a:pt x="1"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nvGrpSpPr>
          <p:cNvPr id="28677" name="Group 60"/>
          <p:cNvGrpSpPr>
            <a:grpSpLocks/>
          </p:cNvGrpSpPr>
          <p:nvPr/>
        </p:nvGrpSpPr>
        <p:grpSpPr bwMode="auto">
          <a:xfrm>
            <a:off x="1554163" y="5165725"/>
            <a:ext cx="1270000" cy="1514475"/>
            <a:chOff x="367" y="2727"/>
            <a:chExt cx="808" cy="859"/>
          </a:xfrm>
        </p:grpSpPr>
        <p:grpSp>
          <p:nvGrpSpPr>
            <p:cNvPr id="28695" name="Group 61"/>
            <p:cNvGrpSpPr>
              <a:grpSpLocks/>
            </p:cNvGrpSpPr>
            <p:nvPr/>
          </p:nvGrpSpPr>
          <p:grpSpPr bwMode="auto">
            <a:xfrm>
              <a:off x="638" y="2727"/>
              <a:ext cx="537" cy="627"/>
              <a:chOff x="638" y="2727"/>
              <a:chExt cx="537" cy="627"/>
            </a:xfrm>
          </p:grpSpPr>
          <p:sp>
            <p:nvSpPr>
              <p:cNvPr id="28705" name="Freeform 62"/>
              <p:cNvSpPr>
                <a:spLocks/>
              </p:cNvSpPr>
              <p:nvPr/>
            </p:nvSpPr>
            <p:spPr bwMode="auto">
              <a:xfrm>
                <a:off x="638" y="2727"/>
                <a:ext cx="537" cy="627"/>
              </a:xfrm>
              <a:custGeom>
                <a:avLst/>
                <a:gdLst>
                  <a:gd name="T0" fmla="*/ 248 w 537"/>
                  <a:gd name="T1" fmla="*/ 0 h 627"/>
                  <a:gd name="T2" fmla="*/ 189 w 537"/>
                  <a:gd name="T3" fmla="*/ 55 h 627"/>
                  <a:gd name="T4" fmla="*/ 150 w 537"/>
                  <a:gd name="T5" fmla="*/ 18 h 627"/>
                  <a:gd name="T6" fmla="*/ 12 w 537"/>
                  <a:gd name="T7" fmla="*/ 128 h 627"/>
                  <a:gd name="T8" fmla="*/ 50 w 537"/>
                  <a:gd name="T9" fmla="*/ 159 h 627"/>
                  <a:gd name="T10" fmla="*/ 9 w 537"/>
                  <a:gd name="T11" fmla="*/ 182 h 627"/>
                  <a:gd name="T12" fmla="*/ 0 w 537"/>
                  <a:gd name="T13" fmla="*/ 321 h 627"/>
                  <a:gd name="T14" fmla="*/ 308 w 537"/>
                  <a:gd name="T15" fmla="*/ 626 h 627"/>
                  <a:gd name="T16" fmla="*/ 416 w 537"/>
                  <a:gd name="T17" fmla="*/ 521 h 627"/>
                  <a:gd name="T18" fmla="*/ 435 w 537"/>
                  <a:gd name="T19" fmla="*/ 487 h 627"/>
                  <a:gd name="T20" fmla="*/ 464 w 537"/>
                  <a:gd name="T21" fmla="*/ 423 h 627"/>
                  <a:gd name="T22" fmla="*/ 525 w 537"/>
                  <a:gd name="T23" fmla="*/ 351 h 627"/>
                  <a:gd name="T24" fmla="*/ 536 w 537"/>
                  <a:gd name="T25" fmla="*/ 182 h 627"/>
                  <a:gd name="T26" fmla="*/ 345 w 537"/>
                  <a:gd name="T27" fmla="*/ 5 h 627"/>
                  <a:gd name="T28" fmla="*/ 263 w 537"/>
                  <a:gd name="T29" fmla="*/ 15 h 627"/>
                  <a:gd name="T30" fmla="*/ 242 w 537"/>
                  <a:gd name="T31" fmla="*/ 3 h 627"/>
                  <a:gd name="T32" fmla="*/ 248 w 537"/>
                  <a:gd name="T33" fmla="*/ 0 h 6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7"/>
                  <a:gd name="T52" fmla="*/ 0 h 627"/>
                  <a:gd name="T53" fmla="*/ 537 w 537"/>
                  <a:gd name="T54" fmla="*/ 627 h 6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7" h="627">
                    <a:moveTo>
                      <a:pt x="248" y="0"/>
                    </a:moveTo>
                    <a:lnTo>
                      <a:pt x="189" y="55"/>
                    </a:lnTo>
                    <a:lnTo>
                      <a:pt x="150" y="18"/>
                    </a:lnTo>
                    <a:lnTo>
                      <a:pt x="12" y="128"/>
                    </a:lnTo>
                    <a:lnTo>
                      <a:pt x="50" y="159"/>
                    </a:lnTo>
                    <a:lnTo>
                      <a:pt x="9" y="182"/>
                    </a:lnTo>
                    <a:lnTo>
                      <a:pt x="0" y="321"/>
                    </a:lnTo>
                    <a:lnTo>
                      <a:pt x="308" y="626"/>
                    </a:lnTo>
                    <a:lnTo>
                      <a:pt x="416" y="521"/>
                    </a:lnTo>
                    <a:lnTo>
                      <a:pt x="435" y="487"/>
                    </a:lnTo>
                    <a:lnTo>
                      <a:pt x="464" y="423"/>
                    </a:lnTo>
                    <a:lnTo>
                      <a:pt x="525" y="351"/>
                    </a:lnTo>
                    <a:lnTo>
                      <a:pt x="536" y="182"/>
                    </a:lnTo>
                    <a:lnTo>
                      <a:pt x="345" y="5"/>
                    </a:lnTo>
                    <a:lnTo>
                      <a:pt x="263" y="15"/>
                    </a:lnTo>
                    <a:lnTo>
                      <a:pt x="242" y="3"/>
                    </a:lnTo>
                    <a:lnTo>
                      <a:pt x="248" y="0"/>
                    </a:lnTo>
                  </a:path>
                </a:pathLst>
              </a:custGeom>
              <a:solidFill>
                <a:srgbClr val="C0C0C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6" name="Freeform 63"/>
              <p:cNvSpPr>
                <a:spLocks/>
              </p:cNvSpPr>
              <p:nvPr/>
            </p:nvSpPr>
            <p:spPr bwMode="auto">
              <a:xfrm>
                <a:off x="1080" y="2982"/>
                <a:ext cx="24" cy="247"/>
              </a:xfrm>
              <a:custGeom>
                <a:avLst/>
                <a:gdLst>
                  <a:gd name="T0" fmla="*/ 23 w 24"/>
                  <a:gd name="T1" fmla="*/ 0 h 247"/>
                  <a:gd name="T2" fmla="*/ 12 w 24"/>
                  <a:gd name="T3" fmla="*/ 49 h 247"/>
                  <a:gd name="T4" fmla="*/ 0 w 24"/>
                  <a:gd name="T5" fmla="*/ 246 h 247"/>
                  <a:gd name="T6" fmla="*/ 14 w 24"/>
                  <a:gd name="T7" fmla="*/ 174 h 247"/>
                  <a:gd name="T8" fmla="*/ 23 w 24"/>
                  <a:gd name="T9" fmla="*/ 0 h 247"/>
                  <a:gd name="T10" fmla="*/ 0 60000 65536"/>
                  <a:gd name="T11" fmla="*/ 0 60000 65536"/>
                  <a:gd name="T12" fmla="*/ 0 60000 65536"/>
                  <a:gd name="T13" fmla="*/ 0 60000 65536"/>
                  <a:gd name="T14" fmla="*/ 0 60000 65536"/>
                  <a:gd name="T15" fmla="*/ 0 w 24"/>
                  <a:gd name="T16" fmla="*/ 0 h 247"/>
                  <a:gd name="T17" fmla="*/ 24 w 24"/>
                  <a:gd name="T18" fmla="*/ 247 h 247"/>
                </a:gdLst>
                <a:ahLst/>
                <a:cxnLst>
                  <a:cxn ang="T10">
                    <a:pos x="T0" y="T1"/>
                  </a:cxn>
                  <a:cxn ang="T11">
                    <a:pos x="T2" y="T3"/>
                  </a:cxn>
                  <a:cxn ang="T12">
                    <a:pos x="T4" y="T5"/>
                  </a:cxn>
                  <a:cxn ang="T13">
                    <a:pos x="T6" y="T7"/>
                  </a:cxn>
                  <a:cxn ang="T14">
                    <a:pos x="T8" y="T9"/>
                  </a:cxn>
                </a:cxnLst>
                <a:rect l="T15" t="T16" r="T17" b="T18"/>
                <a:pathLst>
                  <a:path w="24" h="247">
                    <a:moveTo>
                      <a:pt x="23" y="0"/>
                    </a:moveTo>
                    <a:lnTo>
                      <a:pt x="12" y="49"/>
                    </a:lnTo>
                    <a:lnTo>
                      <a:pt x="0" y="246"/>
                    </a:lnTo>
                    <a:lnTo>
                      <a:pt x="14" y="174"/>
                    </a:lnTo>
                    <a:lnTo>
                      <a:pt x="23"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7" name="Freeform 64"/>
              <p:cNvSpPr>
                <a:spLocks/>
              </p:cNvSpPr>
              <p:nvPr/>
            </p:nvSpPr>
            <p:spPr bwMode="auto">
              <a:xfrm>
                <a:off x="963" y="3047"/>
                <a:ext cx="112" cy="298"/>
              </a:xfrm>
              <a:custGeom>
                <a:avLst/>
                <a:gdLst>
                  <a:gd name="T0" fmla="*/ 111 w 112"/>
                  <a:gd name="T1" fmla="*/ 0 h 298"/>
                  <a:gd name="T2" fmla="*/ 12 w 112"/>
                  <a:gd name="T3" fmla="*/ 98 h 298"/>
                  <a:gd name="T4" fmla="*/ 0 w 112"/>
                  <a:gd name="T5" fmla="*/ 297 h 298"/>
                  <a:gd name="T6" fmla="*/ 98 w 112"/>
                  <a:gd name="T7" fmla="*/ 193 h 298"/>
                  <a:gd name="T8" fmla="*/ 111 w 112"/>
                  <a:gd name="T9" fmla="*/ 0 h 298"/>
                  <a:gd name="T10" fmla="*/ 0 60000 65536"/>
                  <a:gd name="T11" fmla="*/ 0 60000 65536"/>
                  <a:gd name="T12" fmla="*/ 0 60000 65536"/>
                  <a:gd name="T13" fmla="*/ 0 60000 65536"/>
                  <a:gd name="T14" fmla="*/ 0 60000 65536"/>
                  <a:gd name="T15" fmla="*/ 0 w 112"/>
                  <a:gd name="T16" fmla="*/ 0 h 298"/>
                  <a:gd name="T17" fmla="*/ 112 w 112"/>
                  <a:gd name="T18" fmla="*/ 298 h 298"/>
                </a:gdLst>
                <a:ahLst/>
                <a:cxnLst>
                  <a:cxn ang="T10">
                    <a:pos x="T0" y="T1"/>
                  </a:cxn>
                  <a:cxn ang="T11">
                    <a:pos x="T2" y="T3"/>
                  </a:cxn>
                  <a:cxn ang="T12">
                    <a:pos x="T4" y="T5"/>
                  </a:cxn>
                  <a:cxn ang="T13">
                    <a:pos x="T6" y="T7"/>
                  </a:cxn>
                  <a:cxn ang="T14">
                    <a:pos x="T8" y="T9"/>
                  </a:cxn>
                </a:cxnLst>
                <a:rect l="T15" t="T16" r="T17" b="T18"/>
                <a:pathLst>
                  <a:path w="112" h="298">
                    <a:moveTo>
                      <a:pt x="111" y="0"/>
                    </a:moveTo>
                    <a:lnTo>
                      <a:pt x="12" y="98"/>
                    </a:lnTo>
                    <a:lnTo>
                      <a:pt x="0" y="297"/>
                    </a:lnTo>
                    <a:lnTo>
                      <a:pt x="98" y="193"/>
                    </a:lnTo>
                    <a:lnTo>
                      <a:pt x="111"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8" name="Freeform 65"/>
              <p:cNvSpPr>
                <a:spLocks/>
              </p:cNvSpPr>
              <p:nvPr/>
            </p:nvSpPr>
            <p:spPr bwMode="auto">
              <a:xfrm>
                <a:off x="1105" y="2921"/>
                <a:ext cx="68" cy="234"/>
              </a:xfrm>
              <a:custGeom>
                <a:avLst/>
                <a:gdLst>
                  <a:gd name="T0" fmla="*/ 67 w 68"/>
                  <a:gd name="T1" fmla="*/ 0 h 234"/>
                  <a:gd name="T2" fmla="*/ 11 w 68"/>
                  <a:gd name="T3" fmla="*/ 60 h 234"/>
                  <a:gd name="T4" fmla="*/ 0 w 68"/>
                  <a:gd name="T5" fmla="*/ 233 h 234"/>
                  <a:gd name="T6" fmla="*/ 59 w 68"/>
                  <a:gd name="T7" fmla="*/ 151 h 234"/>
                  <a:gd name="T8" fmla="*/ 67 w 68"/>
                  <a:gd name="T9" fmla="*/ 0 h 234"/>
                  <a:gd name="T10" fmla="*/ 0 60000 65536"/>
                  <a:gd name="T11" fmla="*/ 0 60000 65536"/>
                  <a:gd name="T12" fmla="*/ 0 60000 65536"/>
                  <a:gd name="T13" fmla="*/ 0 60000 65536"/>
                  <a:gd name="T14" fmla="*/ 0 60000 65536"/>
                  <a:gd name="T15" fmla="*/ 0 w 68"/>
                  <a:gd name="T16" fmla="*/ 0 h 234"/>
                  <a:gd name="T17" fmla="*/ 68 w 68"/>
                  <a:gd name="T18" fmla="*/ 234 h 234"/>
                </a:gdLst>
                <a:ahLst/>
                <a:cxnLst>
                  <a:cxn ang="T10">
                    <a:pos x="T0" y="T1"/>
                  </a:cxn>
                  <a:cxn ang="T11">
                    <a:pos x="T2" y="T3"/>
                  </a:cxn>
                  <a:cxn ang="T12">
                    <a:pos x="T4" y="T5"/>
                  </a:cxn>
                  <a:cxn ang="T13">
                    <a:pos x="T6" y="T7"/>
                  </a:cxn>
                  <a:cxn ang="T14">
                    <a:pos x="T8" y="T9"/>
                  </a:cxn>
                </a:cxnLst>
                <a:rect l="T15" t="T16" r="T17" b="T18"/>
                <a:pathLst>
                  <a:path w="68" h="234">
                    <a:moveTo>
                      <a:pt x="67" y="0"/>
                    </a:moveTo>
                    <a:lnTo>
                      <a:pt x="11" y="60"/>
                    </a:lnTo>
                    <a:lnTo>
                      <a:pt x="0" y="233"/>
                    </a:lnTo>
                    <a:lnTo>
                      <a:pt x="59" y="151"/>
                    </a:lnTo>
                    <a:lnTo>
                      <a:pt x="67"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9" name="Freeform 66"/>
              <p:cNvSpPr>
                <a:spLocks/>
              </p:cNvSpPr>
              <p:nvPr/>
            </p:nvSpPr>
            <p:spPr bwMode="auto">
              <a:xfrm>
                <a:off x="795" y="2747"/>
                <a:ext cx="307" cy="269"/>
              </a:xfrm>
              <a:custGeom>
                <a:avLst/>
                <a:gdLst>
                  <a:gd name="T0" fmla="*/ 85 w 307"/>
                  <a:gd name="T1" fmla="*/ 3 h 269"/>
                  <a:gd name="T2" fmla="*/ 0 w 307"/>
                  <a:gd name="T3" fmla="*/ 0 h 269"/>
                  <a:gd name="T4" fmla="*/ 280 w 307"/>
                  <a:gd name="T5" fmla="*/ 268 h 269"/>
                  <a:gd name="T6" fmla="*/ 306 w 307"/>
                  <a:gd name="T7" fmla="*/ 216 h 269"/>
                  <a:gd name="T8" fmla="*/ 85 w 307"/>
                  <a:gd name="T9" fmla="*/ 3 h 269"/>
                  <a:gd name="T10" fmla="*/ 0 60000 65536"/>
                  <a:gd name="T11" fmla="*/ 0 60000 65536"/>
                  <a:gd name="T12" fmla="*/ 0 60000 65536"/>
                  <a:gd name="T13" fmla="*/ 0 60000 65536"/>
                  <a:gd name="T14" fmla="*/ 0 60000 65536"/>
                  <a:gd name="T15" fmla="*/ 0 w 307"/>
                  <a:gd name="T16" fmla="*/ 0 h 269"/>
                  <a:gd name="T17" fmla="*/ 307 w 307"/>
                  <a:gd name="T18" fmla="*/ 269 h 269"/>
                </a:gdLst>
                <a:ahLst/>
                <a:cxnLst>
                  <a:cxn ang="T10">
                    <a:pos x="T0" y="T1"/>
                  </a:cxn>
                  <a:cxn ang="T11">
                    <a:pos x="T2" y="T3"/>
                  </a:cxn>
                  <a:cxn ang="T12">
                    <a:pos x="T4" y="T5"/>
                  </a:cxn>
                  <a:cxn ang="T13">
                    <a:pos x="T6" y="T7"/>
                  </a:cxn>
                  <a:cxn ang="T14">
                    <a:pos x="T8" y="T9"/>
                  </a:cxn>
                </a:cxnLst>
                <a:rect l="T15" t="T16" r="T17" b="T18"/>
                <a:pathLst>
                  <a:path w="307" h="269">
                    <a:moveTo>
                      <a:pt x="85" y="3"/>
                    </a:moveTo>
                    <a:lnTo>
                      <a:pt x="0" y="0"/>
                    </a:lnTo>
                    <a:lnTo>
                      <a:pt x="280" y="268"/>
                    </a:lnTo>
                    <a:lnTo>
                      <a:pt x="306" y="216"/>
                    </a:lnTo>
                    <a:lnTo>
                      <a:pt x="85" y="3"/>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10" name="Freeform 67"/>
              <p:cNvSpPr>
                <a:spLocks/>
              </p:cNvSpPr>
              <p:nvPr/>
            </p:nvSpPr>
            <p:spPr bwMode="auto">
              <a:xfrm>
                <a:off x="639" y="2851"/>
                <a:ext cx="307" cy="494"/>
              </a:xfrm>
              <a:custGeom>
                <a:avLst/>
                <a:gdLst>
                  <a:gd name="T0" fmla="*/ 11 w 307"/>
                  <a:gd name="T1" fmla="*/ 0 h 494"/>
                  <a:gd name="T2" fmla="*/ 0 w 307"/>
                  <a:gd name="T3" fmla="*/ 204 h 494"/>
                  <a:gd name="T4" fmla="*/ 295 w 307"/>
                  <a:gd name="T5" fmla="*/ 493 h 494"/>
                  <a:gd name="T6" fmla="*/ 306 w 307"/>
                  <a:gd name="T7" fmla="*/ 292 h 494"/>
                  <a:gd name="T8" fmla="*/ 11 w 307"/>
                  <a:gd name="T9" fmla="*/ 0 h 494"/>
                  <a:gd name="T10" fmla="*/ 0 60000 65536"/>
                  <a:gd name="T11" fmla="*/ 0 60000 65536"/>
                  <a:gd name="T12" fmla="*/ 0 60000 65536"/>
                  <a:gd name="T13" fmla="*/ 0 60000 65536"/>
                  <a:gd name="T14" fmla="*/ 0 60000 65536"/>
                  <a:gd name="T15" fmla="*/ 0 w 307"/>
                  <a:gd name="T16" fmla="*/ 0 h 494"/>
                  <a:gd name="T17" fmla="*/ 307 w 307"/>
                  <a:gd name="T18" fmla="*/ 494 h 494"/>
                </a:gdLst>
                <a:ahLst/>
                <a:cxnLst>
                  <a:cxn ang="T10">
                    <a:pos x="T0" y="T1"/>
                  </a:cxn>
                  <a:cxn ang="T11">
                    <a:pos x="T2" y="T3"/>
                  </a:cxn>
                  <a:cxn ang="T12">
                    <a:pos x="T4" y="T5"/>
                  </a:cxn>
                  <a:cxn ang="T13">
                    <a:pos x="T6" y="T7"/>
                  </a:cxn>
                  <a:cxn ang="T14">
                    <a:pos x="T8" y="T9"/>
                  </a:cxn>
                </a:cxnLst>
                <a:rect l="T15" t="T16" r="T17" b="T18"/>
                <a:pathLst>
                  <a:path w="307" h="494">
                    <a:moveTo>
                      <a:pt x="11" y="0"/>
                    </a:moveTo>
                    <a:lnTo>
                      <a:pt x="0" y="204"/>
                    </a:lnTo>
                    <a:lnTo>
                      <a:pt x="295" y="493"/>
                    </a:lnTo>
                    <a:lnTo>
                      <a:pt x="306" y="292"/>
                    </a:lnTo>
                    <a:lnTo>
                      <a:pt x="11" y="0"/>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11" name="Freeform 68"/>
              <p:cNvSpPr>
                <a:spLocks/>
              </p:cNvSpPr>
              <p:nvPr/>
            </p:nvSpPr>
            <p:spPr bwMode="auto">
              <a:xfrm>
                <a:off x="675" y="2894"/>
                <a:ext cx="244" cy="392"/>
              </a:xfrm>
              <a:custGeom>
                <a:avLst/>
                <a:gdLst>
                  <a:gd name="T0" fmla="*/ 10 w 244"/>
                  <a:gd name="T1" fmla="*/ 0 h 392"/>
                  <a:gd name="T2" fmla="*/ 0 w 244"/>
                  <a:gd name="T3" fmla="*/ 159 h 392"/>
                  <a:gd name="T4" fmla="*/ 231 w 244"/>
                  <a:gd name="T5" fmla="*/ 391 h 392"/>
                  <a:gd name="T6" fmla="*/ 243 w 244"/>
                  <a:gd name="T7" fmla="*/ 228 h 392"/>
                  <a:gd name="T8" fmla="*/ 10 w 244"/>
                  <a:gd name="T9" fmla="*/ 0 h 392"/>
                  <a:gd name="T10" fmla="*/ 0 60000 65536"/>
                  <a:gd name="T11" fmla="*/ 0 60000 65536"/>
                  <a:gd name="T12" fmla="*/ 0 60000 65536"/>
                  <a:gd name="T13" fmla="*/ 0 60000 65536"/>
                  <a:gd name="T14" fmla="*/ 0 60000 65536"/>
                  <a:gd name="T15" fmla="*/ 0 w 244"/>
                  <a:gd name="T16" fmla="*/ 0 h 392"/>
                  <a:gd name="T17" fmla="*/ 244 w 244"/>
                  <a:gd name="T18" fmla="*/ 392 h 392"/>
                </a:gdLst>
                <a:ahLst/>
                <a:cxnLst>
                  <a:cxn ang="T10">
                    <a:pos x="T0" y="T1"/>
                  </a:cxn>
                  <a:cxn ang="T11">
                    <a:pos x="T2" y="T3"/>
                  </a:cxn>
                  <a:cxn ang="T12">
                    <a:pos x="T4" y="T5"/>
                  </a:cxn>
                  <a:cxn ang="T13">
                    <a:pos x="T6" y="T7"/>
                  </a:cxn>
                  <a:cxn ang="T14">
                    <a:pos x="T8" y="T9"/>
                  </a:cxn>
                </a:cxnLst>
                <a:rect l="T15" t="T16" r="T17" b="T18"/>
                <a:pathLst>
                  <a:path w="244" h="392">
                    <a:moveTo>
                      <a:pt x="10" y="0"/>
                    </a:moveTo>
                    <a:lnTo>
                      <a:pt x="0" y="159"/>
                    </a:lnTo>
                    <a:lnTo>
                      <a:pt x="231" y="391"/>
                    </a:lnTo>
                    <a:lnTo>
                      <a:pt x="243" y="228"/>
                    </a:lnTo>
                    <a:lnTo>
                      <a:pt x="10" y="0"/>
                    </a:lnTo>
                  </a:path>
                </a:pathLst>
              </a:custGeom>
              <a:solidFill>
                <a:srgbClr val="000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12" name="Freeform 69"/>
              <p:cNvSpPr>
                <a:spLocks/>
              </p:cNvSpPr>
              <p:nvPr/>
            </p:nvSpPr>
            <p:spPr bwMode="auto">
              <a:xfrm>
                <a:off x="889" y="2735"/>
                <a:ext cx="279" cy="224"/>
              </a:xfrm>
              <a:custGeom>
                <a:avLst/>
                <a:gdLst>
                  <a:gd name="T0" fmla="*/ 0 w 279"/>
                  <a:gd name="T1" fmla="*/ 15 h 224"/>
                  <a:gd name="T2" fmla="*/ 97 w 279"/>
                  <a:gd name="T3" fmla="*/ 0 h 224"/>
                  <a:gd name="T4" fmla="*/ 278 w 279"/>
                  <a:gd name="T5" fmla="*/ 178 h 224"/>
                  <a:gd name="T6" fmla="*/ 213 w 279"/>
                  <a:gd name="T7" fmla="*/ 223 h 224"/>
                  <a:gd name="T8" fmla="*/ 0 w 279"/>
                  <a:gd name="T9" fmla="*/ 15 h 224"/>
                  <a:gd name="T10" fmla="*/ 0 60000 65536"/>
                  <a:gd name="T11" fmla="*/ 0 60000 65536"/>
                  <a:gd name="T12" fmla="*/ 0 60000 65536"/>
                  <a:gd name="T13" fmla="*/ 0 60000 65536"/>
                  <a:gd name="T14" fmla="*/ 0 60000 65536"/>
                  <a:gd name="T15" fmla="*/ 0 w 279"/>
                  <a:gd name="T16" fmla="*/ 0 h 224"/>
                  <a:gd name="T17" fmla="*/ 279 w 279"/>
                  <a:gd name="T18" fmla="*/ 224 h 224"/>
                </a:gdLst>
                <a:ahLst/>
                <a:cxnLst>
                  <a:cxn ang="T10">
                    <a:pos x="T0" y="T1"/>
                  </a:cxn>
                  <a:cxn ang="T11">
                    <a:pos x="T2" y="T3"/>
                  </a:cxn>
                  <a:cxn ang="T12">
                    <a:pos x="T4" y="T5"/>
                  </a:cxn>
                  <a:cxn ang="T13">
                    <a:pos x="T6" y="T7"/>
                  </a:cxn>
                  <a:cxn ang="T14">
                    <a:pos x="T8" y="T9"/>
                  </a:cxn>
                </a:cxnLst>
                <a:rect l="T15" t="T16" r="T17" b="T18"/>
                <a:pathLst>
                  <a:path w="279" h="224">
                    <a:moveTo>
                      <a:pt x="0" y="15"/>
                    </a:moveTo>
                    <a:lnTo>
                      <a:pt x="97" y="0"/>
                    </a:lnTo>
                    <a:lnTo>
                      <a:pt x="278" y="178"/>
                    </a:lnTo>
                    <a:lnTo>
                      <a:pt x="213" y="223"/>
                    </a:lnTo>
                    <a:lnTo>
                      <a:pt x="0" y="15"/>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28696" name="Group 70"/>
            <p:cNvGrpSpPr>
              <a:grpSpLocks/>
            </p:cNvGrpSpPr>
            <p:nvPr/>
          </p:nvGrpSpPr>
          <p:grpSpPr bwMode="auto">
            <a:xfrm>
              <a:off x="367" y="2993"/>
              <a:ext cx="623" cy="593"/>
              <a:chOff x="367" y="2993"/>
              <a:chExt cx="623" cy="593"/>
            </a:xfrm>
          </p:grpSpPr>
          <p:sp>
            <p:nvSpPr>
              <p:cNvPr id="28697" name="Freeform 71"/>
              <p:cNvSpPr>
                <a:spLocks/>
              </p:cNvSpPr>
              <p:nvPr/>
            </p:nvSpPr>
            <p:spPr bwMode="auto">
              <a:xfrm>
                <a:off x="823" y="3438"/>
                <a:ext cx="162" cy="148"/>
              </a:xfrm>
              <a:custGeom>
                <a:avLst/>
                <a:gdLst>
                  <a:gd name="T0" fmla="*/ 161 w 162"/>
                  <a:gd name="T1" fmla="*/ 0 h 148"/>
                  <a:gd name="T2" fmla="*/ 158 w 162"/>
                  <a:gd name="T3" fmla="*/ 18 h 148"/>
                  <a:gd name="T4" fmla="*/ 0 w 162"/>
                  <a:gd name="T5" fmla="*/ 147 h 148"/>
                  <a:gd name="T6" fmla="*/ 1 w 162"/>
                  <a:gd name="T7" fmla="*/ 127 h 148"/>
                  <a:gd name="T8" fmla="*/ 161 w 162"/>
                  <a:gd name="T9" fmla="*/ 0 h 148"/>
                  <a:gd name="T10" fmla="*/ 0 60000 65536"/>
                  <a:gd name="T11" fmla="*/ 0 60000 65536"/>
                  <a:gd name="T12" fmla="*/ 0 60000 65536"/>
                  <a:gd name="T13" fmla="*/ 0 60000 65536"/>
                  <a:gd name="T14" fmla="*/ 0 60000 65536"/>
                  <a:gd name="T15" fmla="*/ 0 w 162"/>
                  <a:gd name="T16" fmla="*/ 0 h 148"/>
                  <a:gd name="T17" fmla="*/ 162 w 162"/>
                  <a:gd name="T18" fmla="*/ 148 h 148"/>
                </a:gdLst>
                <a:ahLst/>
                <a:cxnLst>
                  <a:cxn ang="T10">
                    <a:pos x="T0" y="T1"/>
                  </a:cxn>
                  <a:cxn ang="T11">
                    <a:pos x="T2" y="T3"/>
                  </a:cxn>
                  <a:cxn ang="T12">
                    <a:pos x="T4" y="T5"/>
                  </a:cxn>
                  <a:cxn ang="T13">
                    <a:pos x="T6" y="T7"/>
                  </a:cxn>
                  <a:cxn ang="T14">
                    <a:pos x="T8" y="T9"/>
                  </a:cxn>
                </a:cxnLst>
                <a:rect l="T15" t="T16" r="T17" b="T18"/>
                <a:pathLst>
                  <a:path w="162" h="148">
                    <a:moveTo>
                      <a:pt x="161" y="0"/>
                    </a:moveTo>
                    <a:lnTo>
                      <a:pt x="158" y="18"/>
                    </a:lnTo>
                    <a:lnTo>
                      <a:pt x="0" y="147"/>
                    </a:lnTo>
                    <a:lnTo>
                      <a:pt x="1" y="127"/>
                    </a:lnTo>
                    <a:lnTo>
                      <a:pt x="161"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698" name="Freeform 72"/>
              <p:cNvSpPr>
                <a:spLocks/>
              </p:cNvSpPr>
              <p:nvPr/>
            </p:nvSpPr>
            <p:spPr bwMode="auto">
              <a:xfrm>
                <a:off x="367" y="2993"/>
                <a:ext cx="623" cy="572"/>
              </a:xfrm>
              <a:custGeom>
                <a:avLst/>
                <a:gdLst>
                  <a:gd name="T0" fmla="*/ 173 w 623"/>
                  <a:gd name="T1" fmla="*/ 0 h 572"/>
                  <a:gd name="T2" fmla="*/ 0 w 623"/>
                  <a:gd name="T3" fmla="*/ 136 h 572"/>
                  <a:gd name="T4" fmla="*/ 447 w 623"/>
                  <a:gd name="T5" fmla="*/ 571 h 572"/>
                  <a:gd name="T6" fmla="*/ 622 w 623"/>
                  <a:gd name="T7" fmla="*/ 440 h 572"/>
                  <a:gd name="T8" fmla="*/ 173 w 623"/>
                  <a:gd name="T9" fmla="*/ 0 h 572"/>
                  <a:gd name="T10" fmla="*/ 0 60000 65536"/>
                  <a:gd name="T11" fmla="*/ 0 60000 65536"/>
                  <a:gd name="T12" fmla="*/ 0 60000 65536"/>
                  <a:gd name="T13" fmla="*/ 0 60000 65536"/>
                  <a:gd name="T14" fmla="*/ 0 60000 65536"/>
                  <a:gd name="T15" fmla="*/ 0 w 623"/>
                  <a:gd name="T16" fmla="*/ 0 h 572"/>
                  <a:gd name="T17" fmla="*/ 623 w 623"/>
                  <a:gd name="T18" fmla="*/ 572 h 572"/>
                </a:gdLst>
                <a:ahLst/>
                <a:cxnLst>
                  <a:cxn ang="T10">
                    <a:pos x="T0" y="T1"/>
                  </a:cxn>
                  <a:cxn ang="T11">
                    <a:pos x="T2" y="T3"/>
                  </a:cxn>
                  <a:cxn ang="T12">
                    <a:pos x="T4" y="T5"/>
                  </a:cxn>
                  <a:cxn ang="T13">
                    <a:pos x="T6" y="T7"/>
                  </a:cxn>
                  <a:cxn ang="T14">
                    <a:pos x="T8" y="T9"/>
                  </a:cxn>
                </a:cxnLst>
                <a:rect l="T15" t="T16" r="T17" b="T18"/>
                <a:pathLst>
                  <a:path w="623" h="572">
                    <a:moveTo>
                      <a:pt x="173" y="0"/>
                    </a:moveTo>
                    <a:lnTo>
                      <a:pt x="0" y="136"/>
                    </a:lnTo>
                    <a:lnTo>
                      <a:pt x="447" y="571"/>
                    </a:lnTo>
                    <a:lnTo>
                      <a:pt x="622" y="440"/>
                    </a:lnTo>
                    <a:lnTo>
                      <a:pt x="173" y="0"/>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699" name="Freeform 73"/>
              <p:cNvSpPr>
                <a:spLocks/>
              </p:cNvSpPr>
              <p:nvPr/>
            </p:nvSpPr>
            <p:spPr bwMode="auto">
              <a:xfrm>
                <a:off x="527" y="3020"/>
                <a:ext cx="417" cy="406"/>
              </a:xfrm>
              <a:custGeom>
                <a:avLst/>
                <a:gdLst>
                  <a:gd name="T0" fmla="*/ 18 w 417"/>
                  <a:gd name="T1" fmla="*/ 0 h 406"/>
                  <a:gd name="T2" fmla="*/ 0 w 417"/>
                  <a:gd name="T3" fmla="*/ 17 h 406"/>
                  <a:gd name="T4" fmla="*/ 392 w 417"/>
                  <a:gd name="T5" fmla="*/ 405 h 406"/>
                  <a:gd name="T6" fmla="*/ 416 w 417"/>
                  <a:gd name="T7" fmla="*/ 390 h 406"/>
                  <a:gd name="T8" fmla="*/ 18 w 417"/>
                  <a:gd name="T9" fmla="*/ 0 h 406"/>
                  <a:gd name="T10" fmla="*/ 0 60000 65536"/>
                  <a:gd name="T11" fmla="*/ 0 60000 65536"/>
                  <a:gd name="T12" fmla="*/ 0 60000 65536"/>
                  <a:gd name="T13" fmla="*/ 0 60000 65536"/>
                  <a:gd name="T14" fmla="*/ 0 60000 65536"/>
                  <a:gd name="T15" fmla="*/ 0 w 417"/>
                  <a:gd name="T16" fmla="*/ 0 h 406"/>
                  <a:gd name="T17" fmla="*/ 417 w 417"/>
                  <a:gd name="T18" fmla="*/ 406 h 406"/>
                </a:gdLst>
                <a:ahLst/>
                <a:cxnLst>
                  <a:cxn ang="T10">
                    <a:pos x="T0" y="T1"/>
                  </a:cxn>
                  <a:cxn ang="T11">
                    <a:pos x="T2" y="T3"/>
                  </a:cxn>
                  <a:cxn ang="T12">
                    <a:pos x="T4" y="T5"/>
                  </a:cxn>
                  <a:cxn ang="T13">
                    <a:pos x="T6" y="T7"/>
                  </a:cxn>
                  <a:cxn ang="T14">
                    <a:pos x="T8" y="T9"/>
                  </a:cxn>
                </a:cxnLst>
                <a:rect l="T15" t="T16" r="T17" b="T18"/>
                <a:pathLst>
                  <a:path w="417" h="406">
                    <a:moveTo>
                      <a:pt x="18" y="0"/>
                    </a:moveTo>
                    <a:lnTo>
                      <a:pt x="0" y="17"/>
                    </a:lnTo>
                    <a:lnTo>
                      <a:pt x="392" y="405"/>
                    </a:lnTo>
                    <a:lnTo>
                      <a:pt x="416" y="390"/>
                    </a:lnTo>
                    <a:lnTo>
                      <a:pt x="18"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0" name="Freeform 74"/>
              <p:cNvSpPr>
                <a:spLocks/>
              </p:cNvSpPr>
              <p:nvPr/>
            </p:nvSpPr>
            <p:spPr bwMode="auto">
              <a:xfrm>
                <a:off x="428" y="3051"/>
                <a:ext cx="317" cy="300"/>
              </a:xfrm>
              <a:custGeom>
                <a:avLst/>
                <a:gdLst>
                  <a:gd name="T0" fmla="*/ 68 w 317"/>
                  <a:gd name="T1" fmla="*/ 0 h 300"/>
                  <a:gd name="T2" fmla="*/ 2 w 317"/>
                  <a:gd name="T3" fmla="*/ 58 h 300"/>
                  <a:gd name="T4" fmla="*/ 26 w 317"/>
                  <a:gd name="T5" fmla="*/ 79 h 300"/>
                  <a:gd name="T6" fmla="*/ 0 w 317"/>
                  <a:gd name="T7" fmla="*/ 97 h 300"/>
                  <a:gd name="T8" fmla="*/ 204 w 317"/>
                  <a:gd name="T9" fmla="*/ 299 h 300"/>
                  <a:gd name="T10" fmla="*/ 228 w 317"/>
                  <a:gd name="T11" fmla="*/ 281 h 300"/>
                  <a:gd name="T12" fmla="*/ 245 w 317"/>
                  <a:gd name="T13" fmla="*/ 295 h 300"/>
                  <a:gd name="T14" fmla="*/ 316 w 317"/>
                  <a:gd name="T15" fmla="*/ 239 h 300"/>
                  <a:gd name="T16" fmla="*/ 68 w 317"/>
                  <a:gd name="T17" fmla="*/ 0 h 3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7"/>
                  <a:gd name="T28" fmla="*/ 0 h 300"/>
                  <a:gd name="T29" fmla="*/ 317 w 317"/>
                  <a:gd name="T30" fmla="*/ 300 h 3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7" h="300">
                    <a:moveTo>
                      <a:pt x="68" y="0"/>
                    </a:moveTo>
                    <a:lnTo>
                      <a:pt x="2" y="58"/>
                    </a:lnTo>
                    <a:lnTo>
                      <a:pt x="26" y="79"/>
                    </a:lnTo>
                    <a:lnTo>
                      <a:pt x="0" y="97"/>
                    </a:lnTo>
                    <a:lnTo>
                      <a:pt x="204" y="299"/>
                    </a:lnTo>
                    <a:lnTo>
                      <a:pt x="228" y="281"/>
                    </a:lnTo>
                    <a:lnTo>
                      <a:pt x="245" y="295"/>
                    </a:lnTo>
                    <a:lnTo>
                      <a:pt x="316" y="239"/>
                    </a:lnTo>
                    <a:lnTo>
                      <a:pt x="68"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1" name="Freeform 75"/>
              <p:cNvSpPr>
                <a:spLocks/>
              </p:cNvSpPr>
              <p:nvPr/>
            </p:nvSpPr>
            <p:spPr bwMode="auto">
              <a:xfrm>
                <a:off x="716" y="3315"/>
                <a:ext cx="99" cy="88"/>
              </a:xfrm>
              <a:custGeom>
                <a:avLst/>
                <a:gdLst>
                  <a:gd name="T0" fmla="*/ 39 w 99"/>
                  <a:gd name="T1" fmla="*/ 0 h 88"/>
                  <a:gd name="T2" fmla="*/ 0 w 99"/>
                  <a:gd name="T3" fmla="*/ 33 h 88"/>
                  <a:gd name="T4" fmla="*/ 62 w 99"/>
                  <a:gd name="T5" fmla="*/ 87 h 88"/>
                  <a:gd name="T6" fmla="*/ 98 w 99"/>
                  <a:gd name="T7" fmla="*/ 55 h 88"/>
                  <a:gd name="T8" fmla="*/ 39 w 99"/>
                  <a:gd name="T9" fmla="*/ 0 h 88"/>
                  <a:gd name="T10" fmla="*/ 0 60000 65536"/>
                  <a:gd name="T11" fmla="*/ 0 60000 65536"/>
                  <a:gd name="T12" fmla="*/ 0 60000 65536"/>
                  <a:gd name="T13" fmla="*/ 0 60000 65536"/>
                  <a:gd name="T14" fmla="*/ 0 60000 65536"/>
                  <a:gd name="T15" fmla="*/ 0 w 99"/>
                  <a:gd name="T16" fmla="*/ 0 h 88"/>
                  <a:gd name="T17" fmla="*/ 99 w 99"/>
                  <a:gd name="T18" fmla="*/ 88 h 88"/>
                </a:gdLst>
                <a:ahLst/>
                <a:cxnLst>
                  <a:cxn ang="T10">
                    <a:pos x="T0" y="T1"/>
                  </a:cxn>
                  <a:cxn ang="T11">
                    <a:pos x="T2" y="T3"/>
                  </a:cxn>
                  <a:cxn ang="T12">
                    <a:pos x="T4" y="T5"/>
                  </a:cxn>
                  <a:cxn ang="T13">
                    <a:pos x="T6" y="T7"/>
                  </a:cxn>
                  <a:cxn ang="T14">
                    <a:pos x="T8" y="T9"/>
                  </a:cxn>
                </a:cxnLst>
                <a:rect l="T15" t="T16" r="T17" b="T18"/>
                <a:pathLst>
                  <a:path w="99" h="88">
                    <a:moveTo>
                      <a:pt x="39" y="0"/>
                    </a:moveTo>
                    <a:lnTo>
                      <a:pt x="0" y="33"/>
                    </a:lnTo>
                    <a:lnTo>
                      <a:pt x="62" y="87"/>
                    </a:lnTo>
                    <a:lnTo>
                      <a:pt x="98" y="55"/>
                    </a:lnTo>
                    <a:lnTo>
                      <a:pt x="39"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2" name="Freeform 76"/>
              <p:cNvSpPr>
                <a:spLocks/>
              </p:cNvSpPr>
              <p:nvPr/>
            </p:nvSpPr>
            <p:spPr bwMode="auto">
              <a:xfrm>
                <a:off x="749" y="3386"/>
                <a:ext cx="148" cy="135"/>
              </a:xfrm>
              <a:custGeom>
                <a:avLst/>
                <a:gdLst>
                  <a:gd name="T0" fmla="*/ 83 w 148"/>
                  <a:gd name="T1" fmla="*/ 0 h 135"/>
                  <a:gd name="T2" fmla="*/ 40 w 148"/>
                  <a:gd name="T3" fmla="*/ 34 h 135"/>
                  <a:gd name="T4" fmla="*/ 47 w 148"/>
                  <a:gd name="T5" fmla="*/ 41 h 135"/>
                  <a:gd name="T6" fmla="*/ 0 w 148"/>
                  <a:gd name="T7" fmla="*/ 78 h 135"/>
                  <a:gd name="T8" fmla="*/ 58 w 148"/>
                  <a:gd name="T9" fmla="*/ 134 h 135"/>
                  <a:gd name="T10" fmla="*/ 147 w 148"/>
                  <a:gd name="T11" fmla="*/ 59 h 135"/>
                  <a:gd name="T12" fmla="*/ 83 w 148"/>
                  <a:gd name="T13" fmla="*/ 0 h 135"/>
                  <a:gd name="T14" fmla="*/ 0 60000 65536"/>
                  <a:gd name="T15" fmla="*/ 0 60000 65536"/>
                  <a:gd name="T16" fmla="*/ 0 60000 65536"/>
                  <a:gd name="T17" fmla="*/ 0 60000 65536"/>
                  <a:gd name="T18" fmla="*/ 0 60000 65536"/>
                  <a:gd name="T19" fmla="*/ 0 60000 65536"/>
                  <a:gd name="T20" fmla="*/ 0 60000 65536"/>
                  <a:gd name="T21" fmla="*/ 0 w 148"/>
                  <a:gd name="T22" fmla="*/ 0 h 135"/>
                  <a:gd name="T23" fmla="*/ 148 w 148"/>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35">
                    <a:moveTo>
                      <a:pt x="83" y="0"/>
                    </a:moveTo>
                    <a:lnTo>
                      <a:pt x="40" y="34"/>
                    </a:lnTo>
                    <a:lnTo>
                      <a:pt x="47" y="41"/>
                    </a:lnTo>
                    <a:lnTo>
                      <a:pt x="0" y="78"/>
                    </a:lnTo>
                    <a:lnTo>
                      <a:pt x="58" y="134"/>
                    </a:lnTo>
                    <a:lnTo>
                      <a:pt x="147" y="59"/>
                    </a:lnTo>
                    <a:lnTo>
                      <a:pt x="83"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3" name="Freeform 77"/>
              <p:cNvSpPr>
                <a:spLocks/>
              </p:cNvSpPr>
              <p:nvPr/>
            </p:nvSpPr>
            <p:spPr bwMode="auto">
              <a:xfrm>
                <a:off x="668" y="3373"/>
                <a:ext cx="86" cy="78"/>
              </a:xfrm>
              <a:custGeom>
                <a:avLst/>
                <a:gdLst>
                  <a:gd name="T0" fmla="*/ 67 w 86"/>
                  <a:gd name="T1" fmla="*/ 6 h 78"/>
                  <a:gd name="T2" fmla="*/ 81 w 86"/>
                  <a:gd name="T3" fmla="*/ 21 h 78"/>
                  <a:gd name="T4" fmla="*/ 64 w 86"/>
                  <a:gd name="T5" fmla="*/ 35 h 78"/>
                  <a:gd name="T6" fmla="*/ 85 w 86"/>
                  <a:gd name="T7" fmla="*/ 59 h 78"/>
                  <a:gd name="T8" fmla="*/ 62 w 86"/>
                  <a:gd name="T9" fmla="*/ 77 h 78"/>
                  <a:gd name="T10" fmla="*/ 0 w 86"/>
                  <a:gd name="T11" fmla="*/ 19 h 78"/>
                  <a:gd name="T12" fmla="*/ 23 w 86"/>
                  <a:gd name="T13" fmla="*/ 0 h 78"/>
                  <a:gd name="T14" fmla="*/ 49 w 86"/>
                  <a:gd name="T15" fmla="*/ 20 h 78"/>
                  <a:gd name="T16" fmla="*/ 67 w 86"/>
                  <a:gd name="T17" fmla="*/ 6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78"/>
                  <a:gd name="T29" fmla="*/ 86 w 86"/>
                  <a:gd name="T30" fmla="*/ 78 h 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78">
                    <a:moveTo>
                      <a:pt x="67" y="6"/>
                    </a:moveTo>
                    <a:lnTo>
                      <a:pt x="81" y="21"/>
                    </a:lnTo>
                    <a:lnTo>
                      <a:pt x="64" y="35"/>
                    </a:lnTo>
                    <a:lnTo>
                      <a:pt x="85" y="59"/>
                    </a:lnTo>
                    <a:lnTo>
                      <a:pt x="62" y="77"/>
                    </a:lnTo>
                    <a:lnTo>
                      <a:pt x="0" y="19"/>
                    </a:lnTo>
                    <a:lnTo>
                      <a:pt x="23" y="0"/>
                    </a:lnTo>
                    <a:lnTo>
                      <a:pt x="49" y="20"/>
                    </a:lnTo>
                    <a:lnTo>
                      <a:pt x="67" y="6"/>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4" name="Freeform 78"/>
              <p:cNvSpPr>
                <a:spLocks/>
              </p:cNvSpPr>
              <p:nvPr/>
            </p:nvSpPr>
            <p:spPr bwMode="auto">
              <a:xfrm>
                <a:off x="372" y="3127"/>
                <a:ext cx="448" cy="459"/>
              </a:xfrm>
              <a:custGeom>
                <a:avLst/>
                <a:gdLst>
                  <a:gd name="T0" fmla="*/ 1 w 448"/>
                  <a:gd name="T1" fmla="*/ 0 h 459"/>
                  <a:gd name="T2" fmla="*/ 0 w 448"/>
                  <a:gd name="T3" fmla="*/ 25 h 459"/>
                  <a:gd name="T4" fmla="*/ 447 w 448"/>
                  <a:gd name="T5" fmla="*/ 458 h 459"/>
                  <a:gd name="T6" fmla="*/ 442 w 448"/>
                  <a:gd name="T7" fmla="*/ 433 h 459"/>
                  <a:gd name="T8" fmla="*/ 1 w 448"/>
                  <a:gd name="T9" fmla="*/ 0 h 459"/>
                  <a:gd name="T10" fmla="*/ 0 60000 65536"/>
                  <a:gd name="T11" fmla="*/ 0 60000 65536"/>
                  <a:gd name="T12" fmla="*/ 0 60000 65536"/>
                  <a:gd name="T13" fmla="*/ 0 60000 65536"/>
                  <a:gd name="T14" fmla="*/ 0 60000 65536"/>
                  <a:gd name="T15" fmla="*/ 0 w 448"/>
                  <a:gd name="T16" fmla="*/ 0 h 459"/>
                  <a:gd name="T17" fmla="*/ 448 w 448"/>
                  <a:gd name="T18" fmla="*/ 459 h 459"/>
                </a:gdLst>
                <a:ahLst/>
                <a:cxnLst>
                  <a:cxn ang="T10">
                    <a:pos x="T0" y="T1"/>
                  </a:cxn>
                  <a:cxn ang="T11">
                    <a:pos x="T2" y="T3"/>
                  </a:cxn>
                  <a:cxn ang="T12">
                    <a:pos x="T4" y="T5"/>
                  </a:cxn>
                  <a:cxn ang="T13">
                    <a:pos x="T6" y="T7"/>
                  </a:cxn>
                  <a:cxn ang="T14">
                    <a:pos x="T8" y="T9"/>
                  </a:cxn>
                </a:cxnLst>
                <a:rect l="T15" t="T16" r="T17" b="T18"/>
                <a:pathLst>
                  <a:path w="448" h="459">
                    <a:moveTo>
                      <a:pt x="1" y="0"/>
                    </a:moveTo>
                    <a:lnTo>
                      <a:pt x="0" y="25"/>
                    </a:lnTo>
                    <a:lnTo>
                      <a:pt x="447" y="458"/>
                    </a:lnTo>
                    <a:lnTo>
                      <a:pt x="442" y="433"/>
                    </a:lnTo>
                    <a:lnTo>
                      <a:pt x="1"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sp>
        <p:nvSpPr>
          <p:cNvPr id="28678" name="Line 80"/>
          <p:cNvSpPr>
            <a:spLocks noChangeShapeType="1"/>
          </p:cNvSpPr>
          <p:nvPr/>
        </p:nvSpPr>
        <p:spPr bwMode="auto">
          <a:xfrm flipV="1">
            <a:off x="2514600" y="20066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79" name="Line 81"/>
          <p:cNvSpPr>
            <a:spLocks noChangeShapeType="1"/>
          </p:cNvSpPr>
          <p:nvPr/>
        </p:nvSpPr>
        <p:spPr bwMode="auto">
          <a:xfrm flipH="1">
            <a:off x="2108200" y="2019300"/>
            <a:ext cx="40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0" name="Line 86"/>
          <p:cNvSpPr>
            <a:spLocks noChangeShapeType="1"/>
          </p:cNvSpPr>
          <p:nvPr/>
        </p:nvSpPr>
        <p:spPr bwMode="auto">
          <a:xfrm>
            <a:off x="2501900" y="3911600"/>
            <a:ext cx="0" cy="1435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1" name="Line 87"/>
          <p:cNvSpPr>
            <a:spLocks noChangeShapeType="1"/>
          </p:cNvSpPr>
          <p:nvPr/>
        </p:nvSpPr>
        <p:spPr bwMode="auto">
          <a:xfrm flipV="1">
            <a:off x="6299200" y="31496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2" name="Line 88"/>
          <p:cNvSpPr>
            <a:spLocks noChangeShapeType="1"/>
          </p:cNvSpPr>
          <p:nvPr/>
        </p:nvSpPr>
        <p:spPr bwMode="auto">
          <a:xfrm>
            <a:off x="6299200" y="31496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3" name="Line 89"/>
          <p:cNvSpPr>
            <a:spLocks noChangeShapeType="1"/>
          </p:cNvSpPr>
          <p:nvPr/>
        </p:nvSpPr>
        <p:spPr bwMode="auto">
          <a:xfrm flipV="1">
            <a:off x="6375400" y="32258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4" name="Line 90"/>
          <p:cNvSpPr>
            <a:spLocks noChangeShapeType="1"/>
          </p:cNvSpPr>
          <p:nvPr/>
        </p:nvSpPr>
        <p:spPr bwMode="auto">
          <a:xfrm>
            <a:off x="6375400" y="32258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5" name="Line 91"/>
          <p:cNvSpPr>
            <a:spLocks noChangeShapeType="1"/>
          </p:cNvSpPr>
          <p:nvPr/>
        </p:nvSpPr>
        <p:spPr bwMode="auto">
          <a:xfrm>
            <a:off x="6375400" y="3911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6" name="Line 92"/>
          <p:cNvSpPr>
            <a:spLocks noChangeShapeType="1"/>
          </p:cNvSpPr>
          <p:nvPr/>
        </p:nvSpPr>
        <p:spPr bwMode="auto">
          <a:xfrm>
            <a:off x="6375400" y="4292600"/>
            <a:ext cx="228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7" name="Line 93"/>
          <p:cNvSpPr>
            <a:spLocks noChangeShapeType="1"/>
          </p:cNvSpPr>
          <p:nvPr/>
        </p:nvSpPr>
        <p:spPr bwMode="auto">
          <a:xfrm flipV="1">
            <a:off x="2501900" y="3683000"/>
            <a:ext cx="3797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8" name="Line 94"/>
          <p:cNvSpPr>
            <a:spLocks noChangeShapeType="1"/>
          </p:cNvSpPr>
          <p:nvPr/>
        </p:nvSpPr>
        <p:spPr bwMode="auto">
          <a:xfrm flipV="1">
            <a:off x="2298700" y="3759200"/>
            <a:ext cx="40767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9" name="Line 96"/>
          <p:cNvSpPr>
            <a:spLocks noChangeShapeType="1"/>
          </p:cNvSpPr>
          <p:nvPr/>
        </p:nvSpPr>
        <p:spPr bwMode="auto">
          <a:xfrm>
            <a:off x="2501900" y="3911600"/>
            <a:ext cx="38735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90" name="Rectangle 97"/>
          <p:cNvSpPr>
            <a:spLocks noChangeArrowheads="1"/>
          </p:cNvSpPr>
          <p:nvPr/>
        </p:nvSpPr>
        <p:spPr bwMode="auto">
          <a:xfrm>
            <a:off x="3997325" y="4497388"/>
            <a:ext cx="47974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342900" indent="-22860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solidFill>
                  <a:srgbClr val="063DE8"/>
                </a:solidFill>
                <a:latin typeface="Arial" panose="020B0604020202020204" pitchFamily="34" charset="0"/>
              </a:rPr>
              <a:t>IBM Host Computer Systems Network Architecture (SNA)</a:t>
            </a:r>
          </a:p>
          <a:p>
            <a:pPr lvl="1">
              <a:buClr>
                <a:schemeClr val="folHlink"/>
              </a:buClr>
              <a:buFontTx/>
              <a:buChar char="•"/>
            </a:pPr>
            <a:r>
              <a:rPr lang="en-US">
                <a:solidFill>
                  <a:srgbClr val="063DE8"/>
                </a:solidFill>
                <a:latin typeface="Arial" panose="020B0604020202020204" pitchFamily="34" charset="0"/>
              </a:rPr>
              <a:t>Application Programs</a:t>
            </a:r>
          </a:p>
          <a:p>
            <a:pPr lvl="1">
              <a:buClr>
                <a:schemeClr val="folHlink"/>
              </a:buClr>
              <a:buFontTx/>
              <a:buChar char="•"/>
            </a:pPr>
            <a:r>
              <a:rPr lang="en-US">
                <a:solidFill>
                  <a:srgbClr val="063DE8"/>
                </a:solidFill>
                <a:latin typeface="Arial" panose="020B0604020202020204" pitchFamily="34" charset="0"/>
              </a:rPr>
              <a:t>Database</a:t>
            </a:r>
          </a:p>
          <a:p>
            <a:pPr lvl="1">
              <a:buClr>
                <a:schemeClr val="folHlink"/>
              </a:buClr>
              <a:buFontTx/>
              <a:buChar char="•"/>
            </a:pPr>
            <a:r>
              <a:rPr lang="en-US">
                <a:solidFill>
                  <a:srgbClr val="063DE8"/>
                </a:solidFill>
                <a:latin typeface="Arial" panose="020B0604020202020204" pitchFamily="34" charset="0"/>
              </a:rPr>
              <a:t>Printing</a:t>
            </a:r>
          </a:p>
        </p:txBody>
      </p:sp>
      <p:sp>
        <p:nvSpPr>
          <p:cNvPr id="28691" name="Rectangle 98"/>
          <p:cNvSpPr>
            <a:spLocks noChangeArrowheads="1"/>
          </p:cNvSpPr>
          <p:nvPr/>
        </p:nvSpPr>
        <p:spPr bwMode="auto">
          <a:xfrm>
            <a:off x="2930525" y="3324225"/>
            <a:ext cx="292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rgbClr val="063DE8"/>
                </a:solidFill>
                <a:latin typeface="Arial" panose="020B0604020202020204" pitchFamily="34" charset="0"/>
              </a:rPr>
              <a:t>Low-Speed Access Lines</a:t>
            </a:r>
          </a:p>
        </p:txBody>
      </p:sp>
      <p:sp>
        <p:nvSpPr>
          <p:cNvPr id="28692" name="Line 99"/>
          <p:cNvSpPr>
            <a:spLocks noChangeShapeType="1"/>
          </p:cNvSpPr>
          <p:nvPr/>
        </p:nvSpPr>
        <p:spPr bwMode="auto">
          <a:xfrm flipV="1">
            <a:off x="5461000" y="3835400"/>
            <a:ext cx="1371600" cy="685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38372" name="Rectangle 100"/>
          <p:cNvSpPr>
            <a:spLocks noChangeArrowheads="1"/>
          </p:cNvSpPr>
          <p:nvPr/>
        </p:nvSpPr>
        <p:spPr bwMode="auto">
          <a:xfrm>
            <a:off x="2930525" y="2409825"/>
            <a:ext cx="2774950" cy="519113"/>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800" b="1">
                <a:solidFill>
                  <a:srgbClr val="8901F3"/>
                </a:solidFill>
                <a:effectLst>
                  <a:outerShdw blurRad="38100" dist="38100" dir="2700000" algn="tl">
                    <a:srgbClr val="C0C0C0"/>
                  </a:outerShdw>
                </a:effectLst>
                <a:latin typeface="Arial" pitchFamily="34" charset="0"/>
              </a:rPr>
              <a:t>Digital Network</a:t>
            </a:r>
          </a:p>
        </p:txBody>
      </p:sp>
      <p:pic>
        <p:nvPicPr>
          <p:cNvPr id="28694" name="Picture 1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25" y="2514600"/>
            <a:ext cx="23145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609616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803400" y="406400"/>
            <a:ext cx="6959600" cy="723900"/>
          </a:xfrm>
        </p:spPr>
        <p:txBody>
          <a:bodyPr/>
          <a:lstStyle/>
          <a:p>
            <a:pPr eaLnBrk="1" hangingPunct="1"/>
            <a:r>
              <a:rPr lang="en-US" sz="3600" b="1"/>
              <a:t>WHY COMPUTER NETWORKS</a:t>
            </a:r>
          </a:p>
        </p:txBody>
      </p:sp>
      <p:sp>
        <p:nvSpPr>
          <p:cNvPr id="29699" name="Rectangle 3"/>
          <p:cNvSpPr>
            <a:spLocks noGrp="1" noChangeArrowheads="1"/>
          </p:cNvSpPr>
          <p:nvPr>
            <p:ph type="body" idx="1"/>
          </p:nvPr>
        </p:nvSpPr>
        <p:spPr>
          <a:xfrm>
            <a:off x="2882900" y="1473200"/>
            <a:ext cx="4775200" cy="3873500"/>
          </a:xfrm>
        </p:spPr>
        <p:txBody>
          <a:bodyPr/>
          <a:lstStyle/>
          <a:p>
            <a:pPr eaLnBrk="1" hangingPunct="1"/>
            <a:r>
              <a:rPr lang="en-US">
                <a:solidFill>
                  <a:srgbClr val="063DE8"/>
                </a:solidFill>
              </a:rPr>
              <a:t>Communication Medium</a:t>
            </a:r>
          </a:p>
          <a:p>
            <a:pPr eaLnBrk="1" hangingPunct="1"/>
            <a:r>
              <a:rPr lang="en-US">
                <a:solidFill>
                  <a:srgbClr val="063DE8"/>
                </a:solidFill>
              </a:rPr>
              <a:t>Resource sharing</a:t>
            </a:r>
          </a:p>
          <a:p>
            <a:pPr eaLnBrk="1" hangingPunct="1"/>
            <a:r>
              <a:rPr lang="en-US">
                <a:solidFill>
                  <a:srgbClr val="063DE8"/>
                </a:solidFill>
              </a:rPr>
              <a:t>Higher Reliabilty</a:t>
            </a:r>
          </a:p>
          <a:p>
            <a:pPr eaLnBrk="1" hangingPunct="1"/>
            <a:r>
              <a:rPr lang="en-US">
                <a:solidFill>
                  <a:srgbClr val="063DE8"/>
                </a:solidFill>
              </a:rPr>
              <a:t>Higher flexibilty</a:t>
            </a:r>
          </a:p>
          <a:p>
            <a:pPr eaLnBrk="1" hangingPunct="1"/>
            <a:r>
              <a:rPr lang="en-US">
                <a:solidFill>
                  <a:srgbClr val="063DE8"/>
                </a:solidFill>
              </a:rPr>
              <a:t>Lower cost</a:t>
            </a:r>
          </a:p>
          <a:p>
            <a:pPr eaLnBrk="1" hangingPunct="1"/>
            <a:r>
              <a:rPr lang="en-US">
                <a:solidFill>
                  <a:srgbClr val="063DE8"/>
                </a:solidFill>
              </a:rPr>
              <a:t>Incremental expansion</a:t>
            </a:r>
          </a:p>
        </p:txBody>
      </p:sp>
      <p:sp>
        <p:nvSpPr>
          <p:cNvPr id="29700" name="Rectangle 4"/>
          <p:cNvSpPr>
            <a:spLocks noGrp="1"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GB" sz="4400">
              <a:solidFill>
                <a:schemeClr val="tx2"/>
              </a:solidFill>
            </a:endParaRPr>
          </a:p>
        </p:txBody>
      </p:sp>
      <p:sp>
        <p:nvSpPr>
          <p:cNvPr id="29701" name="Rectangle 5"/>
          <p:cNvSpPr>
            <a:spLocks noGrp="1"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chemeClr val="tx1"/>
              </a:buClr>
              <a:buSzPts val="3200"/>
              <a:buFont typeface="Times New Roman" panose="02020603050405020304" pitchFamily="18" charset="0"/>
              <a:buChar char="•"/>
            </a:pPr>
            <a:endParaRPr lang="en-GB" sz="3200"/>
          </a:p>
        </p:txBody>
      </p:sp>
    </p:spTree>
    <p:extLst>
      <p:ext uri="{BB962C8B-B14F-4D97-AF65-F5344CB8AC3E}">
        <p14:creationId xmlns:p14="http://schemas.microsoft.com/office/powerpoint/2010/main" val="2383657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50"/>
          <p:cNvSpPr>
            <a:spLocks noGrp="1" noChangeArrowheads="1"/>
          </p:cNvSpPr>
          <p:nvPr>
            <p:ph type="title"/>
          </p:nvPr>
        </p:nvSpPr>
        <p:spPr>
          <a:xfrm>
            <a:off x="1879600" y="342900"/>
            <a:ext cx="6769100" cy="901700"/>
          </a:xfrm>
        </p:spPr>
        <p:txBody>
          <a:bodyPr/>
          <a:lstStyle/>
          <a:p>
            <a:pPr eaLnBrk="1" hangingPunct="1"/>
            <a:r>
              <a:rPr lang="en-US" b="1"/>
              <a:t>TYPES OF NETWORKS</a:t>
            </a:r>
          </a:p>
        </p:txBody>
      </p:sp>
      <p:sp>
        <p:nvSpPr>
          <p:cNvPr id="30723" name="Rectangle 2051"/>
          <p:cNvSpPr>
            <a:spLocks noGrp="1" noChangeArrowheads="1"/>
          </p:cNvSpPr>
          <p:nvPr>
            <p:ph type="body" idx="1"/>
          </p:nvPr>
        </p:nvSpPr>
        <p:spPr>
          <a:xfrm>
            <a:off x="3937000" y="1778000"/>
            <a:ext cx="2286000" cy="2921000"/>
          </a:xfrm>
        </p:spPr>
        <p:txBody>
          <a:bodyPr/>
          <a:lstStyle/>
          <a:p>
            <a:pPr eaLnBrk="1" hangingPunct="1"/>
            <a:r>
              <a:rPr lang="en-US" sz="3600">
                <a:solidFill>
                  <a:srgbClr val="063DE8"/>
                </a:solidFill>
              </a:rPr>
              <a:t>LAN</a:t>
            </a:r>
          </a:p>
          <a:p>
            <a:pPr eaLnBrk="1" hangingPunct="1"/>
            <a:r>
              <a:rPr lang="en-US" sz="3600">
                <a:solidFill>
                  <a:srgbClr val="063DE8"/>
                </a:solidFill>
              </a:rPr>
              <a:t>WAN</a:t>
            </a:r>
          </a:p>
          <a:p>
            <a:pPr eaLnBrk="1" hangingPunct="1"/>
            <a:r>
              <a:rPr lang="en-US" sz="3600">
                <a:solidFill>
                  <a:srgbClr val="063DE8"/>
                </a:solidFill>
              </a:rPr>
              <a:t>CAN</a:t>
            </a:r>
          </a:p>
          <a:p>
            <a:pPr eaLnBrk="1" hangingPunct="1"/>
            <a:r>
              <a:rPr lang="en-US" sz="3600">
                <a:solidFill>
                  <a:srgbClr val="063DE8"/>
                </a:solidFill>
              </a:rPr>
              <a:t>MAN</a:t>
            </a:r>
          </a:p>
          <a:p>
            <a:pPr eaLnBrk="1" hangingPunct="1">
              <a:buFont typeface="Wingdings" panose="05000000000000000000" pitchFamily="2" charset="2"/>
              <a:buNone/>
            </a:pPr>
            <a:endParaRPr lang="en-US" sz="3600">
              <a:solidFill>
                <a:srgbClr val="063DE8"/>
              </a:solidFill>
            </a:endParaRPr>
          </a:p>
          <a:p>
            <a:pPr eaLnBrk="1" hangingPunct="1">
              <a:buFont typeface="Wingdings" panose="05000000000000000000" pitchFamily="2" charset="2"/>
              <a:buNone/>
            </a:pPr>
            <a:endParaRPr lang="en-US" sz="3600">
              <a:solidFill>
                <a:srgbClr val="063DE8"/>
              </a:solidFill>
            </a:endParaRPr>
          </a:p>
        </p:txBody>
      </p:sp>
    </p:spTree>
    <p:extLst>
      <p:ext uri="{BB962C8B-B14F-4D97-AF65-F5344CB8AC3E}">
        <p14:creationId xmlns:p14="http://schemas.microsoft.com/office/powerpoint/2010/main" val="3833293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a:xfrm>
            <a:off x="1536700" y="368300"/>
            <a:ext cx="7302500" cy="901700"/>
          </a:xfrm>
        </p:spPr>
        <p:txBody>
          <a:bodyPr/>
          <a:lstStyle/>
          <a:p>
            <a:pPr eaLnBrk="1" hangingPunct="1"/>
            <a:r>
              <a:rPr lang="en-US" sz="3600" b="1"/>
              <a:t>LOCAL AREA NETWORK--LAN</a:t>
            </a:r>
          </a:p>
        </p:txBody>
      </p:sp>
      <p:sp>
        <p:nvSpPr>
          <p:cNvPr id="302083" name="Rectangle 1027"/>
          <p:cNvSpPr>
            <a:spLocks noGrp="1" noChangeArrowheads="1"/>
          </p:cNvSpPr>
          <p:nvPr>
            <p:ph type="body" idx="1"/>
          </p:nvPr>
        </p:nvSpPr>
        <p:spPr>
          <a:xfrm>
            <a:off x="1346200" y="1739900"/>
            <a:ext cx="7467600" cy="3556000"/>
          </a:xfrm>
        </p:spPr>
        <p:txBody>
          <a:bodyPr>
            <a:spAutoFit/>
          </a:bodyPr>
          <a:lstStyle/>
          <a:p>
            <a:pPr eaLnBrk="1" hangingPunct="1">
              <a:lnSpc>
                <a:spcPct val="90000"/>
              </a:lnSpc>
              <a:spcBef>
                <a:spcPct val="30000"/>
              </a:spcBef>
            </a:pPr>
            <a:r>
              <a:rPr lang="en-US" sz="2800">
                <a:solidFill>
                  <a:srgbClr val="063DE8"/>
                </a:solidFill>
              </a:rPr>
              <a:t>What is a LAN? </a:t>
            </a:r>
          </a:p>
          <a:p>
            <a:pPr lvl="1" eaLnBrk="1" hangingPunct="1">
              <a:lnSpc>
                <a:spcPct val="90000"/>
              </a:lnSpc>
              <a:spcBef>
                <a:spcPct val="30000"/>
              </a:spcBef>
            </a:pPr>
            <a:r>
              <a:rPr lang="en-US" sz="2200">
                <a:solidFill>
                  <a:srgbClr val="063DE8"/>
                </a:solidFill>
              </a:rPr>
              <a:t>A collection of computers, printers, modems, and other devices that can communicate with each other in a small area (&lt; ~ 300 m or 1000 feet)</a:t>
            </a:r>
          </a:p>
          <a:p>
            <a:pPr lvl="1" eaLnBrk="1" hangingPunct="1">
              <a:lnSpc>
                <a:spcPct val="90000"/>
              </a:lnSpc>
              <a:spcBef>
                <a:spcPct val="30000"/>
              </a:spcBef>
              <a:buFontTx/>
              <a:buNone/>
            </a:pPr>
            <a:endParaRPr lang="en-US" sz="2200">
              <a:solidFill>
                <a:srgbClr val="063DE8"/>
              </a:solidFill>
            </a:endParaRPr>
          </a:p>
          <a:p>
            <a:pPr eaLnBrk="1" hangingPunct="1">
              <a:lnSpc>
                <a:spcPct val="90000"/>
              </a:lnSpc>
              <a:spcBef>
                <a:spcPct val="30000"/>
              </a:spcBef>
            </a:pPr>
            <a:r>
              <a:rPr lang="en-US" sz="2800">
                <a:solidFill>
                  <a:srgbClr val="063DE8"/>
                </a:solidFill>
              </a:rPr>
              <a:t>What are the components?</a:t>
            </a:r>
          </a:p>
          <a:p>
            <a:pPr lvl="1" eaLnBrk="1" hangingPunct="1">
              <a:lnSpc>
                <a:spcPct val="90000"/>
              </a:lnSpc>
              <a:spcBef>
                <a:spcPct val="30000"/>
              </a:spcBef>
            </a:pPr>
            <a:r>
              <a:rPr lang="en-US" sz="2200">
                <a:solidFill>
                  <a:srgbClr val="063DE8"/>
                </a:solidFill>
              </a:rPr>
              <a:t>Computers, Operating system (OS), </a:t>
            </a:r>
            <a:br>
              <a:rPr lang="en-US" sz="2200">
                <a:solidFill>
                  <a:srgbClr val="063DE8"/>
                </a:solidFill>
              </a:rPr>
            </a:br>
            <a:r>
              <a:rPr lang="en-US" sz="2200">
                <a:solidFill>
                  <a:srgbClr val="063DE8"/>
                </a:solidFill>
              </a:rPr>
              <a:t>Network Interface Card (NIC), Hubs, Switches</a:t>
            </a:r>
          </a:p>
          <a:p>
            <a:pPr eaLnBrk="1" hangingPunct="1">
              <a:lnSpc>
                <a:spcPct val="90000"/>
              </a:lnSpc>
              <a:spcBef>
                <a:spcPct val="30000"/>
              </a:spcBef>
              <a:buFont typeface="Wingdings" panose="05000000000000000000" pitchFamily="2" charset="2"/>
              <a:buNone/>
            </a:pPr>
            <a:endParaRPr lang="en-US" sz="2500"/>
          </a:p>
        </p:txBody>
      </p:sp>
    </p:spTree>
    <p:extLst>
      <p:ext uri="{BB962C8B-B14F-4D97-AF65-F5344CB8AC3E}">
        <p14:creationId xmlns:p14="http://schemas.microsoft.com/office/powerpoint/2010/main" val="32986871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 calcmode="lin" valueType="num">
                                      <p:cBhvr additive="base">
                                        <p:cTn id="7" dur="500" fill="hold"/>
                                        <p:tgtEl>
                                          <p:spTgt spid="302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20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2083">
                                            <p:txEl>
                                              <p:pRg st="1" end="1"/>
                                            </p:txEl>
                                          </p:spTgt>
                                        </p:tgtEl>
                                        <p:attrNameLst>
                                          <p:attrName>style.visibility</p:attrName>
                                        </p:attrNameLst>
                                      </p:cBhvr>
                                      <p:to>
                                        <p:strVal val="visible"/>
                                      </p:to>
                                    </p:set>
                                    <p:anim calcmode="lin" valueType="num">
                                      <p:cBhvr additive="base">
                                        <p:cTn id="11" dur="500" fill="hold"/>
                                        <p:tgtEl>
                                          <p:spTgt spid="3020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020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02083">
                                            <p:txEl>
                                              <p:pRg st="3" end="3"/>
                                            </p:txEl>
                                          </p:spTgt>
                                        </p:tgtEl>
                                        <p:attrNameLst>
                                          <p:attrName>style.visibility</p:attrName>
                                        </p:attrNameLst>
                                      </p:cBhvr>
                                      <p:to>
                                        <p:strVal val="visible"/>
                                      </p:to>
                                    </p:set>
                                    <p:anim calcmode="lin" valueType="num">
                                      <p:cBhvr additive="base">
                                        <p:cTn id="17" dur="500" fill="hold"/>
                                        <p:tgtEl>
                                          <p:spTgt spid="30208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02083">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02083">
                                            <p:txEl>
                                              <p:pRg st="4" end="4"/>
                                            </p:txEl>
                                          </p:spTgt>
                                        </p:tgtEl>
                                        <p:attrNameLst>
                                          <p:attrName>style.visibility</p:attrName>
                                        </p:attrNameLst>
                                      </p:cBhvr>
                                      <p:to>
                                        <p:strVal val="visible"/>
                                      </p:to>
                                    </p:set>
                                    <p:anim calcmode="lin" valueType="num">
                                      <p:cBhvr additive="base">
                                        <p:cTn id="21" dur="500" fill="hold"/>
                                        <p:tgtEl>
                                          <p:spTgt spid="30208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020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38300" y="434975"/>
            <a:ext cx="7200900" cy="952500"/>
          </a:xfrm>
          <a:noFill/>
        </p:spPr>
        <p:txBody>
          <a:bodyPr/>
          <a:lstStyle/>
          <a:p>
            <a:pPr eaLnBrk="1" hangingPunct="1"/>
            <a:r>
              <a:rPr lang="en-US" sz="4000" b="1"/>
              <a:t>LOCAL AREA NETWORKS</a:t>
            </a:r>
          </a:p>
        </p:txBody>
      </p:sp>
      <p:sp>
        <p:nvSpPr>
          <p:cNvPr id="32771" name="Rectangle 3"/>
          <p:cNvSpPr>
            <a:spLocks noChangeArrowheads="1"/>
          </p:cNvSpPr>
          <p:nvPr/>
        </p:nvSpPr>
        <p:spPr bwMode="auto">
          <a:xfrm>
            <a:off x="1624013" y="1763713"/>
            <a:ext cx="3937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228600" indent="-2286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chemeClr val="folHlink"/>
              </a:buClr>
              <a:buFontTx/>
              <a:buChar char="•"/>
            </a:pPr>
            <a:r>
              <a:rPr lang="en-US" sz="2800">
                <a:solidFill>
                  <a:srgbClr val="063DE8"/>
                </a:solidFill>
                <a:latin typeface="Arial" panose="020B0604020202020204" pitchFamily="34" charset="0"/>
              </a:rPr>
              <a:t>LANs are designed to:</a:t>
            </a:r>
          </a:p>
        </p:txBody>
      </p:sp>
      <p:sp>
        <p:nvSpPr>
          <p:cNvPr id="32772" name="Rectangle 4"/>
          <p:cNvSpPr>
            <a:spLocks noChangeArrowheads="1"/>
          </p:cNvSpPr>
          <p:nvPr/>
        </p:nvSpPr>
        <p:spPr bwMode="auto">
          <a:xfrm>
            <a:off x="2646363" y="2944813"/>
            <a:ext cx="6943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2773" name="Rectangle 11"/>
          <p:cNvSpPr>
            <a:spLocks noChangeArrowheads="1"/>
          </p:cNvSpPr>
          <p:nvPr/>
        </p:nvSpPr>
        <p:spPr bwMode="auto">
          <a:xfrm>
            <a:off x="1600200" y="2520950"/>
            <a:ext cx="71120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5750" indent="-28575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buClr>
                <a:schemeClr val="folHlink"/>
              </a:buClr>
              <a:buFontTx/>
              <a:buChar char="–"/>
            </a:pPr>
            <a:r>
              <a:rPr lang="en-US">
                <a:solidFill>
                  <a:srgbClr val="063DE8"/>
                </a:solidFill>
                <a:latin typeface="Arial" panose="020B0604020202020204" pitchFamily="34" charset="0"/>
              </a:rPr>
              <a:t>Operate within a limited geographic area</a:t>
            </a:r>
          </a:p>
          <a:p>
            <a:pPr>
              <a:lnSpc>
                <a:spcPct val="90000"/>
              </a:lnSpc>
              <a:spcBef>
                <a:spcPct val="30000"/>
              </a:spcBef>
              <a:buClr>
                <a:schemeClr val="folHlink"/>
              </a:buClr>
              <a:buFontTx/>
              <a:buChar char="–"/>
            </a:pPr>
            <a:r>
              <a:rPr lang="en-US">
                <a:solidFill>
                  <a:srgbClr val="063DE8"/>
                </a:solidFill>
                <a:latin typeface="Arial" panose="020B0604020202020204" pitchFamily="34" charset="0"/>
              </a:rPr>
              <a:t>Allow multi-access to high-bandwidth media</a:t>
            </a:r>
          </a:p>
          <a:p>
            <a:pPr>
              <a:lnSpc>
                <a:spcPct val="90000"/>
              </a:lnSpc>
              <a:spcBef>
                <a:spcPct val="30000"/>
              </a:spcBef>
              <a:buClr>
                <a:schemeClr val="folHlink"/>
              </a:buClr>
              <a:buFontTx/>
              <a:buChar char="–"/>
            </a:pPr>
            <a:r>
              <a:rPr lang="en-US">
                <a:solidFill>
                  <a:srgbClr val="063DE8"/>
                </a:solidFill>
                <a:latin typeface="Arial" panose="020B0604020202020204" pitchFamily="34" charset="0"/>
              </a:rPr>
              <a:t>Control the network privately under local administration</a:t>
            </a:r>
          </a:p>
          <a:p>
            <a:pPr>
              <a:lnSpc>
                <a:spcPct val="90000"/>
              </a:lnSpc>
              <a:spcBef>
                <a:spcPct val="30000"/>
              </a:spcBef>
              <a:buClr>
                <a:schemeClr val="folHlink"/>
              </a:buClr>
              <a:buFontTx/>
              <a:buChar char="–"/>
            </a:pPr>
            <a:r>
              <a:rPr lang="en-US">
                <a:solidFill>
                  <a:srgbClr val="063DE8"/>
                </a:solidFill>
                <a:latin typeface="Arial" panose="020B0604020202020204" pitchFamily="34" charset="0"/>
              </a:rPr>
              <a:t>Provide full-time connectivity to local services</a:t>
            </a:r>
          </a:p>
          <a:p>
            <a:pPr>
              <a:lnSpc>
                <a:spcPct val="90000"/>
              </a:lnSpc>
              <a:spcBef>
                <a:spcPct val="30000"/>
              </a:spcBef>
              <a:buClr>
                <a:schemeClr val="folHlink"/>
              </a:buClr>
              <a:buFontTx/>
              <a:buChar char="–"/>
            </a:pPr>
            <a:r>
              <a:rPr lang="en-US">
                <a:solidFill>
                  <a:srgbClr val="063DE8"/>
                </a:solidFill>
                <a:latin typeface="Arial" panose="020B0604020202020204" pitchFamily="34" charset="0"/>
              </a:rPr>
              <a:t>Connect physically adjacent devices</a:t>
            </a:r>
          </a:p>
        </p:txBody>
      </p:sp>
    </p:spTree>
    <p:extLst>
      <p:ext uri="{BB962C8B-B14F-4D97-AF65-F5344CB8AC3E}">
        <p14:creationId xmlns:p14="http://schemas.microsoft.com/office/powerpoint/2010/main" val="1008311957"/>
      </p:ext>
    </p:extLst>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1371600" y="241300"/>
            <a:ext cx="7772400" cy="749300"/>
          </a:xfrm>
        </p:spPr>
        <p:txBody>
          <a:bodyPr/>
          <a:lstStyle/>
          <a:p>
            <a:pPr eaLnBrk="1" hangingPunct="1"/>
            <a:r>
              <a:rPr lang="en-US" sz="3200" b="1"/>
              <a:t>NETWORK OPERATING SYSTEM (OS)</a:t>
            </a:r>
          </a:p>
        </p:txBody>
      </p:sp>
      <p:sp>
        <p:nvSpPr>
          <p:cNvPr id="1030" name="Rectangle 3"/>
          <p:cNvSpPr>
            <a:spLocks noGrp="1" noChangeArrowheads="1"/>
          </p:cNvSpPr>
          <p:nvPr>
            <p:ph type="body" sz="half" idx="1"/>
          </p:nvPr>
        </p:nvSpPr>
        <p:spPr>
          <a:xfrm>
            <a:off x="1397000" y="1473200"/>
            <a:ext cx="4144963" cy="4114800"/>
          </a:xfrm>
        </p:spPr>
        <p:txBody>
          <a:bodyPr/>
          <a:lstStyle/>
          <a:p>
            <a:pPr eaLnBrk="1" hangingPunct="1"/>
            <a:r>
              <a:rPr lang="en-US">
                <a:solidFill>
                  <a:srgbClr val="063DE8"/>
                </a:solidFill>
              </a:rPr>
              <a:t>Software that allows communicating and sharing of data and network resources</a:t>
            </a:r>
          </a:p>
          <a:p>
            <a:pPr eaLnBrk="1" hangingPunct="1"/>
            <a:r>
              <a:rPr lang="en-US">
                <a:solidFill>
                  <a:srgbClr val="063DE8"/>
                </a:solidFill>
              </a:rPr>
              <a:t>Examples:</a:t>
            </a:r>
          </a:p>
          <a:p>
            <a:pPr lvl="1" eaLnBrk="1" hangingPunct="1"/>
            <a:r>
              <a:rPr lang="en-US">
                <a:solidFill>
                  <a:srgbClr val="063DE8"/>
                </a:solidFill>
              </a:rPr>
              <a:t>AppleTalk</a:t>
            </a:r>
          </a:p>
          <a:p>
            <a:pPr lvl="1" eaLnBrk="1" hangingPunct="1"/>
            <a:r>
              <a:rPr lang="en-US">
                <a:solidFill>
                  <a:srgbClr val="063DE8"/>
                </a:solidFill>
              </a:rPr>
              <a:t>NetWare</a:t>
            </a:r>
          </a:p>
          <a:p>
            <a:pPr lvl="1" eaLnBrk="1" hangingPunct="1"/>
            <a:r>
              <a:rPr lang="en-US">
                <a:solidFill>
                  <a:srgbClr val="063DE8"/>
                </a:solidFill>
              </a:rPr>
              <a:t>Banyan VINES</a:t>
            </a:r>
          </a:p>
          <a:p>
            <a:pPr lvl="1" eaLnBrk="1" hangingPunct="1"/>
            <a:r>
              <a:rPr lang="en-US">
                <a:solidFill>
                  <a:srgbClr val="063DE8"/>
                </a:solidFill>
              </a:rPr>
              <a:t>MS TCP/IP ( Windows)</a:t>
            </a:r>
          </a:p>
        </p:txBody>
      </p:sp>
      <p:grpSp>
        <p:nvGrpSpPr>
          <p:cNvPr id="1031" name="Group 4"/>
          <p:cNvGrpSpPr>
            <a:grpSpLocks/>
          </p:cNvGrpSpPr>
          <p:nvPr/>
        </p:nvGrpSpPr>
        <p:grpSpPr bwMode="auto">
          <a:xfrm>
            <a:off x="5829300" y="1676400"/>
            <a:ext cx="1876425" cy="1957388"/>
            <a:chOff x="3758" y="1227"/>
            <a:chExt cx="1281" cy="1233"/>
          </a:xfrm>
        </p:grpSpPr>
        <p:graphicFrame>
          <p:nvGraphicFramePr>
            <p:cNvPr id="1027" name="Object 2049"/>
            <p:cNvGraphicFramePr>
              <a:graphicFrameLocks/>
            </p:cNvGraphicFramePr>
            <p:nvPr/>
          </p:nvGraphicFramePr>
          <p:xfrm>
            <a:off x="3758" y="1737"/>
            <a:ext cx="1281" cy="723"/>
          </p:xfrm>
          <a:graphic>
            <a:graphicData uri="http://schemas.openxmlformats.org/presentationml/2006/ole">
              <mc:AlternateContent xmlns:mc="http://schemas.openxmlformats.org/markup-compatibility/2006">
                <mc:Choice xmlns:v="urn:schemas-microsoft-com:vml" Requires="v">
                  <p:oleObj name="Microsoft ClipArt Gallery" r:id="rId3" imgW="4698720" imgH="2920680" progId="MS_ClipArt_Gallery">
                    <p:embed/>
                  </p:oleObj>
                </mc:Choice>
                <mc:Fallback>
                  <p:oleObj name="Microsoft ClipArt Gallery" r:id="rId3" imgW="4698720" imgH="292068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8" y="1737"/>
                          <a:ext cx="1281" cy="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2050"/>
            <p:cNvGraphicFramePr>
              <a:graphicFrameLocks/>
            </p:cNvGraphicFramePr>
            <p:nvPr/>
          </p:nvGraphicFramePr>
          <p:xfrm>
            <a:off x="3874" y="1227"/>
            <a:ext cx="973" cy="769"/>
          </p:xfrm>
          <a:graphic>
            <a:graphicData uri="http://schemas.openxmlformats.org/presentationml/2006/ole">
              <mc:AlternateContent xmlns:mc="http://schemas.openxmlformats.org/markup-compatibility/2006">
                <mc:Choice xmlns:v="urn:schemas-microsoft-com:vml" Requires="v">
                  <p:oleObj name="Microsoft ClipArt Gallery" r:id="rId5" imgW="2552400" imgH="4292280" progId="MS_ClipArt_Gallery">
                    <p:embed/>
                  </p:oleObj>
                </mc:Choice>
                <mc:Fallback>
                  <p:oleObj name="Microsoft ClipArt Gallery" r:id="rId5" imgW="2552400" imgH="4292280" progId="MS_ClipArt_Gallery">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4" y="1227"/>
                          <a:ext cx="973"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32" name="Rectangle 7"/>
          <p:cNvSpPr>
            <a:spLocks noChangeArrowheads="1"/>
          </p:cNvSpPr>
          <p:nvPr/>
        </p:nvSpPr>
        <p:spPr bwMode="auto">
          <a:xfrm>
            <a:off x="5772150" y="4352925"/>
            <a:ext cx="2841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457200" eaLnBrk="0" hangingPunct="0">
              <a:defRPr sz="2400">
                <a:solidFill>
                  <a:schemeClr val="tx1"/>
                </a:solidFill>
                <a:latin typeface="Times New Roman" panose="02020603050405020304" pitchFamily="18" charset="0"/>
              </a:defRPr>
            </a:lvl1pPr>
            <a:lvl2pPr marL="742950" indent="-285750" defTabSz="457200" eaLnBrk="0" hangingPunct="0">
              <a:defRPr sz="2400">
                <a:solidFill>
                  <a:schemeClr val="tx1"/>
                </a:solidFill>
                <a:latin typeface="Times New Roman" panose="02020603050405020304" pitchFamily="18" charset="0"/>
              </a:defRPr>
            </a:lvl2pPr>
            <a:lvl3pPr marL="1143000" indent="-228600" defTabSz="457200" eaLnBrk="0" hangingPunct="0">
              <a:defRPr sz="2400">
                <a:solidFill>
                  <a:schemeClr val="tx1"/>
                </a:solidFill>
                <a:latin typeface="Times New Roman" panose="02020603050405020304" pitchFamily="18" charset="0"/>
              </a:defRPr>
            </a:lvl3pPr>
            <a:lvl4pPr marL="1600200" indent="-228600" defTabSz="457200" eaLnBrk="0" hangingPunct="0">
              <a:defRPr sz="2400">
                <a:solidFill>
                  <a:schemeClr val="tx1"/>
                </a:solidFill>
                <a:latin typeface="Times New Roman" panose="02020603050405020304" pitchFamily="18" charset="0"/>
              </a:defRPr>
            </a:lvl4pPr>
            <a:lvl5pPr marL="2057400" indent="-228600" defTabSz="457200" eaLnBrk="0" hangingPunct="0">
              <a:defRPr sz="2400">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b="1">
                <a:solidFill>
                  <a:schemeClr val="accent2"/>
                </a:solidFill>
                <a:latin typeface="Helvetica" panose="020B0604020202020204" pitchFamily="34" charset="0"/>
              </a:rPr>
              <a:t>PC or Workstation</a:t>
            </a:r>
          </a:p>
          <a:p>
            <a:pPr algn="ctr"/>
            <a:r>
              <a:rPr lang="en-US" b="1">
                <a:solidFill>
                  <a:schemeClr val="accent2"/>
                </a:solidFill>
                <a:latin typeface="Helvetica" panose="020B0604020202020204" pitchFamily="34" charset="0"/>
              </a:rPr>
              <a:t>Loaded with NOS</a:t>
            </a:r>
            <a:endParaRPr lang="en-US" b="1" i="1">
              <a:latin typeface="Helvetica" panose="020B0604020202020204" pitchFamily="34" charset="0"/>
            </a:endParaRPr>
          </a:p>
        </p:txBody>
      </p:sp>
      <p:graphicFrame>
        <p:nvGraphicFramePr>
          <p:cNvPr id="1026" name="Object 2048"/>
          <p:cNvGraphicFramePr>
            <a:graphicFrameLocks/>
          </p:cNvGraphicFramePr>
          <p:nvPr/>
        </p:nvGraphicFramePr>
        <p:xfrm>
          <a:off x="7716838" y="3554413"/>
          <a:ext cx="779462" cy="644525"/>
        </p:xfrm>
        <a:graphic>
          <a:graphicData uri="http://schemas.openxmlformats.org/presentationml/2006/ole">
            <mc:AlternateContent xmlns:mc="http://schemas.openxmlformats.org/markup-compatibility/2006">
              <mc:Choice xmlns:v="urn:schemas-microsoft-com:vml" Requires="v">
                <p:oleObj name="Microsoft ClipArt Gallery" r:id="rId7" imgW="4470120" imgH="3695400" progId="MS_ClipArt_Gallery">
                  <p:embed/>
                </p:oleObj>
              </mc:Choice>
              <mc:Fallback>
                <p:oleObj name="Microsoft ClipArt Gallery" r:id="rId7" imgW="4470120" imgH="3695400" progId="MS_ClipArt_Gallery">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6838" y="3554413"/>
                        <a:ext cx="77946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3" name="Arc 9"/>
          <p:cNvSpPr>
            <a:spLocks/>
          </p:cNvSpPr>
          <p:nvPr/>
        </p:nvSpPr>
        <p:spPr bwMode="auto">
          <a:xfrm rot="-9720000">
            <a:off x="7586663" y="3114675"/>
            <a:ext cx="642937" cy="490538"/>
          </a:xfrm>
          <a:custGeom>
            <a:avLst/>
            <a:gdLst>
              <a:gd name="T0" fmla="*/ 642937 w 21600"/>
              <a:gd name="T1" fmla="*/ 490538 h 21600"/>
              <a:gd name="T2" fmla="*/ 0 w 21600"/>
              <a:gd name="T3" fmla="*/ 0 h 21600"/>
              <a:gd name="T4" fmla="*/ 64293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232323"/>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4" name="Line 10"/>
          <p:cNvSpPr>
            <a:spLocks noChangeShapeType="1"/>
          </p:cNvSpPr>
          <p:nvPr/>
        </p:nvSpPr>
        <p:spPr bwMode="auto">
          <a:xfrm>
            <a:off x="4572000" y="3048000"/>
            <a:ext cx="3071813" cy="97155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118981225"/>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2768600" y="4816475"/>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457200" eaLnBrk="0" hangingPunct="0">
              <a:defRPr sz="2400">
                <a:solidFill>
                  <a:schemeClr val="tx1"/>
                </a:solidFill>
                <a:latin typeface="Times New Roman" panose="02020603050405020304" pitchFamily="18" charset="0"/>
              </a:defRPr>
            </a:lvl1pPr>
            <a:lvl2pPr marL="742950" indent="-285750" defTabSz="457200" eaLnBrk="0" hangingPunct="0">
              <a:defRPr sz="2400">
                <a:solidFill>
                  <a:schemeClr val="tx1"/>
                </a:solidFill>
                <a:latin typeface="Times New Roman" panose="02020603050405020304" pitchFamily="18" charset="0"/>
              </a:defRPr>
            </a:lvl2pPr>
            <a:lvl3pPr marL="1143000" indent="-228600" defTabSz="457200" eaLnBrk="0" hangingPunct="0">
              <a:defRPr sz="2400">
                <a:solidFill>
                  <a:schemeClr val="tx1"/>
                </a:solidFill>
                <a:latin typeface="Times New Roman" panose="02020603050405020304" pitchFamily="18" charset="0"/>
              </a:defRPr>
            </a:lvl3pPr>
            <a:lvl4pPr marL="1600200" indent="-228600" defTabSz="457200" eaLnBrk="0" hangingPunct="0">
              <a:defRPr sz="2400">
                <a:solidFill>
                  <a:schemeClr val="tx1"/>
                </a:solidFill>
                <a:latin typeface="Times New Roman" panose="02020603050405020304" pitchFamily="18" charset="0"/>
              </a:defRPr>
            </a:lvl4pPr>
            <a:lvl5pPr marL="2057400" indent="-228600" defTabSz="457200" eaLnBrk="0" hangingPunct="0">
              <a:defRPr sz="2400">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Connector Port</a:t>
            </a:r>
          </a:p>
        </p:txBody>
      </p:sp>
      <p:sp>
        <p:nvSpPr>
          <p:cNvPr id="2054" name="Line 3"/>
          <p:cNvSpPr>
            <a:spLocks noChangeShapeType="1"/>
          </p:cNvSpPr>
          <p:nvPr/>
        </p:nvSpPr>
        <p:spPr bwMode="auto">
          <a:xfrm flipV="1">
            <a:off x="4133850" y="4197350"/>
            <a:ext cx="747713" cy="62865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055" name="Group 4"/>
          <p:cNvGrpSpPr>
            <a:grpSpLocks/>
          </p:cNvGrpSpPr>
          <p:nvPr/>
        </p:nvGrpSpPr>
        <p:grpSpPr bwMode="auto">
          <a:xfrm>
            <a:off x="4840288" y="3846513"/>
            <a:ext cx="1506537" cy="1916112"/>
            <a:chOff x="2601" y="2671"/>
            <a:chExt cx="949" cy="1207"/>
          </a:xfrm>
        </p:grpSpPr>
        <p:sp>
          <p:nvSpPr>
            <p:cNvPr id="2071" name="Freeform 5"/>
            <p:cNvSpPr>
              <a:spLocks/>
            </p:cNvSpPr>
            <p:nvPr/>
          </p:nvSpPr>
          <p:spPr bwMode="auto">
            <a:xfrm>
              <a:off x="2705" y="2671"/>
              <a:ext cx="845" cy="1207"/>
            </a:xfrm>
            <a:custGeom>
              <a:avLst/>
              <a:gdLst>
                <a:gd name="T0" fmla="*/ 0 w 915"/>
                <a:gd name="T1" fmla="*/ 0 h 1207"/>
                <a:gd name="T2" fmla="*/ 0 w 915"/>
                <a:gd name="T3" fmla="*/ 631 h 1207"/>
                <a:gd name="T4" fmla="*/ 152 w 915"/>
                <a:gd name="T5" fmla="*/ 729 h 1207"/>
                <a:gd name="T6" fmla="*/ 152 w 915"/>
                <a:gd name="T7" fmla="*/ 846 h 1207"/>
                <a:gd name="T8" fmla="*/ 618 w 915"/>
                <a:gd name="T9" fmla="*/ 1157 h 1207"/>
                <a:gd name="T10" fmla="*/ 618 w 915"/>
                <a:gd name="T11" fmla="*/ 1009 h 1207"/>
                <a:gd name="T12" fmla="*/ 914 w 915"/>
                <a:gd name="T13" fmla="*/ 1206 h 1207"/>
                <a:gd name="T14" fmla="*/ 914 w 915"/>
                <a:gd name="T15" fmla="*/ 508 h 1207"/>
                <a:gd name="T16" fmla="*/ 0 w 915"/>
                <a:gd name="T17" fmla="*/ 0 h 12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5"/>
                <a:gd name="T28" fmla="*/ 0 h 1207"/>
                <a:gd name="T29" fmla="*/ 915 w 915"/>
                <a:gd name="T30" fmla="*/ 1207 h 12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5" h="1207">
                  <a:moveTo>
                    <a:pt x="0" y="0"/>
                  </a:moveTo>
                  <a:lnTo>
                    <a:pt x="0" y="631"/>
                  </a:lnTo>
                  <a:lnTo>
                    <a:pt x="152" y="729"/>
                  </a:lnTo>
                  <a:lnTo>
                    <a:pt x="152" y="846"/>
                  </a:lnTo>
                  <a:lnTo>
                    <a:pt x="618" y="1157"/>
                  </a:lnTo>
                  <a:lnTo>
                    <a:pt x="618" y="1009"/>
                  </a:lnTo>
                  <a:lnTo>
                    <a:pt x="914" y="1206"/>
                  </a:lnTo>
                  <a:lnTo>
                    <a:pt x="914" y="508"/>
                  </a:lnTo>
                  <a:lnTo>
                    <a:pt x="0" y="0"/>
                  </a:lnTo>
                </a:path>
              </a:pathLst>
            </a:custGeom>
            <a:solidFill>
              <a:schemeClr val="accent2"/>
            </a:solidFill>
            <a:ln w="12700" cap="rnd" cmpd="sng">
              <a:solidFill>
                <a:schemeClr val="accent2"/>
              </a:solidFill>
              <a:prstDash val="solid"/>
              <a:round/>
              <a:headEnd/>
              <a:tailEnd/>
            </a:ln>
          </p:spPr>
          <p:txBody>
            <a:bodyPr/>
            <a:lstStyle/>
            <a:p>
              <a:endParaRPr lang="en-US"/>
            </a:p>
          </p:txBody>
        </p:sp>
        <p:sp>
          <p:nvSpPr>
            <p:cNvPr id="2072" name="Freeform 6"/>
            <p:cNvSpPr>
              <a:spLocks/>
            </p:cNvSpPr>
            <p:nvPr/>
          </p:nvSpPr>
          <p:spPr bwMode="auto">
            <a:xfrm>
              <a:off x="2823" y="2767"/>
              <a:ext cx="98" cy="197"/>
            </a:xfrm>
            <a:custGeom>
              <a:avLst/>
              <a:gdLst>
                <a:gd name="T0" fmla="*/ 0 w 107"/>
                <a:gd name="T1" fmla="*/ 0 h 197"/>
                <a:gd name="T2" fmla="*/ 0 w 107"/>
                <a:gd name="T3" fmla="*/ 131 h 197"/>
                <a:gd name="T4" fmla="*/ 106 w 107"/>
                <a:gd name="T5" fmla="*/ 196 h 197"/>
                <a:gd name="T6" fmla="*/ 106 w 107"/>
                <a:gd name="T7" fmla="*/ 62 h 197"/>
                <a:gd name="T8" fmla="*/ 0 w 107"/>
                <a:gd name="T9" fmla="*/ 0 h 197"/>
                <a:gd name="T10" fmla="*/ 0 60000 65536"/>
                <a:gd name="T11" fmla="*/ 0 60000 65536"/>
                <a:gd name="T12" fmla="*/ 0 60000 65536"/>
                <a:gd name="T13" fmla="*/ 0 60000 65536"/>
                <a:gd name="T14" fmla="*/ 0 60000 65536"/>
                <a:gd name="T15" fmla="*/ 0 w 107"/>
                <a:gd name="T16" fmla="*/ 0 h 197"/>
                <a:gd name="T17" fmla="*/ 107 w 107"/>
                <a:gd name="T18" fmla="*/ 197 h 197"/>
              </a:gdLst>
              <a:ahLst/>
              <a:cxnLst>
                <a:cxn ang="T10">
                  <a:pos x="T0" y="T1"/>
                </a:cxn>
                <a:cxn ang="T11">
                  <a:pos x="T2" y="T3"/>
                </a:cxn>
                <a:cxn ang="T12">
                  <a:pos x="T4" y="T5"/>
                </a:cxn>
                <a:cxn ang="T13">
                  <a:pos x="T6" y="T7"/>
                </a:cxn>
                <a:cxn ang="T14">
                  <a:pos x="T8" y="T9"/>
                </a:cxn>
              </a:cxnLst>
              <a:rect l="T15" t="T16" r="T17" b="T18"/>
              <a:pathLst>
                <a:path w="107" h="197">
                  <a:moveTo>
                    <a:pt x="0" y="0"/>
                  </a:moveTo>
                  <a:lnTo>
                    <a:pt x="0" y="131"/>
                  </a:lnTo>
                  <a:lnTo>
                    <a:pt x="106" y="196"/>
                  </a:lnTo>
                  <a:lnTo>
                    <a:pt x="106" y="62"/>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73" name="Freeform 7"/>
            <p:cNvSpPr>
              <a:spLocks/>
            </p:cNvSpPr>
            <p:nvPr/>
          </p:nvSpPr>
          <p:spPr bwMode="auto">
            <a:xfrm>
              <a:off x="2745" y="3125"/>
              <a:ext cx="117" cy="228"/>
            </a:xfrm>
            <a:custGeom>
              <a:avLst/>
              <a:gdLst>
                <a:gd name="T0" fmla="*/ 0 w 127"/>
                <a:gd name="T1" fmla="*/ 0 h 228"/>
                <a:gd name="T2" fmla="*/ 0 w 127"/>
                <a:gd name="T3" fmla="*/ 149 h 228"/>
                <a:gd name="T4" fmla="*/ 126 w 127"/>
                <a:gd name="T5" fmla="*/ 227 h 228"/>
                <a:gd name="T6" fmla="*/ 126 w 127"/>
                <a:gd name="T7" fmla="*/ 77 h 228"/>
                <a:gd name="T8" fmla="*/ 0 w 127"/>
                <a:gd name="T9" fmla="*/ 0 h 228"/>
                <a:gd name="T10" fmla="*/ 0 60000 65536"/>
                <a:gd name="T11" fmla="*/ 0 60000 65536"/>
                <a:gd name="T12" fmla="*/ 0 60000 65536"/>
                <a:gd name="T13" fmla="*/ 0 60000 65536"/>
                <a:gd name="T14" fmla="*/ 0 60000 65536"/>
                <a:gd name="T15" fmla="*/ 0 w 127"/>
                <a:gd name="T16" fmla="*/ 0 h 228"/>
                <a:gd name="T17" fmla="*/ 127 w 127"/>
                <a:gd name="T18" fmla="*/ 228 h 228"/>
              </a:gdLst>
              <a:ahLst/>
              <a:cxnLst>
                <a:cxn ang="T10">
                  <a:pos x="T0" y="T1"/>
                </a:cxn>
                <a:cxn ang="T11">
                  <a:pos x="T2" y="T3"/>
                </a:cxn>
                <a:cxn ang="T12">
                  <a:pos x="T4" y="T5"/>
                </a:cxn>
                <a:cxn ang="T13">
                  <a:pos x="T6" y="T7"/>
                </a:cxn>
                <a:cxn ang="T14">
                  <a:pos x="T8" y="T9"/>
                </a:cxn>
              </a:cxnLst>
              <a:rect l="T15" t="T16" r="T17" b="T18"/>
              <a:pathLst>
                <a:path w="127" h="228">
                  <a:moveTo>
                    <a:pt x="0" y="0"/>
                  </a:moveTo>
                  <a:lnTo>
                    <a:pt x="0" y="149"/>
                  </a:lnTo>
                  <a:lnTo>
                    <a:pt x="126" y="227"/>
                  </a:lnTo>
                  <a:lnTo>
                    <a:pt x="126" y="77"/>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74" name="Freeform 8"/>
            <p:cNvSpPr>
              <a:spLocks/>
            </p:cNvSpPr>
            <p:nvPr/>
          </p:nvSpPr>
          <p:spPr bwMode="auto">
            <a:xfrm>
              <a:off x="3260" y="3157"/>
              <a:ext cx="158" cy="151"/>
            </a:xfrm>
            <a:custGeom>
              <a:avLst/>
              <a:gdLst>
                <a:gd name="T0" fmla="*/ 0 w 171"/>
                <a:gd name="T1" fmla="*/ 0 h 151"/>
                <a:gd name="T2" fmla="*/ 0 w 171"/>
                <a:gd name="T3" fmla="*/ 59 h 151"/>
                <a:gd name="T4" fmla="*/ 170 w 171"/>
                <a:gd name="T5" fmla="*/ 150 h 151"/>
                <a:gd name="T6" fmla="*/ 170 w 171"/>
                <a:gd name="T7" fmla="*/ 83 h 151"/>
                <a:gd name="T8" fmla="*/ 0 w 171"/>
                <a:gd name="T9" fmla="*/ 0 h 151"/>
                <a:gd name="T10" fmla="*/ 0 60000 65536"/>
                <a:gd name="T11" fmla="*/ 0 60000 65536"/>
                <a:gd name="T12" fmla="*/ 0 60000 65536"/>
                <a:gd name="T13" fmla="*/ 0 60000 65536"/>
                <a:gd name="T14" fmla="*/ 0 60000 65536"/>
                <a:gd name="T15" fmla="*/ 0 w 171"/>
                <a:gd name="T16" fmla="*/ 0 h 151"/>
                <a:gd name="T17" fmla="*/ 171 w 171"/>
                <a:gd name="T18" fmla="*/ 151 h 151"/>
              </a:gdLst>
              <a:ahLst/>
              <a:cxnLst>
                <a:cxn ang="T10">
                  <a:pos x="T0" y="T1"/>
                </a:cxn>
                <a:cxn ang="T11">
                  <a:pos x="T2" y="T3"/>
                </a:cxn>
                <a:cxn ang="T12">
                  <a:pos x="T4" y="T5"/>
                </a:cxn>
                <a:cxn ang="T13">
                  <a:pos x="T6" y="T7"/>
                </a:cxn>
                <a:cxn ang="T14">
                  <a:pos x="T8" y="T9"/>
                </a:cxn>
              </a:cxnLst>
              <a:rect l="T15" t="T16" r="T17" b="T18"/>
              <a:pathLst>
                <a:path w="171" h="151">
                  <a:moveTo>
                    <a:pt x="0" y="0"/>
                  </a:moveTo>
                  <a:lnTo>
                    <a:pt x="0" y="59"/>
                  </a:lnTo>
                  <a:lnTo>
                    <a:pt x="170" y="150"/>
                  </a:lnTo>
                  <a:lnTo>
                    <a:pt x="170" y="83"/>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75" name="Freeform 9"/>
            <p:cNvSpPr>
              <a:spLocks/>
            </p:cNvSpPr>
            <p:nvPr/>
          </p:nvSpPr>
          <p:spPr bwMode="auto">
            <a:xfrm>
              <a:off x="3031" y="3099"/>
              <a:ext cx="58" cy="89"/>
            </a:xfrm>
            <a:custGeom>
              <a:avLst/>
              <a:gdLst>
                <a:gd name="T0" fmla="*/ 0 w 63"/>
                <a:gd name="T1" fmla="*/ 0 h 89"/>
                <a:gd name="T2" fmla="*/ 0 w 63"/>
                <a:gd name="T3" fmla="*/ 50 h 89"/>
                <a:gd name="T4" fmla="*/ 62 w 63"/>
                <a:gd name="T5" fmla="*/ 88 h 89"/>
                <a:gd name="T6" fmla="*/ 62 w 63"/>
                <a:gd name="T7" fmla="*/ 34 h 89"/>
                <a:gd name="T8" fmla="*/ 0 w 63"/>
                <a:gd name="T9" fmla="*/ 0 h 89"/>
                <a:gd name="T10" fmla="*/ 0 60000 65536"/>
                <a:gd name="T11" fmla="*/ 0 60000 65536"/>
                <a:gd name="T12" fmla="*/ 0 60000 65536"/>
                <a:gd name="T13" fmla="*/ 0 60000 65536"/>
                <a:gd name="T14" fmla="*/ 0 60000 65536"/>
                <a:gd name="T15" fmla="*/ 0 w 63"/>
                <a:gd name="T16" fmla="*/ 0 h 89"/>
                <a:gd name="T17" fmla="*/ 63 w 63"/>
                <a:gd name="T18" fmla="*/ 89 h 89"/>
              </a:gdLst>
              <a:ahLst/>
              <a:cxnLst>
                <a:cxn ang="T10">
                  <a:pos x="T0" y="T1"/>
                </a:cxn>
                <a:cxn ang="T11">
                  <a:pos x="T2" y="T3"/>
                </a:cxn>
                <a:cxn ang="T12">
                  <a:pos x="T4" y="T5"/>
                </a:cxn>
                <a:cxn ang="T13">
                  <a:pos x="T6" y="T7"/>
                </a:cxn>
                <a:cxn ang="T14">
                  <a:pos x="T8" y="T9"/>
                </a:cxn>
              </a:cxnLst>
              <a:rect l="T15" t="T16" r="T17" b="T18"/>
              <a:pathLst>
                <a:path w="63" h="89">
                  <a:moveTo>
                    <a:pt x="0" y="0"/>
                  </a:moveTo>
                  <a:lnTo>
                    <a:pt x="0" y="50"/>
                  </a:lnTo>
                  <a:lnTo>
                    <a:pt x="62" y="88"/>
                  </a:lnTo>
                  <a:lnTo>
                    <a:pt x="62"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76" name="Freeform 10"/>
            <p:cNvSpPr>
              <a:spLocks/>
            </p:cNvSpPr>
            <p:nvPr/>
          </p:nvSpPr>
          <p:spPr bwMode="auto">
            <a:xfrm>
              <a:off x="3265" y="3253"/>
              <a:ext cx="159" cy="151"/>
            </a:xfrm>
            <a:custGeom>
              <a:avLst/>
              <a:gdLst>
                <a:gd name="T0" fmla="*/ 0 w 172"/>
                <a:gd name="T1" fmla="*/ 0 h 151"/>
                <a:gd name="T2" fmla="*/ 0 w 172"/>
                <a:gd name="T3" fmla="*/ 59 h 151"/>
                <a:gd name="T4" fmla="*/ 169 w 172"/>
                <a:gd name="T5" fmla="*/ 150 h 151"/>
                <a:gd name="T6" fmla="*/ 171 w 172"/>
                <a:gd name="T7" fmla="*/ 86 h 151"/>
                <a:gd name="T8" fmla="*/ 0 w 172"/>
                <a:gd name="T9" fmla="*/ 0 h 151"/>
                <a:gd name="T10" fmla="*/ 0 60000 65536"/>
                <a:gd name="T11" fmla="*/ 0 60000 65536"/>
                <a:gd name="T12" fmla="*/ 0 60000 65536"/>
                <a:gd name="T13" fmla="*/ 0 60000 65536"/>
                <a:gd name="T14" fmla="*/ 0 60000 65536"/>
                <a:gd name="T15" fmla="*/ 0 w 172"/>
                <a:gd name="T16" fmla="*/ 0 h 151"/>
                <a:gd name="T17" fmla="*/ 172 w 172"/>
                <a:gd name="T18" fmla="*/ 151 h 151"/>
              </a:gdLst>
              <a:ahLst/>
              <a:cxnLst>
                <a:cxn ang="T10">
                  <a:pos x="T0" y="T1"/>
                </a:cxn>
                <a:cxn ang="T11">
                  <a:pos x="T2" y="T3"/>
                </a:cxn>
                <a:cxn ang="T12">
                  <a:pos x="T4" y="T5"/>
                </a:cxn>
                <a:cxn ang="T13">
                  <a:pos x="T6" y="T7"/>
                </a:cxn>
                <a:cxn ang="T14">
                  <a:pos x="T8" y="T9"/>
                </a:cxn>
              </a:cxnLst>
              <a:rect l="T15" t="T16" r="T17" b="T18"/>
              <a:pathLst>
                <a:path w="172" h="151">
                  <a:moveTo>
                    <a:pt x="0" y="0"/>
                  </a:moveTo>
                  <a:lnTo>
                    <a:pt x="0" y="59"/>
                  </a:lnTo>
                  <a:lnTo>
                    <a:pt x="169" y="150"/>
                  </a:lnTo>
                  <a:lnTo>
                    <a:pt x="171" y="86"/>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77" name="Freeform 11"/>
            <p:cNvSpPr>
              <a:spLocks/>
            </p:cNvSpPr>
            <p:nvPr/>
          </p:nvSpPr>
          <p:spPr bwMode="auto">
            <a:xfrm>
              <a:off x="3269" y="3533"/>
              <a:ext cx="160" cy="151"/>
            </a:xfrm>
            <a:custGeom>
              <a:avLst/>
              <a:gdLst>
                <a:gd name="T0" fmla="*/ 0 w 173"/>
                <a:gd name="T1" fmla="*/ 0 h 151"/>
                <a:gd name="T2" fmla="*/ 0 w 173"/>
                <a:gd name="T3" fmla="*/ 59 h 151"/>
                <a:gd name="T4" fmla="*/ 170 w 173"/>
                <a:gd name="T5" fmla="*/ 150 h 151"/>
                <a:gd name="T6" fmla="*/ 172 w 173"/>
                <a:gd name="T7" fmla="*/ 83 h 151"/>
                <a:gd name="T8" fmla="*/ 0 w 173"/>
                <a:gd name="T9" fmla="*/ 0 h 151"/>
                <a:gd name="T10" fmla="*/ 0 60000 65536"/>
                <a:gd name="T11" fmla="*/ 0 60000 65536"/>
                <a:gd name="T12" fmla="*/ 0 60000 65536"/>
                <a:gd name="T13" fmla="*/ 0 60000 65536"/>
                <a:gd name="T14" fmla="*/ 0 60000 65536"/>
                <a:gd name="T15" fmla="*/ 0 w 173"/>
                <a:gd name="T16" fmla="*/ 0 h 151"/>
                <a:gd name="T17" fmla="*/ 173 w 173"/>
                <a:gd name="T18" fmla="*/ 151 h 151"/>
              </a:gdLst>
              <a:ahLst/>
              <a:cxnLst>
                <a:cxn ang="T10">
                  <a:pos x="T0" y="T1"/>
                </a:cxn>
                <a:cxn ang="T11">
                  <a:pos x="T2" y="T3"/>
                </a:cxn>
                <a:cxn ang="T12">
                  <a:pos x="T4" y="T5"/>
                </a:cxn>
                <a:cxn ang="T13">
                  <a:pos x="T6" y="T7"/>
                </a:cxn>
                <a:cxn ang="T14">
                  <a:pos x="T8" y="T9"/>
                </a:cxn>
              </a:cxnLst>
              <a:rect l="T15" t="T16" r="T17" b="T18"/>
              <a:pathLst>
                <a:path w="173" h="151">
                  <a:moveTo>
                    <a:pt x="0" y="0"/>
                  </a:moveTo>
                  <a:lnTo>
                    <a:pt x="0" y="59"/>
                  </a:lnTo>
                  <a:lnTo>
                    <a:pt x="170" y="150"/>
                  </a:lnTo>
                  <a:lnTo>
                    <a:pt x="172" y="83"/>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78" name="Freeform 12"/>
            <p:cNvSpPr>
              <a:spLocks/>
            </p:cNvSpPr>
            <p:nvPr/>
          </p:nvSpPr>
          <p:spPr bwMode="auto">
            <a:xfrm>
              <a:off x="3027" y="3011"/>
              <a:ext cx="60"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79" name="Freeform 13"/>
            <p:cNvSpPr>
              <a:spLocks/>
            </p:cNvSpPr>
            <p:nvPr/>
          </p:nvSpPr>
          <p:spPr bwMode="auto">
            <a:xfrm>
              <a:off x="3037" y="3185"/>
              <a:ext cx="59"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80" name="Freeform 14"/>
            <p:cNvSpPr>
              <a:spLocks/>
            </p:cNvSpPr>
            <p:nvPr/>
          </p:nvSpPr>
          <p:spPr bwMode="auto">
            <a:xfrm>
              <a:off x="3034" y="3270"/>
              <a:ext cx="59"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81" name="Oval 15"/>
            <p:cNvSpPr>
              <a:spLocks noChangeArrowheads="1"/>
            </p:cNvSpPr>
            <p:nvPr/>
          </p:nvSpPr>
          <p:spPr bwMode="auto">
            <a:xfrm>
              <a:off x="2601" y="2812"/>
              <a:ext cx="33" cy="96"/>
            </a:xfrm>
            <a:prstGeom prst="ellipse">
              <a:avLst/>
            </a:prstGeom>
            <a:solidFill>
              <a:srgbClr val="FE9B03"/>
            </a:solidFill>
            <a:ln w="12700">
              <a:solidFill>
                <a:srgbClr val="FE9B03"/>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082" name="Freeform 16"/>
            <p:cNvSpPr>
              <a:spLocks/>
            </p:cNvSpPr>
            <p:nvPr/>
          </p:nvSpPr>
          <p:spPr bwMode="auto">
            <a:xfrm>
              <a:off x="2617" y="2808"/>
              <a:ext cx="103" cy="129"/>
            </a:xfrm>
            <a:custGeom>
              <a:avLst/>
              <a:gdLst>
                <a:gd name="T0" fmla="*/ 3 w 112"/>
                <a:gd name="T1" fmla="*/ 0 h 129"/>
                <a:gd name="T2" fmla="*/ 78 w 112"/>
                <a:gd name="T3" fmla="*/ 35 h 129"/>
                <a:gd name="T4" fmla="*/ 111 w 112"/>
                <a:gd name="T5" fmla="*/ 72 h 129"/>
                <a:gd name="T6" fmla="*/ 111 w 112"/>
                <a:gd name="T7" fmla="*/ 104 h 129"/>
                <a:gd name="T8" fmla="*/ 87 w 112"/>
                <a:gd name="T9" fmla="*/ 128 h 129"/>
                <a:gd name="T10" fmla="*/ 0 w 112"/>
                <a:gd name="T11" fmla="*/ 104 h 129"/>
                <a:gd name="T12" fmla="*/ 3 w 112"/>
                <a:gd name="T13" fmla="*/ 0 h 129"/>
                <a:gd name="T14" fmla="*/ 0 60000 65536"/>
                <a:gd name="T15" fmla="*/ 0 60000 65536"/>
                <a:gd name="T16" fmla="*/ 0 60000 65536"/>
                <a:gd name="T17" fmla="*/ 0 60000 65536"/>
                <a:gd name="T18" fmla="*/ 0 60000 65536"/>
                <a:gd name="T19" fmla="*/ 0 60000 65536"/>
                <a:gd name="T20" fmla="*/ 0 60000 65536"/>
                <a:gd name="T21" fmla="*/ 0 w 112"/>
                <a:gd name="T22" fmla="*/ 0 h 129"/>
                <a:gd name="T23" fmla="*/ 112 w 112"/>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29">
                  <a:moveTo>
                    <a:pt x="3" y="0"/>
                  </a:moveTo>
                  <a:lnTo>
                    <a:pt x="78" y="35"/>
                  </a:lnTo>
                  <a:lnTo>
                    <a:pt x="111" y="72"/>
                  </a:lnTo>
                  <a:lnTo>
                    <a:pt x="111" y="104"/>
                  </a:lnTo>
                  <a:lnTo>
                    <a:pt x="87" y="128"/>
                  </a:lnTo>
                  <a:lnTo>
                    <a:pt x="0" y="104"/>
                  </a:lnTo>
                  <a:lnTo>
                    <a:pt x="3" y="0"/>
                  </a:lnTo>
                </a:path>
              </a:pathLst>
            </a:custGeom>
            <a:solidFill>
              <a:srgbClr val="FE9B03"/>
            </a:solidFill>
            <a:ln w="12700" cap="rnd" cmpd="sng">
              <a:solidFill>
                <a:schemeClr val="tx1"/>
              </a:solidFill>
              <a:prstDash val="solid"/>
              <a:round/>
              <a:headEnd/>
              <a:tailEnd/>
            </a:ln>
          </p:spPr>
          <p:txBody>
            <a:bodyPr/>
            <a:lstStyle/>
            <a:p>
              <a:endParaRPr lang="en-US"/>
            </a:p>
          </p:txBody>
        </p:sp>
        <p:sp>
          <p:nvSpPr>
            <p:cNvPr id="2083" name="Freeform 17"/>
            <p:cNvSpPr>
              <a:spLocks/>
            </p:cNvSpPr>
            <p:nvPr/>
          </p:nvSpPr>
          <p:spPr bwMode="auto">
            <a:xfrm>
              <a:off x="2818" y="2943"/>
              <a:ext cx="99" cy="194"/>
            </a:xfrm>
            <a:custGeom>
              <a:avLst/>
              <a:gdLst>
                <a:gd name="T0" fmla="*/ 0 w 107"/>
                <a:gd name="T1" fmla="*/ 0 h 194"/>
                <a:gd name="T2" fmla="*/ 0 w 107"/>
                <a:gd name="T3" fmla="*/ 131 h 194"/>
                <a:gd name="T4" fmla="*/ 106 w 107"/>
                <a:gd name="T5" fmla="*/ 193 h 194"/>
                <a:gd name="T6" fmla="*/ 106 w 107"/>
                <a:gd name="T7" fmla="*/ 62 h 194"/>
                <a:gd name="T8" fmla="*/ 0 w 107"/>
                <a:gd name="T9" fmla="*/ 0 h 194"/>
                <a:gd name="T10" fmla="*/ 0 60000 65536"/>
                <a:gd name="T11" fmla="*/ 0 60000 65536"/>
                <a:gd name="T12" fmla="*/ 0 60000 65536"/>
                <a:gd name="T13" fmla="*/ 0 60000 65536"/>
                <a:gd name="T14" fmla="*/ 0 60000 65536"/>
                <a:gd name="T15" fmla="*/ 0 w 107"/>
                <a:gd name="T16" fmla="*/ 0 h 194"/>
                <a:gd name="T17" fmla="*/ 107 w 107"/>
                <a:gd name="T18" fmla="*/ 194 h 194"/>
              </a:gdLst>
              <a:ahLst/>
              <a:cxnLst>
                <a:cxn ang="T10">
                  <a:pos x="T0" y="T1"/>
                </a:cxn>
                <a:cxn ang="T11">
                  <a:pos x="T2" y="T3"/>
                </a:cxn>
                <a:cxn ang="T12">
                  <a:pos x="T4" y="T5"/>
                </a:cxn>
                <a:cxn ang="T13">
                  <a:pos x="T6" y="T7"/>
                </a:cxn>
                <a:cxn ang="T14">
                  <a:pos x="T8" y="T9"/>
                </a:cxn>
              </a:cxnLst>
              <a:rect l="T15" t="T16" r="T17" b="T18"/>
              <a:pathLst>
                <a:path w="107" h="194">
                  <a:moveTo>
                    <a:pt x="0" y="0"/>
                  </a:moveTo>
                  <a:lnTo>
                    <a:pt x="0" y="131"/>
                  </a:lnTo>
                  <a:lnTo>
                    <a:pt x="106" y="193"/>
                  </a:lnTo>
                  <a:lnTo>
                    <a:pt x="106" y="62"/>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grpSp>
      <p:grpSp>
        <p:nvGrpSpPr>
          <p:cNvPr id="2056" name="Group 18"/>
          <p:cNvGrpSpPr>
            <a:grpSpLocks/>
          </p:cNvGrpSpPr>
          <p:nvPr/>
        </p:nvGrpSpPr>
        <p:grpSpPr bwMode="auto">
          <a:xfrm>
            <a:off x="5500688" y="1778000"/>
            <a:ext cx="3441700" cy="3640138"/>
            <a:chOff x="2705" y="1056"/>
            <a:chExt cx="3057" cy="2821"/>
          </a:xfrm>
        </p:grpSpPr>
        <p:grpSp>
          <p:nvGrpSpPr>
            <p:cNvPr id="2060" name="Group 19"/>
            <p:cNvGrpSpPr>
              <a:grpSpLocks/>
            </p:cNvGrpSpPr>
            <p:nvPr/>
          </p:nvGrpSpPr>
          <p:grpSpPr bwMode="auto">
            <a:xfrm>
              <a:off x="3804" y="1056"/>
              <a:ext cx="1182" cy="1233"/>
              <a:chOff x="3758" y="1227"/>
              <a:chExt cx="1281" cy="1233"/>
            </a:xfrm>
          </p:grpSpPr>
          <p:graphicFrame>
            <p:nvGraphicFramePr>
              <p:cNvPr id="2051" name="Object 1025"/>
              <p:cNvGraphicFramePr>
                <a:graphicFrameLocks/>
              </p:cNvGraphicFramePr>
              <p:nvPr/>
            </p:nvGraphicFramePr>
            <p:xfrm>
              <a:off x="3758" y="1737"/>
              <a:ext cx="1281" cy="723"/>
            </p:xfrm>
            <a:graphic>
              <a:graphicData uri="http://schemas.openxmlformats.org/presentationml/2006/ole">
                <mc:AlternateContent xmlns:mc="http://schemas.openxmlformats.org/markup-compatibility/2006">
                  <mc:Choice xmlns:v="urn:schemas-microsoft-com:vml" Requires="v">
                    <p:oleObj name="Microsoft ClipArt Gallery" r:id="rId3" imgW="4698720" imgH="2920680" progId="MS_ClipArt_Gallery">
                      <p:embed/>
                    </p:oleObj>
                  </mc:Choice>
                  <mc:Fallback>
                    <p:oleObj name="Microsoft ClipArt Gallery" r:id="rId3" imgW="4698720" imgH="292068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8" y="1737"/>
                            <a:ext cx="1281" cy="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1026"/>
              <p:cNvGraphicFramePr>
                <a:graphicFrameLocks/>
              </p:cNvGraphicFramePr>
              <p:nvPr/>
            </p:nvGraphicFramePr>
            <p:xfrm>
              <a:off x="3874" y="1227"/>
              <a:ext cx="973" cy="769"/>
            </p:xfrm>
            <a:graphic>
              <a:graphicData uri="http://schemas.openxmlformats.org/presentationml/2006/ole">
                <mc:AlternateContent xmlns:mc="http://schemas.openxmlformats.org/markup-compatibility/2006">
                  <mc:Choice xmlns:v="urn:schemas-microsoft-com:vml" Requires="v">
                    <p:oleObj name="Microsoft ClipArt Gallery" r:id="rId5" imgW="2552400" imgH="4292280" progId="MS_ClipArt_Gallery">
                      <p:embed/>
                    </p:oleObj>
                  </mc:Choice>
                  <mc:Fallback>
                    <p:oleObj name="Microsoft ClipArt Gallery" r:id="rId5" imgW="2552400" imgH="4292280" progId="MS_ClipArt_Gallery">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4" y="1227"/>
                            <a:ext cx="973"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061" name="Group 22"/>
            <p:cNvGrpSpPr>
              <a:grpSpLocks/>
            </p:cNvGrpSpPr>
            <p:nvPr/>
          </p:nvGrpSpPr>
          <p:grpSpPr bwMode="auto">
            <a:xfrm>
              <a:off x="3876" y="1849"/>
              <a:ext cx="65" cy="51"/>
              <a:chOff x="3718" y="1849"/>
              <a:chExt cx="70" cy="51"/>
            </a:xfrm>
          </p:grpSpPr>
          <p:sp>
            <p:nvSpPr>
              <p:cNvPr id="2069" name="Oval 23"/>
              <p:cNvSpPr>
                <a:spLocks noChangeArrowheads="1"/>
              </p:cNvSpPr>
              <p:nvPr/>
            </p:nvSpPr>
            <p:spPr bwMode="auto">
              <a:xfrm>
                <a:off x="3718" y="1853"/>
                <a:ext cx="16" cy="33"/>
              </a:xfrm>
              <a:prstGeom prst="ellipse">
                <a:avLst/>
              </a:prstGeom>
              <a:solidFill>
                <a:srgbClr val="FE9B03"/>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070" name="Freeform 24"/>
              <p:cNvSpPr>
                <a:spLocks/>
              </p:cNvSpPr>
              <p:nvPr/>
            </p:nvSpPr>
            <p:spPr bwMode="auto">
              <a:xfrm>
                <a:off x="3726" y="1849"/>
                <a:ext cx="62" cy="51"/>
              </a:xfrm>
              <a:custGeom>
                <a:avLst/>
                <a:gdLst>
                  <a:gd name="T0" fmla="*/ 2 w 62"/>
                  <a:gd name="T1" fmla="*/ 0 h 51"/>
                  <a:gd name="T2" fmla="*/ 42 w 62"/>
                  <a:gd name="T3" fmla="*/ 14 h 51"/>
                  <a:gd name="T4" fmla="*/ 61 w 62"/>
                  <a:gd name="T5" fmla="*/ 28 h 51"/>
                  <a:gd name="T6" fmla="*/ 61 w 62"/>
                  <a:gd name="T7" fmla="*/ 41 h 51"/>
                  <a:gd name="T8" fmla="*/ 48 w 62"/>
                  <a:gd name="T9" fmla="*/ 50 h 51"/>
                  <a:gd name="T10" fmla="*/ 0 w 62"/>
                  <a:gd name="T11" fmla="*/ 41 h 51"/>
                  <a:gd name="T12" fmla="*/ 2 w 62"/>
                  <a:gd name="T13" fmla="*/ 0 h 51"/>
                  <a:gd name="T14" fmla="*/ 0 60000 65536"/>
                  <a:gd name="T15" fmla="*/ 0 60000 65536"/>
                  <a:gd name="T16" fmla="*/ 0 60000 65536"/>
                  <a:gd name="T17" fmla="*/ 0 60000 65536"/>
                  <a:gd name="T18" fmla="*/ 0 60000 65536"/>
                  <a:gd name="T19" fmla="*/ 0 60000 65536"/>
                  <a:gd name="T20" fmla="*/ 0 60000 65536"/>
                  <a:gd name="T21" fmla="*/ 0 w 62"/>
                  <a:gd name="T22" fmla="*/ 0 h 51"/>
                  <a:gd name="T23" fmla="*/ 62 w 62"/>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51">
                    <a:moveTo>
                      <a:pt x="2" y="0"/>
                    </a:moveTo>
                    <a:lnTo>
                      <a:pt x="42" y="14"/>
                    </a:lnTo>
                    <a:lnTo>
                      <a:pt x="61" y="28"/>
                    </a:lnTo>
                    <a:lnTo>
                      <a:pt x="61" y="41"/>
                    </a:lnTo>
                    <a:lnTo>
                      <a:pt x="48" y="50"/>
                    </a:lnTo>
                    <a:lnTo>
                      <a:pt x="0" y="41"/>
                    </a:lnTo>
                    <a:lnTo>
                      <a:pt x="2" y="0"/>
                    </a:lnTo>
                  </a:path>
                </a:pathLst>
              </a:custGeom>
              <a:solidFill>
                <a:srgbClr val="FE9B03"/>
              </a:solidFill>
              <a:ln w="12700" cap="rnd" cmpd="sng">
                <a:solidFill>
                  <a:schemeClr val="tx1"/>
                </a:solidFill>
                <a:prstDash val="solid"/>
                <a:round/>
                <a:headEnd/>
                <a:tailEnd/>
              </a:ln>
            </p:spPr>
            <p:txBody>
              <a:bodyPr/>
              <a:lstStyle/>
              <a:p>
                <a:endParaRPr lang="en-US"/>
              </a:p>
            </p:txBody>
          </p:sp>
        </p:grpSp>
        <p:sp>
          <p:nvSpPr>
            <p:cNvPr id="2062" name="Line 25"/>
            <p:cNvSpPr>
              <a:spLocks noChangeShapeType="1"/>
            </p:cNvSpPr>
            <p:nvPr/>
          </p:nvSpPr>
          <p:spPr bwMode="auto">
            <a:xfrm flipH="1">
              <a:off x="2716" y="2036"/>
              <a:ext cx="1216" cy="12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63" name="Freeform 26"/>
            <p:cNvSpPr>
              <a:spLocks/>
            </p:cNvSpPr>
            <p:nvPr/>
          </p:nvSpPr>
          <p:spPr bwMode="auto">
            <a:xfrm>
              <a:off x="3932" y="1829"/>
              <a:ext cx="174" cy="393"/>
            </a:xfrm>
            <a:custGeom>
              <a:avLst/>
              <a:gdLst>
                <a:gd name="T0" fmla="*/ 0 w 188"/>
                <a:gd name="T1" fmla="*/ 0 h 393"/>
                <a:gd name="T2" fmla="*/ 0 w 188"/>
                <a:gd name="T3" fmla="*/ 205 h 393"/>
                <a:gd name="T4" fmla="*/ 31 w 188"/>
                <a:gd name="T5" fmla="*/ 237 h 393"/>
                <a:gd name="T6" fmla="*/ 31 w 188"/>
                <a:gd name="T7" fmla="*/ 275 h 393"/>
                <a:gd name="T8" fmla="*/ 126 w 188"/>
                <a:gd name="T9" fmla="*/ 376 h 393"/>
                <a:gd name="T10" fmla="*/ 126 w 188"/>
                <a:gd name="T11" fmla="*/ 328 h 393"/>
                <a:gd name="T12" fmla="*/ 187 w 188"/>
                <a:gd name="T13" fmla="*/ 392 h 393"/>
                <a:gd name="T14" fmla="*/ 187 w 188"/>
                <a:gd name="T15" fmla="*/ 165 h 393"/>
                <a:gd name="T16" fmla="*/ 0 w 188"/>
                <a:gd name="T17" fmla="*/ 0 h 3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8"/>
                <a:gd name="T28" fmla="*/ 0 h 393"/>
                <a:gd name="T29" fmla="*/ 188 w 188"/>
                <a:gd name="T30" fmla="*/ 393 h 3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8" h="393">
                  <a:moveTo>
                    <a:pt x="0" y="0"/>
                  </a:moveTo>
                  <a:lnTo>
                    <a:pt x="0" y="205"/>
                  </a:lnTo>
                  <a:lnTo>
                    <a:pt x="31" y="237"/>
                  </a:lnTo>
                  <a:lnTo>
                    <a:pt x="31" y="275"/>
                  </a:lnTo>
                  <a:lnTo>
                    <a:pt x="126" y="376"/>
                  </a:lnTo>
                  <a:lnTo>
                    <a:pt x="126" y="328"/>
                  </a:lnTo>
                  <a:lnTo>
                    <a:pt x="187" y="392"/>
                  </a:lnTo>
                  <a:lnTo>
                    <a:pt x="187" y="165"/>
                  </a:lnTo>
                  <a:lnTo>
                    <a:pt x="0" y="0"/>
                  </a:lnTo>
                </a:path>
              </a:pathLst>
            </a:custGeom>
            <a:solidFill>
              <a:schemeClr val="accent2"/>
            </a:solidFill>
            <a:ln w="12700" cap="rnd" cmpd="sng">
              <a:solidFill>
                <a:schemeClr val="accent2"/>
              </a:solidFill>
              <a:prstDash val="solid"/>
              <a:round/>
              <a:headEnd/>
              <a:tailEnd/>
            </a:ln>
          </p:spPr>
          <p:txBody>
            <a:bodyPr/>
            <a:lstStyle/>
            <a:p>
              <a:endParaRPr lang="en-US"/>
            </a:p>
          </p:txBody>
        </p:sp>
        <p:sp>
          <p:nvSpPr>
            <p:cNvPr id="2064" name="Line 27"/>
            <p:cNvSpPr>
              <a:spLocks noChangeShapeType="1"/>
            </p:cNvSpPr>
            <p:nvPr/>
          </p:nvSpPr>
          <p:spPr bwMode="auto">
            <a:xfrm flipV="1">
              <a:off x="2705" y="1828"/>
              <a:ext cx="1229" cy="8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65" name="Line 28"/>
            <p:cNvSpPr>
              <a:spLocks noChangeShapeType="1"/>
            </p:cNvSpPr>
            <p:nvPr/>
          </p:nvSpPr>
          <p:spPr bwMode="auto">
            <a:xfrm flipV="1">
              <a:off x="3559" y="1996"/>
              <a:ext cx="547" cy="11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66" name="Line 29"/>
            <p:cNvSpPr>
              <a:spLocks noChangeShapeType="1"/>
            </p:cNvSpPr>
            <p:nvPr/>
          </p:nvSpPr>
          <p:spPr bwMode="auto">
            <a:xfrm flipH="1">
              <a:off x="3559" y="2224"/>
              <a:ext cx="545" cy="165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050" name="Object 1024"/>
            <p:cNvGraphicFramePr>
              <a:graphicFrameLocks/>
            </p:cNvGraphicFramePr>
            <p:nvPr/>
          </p:nvGraphicFramePr>
          <p:xfrm>
            <a:off x="4993" y="2239"/>
            <a:ext cx="491" cy="406"/>
          </p:xfrm>
          <a:graphic>
            <a:graphicData uri="http://schemas.openxmlformats.org/presentationml/2006/ole">
              <mc:AlternateContent xmlns:mc="http://schemas.openxmlformats.org/markup-compatibility/2006">
                <mc:Choice xmlns:v="urn:schemas-microsoft-com:vml" Requires="v">
                  <p:oleObj name="Microsoft ClipArt Gallery" r:id="rId7" imgW="4470120" imgH="3695400" progId="MS_ClipArt_Gallery">
                    <p:embed/>
                  </p:oleObj>
                </mc:Choice>
                <mc:Fallback>
                  <p:oleObj name="Microsoft ClipArt Gallery" r:id="rId7" imgW="4470120" imgH="3695400" progId="MS_ClipArt_Gallery">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3" y="2239"/>
                          <a:ext cx="491"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7" name="Arc 31"/>
            <p:cNvSpPr>
              <a:spLocks/>
            </p:cNvSpPr>
            <p:nvPr/>
          </p:nvSpPr>
          <p:spPr bwMode="auto">
            <a:xfrm rot="-9720000">
              <a:off x="4911" y="1962"/>
              <a:ext cx="405" cy="309"/>
            </a:xfrm>
            <a:custGeom>
              <a:avLst/>
              <a:gdLst>
                <a:gd name="T0" fmla="*/ 405 w 21600"/>
                <a:gd name="T1" fmla="*/ 309 h 21600"/>
                <a:gd name="T2" fmla="*/ 0 w 21600"/>
                <a:gd name="T3" fmla="*/ 0 h 21600"/>
                <a:gd name="T4" fmla="*/ 405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232323"/>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68" name="Rectangle 32"/>
            <p:cNvSpPr>
              <a:spLocks noChangeArrowheads="1"/>
            </p:cNvSpPr>
            <p:nvPr/>
          </p:nvSpPr>
          <p:spPr bwMode="auto">
            <a:xfrm>
              <a:off x="3827" y="2706"/>
              <a:ext cx="1935"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457200" eaLnBrk="0" hangingPunct="0">
                <a:defRPr sz="2400">
                  <a:solidFill>
                    <a:schemeClr val="tx1"/>
                  </a:solidFill>
                  <a:latin typeface="Times New Roman" panose="02020603050405020304" pitchFamily="18" charset="0"/>
                </a:defRPr>
              </a:lvl1pPr>
              <a:lvl2pPr marL="742950" indent="-285750" defTabSz="457200" eaLnBrk="0" hangingPunct="0">
                <a:defRPr sz="2400">
                  <a:solidFill>
                    <a:schemeClr val="tx1"/>
                  </a:solidFill>
                  <a:latin typeface="Times New Roman" panose="02020603050405020304" pitchFamily="18" charset="0"/>
                </a:defRPr>
              </a:lvl2pPr>
              <a:lvl3pPr marL="1143000" indent="-228600" defTabSz="457200" eaLnBrk="0" hangingPunct="0">
                <a:defRPr sz="2400">
                  <a:solidFill>
                    <a:schemeClr val="tx1"/>
                  </a:solidFill>
                  <a:latin typeface="Times New Roman" panose="02020603050405020304" pitchFamily="18" charset="0"/>
                </a:defRPr>
              </a:lvl3pPr>
              <a:lvl4pPr marL="1600200" indent="-228600" defTabSz="457200" eaLnBrk="0" hangingPunct="0">
                <a:defRPr sz="2400">
                  <a:solidFill>
                    <a:schemeClr val="tx1"/>
                  </a:solidFill>
                  <a:latin typeface="Times New Roman" panose="02020603050405020304" pitchFamily="18" charset="0"/>
                </a:defRPr>
              </a:lvl4pPr>
              <a:lvl5pPr marL="2057400" indent="-228600" defTabSz="457200" eaLnBrk="0" hangingPunct="0">
                <a:defRPr sz="2400">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latin typeface="Helvetica" panose="020B0604020202020204" pitchFamily="34" charset="0"/>
                </a:rPr>
                <a:t>PC or Workstation</a:t>
              </a:r>
            </a:p>
            <a:p>
              <a:pPr algn="ctr"/>
              <a:r>
                <a:rPr lang="en-US" sz="1800" b="1">
                  <a:latin typeface="Helvetica" panose="020B0604020202020204" pitchFamily="34" charset="0"/>
                </a:rPr>
                <a:t>Loaded with NOS</a:t>
              </a:r>
              <a:endParaRPr lang="en-US" sz="1400" b="1">
                <a:latin typeface="Helvetica" panose="020B0604020202020204" pitchFamily="34" charset="0"/>
              </a:endParaRPr>
            </a:p>
          </p:txBody>
        </p:sp>
      </p:grpSp>
      <p:sp>
        <p:nvSpPr>
          <p:cNvPr id="2057" name="Rectangle 33"/>
          <p:cNvSpPr>
            <a:spLocks noChangeArrowheads="1"/>
          </p:cNvSpPr>
          <p:nvPr/>
        </p:nvSpPr>
        <p:spPr bwMode="auto">
          <a:xfrm>
            <a:off x="2847975" y="5643563"/>
            <a:ext cx="30432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b="1">
                <a:solidFill>
                  <a:schemeClr val="accent2"/>
                </a:solidFill>
                <a:latin typeface="Helvetica" panose="020B0604020202020204" pitchFamily="34" charset="0"/>
              </a:rPr>
              <a:t>Network Interface </a:t>
            </a:r>
          </a:p>
          <a:p>
            <a:pPr algn="r"/>
            <a:r>
              <a:rPr lang="en-US" b="1">
                <a:solidFill>
                  <a:schemeClr val="accent2"/>
                </a:solidFill>
                <a:latin typeface="Helvetica" panose="020B0604020202020204" pitchFamily="34" charset="0"/>
              </a:rPr>
              <a:t>Card (NIC)</a:t>
            </a:r>
            <a:endParaRPr lang="en-US" b="1">
              <a:latin typeface="Helvetica" panose="020B0604020202020204" pitchFamily="34" charset="0"/>
            </a:endParaRPr>
          </a:p>
        </p:txBody>
      </p:sp>
      <p:sp>
        <p:nvSpPr>
          <p:cNvPr id="2058" name="Rectangle 34"/>
          <p:cNvSpPr>
            <a:spLocks noGrp="1" noChangeArrowheads="1"/>
          </p:cNvSpPr>
          <p:nvPr>
            <p:ph type="title"/>
          </p:nvPr>
        </p:nvSpPr>
        <p:spPr>
          <a:xfrm>
            <a:off x="1663700" y="342900"/>
            <a:ext cx="7175500" cy="685800"/>
          </a:xfrm>
        </p:spPr>
        <p:txBody>
          <a:bodyPr/>
          <a:lstStyle/>
          <a:p>
            <a:pPr eaLnBrk="1" hangingPunct="1"/>
            <a:r>
              <a:rPr lang="en-US" sz="3600" b="1"/>
              <a:t>NETWORK INTERFACE CARD</a:t>
            </a:r>
          </a:p>
        </p:txBody>
      </p:sp>
      <p:sp>
        <p:nvSpPr>
          <p:cNvPr id="2059" name="Rectangle 35"/>
          <p:cNvSpPr>
            <a:spLocks noGrp="1" noChangeArrowheads="1"/>
          </p:cNvSpPr>
          <p:nvPr>
            <p:ph type="body" sz="half" idx="1"/>
          </p:nvPr>
        </p:nvSpPr>
        <p:spPr>
          <a:xfrm>
            <a:off x="1441450" y="1689100"/>
            <a:ext cx="6040438" cy="2705100"/>
          </a:xfrm>
        </p:spPr>
        <p:txBody>
          <a:bodyPr/>
          <a:lstStyle/>
          <a:p>
            <a:pPr eaLnBrk="1" hangingPunct="1">
              <a:lnSpc>
                <a:spcPct val="90000"/>
              </a:lnSpc>
              <a:spcBef>
                <a:spcPct val="40000"/>
              </a:spcBef>
            </a:pPr>
            <a:r>
              <a:rPr lang="en-US">
                <a:solidFill>
                  <a:srgbClr val="063DE8"/>
                </a:solidFill>
              </a:rPr>
              <a:t>Amplifies electronic signals </a:t>
            </a:r>
          </a:p>
          <a:p>
            <a:pPr eaLnBrk="1" hangingPunct="1">
              <a:lnSpc>
                <a:spcPct val="90000"/>
              </a:lnSpc>
              <a:spcBef>
                <a:spcPct val="40000"/>
              </a:spcBef>
            </a:pPr>
            <a:r>
              <a:rPr lang="en-US">
                <a:solidFill>
                  <a:srgbClr val="063DE8"/>
                </a:solidFill>
              </a:rPr>
              <a:t>Packages data for transmission</a:t>
            </a:r>
          </a:p>
          <a:p>
            <a:pPr eaLnBrk="1" hangingPunct="1">
              <a:lnSpc>
                <a:spcPct val="90000"/>
              </a:lnSpc>
              <a:spcBef>
                <a:spcPct val="40000"/>
              </a:spcBef>
            </a:pPr>
            <a:r>
              <a:rPr lang="en-US">
                <a:solidFill>
                  <a:srgbClr val="063DE8"/>
                </a:solidFill>
              </a:rPr>
              <a:t>Physically connects computer to transmission media (cable)</a:t>
            </a:r>
          </a:p>
        </p:txBody>
      </p:sp>
    </p:spTree>
    <p:extLst>
      <p:ext uri="{BB962C8B-B14F-4D97-AF65-F5344CB8AC3E}">
        <p14:creationId xmlns:p14="http://schemas.microsoft.com/office/powerpoint/2010/main" val="3268119528"/>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8" y="446038"/>
            <a:ext cx="8330184" cy="333425"/>
          </a:xfrm>
        </p:spPr>
        <p:txBody>
          <a:bodyPr/>
          <a:lstStyle/>
          <a:p>
            <a:pPr marL="342900" indent="-342900"/>
            <a:r>
              <a:rPr lang="en-US" dirty="0"/>
              <a:t>Basics of IT Infrastructure</a:t>
            </a:r>
          </a:p>
        </p:txBody>
      </p:sp>
      <p:sp>
        <p:nvSpPr>
          <p:cNvPr id="4" name="TextBox 3"/>
          <p:cNvSpPr txBox="1"/>
          <p:nvPr/>
        </p:nvSpPr>
        <p:spPr>
          <a:xfrm>
            <a:off x="414338" y="1104900"/>
            <a:ext cx="8488362" cy="4170372"/>
          </a:xfrm>
          <a:prstGeom prst="rect">
            <a:avLst/>
          </a:prstGeom>
          <a:noFill/>
        </p:spPr>
        <p:txBody>
          <a:bodyPr wrap="square" rtlCol="0">
            <a:spAutoFit/>
          </a:bodyPr>
          <a:lstStyle/>
          <a:p>
            <a:pPr marL="342900" indent="-342900" algn="l">
              <a:lnSpc>
                <a:spcPct val="200000"/>
              </a:lnSpc>
              <a:spcBef>
                <a:spcPts val="600"/>
              </a:spcBef>
              <a:buFont typeface="Wingdings" pitchFamily="2" charset="2"/>
              <a:buChar char="q"/>
            </a:pPr>
            <a:r>
              <a:rPr lang="en-US" sz="2000" b="0" dirty="0"/>
              <a:t>Switches</a:t>
            </a:r>
          </a:p>
          <a:p>
            <a:pPr marL="342900" indent="-342900" algn="l">
              <a:lnSpc>
                <a:spcPct val="200000"/>
              </a:lnSpc>
              <a:spcBef>
                <a:spcPts val="600"/>
              </a:spcBef>
              <a:buFont typeface="Wingdings" pitchFamily="2" charset="2"/>
              <a:buChar char="q"/>
            </a:pPr>
            <a:r>
              <a:rPr lang="en-US" sz="2000" b="0" dirty="0"/>
              <a:t>Routers/ Firewall</a:t>
            </a:r>
          </a:p>
          <a:p>
            <a:pPr marL="342900" indent="-342900" algn="l">
              <a:lnSpc>
                <a:spcPct val="200000"/>
              </a:lnSpc>
              <a:spcBef>
                <a:spcPts val="600"/>
              </a:spcBef>
              <a:buFont typeface="Wingdings" pitchFamily="2" charset="2"/>
              <a:buChar char="q"/>
            </a:pPr>
            <a:r>
              <a:rPr lang="en-US" sz="2000" b="0" dirty="0"/>
              <a:t>IDS/ IPS</a:t>
            </a:r>
          </a:p>
          <a:p>
            <a:pPr marL="342900" indent="-342900" algn="l">
              <a:lnSpc>
                <a:spcPct val="200000"/>
              </a:lnSpc>
              <a:spcBef>
                <a:spcPts val="600"/>
              </a:spcBef>
              <a:buFont typeface="Wingdings" pitchFamily="2" charset="2"/>
              <a:buChar char="q"/>
            </a:pPr>
            <a:r>
              <a:rPr lang="en-US" sz="2000" b="0" dirty="0"/>
              <a:t>Domain controller</a:t>
            </a:r>
          </a:p>
          <a:p>
            <a:pPr marL="342900" indent="-342900" algn="l">
              <a:lnSpc>
                <a:spcPct val="200000"/>
              </a:lnSpc>
              <a:spcBef>
                <a:spcPts val="600"/>
              </a:spcBef>
              <a:buFont typeface="Wingdings" pitchFamily="2" charset="2"/>
              <a:buChar char="q"/>
            </a:pPr>
            <a:r>
              <a:rPr lang="en-US" sz="2000" b="0" dirty="0"/>
              <a:t>File server, Application server and Database servers</a:t>
            </a:r>
          </a:p>
          <a:p>
            <a:pPr marL="342900" indent="-342900" algn="l">
              <a:lnSpc>
                <a:spcPct val="200000"/>
              </a:lnSpc>
              <a:spcBef>
                <a:spcPts val="600"/>
              </a:spcBef>
              <a:buFont typeface="Wingdings" pitchFamily="2" charset="2"/>
              <a:buChar char="q"/>
            </a:pPr>
            <a:endParaRPr lang="en-US" sz="2000" b="0" dirty="0"/>
          </a:p>
        </p:txBody>
      </p:sp>
      <p:sp>
        <p:nvSpPr>
          <p:cNvPr id="3" name="TextBox 2"/>
          <p:cNvSpPr txBox="1"/>
          <p:nvPr/>
        </p:nvSpPr>
        <p:spPr>
          <a:xfrm>
            <a:off x="533400" y="4953000"/>
            <a:ext cx="7924800" cy="646331"/>
          </a:xfrm>
          <a:prstGeom prst="rect">
            <a:avLst/>
          </a:prstGeom>
          <a:noFill/>
        </p:spPr>
        <p:txBody>
          <a:bodyPr wrap="square" rtlCol="0">
            <a:spAutoFit/>
          </a:bodyPr>
          <a:lstStyle/>
          <a:p>
            <a:r>
              <a:rPr lang="en-US" dirty="0">
                <a:hlinkClick r:id="rId2"/>
              </a:rPr>
              <a:t>https://www.youtube.com/watch?v=PBWhzz_Gn10</a:t>
            </a:r>
            <a:r>
              <a:rPr lang="en-US" dirty="0"/>
              <a:t>  - Network Warrior video for </a:t>
            </a:r>
            <a:r>
              <a:rPr lang="en-US" dirty="0" err="1"/>
              <a:t>beginers</a:t>
            </a:r>
            <a:endParaRPr lang="en-US" dirty="0"/>
          </a:p>
        </p:txBody>
      </p:sp>
    </p:spTree>
    <p:extLst>
      <p:ext uri="{BB962C8B-B14F-4D97-AF65-F5344CB8AC3E}">
        <p14:creationId xmlns:p14="http://schemas.microsoft.com/office/powerpoint/2010/main" val="798503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AutoShape 2"/>
          <p:cNvSpPr>
            <a:spLocks noChangeArrowheads="1"/>
          </p:cNvSpPr>
          <p:nvPr/>
        </p:nvSpPr>
        <p:spPr bwMode="auto">
          <a:xfrm>
            <a:off x="4232275" y="2543175"/>
            <a:ext cx="1335088" cy="766763"/>
          </a:xfrm>
          <a:prstGeom prst="cube">
            <a:avLst>
              <a:gd name="adj" fmla="val 5624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079" name="Freeform 3"/>
          <p:cNvSpPr>
            <a:spLocks/>
          </p:cNvSpPr>
          <p:nvPr/>
        </p:nvSpPr>
        <p:spPr bwMode="auto">
          <a:xfrm>
            <a:off x="4333875" y="3003550"/>
            <a:ext cx="147638"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3080" name="Freeform 4"/>
          <p:cNvSpPr>
            <a:spLocks/>
          </p:cNvSpPr>
          <p:nvPr/>
        </p:nvSpPr>
        <p:spPr bwMode="auto">
          <a:xfrm>
            <a:off x="4533900" y="3006725"/>
            <a:ext cx="147638" cy="92075"/>
          </a:xfrm>
          <a:custGeom>
            <a:avLst/>
            <a:gdLst>
              <a:gd name="T0" fmla="*/ 0 w 100"/>
              <a:gd name="T1" fmla="*/ 0 h 58"/>
              <a:gd name="T2" fmla="*/ 0 w 100"/>
              <a:gd name="T3" fmla="*/ 34 h 58"/>
              <a:gd name="T4" fmla="*/ 24 w 100"/>
              <a:gd name="T5" fmla="*/ 34 h 58"/>
              <a:gd name="T6" fmla="*/ 26 w 100"/>
              <a:gd name="T7" fmla="*/ 57 h 58"/>
              <a:gd name="T8" fmla="*/ 75 w 100"/>
              <a:gd name="T9" fmla="*/ 57 h 58"/>
              <a:gd name="T10" fmla="*/ 77 w 100"/>
              <a:gd name="T11" fmla="*/ 36 h 58"/>
              <a:gd name="T12" fmla="*/ 99 w 100"/>
              <a:gd name="T13" fmla="*/ 36 h 58"/>
              <a:gd name="T14" fmla="*/ 99 w 100"/>
              <a:gd name="T15" fmla="*/ 0 h 58"/>
              <a:gd name="T16" fmla="*/ 0 w 100"/>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58"/>
              <a:gd name="T29" fmla="*/ 100 w 100"/>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58">
                <a:moveTo>
                  <a:pt x="0" y="0"/>
                </a:moveTo>
                <a:lnTo>
                  <a:pt x="0" y="34"/>
                </a:lnTo>
                <a:lnTo>
                  <a:pt x="24" y="34"/>
                </a:lnTo>
                <a:lnTo>
                  <a:pt x="26" y="57"/>
                </a:lnTo>
                <a:lnTo>
                  <a:pt x="75" y="57"/>
                </a:lnTo>
                <a:lnTo>
                  <a:pt x="77" y="36"/>
                </a:lnTo>
                <a:lnTo>
                  <a:pt x="99" y="36"/>
                </a:lnTo>
                <a:lnTo>
                  <a:pt x="99"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3081" name="Freeform 5"/>
          <p:cNvSpPr>
            <a:spLocks/>
          </p:cNvSpPr>
          <p:nvPr/>
        </p:nvSpPr>
        <p:spPr bwMode="auto">
          <a:xfrm>
            <a:off x="4719638" y="3006725"/>
            <a:ext cx="149225" cy="92075"/>
          </a:xfrm>
          <a:custGeom>
            <a:avLst/>
            <a:gdLst>
              <a:gd name="T0" fmla="*/ 0 w 102"/>
              <a:gd name="T1" fmla="*/ 0 h 58"/>
              <a:gd name="T2" fmla="*/ 0 w 102"/>
              <a:gd name="T3" fmla="*/ 34 h 58"/>
              <a:gd name="T4" fmla="*/ 26 w 102"/>
              <a:gd name="T5" fmla="*/ 34 h 58"/>
              <a:gd name="T6" fmla="*/ 28 w 102"/>
              <a:gd name="T7" fmla="*/ 57 h 58"/>
              <a:gd name="T8" fmla="*/ 77 w 102"/>
              <a:gd name="T9" fmla="*/ 57 h 58"/>
              <a:gd name="T10" fmla="*/ 79 w 102"/>
              <a:gd name="T11" fmla="*/ 36 h 58"/>
              <a:gd name="T12" fmla="*/ 101 w 102"/>
              <a:gd name="T13" fmla="*/ 36 h 58"/>
              <a:gd name="T14" fmla="*/ 101 w 102"/>
              <a:gd name="T15" fmla="*/ 0 h 58"/>
              <a:gd name="T16" fmla="*/ 0 w 102"/>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58"/>
              <a:gd name="T29" fmla="*/ 102 w 102"/>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58">
                <a:moveTo>
                  <a:pt x="0" y="0"/>
                </a:moveTo>
                <a:lnTo>
                  <a:pt x="0" y="34"/>
                </a:lnTo>
                <a:lnTo>
                  <a:pt x="26" y="34"/>
                </a:lnTo>
                <a:lnTo>
                  <a:pt x="28" y="57"/>
                </a:lnTo>
                <a:lnTo>
                  <a:pt x="77" y="57"/>
                </a:lnTo>
                <a:lnTo>
                  <a:pt x="79" y="36"/>
                </a:lnTo>
                <a:lnTo>
                  <a:pt x="101" y="36"/>
                </a:lnTo>
                <a:lnTo>
                  <a:pt x="101"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3082" name="Freeform 6"/>
          <p:cNvSpPr>
            <a:spLocks/>
          </p:cNvSpPr>
          <p:nvPr/>
        </p:nvSpPr>
        <p:spPr bwMode="auto">
          <a:xfrm>
            <a:off x="4910138" y="3006725"/>
            <a:ext cx="147637"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3083" name="Freeform 7"/>
          <p:cNvSpPr>
            <a:spLocks/>
          </p:cNvSpPr>
          <p:nvPr/>
        </p:nvSpPr>
        <p:spPr bwMode="auto">
          <a:xfrm>
            <a:off x="4330700" y="3152775"/>
            <a:ext cx="147638"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3084" name="Freeform 8"/>
          <p:cNvSpPr>
            <a:spLocks/>
          </p:cNvSpPr>
          <p:nvPr/>
        </p:nvSpPr>
        <p:spPr bwMode="auto">
          <a:xfrm>
            <a:off x="4533900" y="3155950"/>
            <a:ext cx="147638"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3085" name="Freeform 9"/>
          <p:cNvSpPr>
            <a:spLocks/>
          </p:cNvSpPr>
          <p:nvPr/>
        </p:nvSpPr>
        <p:spPr bwMode="auto">
          <a:xfrm>
            <a:off x="4733925" y="3155950"/>
            <a:ext cx="149225"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3086" name="Rectangle 15"/>
          <p:cNvSpPr>
            <a:spLocks noChangeArrowheads="1"/>
          </p:cNvSpPr>
          <p:nvPr/>
        </p:nvSpPr>
        <p:spPr bwMode="auto">
          <a:xfrm>
            <a:off x="4932363" y="3135313"/>
            <a:ext cx="122237" cy="107950"/>
          </a:xfrm>
          <a:prstGeom prst="rect">
            <a:avLst/>
          </a:prstGeom>
          <a:solidFill>
            <a:schemeClr val="tx2"/>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aphicFrame>
        <p:nvGraphicFramePr>
          <p:cNvPr id="3074" name="Object 0"/>
          <p:cNvGraphicFramePr>
            <a:graphicFrameLocks/>
          </p:cNvGraphicFramePr>
          <p:nvPr/>
        </p:nvGraphicFramePr>
        <p:xfrm>
          <a:off x="1481138" y="2443163"/>
          <a:ext cx="1450975" cy="1174750"/>
        </p:xfrm>
        <a:graphic>
          <a:graphicData uri="http://schemas.openxmlformats.org/presentationml/2006/ole">
            <mc:AlternateContent xmlns:mc="http://schemas.openxmlformats.org/markup-compatibility/2006">
              <mc:Choice xmlns:v="urn:schemas-microsoft-com:vml" Requires="v">
                <p:oleObj name="Microsoft ClipArt Gallery" r:id="rId3" imgW="4394160" imgH="3555720" progId="MS_ClipArt_Gallery">
                  <p:embed/>
                </p:oleObj>
              </mc:Choice>
              <mc:Fallback>
                <p:oleObj name="Microsoft ClipArt Gallery" r:id="rId3" imgW="4394160" imgH="355572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1138" y="2443163"/>
                        <a:ext cx="145097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7" name="Rectangle 17"/>
          <p:cNvSpPr>
            <a:spLocks noChangeArrowheads="1"/>
          </p:cNvSpPr>
          <p:nvPr/>
        </p:nvSpPr>
        <p:spPr bwMode="auto">
          <a:xfrm>
            <a:off x="4335463" y="3148013"/>
            <a:ext cx="122237" cy="107950"/>
          </a:xfrm>
          <a:prstGeom prst="rect">
            <a:avLst/>
          </a:prstGeom>
          <a:solidFill>
            <a:schemeClr val="tx2"/>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088" name="Freeform 18"/>
          <p:cNvSpPr>
            <a:spLocks/>
          </p:cNvSpPr>
          <p:nvPr/>
        </p:nvSpPr>
        <p:spPr bwMode="auto">
          <a:xfrm>
            <a:off x="1635125" y="2397125"/>
            <a:ext cx="2778125" cy="1406525"/>
          </a:xfrm>
          <a:custGeom>
            <a:avLst/>
            <a:gdLst>
              <a:gd name="T0" fmla="*/ 785 w 786"/>
              <a:gd name="T1" fmla="*/ 512 h 886"/>
              <a:gd name="T2" fmla="*/ 773 w 786"/>
              <a:gd name="T3" fmla="*/ 565 h 886"/>
              <a:gd name="T4" fmla="*/ 762 w 786"/>
              <a:gd name="T5" fmla="*/ 619 h 886"/>
              <a:gd name="T6" fmla="*/ 738 w 786"/>
              <a:gd name="T7" fmla="*/ 661 h 886"/>
              <a:gd name="T8" fmla="*/ 711 w 786"/>
              <a:gd name="T9" fmla="*/ 700 h 886"/>
              <a:gd name="T10" fmla="*/ 681 w 786"/>
              <a:gd name="T11" fmla="*/ 747 h 886"/>
              <a:gd name="T12" fmla="*/ 646 w 786"/>
              <a:gd name="T13" fmla="*/ 779 h 886"/>
              <a:gd name="T14" fmla="*/ 599 w 786"/>
              <a:gd name="T15" fmla="*/ 821 h 886"/>
              <a:gd name="T16" fmla="*/ 542 w 786"/>
              <a:gd name="T17" fmla="*/ 853 h 886"/>
              <a:gd name="T18" fmla="*/ 495 w 786"/>
              <a:gd name="T19" fmla="*/ 875 h 886"/>
              <a:gd name="T20" fmla="*/ 450 w 786"/>
              <a:gd name="T21" fmla="*/ 885 h 886"/>
              <a:gd name="T22" fmla="*/ 403 w 786"/>
              <a:gd name="T23" fmla="*/ 885 h 886"/>
              <a:gd name="T24" fmla="*/ 346 w 786"/>
              <a:gd name="T25" fmla="*/ 885 h 886"/>
              <a:gd name="T26" fmla="*/ 277 w 786"/>
              <a:gd name="T27" fmla="*/ 885 h 886"/>
              <a:gd name="T28" fmla="*/ 208 w 786"/>
              <a:gd name="T29" fmla="*/ 874 h 886"/>
              <a:gd name="T30" fmla="*/ 149 w 786"/>
              <a:gd name="T31" fmla="*/ 864 h 886"/>
              <a:gd name="T32" fmla="*/ 69 w 786"/>
              <a:gd name="T33" fmla="*/ 832 h 886"/>
              <a:gd name="T34" fmla="*/ 22 w 786"/>
              <a:gd name="T35" fmla="*/ 789 h 886"/>
              <a:gd name="T36" fmla="*/ 0 w 786"/>
              <a:gd name="T37" fmla="*/ 736 h 886"/>
              <a:gd name="T38" fmla="*/ 0 w 786"/>
              <a:gd name="T39" fmla="*/ 683 h 886"/>
              <a:gd name="T40" fmla="*/ 45 w 786"/>
              <a:gd name="T41" fmla="*/ 629 h 886"/>
              <a:gd name="T42" fmla="*/ 92 w 786"/>
              <a:gd name="T43" fmla="*/ 608 h 886"/>
              <a:gd name="T44" fmla="*/ 149 w 786"/>
              <a:gd name="T45" fmla="*/ 576 h 886"/>
              <a:gd name="T46" fmla="*/ 207 w 786"/>
              <a:gd name="T47" fmla="*/ 544 h 886"/>
              <a:gd name="T48" fmla="*/ 265 w 786"/>
              <a:gd name="T49" fmla="*/ 508 h 886"/>
              <a:gd name="T50" fmla="*/ 308 w 786"/>
              <a:gd name="T51" fmla="*/ 480 h 886"/>
              <a:gd name="T52" fmla="*/ 357 w 786"/>
              <a:gd name="T53" fmla="*/ 437 h 886"/>
              <a:gd name="T54" fmla="*/ 406 w 786"/>
              <a:gd name="T55" fmla="*/ 402 h 886"/>
              <a:gd name="T56" fmla="*/ 436 w 786"/>
              <a:gd name="T57" fmla="*/ 364 h 886"/>
              <a:gd name="T58" fmla="*/ 461 w 786"/>
              <a:gd name="T59" fmla="*/ 320 h 886"/>
              <a:gd name="T60" fmla="*/ 473 w 786"/>
              <a:gd name="T61" fmla="*/ 267 h 886"/>
              <a:gd name="T62" fmla="*/ 495 w 786"/>
              <a:gd name="T63" fmla="*/ 213 h 886"/>
              <a:gd name="T64" fmla="*/ 495 w 786"/>
              <a:gd name="T65" fmla="*/ 149 h 886"/>
              <a:gd name="T66" fmla="*/ 490 w 786"/>
              <a:gd name="T67" fmla="*/ 96 h 886"/>
              <a:gd name="T68" fmla="*/ 464 w 786"/>
              <a:gd name="T69" fmla="*/ 54 h 886"/>
              <a:gd name="T70" fmla="*/ 426 w 786"/>
              <a:gd name="T71" fmla="*/ 11 h 886"/>
              <a:gd name="T72" fmla="*/ 357 w 786"/>
              <a:gd name="T73" fmla="*/ 0 h 886"/>
              <a:gd name="T74" fmla="*/ 311 w 786"/>
              <a:gd name="T75" fmla="*/ 0 h 886"/>
              <a:gd name="T76" fmla="*/ 265 w 786"/>
              <a:gd name="T77" fmla="*/ 11 h 886"/>
              <a:gd name="T78" fmla="*/ 239 w 786"/>
              <a:gd name="T79" fmla="*/ 28 h 8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86"/>
              <a:gd name="T121" fmla="*/ 0 h 886"/>
              <a:gd name="T122" fmla="*/ 786 w 786"/>
              <a:gd name="T123" fmla="*/ 886 h 88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86" h="886">
                <a:moveTo>
                  <a:pt x="785" y="491"/>
                </a:moveTo>
                <a:lnTo>
                  <a:pt x="785" y="512"/>
                </a:lnTo>
                <a:lnTo>
                  <a:pt x="785" y="544"/>
                </a:lnTo>
                <a:lnTo>
                  <a:pt x="773" y="565"/>
                </a:lnTo>
                <a:lnTo>
                  <a:pt x="762" y="597"/>
                </a:lnTo>
                <a:lnTo>
                  <a:pt x="762" y="619"/>
                </a:lnTo>
                <a:lnTo>
                  <a:pt x="750" y="640"/>
                </a:lnTo>
                <a:lnTo>
                  <a:pt x="738" y="661"/>
                </a:lnTo>
                <a:lnTo>
                  <a:pt x="727" y="683"/>
                </a:lnTo>
                <a:lnTo>
                  <a:pt x="711" y="700"/>
                </a:lnTo>
                <a:lnTo>
                  <a:pt x="698" y="720"/>
                </a:lnTo>
                <a:lnTo>
                  <a:pt x="681" y="747"/>
                </a:lnTo>
                <a:lnTo>
                  <a:pt x="661" y="760"/>
                </a:lnTo>
                <a:lnTo>
                  <a:pt x="646" y="779"/>
                </a:lnTo>
                <a:lnTo>
                  <a:pt x="624" y="798"/>
                </a:lnTo>
                <a:lnTo>
                  <a:pt x="599" y="821"/>
                </a:lnTo>
                <a:lnTo>
                  <a:pt x="577" y="832"/>
                </a:lnTo>
                <a:lnTo>
                  <a:pt x="542" y="853"/>
                </a:lnTo>
                <a:lnTo>
                  <a:pt x="519" y="864"/>
                </a:lnTo>
                <a:lnTo>
                  <a:pt x="495" y="875"/>
                </a:lnTo>
                <a:lnTo>
                  <a:pt x="473" y="875"/>
                </a:lnTo>
                <a:lnTo>
                  <a:pt x="450" y="885"/>
                </a:lnTo>
                <a:lnTo>
                  <a:pt x="426" y="885"/>
                </a:lnTo>
                <a:lnTo>
                  <a:pt x="403" y="885"/>
                </a:lnTo>
                <a:lnTo>
                  <a:pt x="381" y="885"/>
                </a:lnTo>
                <a:lnTo>
                  <a:pt x="346" y="885"/>
                </a:lnTo>
                <a:lnTo>
                  <a:pt x="311" y="885"/>
                </a:lnTo>
                <a:lnTo>
                  <a:pt x="277" y="885"/>
                </a:lnTo>
                <a:lnTo>
                  <a:pt x="242" y="875"/>
                </a:lnTo>
                <a:lnTo>
                  <a:pt x="208" y="874"/>
                </a:lnTo>
                <a:lnTo>
                  <a:pt x="180" y="872"/>
                </a:lnTo>
                <a:lnTo>
                  <a:pt x="149" y="864"/>
                </a:lnTo>
                <a:lnTo>
                  <a:pt x="103" y="843"/>
                </a:lnTo>
                <a:lnTo>
                  <a:pt x="69" y="832"/>
                </a:lnTo>
                <a:lnTo>
                  <a:pt x="34" y="811"/>
                </a:lnTo>
                <a:lnTo>
                  <a:pt x="22" y="789"/>
                </a:lnTo>
                <a:lnTo>
                  <a:pt x="10" y="757"/>
                </a:lnTo>
                <a:lnTo>
                  <a:pt x="0" y="736"/>
                </a:lnTo>
                <a:lnTo>
                  <a:pt x="0" y="715"/>
                </a:lnTo>
                <a:lnTo>
                  <a:pt x="0" y="683"/>
                </a:lnTo>
                <a:lnTo>
                  <a:pt x="10" y="661"/>
                </a:lnTo>
                <a:lnTo>
                  <a:pt x="45" y="629"/>
                </a:lnTo>
                <a:lnTo>
                  <a:pt x="69" y="619"/>
                </a:lnTo>
                <a:lnTo>
                  <a:pt x="92" y="608"/>
                </a:lnTo>
                <a:lnTo>
                  <a:pt x="114" y="597"/>
                </a:lnTo>
                <a:lnTo>
                  <a:pt x="149" y="576"/>
                </a:lnTo>
                <a:lnTo>
                  <a:pt x="184" y="555"/>
                </a:lnTo>
                <a:lnTo>
                  <a:pt x="207" y="544"/>
                </a:lnTo>
                <a:lnTo>
                  <a:pt x="242" y="523"/>
                </a:lnTo>
                <a:lnTo>
                  <a:pt x="265" y="508"/>
                </a:lnTo>
                <a:lnTo>
                  <a:pt x="288" y="491"/>
                </a:lnTo>
                <a:lnTo>
                  <a:pt x="308" y="480"/>
                </a:lnTo>
                <a:lnTo>
                  <a:pt x="334" y="458"/>
                </a:lnTo>
                <a:lnTo>
                  <a:pt x="357" y="437"/>
                </a:lnTo>
                <a:lnTo>
                  <a:pt x="386" y="418"/>
                </a:lnTo>
                <a:lnTo>
                  <a:pt x="406" y="402"/>
                </a:lnTo>
                <a:lnTo>
                  <a:pt x="426" y="384"/>
                </a:lnTo>
                <a:lnTo>
                  <a:pt x="436" y="364"/>
                </a:lnTo>
                <a:lnTo>
                  <a:pt x="450" y="341"/>
                </a:lnTo>
                <a:lnTo>
                  <a:pt x="461" y="320"/>
                </a:lnTo>
                <a:lnTo>
                  <a:pt x="473" y="288"/>
                </a:lnTo>
                <a:lnTo>
                  <a:pt x="473" y="267"/>
                </a:lnTo>
                <a:lnTo>
                  <a:pt x="485" y="245"/>
                </a:lnTo>
                <a:lnTo>
                  <a:pt x="495" y="213"/>
                </a:lnTo>
                <a:lnTo>
                  <a:pt x="495" y="171"/>
                </a:lnTo>
                <a:lnTo>
                  <a:pt x="495" y="149"/>
                </a:lnTo>
                <a:lnTo>
                  <a:pt x="495" y="117"/>
                </a:lnTo>
                <a:lnTo>
                  <a:pt x="490" y="96"/>
                </a:lnTo>
                <a:lnTo>
                  <a:pt x="481" y="68"/>
                </a:lnTo>
                <a:lnTo>
                  <a:pt x="464" y="54"/>
                </a:lnTo>
                <a:lnTo>
                  <a:pt x="450" y="32"/>
                </a:lnTo>
                <a:lnTo>
                  <a:pt x="426" y="11"/>
                </a:lnTo>
                <a:lnTo>
                  <a:pt x="391" y="0"/>
                </a:lnTo>
                <a:lnTo>
                  <a:pt x="357" y="0"/>
                </a:lnTo>
                <a:lnTo>
                  <a:pt x="334" y="0"/>
                </a:lnTo>
                <a:lnTo>
                  <a:pt x="311" y="0"/>
                </a:lnTo>
                <a:lnTo>
                  <a:pt x="288" y="0"/>
                </a:lnTo>
                <a:lnTo>
                  <a:pt x="265" y="11"/>
                </a:lnTo>
                <a:lnTo>
                  <a:pt x="252" y="20"/>
                </a:lnTo>
                <a:lnTo>
                  <a:pt x="239" y="28"/>
                </a:lnTo>
                <a:lnTo>
                  <a:pt x="226" y="38"/>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9" name="Rectangle 19"/>
          <p:cNvSpPr>
            <a:spLocks noChangeArrowheads="1"/>
          </p:cNvSpPr>
          <p:nvPr/>
        </p:nvSpPr>
        <p:spPr bwMode="auto">
          <a:xfrm>
            <a:off x="1350963" y="1643063"/>
            <a:ext cx="17430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latin typeface="Helvetica" panose="020B0604020202020204" pitchFamily="34" charset="0"/>
              </a:rPr>
              <a:t>Printer</a:t>
            </a:r>
            <a:endParaRPr lang="en-US" sz="1600" b="1">
              <a:latin typeface="Helvetica" panose="020B0604020202020204" pitchFamily="34" charset="0"/>
            </a:endParaRPr>
          </a:p>
          <a:p>
            <a:pPr algn="ctr"/>
            <a:r>
              <a:rPr lang="en-US" sz="1600" b="1">
                <a:latin typeface="Helvetica" panose="020B0604020202020204" pitchFamily="34" charset="0"/>
              </a:rPr>
              <a:t>(Also has a NIC)</a:t>
            </a:r>
          </a:p>
        </p:txBody>
      </p:sp>
      <p:graphicFrame>
        <p:nvGraphicFramePr>
          <p:cNvPr id="3075" name="Object 1"/>
          <p:cNvGraphicFramePr>
            <a:graphicFrameLocks/>
          </p:cNvGraphicFramePr>
          <p:nvPr/>
        </p:nvGraphicFramePr>
        <p:xfrm>
          <a:off x="7926388" y="3873500"/>
          <a:ext cx="779462" cy="644525"/>
        </p:xfrm>
        <a:graphic>
          <a:graphicData uri="http://schemas.openxmlformats.org/presentationml/2006/ole">
            <mc:AlternateContent xmlns:mc="http://schemas.openxmlformats.org/markup-compatibility/2006">
              <mc:Choice xmlns:v="urn:schemas-microsoft-com:vml" Requires="v">
                <p:oleObj name="Microsoft ClipArt Gallery" r:id="rId5" imgW="4470120" imgH="3695400" progId="MS_ClipArt_Gallery">
                  <p:embed/>
                </p:oleObj>
              </mc:Choice>
              <mc:Fallback>
                <p:oleObj name="Microsoft ClipArt Gallery" r:id="rId5" imgW="4470120" imgH="3695400" progId="MS_ClipArt_Gallery">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6388" y="3873500"/>
                        <a:ext cx="77946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0" name="Arc 21"/>
          <p:cNvSpPr>
            <a:spLocks/>
          </p:cNvSpPr>
          <p:nvPr/>
        </p:nvSpPr>
        <p:spPr bwMode="auto">
          <a:xfrm rot="-9720000">
            <a:off x="7796213" y="3433763"/>
            <a:ext cx="642937" cy="490537"/>
          </a:xfrm>
          <a:custGeom>
            <a:avLst/>
            <a:gdLst>
              <a:gd name="T0" fmla="*/ 642937 w 21600"/>
              <a:gd name="T1" fmla="*/ 490537 h 21600"/>
              <a:gd name="T2" fmla="*/ 0 w 21600"/>
              <a:gd name="T3" fmla="*/ 0 h 21600"/>
              <a:gd name="T4" fmla="*/ 64293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232323"/>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91" name="Rectangle 22"/>
          <p:cNvSpPr>
            <a:spLocks noChangeArrowheads="1"/>
          </p:cNvSpPr>
          <p:nvPr/>
        </p:nvSpPr>
        <p:spPr bwMode="auto">
          <a:xfrm>
            <a:off x="6483350" y="1357313"/>
            <a:ext cx="2178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457200" eaLnBrk="0" hangingPunct="0">
              <a:defRPr sz="2400">
                <a:solidFill>
                  <a:schemeClr val="tx1"/>
                </a:solidFill>
                <a:latin typeface="Times New Roman" panose="02020603050405020304" pitchFamily="18" charset="0"/>
              </a:defRPr>
            </a:lvl1pPr>
            <a:lvl2pPr marL="742950" indent="-285750" defTabSz="457200" eaLnBrk="0" hangingPunct="0">
              <a:defRPr sz="2400">
                <a:solidFill>
                  <a:schemeClr val="tx1"/>
                </a:solidFill>
                <a:latin typeface="Times New Roman" panose="02020603050405020304" pitchFamily="18" charset="0"/>
              </a:defRPr>
            </a:lvl2pPr>
            <a:lvl3pPr marL="1143000" indent="-228600" defTabSz="457200" eaLnBrk="0" hangingPunct="0">
              <a:defRPr sz="2400">
                <a:solidFill>
                  <a:schemeClr val="tx1"/>
                </a:solidFill>
                <a:latin typeface="Times New Roman" panose="02020603050405020304" pitchFamily="18" charset="0"/>
              </a:defRPr>
            </a:lvl3pPr>
            <a:lvl4pPr marL="1600200" indent="-228600" defTabSz="457200" eaLnBrk="0" hangingPunct="0">
              <a:defRPr sz="2400">
                <a:solidFill>
                  <a:schemeClr val="tx1"/>
                </a:solidFill>
                <a:latin typeface="Times New Roman" panose="02020603050405020304" pitchFamily="18" charset="0"/>
              </a:defRPr>
            </a:lvl4pPr>
            <a:lvl5pPr marL="2057400" indent="-228600" defTabSz="457200" eaLnBrk="0" hangingPunct="0">
              <a:defRPr sz="2400">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latin typeface="Helvetica" panose="020B0604020202020204" pitchFamily="34" charset="0"/>
              </a:rPr>
              <a:t>PC or Workstation</a:t>
            </a:r>
          </a:p>
          <a:p>
            <a:pPr algn="ctr"/>
            <a:r>
              <a:rPr lang="en-US" sz="1800" b="1">
                <a:latin typeface="Helvetica" panose="020B0604020202020204" pitchFamily="34" charset="0"/>
              </a:rPr>
              <a:t>Loaded with NOS</a:t>
            </a:r>
            <a:endParaRPr lang="en-US" sz="1400" b="1">
              <a:latin typeface="Helvetica" panose="020B0604020202020204" pitchFamily="34" charset="0"/>
            </a:endParaRPr>
          </a:p>
        </p:txBody>
      </p:sp>
      <p:grpSp>
        <p:nvGrpSpPr>
          <p:cNvPr id="3092" name="Group 23"/>
          <p:cNvGrpSpPr>
            <a:grpSpLocks/>
          </p:cNvGrpSpPr>
          <p:nvPr/>
        </p:nvGrpSpPr>
        <p:grpSpPr bwMode="auto">
          <a:xfrm>
            <a:off x="6500813" y="2328863"/>
            <a:ext cx="1936750" cy="1695450"/>
            <a:chOff x="3625" y="1056"/>
            <a:chExt cx="1361" cy="1305"/>
          </a:xfrm>
        </p:grpSpPr>
        <p:sp>
          <p:nvSpPr>
            <p:cNvPr id="3098" name="Rectangle 24"/>
            <p:cNvSpPr>
              <a:spLocks noChangeArrowheads="1"/>
            </p:cNvSpPr>
            <p:nvPr/>
          </p:nvSpPr>
          <p:spPr bwMode="auto">
            <a:xfrm>
              <a:off x="3625" y="2079"/>
              <a:ext cx="4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800" b="1">
                  <a:latin typeface="Helvetica" panose="020B0604020202020204" pitchFamily="34" charset="0"/>
                </a:rPr>
                <a:t>NIC</a:t>
              </a:r>
              <a:endParaRPr lang="en-US" sz="1400" b="1">
                <a:latin typeface="Helvetica" panose="020B0604020202020204" pitchFamily="34" charset="0"/>
              </a:endParaRPr>
            </a:p>
          </p:txBody>
        </p:sp>
        <p:grpSp>
          <p:nvGrpSpPr>
            <p:cNvPr id="3099" name="Group 25"/>
            <p:cNvGrpSpPr>
              <a:grpSpLocks/>
            </p:cNvGrpSpPr>
            <p:nvPr/>
          </p:nvGrpSpPr>
          <p:grpSpPr bwMode="auto">
            <a:xfrm>
              <a:off x="3804" y="1056"/>
              <a:ext cx="1182" cy="1233"/>
              <a:chOff x="3758" y="1227"/>
              <a:chExt cx="1281" cy="1233"/>
            </a:xfrm>
          </p:grpSpPr>
          <p:graphicFrame>
            <p:nvGraphicFramePr>
              <p:cNvPr id="3076" name="Object 2"/>
              <p:cNvGraphicFramePr>
                <a:graphicFrameLocks/>
              </p:cNvGraphicFramePr>
              <p:nvPr/>
            </p:nvGraphicFramePr>
            <p:xfrm>
              <a:off x="3758" y="1737"/>
              <a:ext cx="1281" cy="723"/>
            </p:xfrm>
            <a:graphic>
              <a:graphicData uri="http://schemas.openxmlformats.org/presentationml/2006/ole">
                <mc:AlternateContent xmlns:mc="http://schemas.openxmlformats.org/markup-compatibility/2006">
                  <mc:Choice xmlns:v="urn:schemas-microsoft-com:vml" Requires="v">
                    <p:oleObj name="Microsoft ClipArt Gallery" r:id="rId7" imgW="4698720" imgH="2920680" progId="MS_ClipArt_Gallery">
                      <p:embed/>
                    </p:oleObj>
                  </mc:Choice>
                  <mc:Fallback>
                    <p:oleObj name="Microsoft ClipArt Gallery" r:id="rId7" imgW="4698720" imgH="2920680" progId="MS_ClipArt_Gallery">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8" y="1737"/>
                            <a:ext cx="1281" cy="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3"/>
              <p:cNvGraphicFramePr>
                <a:graphicFrameLocks/>
              </p:cNvGraphicFramePr>
              <p:nvPr/>
            </p:nvGraphicFramePr>
            <p:xfrm>
              <a:off x="3874" y="1227"/>
              <a:ext cx="973" cy="769"/>
            </p:xfrm>
            <a:graphic>
              <a:graphicData uri="http://schemas.openxmlformats.org/presentationml/2006/ole">
                <mc:AlternateContent xmlns:mc="http://schemas.openxmlformats.org/markup-compatibility/2006">
                  <mc:Choice xmlns:v="urn:schemas-microsoft-com:vml" Requires="v">
                    <p:oleObj name="Microsoft ClipArt Gallery" r:id="rId9" imgW="2552400" imgH="4292280" progId="MS_ClipArt_Gallery">
                      <p:embed/>
                    </p:oleObj>
                  </mc:Choice>
                  <mc:Fallback>
                    <p:oleObj name="Microsoft ClipArt Gallery" r:id="rId9" imgW="2552400" imgH="4292280" progId="MS_ClipArt_Gallery">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4" y="1227"/>
                            <a:ext cx="973"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100" name="Group 28"/>
            <p:cNvGrpSpPr>
              <a:grpSpLocks/>
            </p:cNvGrpSpPr>
            <p:nvPr/>
          </p:nvGrpSpPr>
          <p:grpSpPr bwMode="auto">
            <a:xfrm>
              <a:off x="3876" y="1849"/>
              <a:ext cx="65" cy="51"/>
              <a:chOff x="3718" y="1849"/>
              <a:chExt cx="70" cy="51"/>
            </a:xfrm>
          </p:grpSpPr>
          <p:sp>
            <p:nvSpPr>
              <p:cNvPr id="3115" name="Oval 29"/>
              <p:cNvSpPr>
                <a:spLocks noChangeArrowheads="1"/>
              </p:cNvSpPr>
              <p:nvPr/>
            </p:nvSpPr>
            <p:spPr bwMode="auto">
              <a:xfrm>
                <a:off x="3718" y="1853"/>
                <a:ext cx="16" cy="33"/>
              </a:xfrm>
              <a:prstGeom prst="ellipse">
                <a:avLst/>
              </a:prstGeom>
              <a:solidFill>
                <a:srgbClr val="FE9B03"/>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16" name="Freeform 30"/>
              <p:cNvSpPr>
                <a:spLocks/>
              </p:cNvSpPr>
              <p:nvPr/>
            </p:nvSpPr>
            <p:spPr bwMode="auto">
              <a:xfrm>
                <a:off x="3726" y="1849"/>
                <a:ext cx="62" cy="51"/>
              </a:xfrm>
              <a:custGeom>
                <a:avLst/>
                <a:gdLst>
                  <a:gd name="T0" fmla="*/ 2 w 62"/>
                  <a:gd name="T1" fmla="*/ 0 h 51"/>
                  <a:gd name="T2" fmla="*/ 42 w 62"/>
                  <a:gd name="T3" fmla="*/ 14 h 51"/>
                  <a:gd name="T4" fmla="*/ 61 w 62"/>
                  <a:gd name="T5" fmla="*/ 28 h 51"/>
                  <a:gd name="T6" fmla="*/ 61 w 62"/>
                  <a:gd name="T7" fmla="*/ 41 h 51"/>
                  <a:gd name="T8" fmla="*/ 48 w 62"/>
                  <a:gd name="T9" fmla="*/ 50 h 51"/>
                  <a:gd name="T10" fmla="*/ 0 w 62"/>
                  <a:gd name="T11" fmla="*/ 41 h 51"/>
                  <a:gd name="T12" fmla="*/ 2 w 62"/>
                  <a:gd name="T13" fmla="*/ 0 h 51"/>
                  <a:gd name="T14" fmla="*/ 0 60000 65536"/>
                  <a:gd name="T15" fmla="*/ 0 60000 65536"/>
                  <a:gd name="T16" fmla="*/ 0 60000 65536"/>
                  <a:gd name="T17" fmla="*/ 0 60000 65536"/>
                  <a:gd name="T18" fmla="*/ 0 60000 65536"/>
                  <a:gd name="T19" fmla="*/ 0 60000 65536"/>
                  <a:gd name="T20" fmla="*/ 0 60000 65536"/>
                  <a:gd name="T21" fmla="*/ 0 w 62"/>
                  <a:gd name="T22" fmla="*/ 0 h 51"/>
                  <a:gd name="T23" fmla="*/ 62 w 62"/>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51">
                    <a:moveTo>
                      <a:pt x="2" y="0"/>
                    </a:moveTo>
                    <a:lnTo>
                      <a:pt x="42" y="14"/>
                    </a:lnTo>
                    <a:lnTo>
                      <a:pt x="61" y="28"/>
                    </a:lnTo>
                    <a:lnTo>
                      <a:pt x="61" y="41"/>
                    </a:lnTo>
                    <a:lnTo>
                      <a:pt x="48" y="50"/>
                    </a:lnTo>
                    <a:lnTo>
                      <a:pt x="0" y="41"/>
                    </a:lnTo>
                    <a:lnTo>
                      <a:pt x="2" y="0"/>
                    </a:lnTo>
                  </a:path>
                </a:pathLst>
              </a:custGeom>
              <a:solidFill>
                <a:srgbClr val="FE9B03"/>
              </a:solidFill>
              <a:ln w="12700" cap="rnd" cmpd="sng">
                <a:solidFill>
                  <a:schemeClr val="tx1"/>
                </a:solidFill>
                <a:prstDash val="solid"/>
                <a:round/>
                <a:headEnd/>
                <a:tailEnd/>
              </a:ln>
            </p:spPr>
            <p:txBody>
              <a:bodyPr/>
              <a:lstStyle/>
              <a:p>
                <a:endParaRPr lang="en-US"/>
              </a:p>
            </p:txBody>
          </p:sp>
        </p:grpSp>
        <p:grpSp>
          <p:nvGrpSpPr>
            <p:cNvPr id="3101" name="Group 31"/>
            <p:cNvGrpSpPr>
              <a:grpSpLocks/>
            </p:cNvGrpSpPr>
            <p:nvPr/>
          </p:nvGrpSpPr>
          <p:grpSpPr bwMode="auto">
            <a:xfrm>
              <a:off x="3903" y="1773"/>
              <a:ext cx="195" cy="413"/>
              <a:chOff x="2601" y="2671"/>
              <a:chExt cx="949" cy="1207"/>
            </a:xfrm>
          </p:grpSpPr>
          <p:sp>
            <p:nvSpPr>
              <p:cNvPr id="3102" name="Freeform 32"/>
              <p:cNvSpPr>
                <a:spLocks/>
              </p:cNvSpPr>
              <p:nvPr/>
            </p:nvSpPr>
            <p:spPr bwMode="auto">
              <a:xfrm>
                <a:off x="2705" y="2671"/>
                <a:ext cx="845" cy="1207"/>
              </a:xfrm>
              <a:custGeom>
                <a:avLst/>
                <a:gdLst>
                  <a:gd name="T0" fmla="*/ 0 w 915"/>
                  <a:gd name="T1" fmla="*/ 0 h 1207"/>
                  <a:gd name="T2" fmla="*/ 0 w 915"/>
                  <a:gd name="T3" fmla="*/ 631 h 1207"/>
                  <a:gd name="T4" fmla="*/ 152 w 915"/>
                  <a:gd name="T5" fmla="*/ 729 h 1207"/>
                  <a:gd name="T6" fmla="*/ 152 w 915"/>
                  <a:gd name="T7" fmla="*/ 846 h 1207"/>
                  <a:gd name="T8" fmla="*/ 618 w 915"/>
                  <a:gd name="T9" fmla="*/ 1157 h 1207"/>
                  <a:gd name="T10" fmla="*/ 618 w 915"/>
                  <a:gd name="T11" fmla="*/ 1009 h 1207"/>
                  <a:gd name="T12" fmla="*/ 914 w 915"/>
                  <a:gd name="T13" fmla="*/ 1206 h 1207"/>
                  <a:gd name="T14" fmla="*/ 914 w 915"/>
                  <a:gd name="T15" fmla="*/ 508 h 1207"/>
                  <a:gd name="T16" fmla="*/ 0 w 915"/>
                  <a:gd name="T17" fmla="*/ 0 h 12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5"/>
                  <a:gd name="T28" fmla="*/ 0 h 1207"/>
                  <a:gd name="T29" fmla="*/ 915 w 915"/>
                  <a:gd name="T30" fmla="*/ 1207 h 12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5" h="1207">
                    <a:moveTo>
                      <a:pt x="0" y="0"/>
                    </a:moveTo>
                    <a:lnTo>
                      <a:pt x="0" y="631"/>
                    </a:lnTo>
                    <a:lnTo>
                      <a:pt x="152" y="729"/>
                    </a:lnTo>
                    <a:lnTo>
                      <a:pt x="152" y="846"/>
                    </a:lnTo>
                    <a:lnTo>
                      <a:pt x="618" y="1157"/>
                    </a:lnTo>
                    <a:lnTo>
                      <a:pt x="618" y="1009"/>
                    </a:lnTo>
                    <a:lnTo>
                      <a:pt x="914" y="1206"/>
                    </a:lnTo>
                    <a:lnTo>
                      <a:pt x="914" y="508"/>
                    </a:lnTo>
                    <a:lnTo>
                      <a:pt x="0" y="0"/>
                    </a:lnTo>
                  </a:path>
                </a:pathLst>
              </a:custGeom>
              <a:solidFill>
                <a:schemeClr val="accent2"/>
              </a:solidFill>
              <a:ln w="12700" cap="rnd" cmpd="sng">
                <a:solidFill>
                  <a:schemeClr val="accent2"/>
                </a:solidFill>
                <a:prstDash val="solid"/>
                <a:round/>
                <a:headEnd/>
                <a:tailEnd/>
              </a:ln>
            </p:spPr>
            <p:txBody>
              <a:bodyPr/>
              <a:lstStyle/>
              <a:p>
                <a:endParaRPr lang="en-US"/>
              </a:p>
            </p:txBody>
          </p:sp>
          <p:sp>
            <p:nvSpPr>
              <p:cNvPr id="3103" name="Freeform 33"/>
              <p:cNvSpPr>
                <a:spLocks/>
              </p:cNvSpPr>
              <p:nvPr/>
            </p:nvSpPr>
            <p:spPr bwMode="auto">
              <a:xfrm>
                <a:off x="2823" y="2767"/>
                <a:ext cx="98" cy="197"/>
              </a:xfrm>
              <a:custGeom>
                <a:avLst/>
                <a:gdLst>
                  <a:gd name="T0" fmla="*/ 0 w 107"/>
                  <a:gd name="T1" fmla="*/ 0 h 197"/>
                  <a:gd name="T2" fmla="*/ 0 w 107"/>
                  <a:gd name="T3" fmla="*/ 131 h 197"/>
                  <a:gd name="T4" fmla="*/ 106 w 107"/>
                  <a:gd name="T5" fmla="*/ 196 h 197"/>
                  <a:gd name="T6" fmla="*/ 106 w 107"/>
                  <a:gd name="T7" fmla="*/ 62 h 197"/>
                  <a:gd name="T8" fmla="*/ 0 w 107"/>
                  <a:gd name="T9" fmla="*/ 0 h 197"/>
                  <a:gd name="T10" fmla="*/ 0 60000 65536"/>
                  <a:gd name="T11" fmla="*/ 0 60000 65536"/>
                  <a:gd name="T12" fmla="*/ 0 60000 65536"/>
                  <a:gd name="T13" fmla="*/ 0 60000 65536"/>
                  <a:gd name="T14" fmla="*/ 0 60000 65536"/>
                  <a:gd name="T15" fmla="*/ 0 w 107"/>
                  <a:gd name="T16" fmla="*/ 0 h 197"/>
                  <a:gd name="T17" fmla="*/ 107 w 107"/>
                  <a:gd name="T18" fmla="*/ 197 h 197"/>
                </a:gdLst>
                <a:ahLst/>
                <a:cxnLst>
                  <a:cxn ang="T10">
                    <a:pos x="T0" y="T1"/>
                  </a:cxn>
                  <a:cxn ang="T11">
                    <a:pos x="T2" y="T3"/>
                  </a:cxn>
                  <a:cxn ang="T12">
                    <a:pos x="T4" y="T5"/>
                  </a:cxn>
                  <a:cxn ang="T13">
                    <a:pos x="T6" y="T7"/>
                  </a:cxn>
                  <a:cxn ang="T14">
                    <a:pos x="T8" y="T9"/>
                  </a:cxn>
                </a:cxnLst>
                <a:rect l="T15" t="T16" r="T17" b="T18"/>
                <a:pathLst>
                  <a:path w="107" h="197">
                    <a:moveTo>
                      <a:pt x="0" y="0"/>
                    </a:moveTo>
                    <a:lnTo>
                      <a:pt x="0" y="131"/>
                    </a:lnTo>
                    <a:lnTo>
                      <a:pt x="106" y="196"/>
                    </a:lnTo>
                    <a:lnTo>
                      <a:pt x="106" y="62"/>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04" name="Freeform 34"/>
              <p:cNvSpPr>
                <a:spLocks/>
              </p:cNvSpPr>
              <p:nvPr/>
            </p:nvSpPr>
            <p:spPr bwMode="auto">
              <a:xfrm>
                <a:off x="2745" y="3125"/>
                <a:ext cx="117" cy="228"/>
              </a:xfrm>
              <a:custGeom>
                <a:avLst/>
                <a:gdLst>
                  <a:gd name="T0" fmla="*/ 0 w 127"/>
                  <a:gd name="T1" fmla="*/ 0 h 228"/>
                  <a:gd name="T2" fmla="*/ 0 w 127"/>
                  <a:gd name="T3" fmla="*/ 149 h 228"/>
                  <a:gd name="T4" fmla="*/ 126 w 127"/>
                  <a:gd name="T5" fmla="*/ 227 h 228"/>
                  <a:gd name="T6" fmla="*/ 126 w 127"/>
                  <a:gd name="T7" fmla="*/ 77 h 228"/>
                  <a:gd name="T8" fmla="*/ 0 w 127"/>
                  <a:gd name="T9" fmla="*/ 0 h 228"/>
                  <a:gd name="T10" fmla="*/ 0 60000 65536"/>
                  <a:gd name="T11" fmla="*/ 0 60000 65536"/>
                  <a:gd name="T12" fmla="*/ 0 60000 65536"/>
                  <a:gd name="T13" fmla="*/ 0 60000 65536"/>
                  <a:gd name="T14" fmla="*/ 0 60000 65536"/>
                  <a:gd name="T15" fmla="*/ 0 w 127"/>
                  <a:gd name="T16" fmla="*/ 0 h 228"/>
                  <a:gd name="T17" fmla="*/ 127 w 127"/>
                  <a:gd name="T18" fmla="*/ 228 h 228"/>
                </a:gdLst>
                <a:ahLst/>
                <a:cxnLst>
                  <a:cxn ang="T10">
                    <a:pos x="T0" y="T1"/>
                  </a:cxn>
                  <a:cxn ang="T11">
                    <a:pos x="T2" y="T3"/>
                  </a:cxn>
                  <a:cxn ang="T12">
                    <a:pos x="T4" y="T5"/>
                  </a:cxn>
                  <a:cxn ang="T13">
                    <a:pos x="T6" y="T7"/>
                  </a:cxn>
                  <a:cxn ang="T14">
                    <a:pos x="T8" y="T9"/>
                  </a:cxn>
                </a:cxnLst>
                <a:rect l="T15" t="T16" r="T17" b="T18"/>
                <a:pathLst>
                  <a:path w="127" h="228">
                    <a:moveTo>
                      <a:pt x="0" y="0"/>
                    </a:moveTo>
                    <a:lnTo>
                      <a:pt x="0" y="149"/>
                    </a:lnTo>
                    <a:lnTo>
                      <a:pt x="126" y="227"/>
                    </a:lnTo>
                    <a:lnTo>
                      <a:pt x="126" y="77"/>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05" name="Freeform 35"/>
              <p:cNvSpPr>
                <a:spLocks/>
              </p:cNvSpPr>
              <p:nvPr/>
            </p:nvSpPr>
            <p:spPr bwMode="auto">
              <a:xfrm>
                <a:off x="3260" y="3157"/>
                <a:ext cx="158" cy="151"/>
              </a:xfrm>
              <a:custGeom>
                <a:avLst/>
                <a:gdLst>
                  <a:gd name="T0" fmla="*/ 0 w 171"/>
                  <a:gd name="T1" fmla="*/ 0 h 151"/>
                  <a:gd name="T2" fmla="*/ 0 w 171"/>
                  <a:gd name="T3" fmla="*/ 59 h 151"/>
                  <a:gd name="T4" fmla="*/ 170 w 171"/>
                  <a:gd name="T5" fmla="*/ 150 h 151"/>
                  <a:gd name="T6" fmla="*/ 170 w 171"/>
                  <a:gd name="T7" fmla="*/ 83 h 151"/>
                  <a:gd name="T8" fmla="*/ 0 w 171"/>
                  <a:gd name="T9" fmla="*/ 0 h 151"/>
                  <a:gd name="T10" fmla="*/ 0 60000 65536"/>
                  <a:gd name="T11" fmla="*/ 0 60000 65536"/>
                  <a:gd name="T12" fmla="*/ 0 60000 65536"/>
                  <a:gd name="T13" fmla="*/ 0 60000 65536"/>
                  <a:gd name="T14" fmla="*/ 0 60000 65536"/>
                  <a:gd name="T15" fmla="*/ 0 w 171"/>
                  <a:gd name="T16" fmla="*/ 0 h 151"/>
                  <a:gd name="T17" fmla="*/ 171 w 171"/>
                  <a:gd name="T18" fmla="*/ 151 h 151"/>
                </a:gdLst>
                <a:ahLst/>
                <a:cxnLst>
                  <a:cxn ang="T10">
                    <a:pos x="T0" y="T1"/>
                  </a:cxn>
                  <a:cxn ang="T11">
                    <a:pos x="T2" y="T3"/>
                  </a:cxn>
                  <a:cxn ang="T12">
                    <a:pos x="T4" y="T5"/>
                  </a:cxn>
                  <a:cxn ang="T13">
                    <a:pos x="T6" y="T7"/>
                  </a:cxn>
                  <a:cxn ang="T14">
                    <a:pos x="T8" y="T9"/>
                  </a:cxn>
                </a:cxnLst>
                <a:rect l="T15" t="T16" r="T17" b="T18"/>
                <a:pathLst>
                  <a:path w="171" h="151">
                    <a:moveTo>
                      <a:pt x="0" y="0"/>
                    </a:moveTo>
                    <a:lnTo>
                      <a:pt x="0" y="59"/>
                    </a:lnTo>
                    <a:lnTo>
                      <a:pt x="170" y="150"/>
                    </a:lnTo>
                    <a:lnTo>
                      <a:pt x="170" y="83"/>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06" name="Freeform 36"/>
              <p:cNvSpPr>
                <a:spLocks/>
              </p:cNvSpPr>
              <p:nvPr/>
            </p:nvSpPr>
            <p:spPr bwMode="auto">
              <a:xfrm>
                <a:off x="3031" y="3099"/>
                <a:ext cx="58" cy="89"/>
              </a:xfrm>
              <a:custGeom>
                <a:avLst/>
                <a:gdLst>
                  <a:gd name="T0" fmla="*/ 0 w 63"/>
                  <a:gd name="T1" fmla="*/ 0 h 89"/>
                  <a:gd name="T2" fmla="*/ 0 w 63"/>
                  <a:gd name="T3" fmla="*/ 50 h 89"/>
                  <a:gd name="T4" fmla="*/ 62 w 63"/>
                  <a:gd name="T5" fmla="*/ 88 h 89"/>
                  <a:gd name="T6" fmla="*/ 62 w 63"/>
                  <a:gd name="T7" fmla="*/ 34 h 89"/>
                  <a:gd name="T8" fmla="*/ 0 w 63"/>
                  <a:gd name="T9" fmla="*/ 0 h 89"/>
                  <a:gd name="T10" fmla="*/ 0 60000 65536"/>
                  <a:gd name="T11" fmla="*/ 0 60000 65536"/>
                  <a:gd name="T12" fmla="*/ 0 60000 65536"/>
                  <a:gd name="T13" fmla="*/ 0 60000 65536"/>
                  <a:gd name="T14" fmla="*/ 0 60000 65536"/>
                  <a:gd name="T15" fmla="*/ 0 w 63"/>
                  <a:gd name="T16" fmla="*/ 0 h 89"/>
                  <a:gd name="T17" fmla="*/ 63 w 63"/>
                  <a:gd name="T18" fmla="*/ 89 h 89"/>
                </a:gdLst>
                <a:ahLst/>
                <a:cxnLst>
                  <a:cxn ang="T10">
                    <a:pos x="T0" y="T1"/>
                  </a:cxn>
                  <a:cxn ang="T11">
                    <a:pos x="T2" y="T3"/>
                  </a:cxn>
                  <a:cxn ang="T12">
                    <a:pos x="T4" y="T5"/>
                  </a:cxn>
                  <a:cxn ang="T13">
                    <a:pos x="T6" y="T7"/>
                  </a:cxn>
                  <a:cxn ang="T14">
                    <a:pos x="T8" y="T9"/>
                  </a:cxn>
                </a:cxnLst>
                <a:rect l="T15" t="T16" r="T17" b="T18"/>
                <a:pathLst>
                  <a:path w="63" h="89">
                    <a:moveTo>
                      <a:pt x="0" y="0"/>
                    </a:moveTo>
                    <a:lnTo>
                      <a:pt x="0" y="50"/>
                    </a:lnTo>
                    <a:lnTo>
                      <a:pt x="62" y="88"/>
                    </a:lnTo>
                    <a:lnTo>
                      <a:pt x="62"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07" name="Freeform 37"/>
              <p:cNvSpPr>
                <a:spLocks/>
              </p:cNvSpPr>
              <p:nvPr/>
            </p:nvSpPr>
            <p:spPr bwMode="auto">
              <a:xfrm>
                <a:off x="3265" y="3253"/>
                <a:ext cx="159" cy="151"/>
              </a:xfrm>
              <a:custGeom>
                <a:avLst/>
                <a:gdLst>
                  <a:gd name="T0" fmla="*/ 0 w 172"/>
                  <a:gd name="T1" fmla="*/ 0 h 151"/>
                  <a:gd name="T2" fmla="*/ 0 w 172"/>
                  <a:gd name="T3" fmla="*/ 59 h 151"/>
                  <a:gd name="T4" fmla="*/ 169 w 172"/>
                  <a:gd name="T5" fmla="*/ 150 h 151"/>
                  <a:gd name="T6" fmla="*/ 171 w 172"/>
                  <a:gd name="T7" fmla="*/ 86 h 151"/>
                  <a:gd name="T8" fmla="*/ 0 w 172"/>
                  <a:gd name="T9" fmla="*/ 0 h 151"/>
                  <a:gd name="T10" fmla="*/ 0 60000 65536"/>
                  <a:gd name="T11" fmla="*/ 0 60000 65536"/>
                  <a:gd name="T12" fmla="*/ 0 60000 65536"/>
                  <a:gd name="T13" fmla="*/ 0 60000 65536"/>
                  <a:gd name="T14" fmla="*/ 0 60000 65536"/>
                  <a:gd name="T15" fmla="*/ 0 w 172"/>
                  <a:gd name="T16" fmla="*/ 0 h 151"/>
                  <a:gd name="T17" fmla="*/ 172 w 172"/>
                  <a:gd name="T18" fmla="*/ 151 h 151"/>
                </a:gdLst>
                <a:ahLst/>
                <a:cxnLst>
                  <a:cxn ang="T10">
                    <a:pos x="T0" y="T1"/>
                  </a:cxn>
                  <a:cxn ang="T11">
                    <a:pos x="T2" y="T3"/>
                  </a:cxn>
                  <a:cxn ang="T12">
                    <a:pos x="T4" y="T5"/>
                  </a:cxn>
                  <a:cxn ang="T13">
                    <a:pos x="T6" y="T7"/>
                  </a:cxn>
                  <a:cxn ang="T14">
                    <a:pos x="T8" y="T9"/>
                  </a:cxn>
                </a:cxnLst>
                <a:rect l="T15" t="T16" r="T17" b="T18"/>
                <a:pathLst>
                  <a:path w="172" h="151">
                    <a:moveTo>
                      <a:pt x="0" y="0"/>
                    </a:moveTo>
                    <a:lnTo>
                      <a:pt x="0" y="59"/>
                    </a:lnTo>
                    <a:lnTo>
                      <a:pt x="169" y="150"/>
                    </a:lnTo>
                    <a:lnTo>
                      <a:pt x="171" y="86"/>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08" name="Freeform 38"/>
              <p:cNvSpPr>
                <a:spLocks/>
              </p:cNvSpPr>
              <p:nvPr/>
            </p:nvSpPr>
            <p:spPr bwMode="auto">
              <a:xfrm>
                <a:off x="3269" y="3533"/>
                <a:ext cx="160" cy="151"/>
              </a:xfrm>
              <a:custGeom>
                <a:avLst/>
                <a:gdLst>
                  <a:gd name="T0" fmla="*/ 0 w 173"/>
                  <a:gd name="T1" fmla="*/ 0 h 151"/>
                  <a:gd name="T2" fmla="*/ 0 w 173"/>
                  <a:gd name="T3" fmla="*/ 59 h 151"/>
                  <a:gd name="T4" fmla="*/ 170 w 173"/>
                  <a:gd name="T5" fmla="*/ 150 h 151"/>
                  <a:gd name="T6" fmla="*/ 172 w 173"/>
                  <a:gd name="T7" fmla="*/ 83 h 151"/>
                  <a:gd name="T8" fmla="*/ 0 w 173"/>
                  <a:gd name="T9" fmla="*/ 0 h 151"/>
                  <a:gd name="T10" fmla="*/ 0 60000 65536"/>
                  <a:gd name="T11" fmla="*/ 0 60000 65536"/>
                  <a:gd name="T12" fmla="*/ 0 60000 65536"/>
                  <a:gd name="T13" fmla="*/ 0 60000 65536"/>
                  <a:gd name="T14" fmla="*/ 0 60000 65536"/>
                  <a:gd name="T15" fmla="*/ 0 w 173"/>
                  <a:gd name="T16" fmla="*/ 0 h 151"/>
                  <a:gd name="T17" fmla="*/ 173 w 173"/>
                  <a:gd name="T18" fmla="*/ 151 h 151"/>
                </a:gdLst>
                <a:ahLst/>
                <a:cxnLst>
                  <a:cxn ang="T10">
                    <a:pos x="T0" y="T1"/>
                  </a:cxn>
                  <a:cxn ang="T11">
                    <a:pos x="T2" y="T3"/>
                  </a:cxn>
                  <a:cxn ang="T12">
                    <a:pos x="T4" y="T5"/>
                  </a:cxn>
                  <a:cxn ang="T13">
                    <a:pos x="T6" y="T7"/>
                  </a:cxn>
                  <a:cxn ang="T14">
                    <a:pos x="T8" y="T9"/>
                  </a:cxn>
                </a:cxnLst>
                <a:rect l="T15" t="T16" r="T17" b="T18"/>
                <a:pathLst>
                  <a:path w="173" h="151">
                    <a:moveTo>
                      <a:pt x="0" y="0"/>
                    </a:moveTo>
                    <a:lnTo>
                      <a:pt x="0" y="59"/>
                    </a:lnTo>
                    <a:lnTo>
                      <a:pt x="170" y="150"/>
                    </a:lnTo>
                    <a:lnTo>
                      <a:pt x="172" y="83"/>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09" name="Freeform 39"/>
              <p:cNvSpPr>
                <a:spLocks/>
              </p:cNvSpPr>
              <p:nvPr/>
            </p:nvSpPr>
            <p:spPr bwMode="auto">
              <a:xfrm>
                <a:off x="3027" y="3011"/>
                <a:ext cx="60"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10" name="Freeform 40"/>
              <p:cNvSpPr>
                <a:spLocks/>
              </p:cNvSpPr>
              <p:nvPr/>
            </p:nvSpPr>
            <p:spPr bwMode="auto">
              <a:xfrm>
                <a:off x="3037" y="3185"/>
                <a:ext cx="59"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11" name="Freeform 41"/>
              <p:cNvSpPr>
                <a:spLocks/>
              </p:cNvSpPr>
              <p:nvPr/>
            </p:nvSpPr>
            <p:spPr bwMode="auto">
              <a:xfrm>
                <a:off x="3034" y="3270"/>
                <a:ext cx="59"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12" name="Oval 42"/>
              <p:cNvSpPr>
                <a:spLocks noChangeArrowheads="1"/>
              </p:cNvSpPr>
              <p:nvPr/>
            </p:nvSpPr>
            <p:spPr bwMode="auto">
              <a:xfrm>
                <a:off x="2601" y="2812"/>
                <a:ext cx="33" cy="96"/>
              </a:xfrm>
              <a:prstGeom prst="ellipse">
                <a:avLst/>
              </a:prstGeom>
              <a:solidFill>
                <a:srgbClr val="FE9B03"/>
              </a:solidFill>
              <a:ln w="12700">
                <a:solidFill>
                  <a:srgbClr val="FE9B03"/>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13" name="Freeform 43"/>
              <p:cNvSpPr>
                <a:spLocks/>
              </p:cNvSpPr>
              <p:nvPr/>
            </p:nvSpPr>
            <p:spPr bwMode="auto">
              <a:xfrm>
                <a:off x="2617" y="2808"/>
                <a:ext cx="103" cy="129"/>
              </a:xfrm>
              <a:custGeom>
                <a:avLst/>
                <a:gdLst>
                  <a:gd name="T0" fmla="*/ 3 w 112"/>
                  <a:gd name="T1" fmla="*/ 0 h 129"/>
                  <a:gd name="T2" fmla="*/ 78 w 112"/>
                  <a:gd name="T3" fmla="*/ 35 h 129"/>
                  <a:gd name="T4" fmla="*/ 111 w 112"/>
                  <a:gd name="T5" fmla="*/ 72 h 129"/>
                  <a:gd name="T6" fmla="*/ 111 w 112"/>
                  <a:gd name="T7" fmla="*/ 104 h 129"/>
                  <a:gd name="T8" fmla="*/ 87 w 112"/>
                  <a:gd name="T9" fmla="*/ 128 h 129"/>
                  <a:gd name="T10" fmla="*/ 0 w 112"/>
                  <a:gd name="T11" fmla="*/ 104 h 129"/>
                  <a:gd name="T12" fmla="*/ 3 w 112"/>
                  <a:gd name="T13" fmla="*/ 0 h 129"/>
                  <a:gd name="T14" fmla="*/ 0 60000 65536"/>
                  <a:gd name="T15" fmla="*/ 0 60000 65536"/>
                  <a:gd name="T16" fmla="*/ 0 60000 65536"/>
                  <a:gd name="T17" fmla="*/ 0 60000 65536"/>
                  <a:gd name="T18" fmla="*/ 0 60000 65536"/>
                  <a:gd name="T19" fmla="*/ 0 60000 65536"/>
                  <a:gd name="T20" fmla="*/ 0 60000 65536"/>
                  <a:gd name="T21" fmla="*/ 0 w 112"/>
                  <a:gd name="T22" fmla="*/ 0 h 129"/>
                  <a:gd name="T23" fmla="*/ 112 w 112"/>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29">
                    <a:moveTo>
                      <a:pt x="3" y="0"/>
                    </a:moveTo>
                    <a:lnTo>
                      <a:pt x="78" y="35"/>
                    </a:lnTo>
                    <a:lnTo>
                      <a:pt x="111" y="72"/>
                    </a:lnTo>
                    <a:lnTo>
                      <a:pt x="111" y="104"/>
                    </a:lnTo>
                    <a:lnTo>
                      <a:pt x="87" y="128"/>
                    </a:lnTo>
                    <a:lnTo>
                      <a:pt x="0" y="104"/>
                    </a:lnTo>
                    <a:lnTo>
                      <a:pt x="3" y="0"/>
                    </a:lnTo>
                  </a:path>
                </a:pathLst>
              </a:custGeom>
              <a:solidFill>
                <a:srgbClr val="FE9B03"/>
              </a:solidFill>
              <a:ln w="12700" cap="rnd" cmpd="sng">
                <a:solidFill>
                  <a:schemeClr val="tx1"/>
                </a:solidFill>
                <a:prstDash val="solid"/>
                <a:round/>
                <a:headEnd/>
                <a:tailEnd/>
              </a:ln>
            </p:spPr>
            <p:txBody>
              <a:bodyPr/>
              <a:lstStyle/>
              <a:p>
                <a:endParaRPr lang="en-US"/>
              </a:p>
            </p:txBody>
          </p:sp>
          <p:sp>
            <p:nvSpPr>
              <p:cNvPr id="3114" name="Freeform 44"/>
              <p:cNvSpPr>
                <a:spLocks/>
              </p:cNvSpPr>
              <p:nvPr/>
            </p:nvSpPr>
            <p:spPr bwMode="auto">
              <a:xfrm>
                <a:off x="2818" y="2943"/>
                <a:ext cx="99" cy="194"/>
              </a:xfrm>
              <a:custGeom>
                <a:avLst/>
                <a:gdLst>
                  <a:gd name="T0" fmla="*/ 0 w 107"/>
                  <a:gd name="T1" fmla="*/ 0 h 194"/>
                  <a:gd name="T2" fmla="*/ 0 w 107"/>
                  <a:gd name="T3" fmla="*/ 131 h 194"/>
                  <a:gd name="T4" fmla="*/ 106 w 107"/>
                  <a:gd name="T5" fmla="*/ 193 h 194"/>
                  <a:gd name="T6" fmla="*/ 106 w 107"/>
                  <a:gd name="T7" fmla="*/ 62 h 194"/>
                  <a:gd name="T8" fmla="*/ 0 w 107"/>
                  <a:gd name="T9" fmla="*/ 0 h 194"/>
                  <a:gd name="T10" fmla="*/ 0 60000 65536"/>
                  <a:gd name="T11" fmla="*/ 0 60000 65536"/>
                  <a:gd name="T12" fmla="*/ 0 60000 65536"/>
                  <a:gd name="T13" fmla="*/ 0 60000 65536"/>
                  <a:gd name="T14" fmla="*/ 0 60000 65536"/>
                  <a:gd name="T15" fmla="*/ 0 w 107"/>
                  <a:gd name="T16" fmla="*/ 0 h 194"/>
                  <a:gd name="T17" fmla="*/ 107 w 107"/>
                  <a:gd name="T18" fmla="*/ 194 h 194"/>
                </a:gdLst>
                <a:ahLst/>
                <a:cxnLst>
                  <a:cxn ang="T10">
                    <a:pos x="T0" y="T1"/>
                  </a:cxn>
                  <a:cxn ang="T11">
                    <a:pos x="T2" y="T3"/>
                  </a:cxn>
                  <a:cxn ang="T12">
                    <a:pos x="T4" y="T5"/>
                  </a:cxn>
                  <a:cxn ang="T13">
                    <a:pos x="T6" y="T7"/>
                  </a:cxn>
                  <a:cxn ang="T14">
                    <a:pos x="T8" y="T9"/>
                  </a:cxn>
                </a:cxnLst>
                <a:rect l="T15" t="T16" r="T17" b="T18"/>
                <a:pathLst>
                  <a:path w="107" h="194">
                    <a:moveTo>
                      <a:pt x="0" y="0"/>
                    </a:moveTo>
                    <a:lnTo>
                      <a:pt x="0" y="131"/>
                    </a:lnTo>
                    <a:lnTo>
                      <a:pt x="106" y="193"/>
                    </a:lnTo>
                    <a:lnTo>
                      <a:pt x="106" y="62"/>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grpSp>
      </p:grpSp>
      <p:sp>
        <p:nvSpPr>
          <p:cNvPr id="3093" name="Rectangle 45"/>
          <p:cNvSpPr>
            <a:spLocks noGrp="1" noChangeArrowheads="1"/>
          </p:cNvSpPr>
          <p:nvPr>
            <p:ph type="title"/>
          </p:nvPr>
        </p:nvSpPr>
        <p:spPr>
          <a:xfrm>
            <a:off x="3040063" y="190500"/>
            <a:ext cx="3900487" cy="1157288"/>
          </a:xfrm>
        </p:spPr>
        <p:txBody>
          <a:bodyPr/>
          <a:lstStyle/>
          <a:p>
            <a:pPr eaLnBrk="1" hangingPunct="1"/>
            <a:r>
              <a:rPr lang="en-US" b="1"/>
              <a:t>WIRING HUB</a:t>
            </a:r>
          </a:p>
        </p:txBody>
      </p:sp>
      <p:sp>
        <p:nvSpPr>
          <p:cNvPr id="3094" name="Rectangle 46"/>
          <p:cNvSpPr>
            <a:spLocks noGrp="1" noChangeArrowheads="1"/>
          </p:cNvSpPr>
          <p:nvPr>
            <p:ph type="body" sz="half" idx="1"/>
          </p:nvPr>
        </p:nvSpPr>
        <p:spPr>
          <a:xfrm>
            <a:off x="1806575" y="4532313"/>
            <a:ext cx="6481763" cy="1816100"/>
          </a:xfrm>
        </p:spPr>
        <p:txBody>
          <a:bodyPr/>
          <a:lstStyle/>
          <a:p>
            <a:pPr eaLnBrk="1" hangingPunct="1">
              <a:lnSpc>
                <a:spcPct val="90000"/>
              </a:lnSpc>
              <a:spcBef>
                <a:spcPct val="40000"/>
              </a:spcBef>
            </a:pPr>
            <a:r>
              <a:rPr lang="en-US" sz="2600">
                <a:solidFill>
                  <a:srgbClr val="063DE8"/>
                </a:solidFill>
              </a:rPr>
              <a:t>Serves as center of network</a:t>
            </a:r>
          </a:p>
          <a:p>
            <a:pPr eaLnBrk="1" hangingPunct="1">
              <a:lnSpc>
                <a:spcPct val="90000"/>
              </a:lnSpc>
              <a:spcBef>
                <a:spcPct val="40000"/>
              </a:spcBef>
            </a:pPr>
            <a:r>
              <a:rPr lang="en-US" sz="2600">
                <a:solidFill>
                  <a:srgbClr val="063DE8"/>
                </a:solidFill>
              </a:rPr>
              <a:t>Contains multiple independent but connected modules where network equipment can be connected </a:t>
            </a:r>
          </a:p>
        </p:txBody>
      </p:sp>
      <p:sp>
        <p:nvSpPr>
          <p:cNvPr id="3095" name="Rectangle 47"/>
          <p:cNvSpPr>
            <a:spLocks noChangeArrowheads="1"/>
          </p:cNvSpPr>
          <p:nvPr/>
        </p:nvSpPr>
        <p:spPr bwMode="auto">
          <a:xfrm>
            <a:off x="3208338" y="1771650"/>
            <a:ext cx="1130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b="1">
                <a:solidFill>
                  <a:schemeClr val="accent2"/>
                </a:solidFill>
                <a:latin typeface="Helvetica" panose="020B0604020202020204" pitchFamily="34" charset="0"/>
              </a:rPr>
              <a:t>Wiring</a:t>
            </a:r>
          </a:p>
          <a:p>
            <a:pPr algn="ctr"/>
            <a:r>
              <a:rPr lang="en-US" b="1">
                <a:solidFill>
                  <a:schemeClr val="accent2"/>
                </a:solidFill>
                <a:latin typeface="Helvetica" panose="020B0604020202020204" pitchFamily="34" charset="0"/>
              </a:rPr>
              <a:t>Hub</a:t>
            </a:r>
            <a:endParaRPr lang="en-US" b="1">
              <a:latin typeface="Helvetica" panose="020B0604020202020204" pitchFamily="34" charset="0"/>
            </a:endParaRPr>
          </a:p>
        </p:txBody>
      </p:sp>
      <p:sp>
        <p:nvSpPr>
          <p:cNvPr id="3096" name="Line 48"/>
          <p:cNvSpPr>
            <a:spLocks noChangeShapeType="1"/>
          </p:cNvSpPr>
          <p:nvPr/>
        </p:nvSpPr>
        <p:spPr bwMode="auto">
          <a:xfrm flipH="1" flipV="1">
            <a:off x="3033713" y="3633788"/>
            <a:ext cx="471487" cy="100965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97" name="Freeform 49"/>
          <p:cNvSpPr>
            <a:spLocks/>
          </p:cNvSpPr>
          <p:nvPr/>
        </p:nvSpPr>
        <p:spPr bwMode="auto">
          <a:xfrm flipV="1">
            <a:off x="5002213" y="3087688"/>
            <a:ext cx="2057400" cy="333375"/>
          </a:xfrm>
          <a:custGeom>
            <a:avLst/>
            <a:gdLst>
              <a:gd name="T0" fmla="*/ 0 w 1497"/>
              <a:gd name="T1" fmla="*/ 262 h 470"/>
              <a:gd name="T2" fmla="*/ 0 w 1497"/>
              <a:gd name="T3" fmla="*/ 305 h 470"/>
              <a:gd name="T4" fmla="*/ 0 w 1497"/>
              <a:gd name="T5" fmla="*/ 349 h 470"/>
              <a:gd name="T6" fmla="*/ 11 w 1497"/>
              <a:gd name="T7" fmla="*/ 393 h 470"/>
              <a:gd name="T8" fmla="*/ 38 w 1497"/>
              <a:gd name="T9" fmla="*/ 425 h 470"/>
              <a:gd name="T10" fmla="*/ 80 w 1497"/>
              <a:gd name="T11" fmla="*/ 447 h 470"/>
              <a:gd name="T12" fmla="*/ 120 w 1497"/>
              <a:gd name="T13" fmla="*/ 466 h 470"/>
              <a:gd name="T14" fmla="*/ 181 w 1497"/>
              <a:gd name="T15" fmla="*/ 469 h 470"/>
              <a:gd name="T16" fmla="*/ 227 w 1497"/>
              <a:gd name="T17" fmla="*/ 469 h 470"/>
              <a:gd name="T18" fmla="*/ 283 w 1497"/>
              <a:gd name="T19" fmla="*/ 469 h 470"/>
              <a:gd name="T20" fmla="*/ 329 w 1497"/>
              <a:gd name="T21" fmla="*/ 469 h 470"/>
              <a:gd name="T22" fmla="*/ 373 w 1497"/>
              <a:gd name="T23" fmla="*/ 459 h 470"/>
              <a:gd name="T24" fmla="*/ 420 w 1497"/>
              <a:gd name="T25" fmla="*/ 436 h 470"/>
              <a:gd name="T26" fmla="*/ 465 w 1497"/>
              <a:gd name="T27" fmla="*/ 415 h 470"/>
              <a:gd name="T28" fmla="*/ 510 w 1497"/>
              <a:gd name="T29" fmla="*/ 393 h 470"/>
              <a:gd name="T30" fmla="*/ 555 w 1497"/>
              <a:gd name="T31" fmla="*/ 374 h 470"/>
              <a:gd name="T32" fmla="*/ 602 w 1497"/>
              <a:gd name="T33" fmla="*/ 349 h 470"/>
              <a:gd name="T34" fmla="*/ 639 w 1497"/>
              <a:gd name="T35" fmla="*/ 321 h 470"/>
              <a:gd name="T36" fmla="*/ 677 w 1497"/>
              <a:gd name="T37" fmla="*/ 282 h 470"/>
              <a:gd name="T38" fmla="*/ 704 w 1497"/>
              <a:gd name="T39" fmla="*/ 240 h 470"/>
              <a:gd name="T40" fmla="*/ 725 w 1497"/>
              <a:gd name="T41" fmla="*/ 207 h 470"/>
              <a:gd name="T42" fmla="*/ 748 w 1497"/>
              <a:gd name="T43" fmla="*/ 164 h 470"/>
              <a:gd name="T44" fmla="*/ 796 w 1497"/>
              <a:gd name="T45" fmla="*/ 126 h 470"/>
              <a:gd name="T46" fmla="*/ 839 w 1497"/>
              <a:gd name="T47" fmla="*/ 87 h 470"/>
              <a:gd name="T48" fmla="*/ 874 w 1497"/>
              <a:gd name="T49" fmla="*/ 54 h 470"/>
              <a:gd name="T50" fmla="*/ 918 w 1497"/>
              <a:gd name="T51" fmla="*/ 33 h 470"/>
              <a:gd name="T52" fmla="*/ 976 w 1497"/>
              <a:gd name="T53" fmla="*/ 10 h 470"/>
              <a:gd name="T54" fmla="*/ 1032 w 1497"/>
              <a:gd name="T55" fmla="*/ 0 h 470"/>
              <a:gd name="T56" fmla="*/ 1088 w 1497"/>
              <a:gd name="T57" fmla="*/ 0 h 470"/>
              <a:gd name="T58" fmla="*/ 1134 w 1497"/>
              <a:gd name="T59" fmla="*/ 0 h 470"/>
              <a:gd name="T60" fmla="*/ 1179 w 1497"/>
              <a:gd name="T61" fmla="*/ 0 h 470"/>
              <a:gd name="T62" fmla="*/ 1237 w 1497"/>
              <a:gd name="T63" fmla="*/ 0 h 470"/>
              <a:gd name="T64" fmla="*/ 1293 w 1497"/>
              <a:gd name="T65" fmla="*/ 0 h 470"/>
              <a:gd name="T66" fmla="*/ 1345 w 1497"/>
              <a:gd name="T67" fmla="*/ 9 h 470"/>
              <a:gd name="T68" fmla="*/ 1387 w 1497"/>
              <a:gd name="T69" fmla="*/ 30 h 470"/>
              <a:gd name="T70" fmla="*/ 1421 w 1497"/>
              <a:gd name="T71" fmla="*/ 71 h 470"/>
              <a:gd name="T72" fmla="*/ 1460 w 1497"/>
              <a:gd name="T73" fmla="*/ 101 h 4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97"/>
              <a:gd name="T112" fmla="*/ 0 h 470"/>
              <a:gd name="T113" fmla="*/ 1497 w 1497"/>
              <a:gd name="T114" fmla="*/ 470 h 4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97" h="470">
                <a:moveTo>
                  <a:pt x="0" y="240"/>
                </a:moveTo>
                <a:lnTo>
                  <a:pt x="0" y="262"/>
                </a:lnTo>
                <a:lnTo>
                  <a:pt x="0" y="284"/>
                </a:lnTo>
                <a:lnTo>
                  <a:pt x="0" y="305"/>
                </a:lnTo>
                <a:lnTo>
                  <a:pt x="0" y="328"/>
                </a:lnTo>
                <a:lnTo>
                  <a:pt x="0" y="349"/>
                </a:lnTo>
                <a:lnTo>
                  <a:pt x="0" y="371"/>
                </a:lnTo>
                <a:lnTo>
                  <a:pt x="11" y="393"/>
                </a:lnTo>
                <a:lnTo>
                  <a:pt x="23" y="415"/>
                </a:lnTo>
                <a:lnTo>
                  <a:pt x="38" y="425"/>
                </a:lnTo>
                <a:lnTo>
                  <a:pt x="57" y="436"/>
                </a:lnTo>
                <a:lnTo>
                  <a:pt x="80" y="447"/>
                </a:lnTo>
                <a:lnTo>
                  <a:pt x="101" y="459"/>
                </a:lnTo>
                <a:lnTo>
                  <a:pt x="120" y="466"/>
                </a:lnTo>
                <a:lnTo>
                  <a:pt x="147" y="469"/>
                </a:lnTo>
                <a:lnTo>
                  <a:pt x="181" y="469"/>
                </a:lnTo>
                <a:lnTo>
                  <a:pt x="203" y="469"/>
                </a:lnTo>
                <a:lnTo>
                  <a:pt x="227" y="469"/>
                </a:lnTo>
                <a:lnTo>
                  <a:pt x="261" y="469"/>
                </a:lnTo>
                <a:lnTo>
                  <a:pt x="283" y="469"/>
                </a:lnTo>
                <a:lnTo>
                  <a:pt x="306" y="469"/>
                </a:lnTo>
                <a:lnTo>
                  <a:pt x="329" y="469"/>
                </a:lnTo>
                <a:lnTo>
                  <a:pt x="349" y="464"/>
                </a:lnTo>
                <a:lnTo>
                  <a:pt x="373" y="459"/>
                </a:lnTo>
                <a:lnTo>
                  <a:pt x="397" y="447"/>
                </a:lnTo>
                <a:lnTo>
                  <a:pt x="420" y="436"/>
                </a:lnTo>
                <a:lnTo>
                  <a:pt x="441" y="426"/>
                </a:lnTo>
                <a:lnTo>
                  <a:pt x="465" y="415"/>
                </a:lnTo>
                <a:lnTo>
                  <a:pt x="488" y="403"/>
                </a:lnTo>
                <a:lnTo>
                  <a:pt x="510" y="393"/>
                </a:lnTo>
                <a:lnTo>
                  <a:pt x="534" y="382"/>
                </a:lnTo>
                <a:lnTo>
                  <a:pt x="555" y="374"/>
                </a:lnTo>
                <a:lnTo>
                  <a:pt x="578" y="360"/>
                </a:lnTo>
                <a:lnTo>
                  <a:pt x="602" y="349"/>
                </a:lnTo>
                <a:lnTo>
                  <a:pt x="621" y="335"/>
                </a:lnTo>
                <a:lnTo>
                  <a:pt x="639" y="321"/>
                </a:lnTo>
                <a:lnTo>
                  <a:pt x="658" y="305"/>
                </a:lnTo>
                <a:lnTo>
                  <a:pt x="677" y="282"/>
                </a:lnTo>
                <a:lnTo>
                  <a:pt x="692" y="262"/>
                </a:lnTo>
                <a:lnTo>
                  <a:pt x="704" y="240"/>
                </a:lnTo>
                <a:lnTo>
                  <a:pt x="713" y="222"/>
                </a:lnTo>
                <a:lnTo>
                  <a:pt x="725" y="207"/>
                </a:lnTo>
                <a:lnTo>
                  <a:pt x="737" y="185"/>
                </a:lnTo>
                <a:lnTo>
                  <a:pt x="748" y="164"/>
                </a:lnTo>
                <a:lnTo>
                  <a:pt x="769" y="144"/>
                </a:lnTo>
                <a:lnTo>
                  <a:pt x="796" y="126"/>
                </a:lnTo>
                <a:lnTo>
                  <a:pt x="820" y="103"/>
                </a:lnTo>
                <a:lnTo>
                  <a:pt x="839" y="87"/>
                </a:lnTo>
                <a:lnTo>
                  <a:pt x="857" y="69"/>
                </a:lnTo>
                <a:lnTo>
                  <a:pt x="874" y="54"/>
                </a:lnTo>
                <a:lnTo>
                  <a:pt x="895" y="43"/>
                </a:lnTo>
                <a:lnTo>
                  <a:pt x="918" y="33"/>
                </a:lnTo>
                <a:lnTo>
                  <a:pt x="952" y="22"/>
                </a:lnTo>
                <a:lnTo>
                  <a:pt x="976" y="10"/>
                </a:lnTo>
                <a:lnTo>
                  <a:pt x="1009" y="0"/>
                </a:lnTo>
                <a:lnTo>
                  <a:pt x="1032" y="0"/>
                </a:lnTo>
                <a:lnTo>
                  <a:pt x="1055" y="0"/>
                </a:lnTo>
                <a:lnTo>
                  <a:pt x="1088" y="0"/>
                </a:lnTo>
                <a:lnTo>
                  <a:pt x="1112" y="0"/>
                </a:lnTo>
                <a:lnTo>
                  <a:pt x="1134" y="0"/>
                </a:lnTo>
                <a:lnTo>
                  <a:pt x="1156" y="0"/>
                </a:lnTo>
                <a:lnTo>
                  <a:pt x="1179" y="0"/>
                </a:lnTo>
                <a:lnTo>
                  <a:pt x="1214" y="0"/>
                </a:lnTo>
                <a:lnTo>
                  <a:pt x="1237" y="0"/>
                </a:lnTo>
                <a:lnTo>
                  <a:pt x="1270" y="0"/>
                </a:lnTo>
                <a:lnTo>
                  <a:pt x="1293" y="0"/>
                </a:lnTo>
                <a:lnTo>
                  <a:pt x="1315" y="3"/>
                </a:lnTo>
                <a:lnTo>
                  <a:pt x="1345" y="9"/>
                </a:lnTo>
                <a:lnTo>
                  <a:pt x="1372" y="15"/>
                </a:lnTo>
                <a:lnTo>
                  <a:pt x="1387" y="30"/>
                </a:lnTo>
                <a:lnTo>
                  <a:pt x="1400" y="48"/>
                </a:lnTo>
                <a:lnTo>
                  <a:pt x="1421" y="71"/>
                </a:lnTo>
                <a:lnTo>
                  <a:pt x="1447" y="85"/>
                </a:lnTo>
                <a:lnTo>
                  <a:pt x="1460" y="101"/>
                </a:lnTo>
                <a:lnTo>
                  <a:pt x="1496" y="136"/>
                </a:lnTo>
              </a:path>
            </a:pathLst>
          </a:custGeom>
          <a:noFill/>
          <a:ln w="25400"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477606611"/>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AutoShape 2"/>
          <p:cNvSpPr>
            <a:spLocks noChangeArrowheads="1"/>
          </p:cNvSpPr>
          <p:nvPr/>
        </p:nvSpPr>
        <p:spPr bwMode="auto">
          <a:xfrm>
            <a:off x="3870325" y="2630488"/>
            <a:ext cx="1335088" cy="650875"/>
          </a:xfrm>
          <a:prstGeom prst="cube">
            <a:avLst>
              <a:gd name="adj" fmla="val 5624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4103" name="Freeform 3"/>
          <p:cNvSpPr>
            <a:spLocks/>
          </p:cNvSpPr>
          <p:nvPr/>
        </p:nvSpPr>
        <p:spPr bwMode="auto">
          <a:xfrm>
            <a:off x="4098925" y="3041650"/>
            <a:ext cx="147638"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4104" name="Freeform 4"/>
          <p:cNvSpPr>
            <a:spLocks/>
          </p:cNvSpPr>
          <p:nvPr/>
        </p:nvSpPr>
        <p:spPr bwMode="auto">
          <a:xfrm>
            <a:off x="4298950" y="3044825"/>
            <a:ext cx="147638" cy="92075"/>
          </a:xfrm>
          <a:custGeom>
            <a:avLst/>
            <a:gdLst>
              <a:gd name="T0" fmla="*/ 0 w 100"/>
              <a:gd name="T1" fmla="*/ 0 h 58"/>
              <a:gd name="T2" fmla="*/ 0 w 100"/>
              <a:gd name="T3" fmla="*/ 34 h 58"/>
              <a:gd name="T4" fmla="*/ 24 w 100"/>
              <a:gd name="T5" fmla="*/ 34 h 58"/>
              <a:gd name="T6" fmla="*/ 26 w 100"/>
              <a:gd name="T7" fmla="*/ 57 h 58"/>
              <a:gd name="T8" fmla="*/ 75 w 100"/>
              <a:gd name="T9" fmla="*/ 57 h 58"/>
              <a:gd name="T10" fmla="*/ 77 w 100"/>
              <a:gd name="T11" fmla="*/ 36 h 58"/>
              <a:gd name="T12" fmla="*/ 99 w 100"/>
              <a:gd name="T13" fmla="*/ 36 h 58"/>
              <a:gd name="T14" fmla="*/ 99 w 100"/>
              <a:gd name="T15" fmla="*/ 0 h 58"/>
              <a:gd name="T16" fmla="*/ 0 w 100"/>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58"/>
              <a:gd name="T29" fmla="*/ 100 w 100"/>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58">
                <a:moveTo>
                  <a:pt x="0" y="0"/>
                </a:moveTo>
                <a:lnTo>
                  <a:pt x="0" y="34"/>
                </a:lnTo>
                <a:lnTo>
                  <a:pt x="24" y="34"/>
                </a:lnTo>
                <a:lnTo>
                  <a:pt x="26" y="57"/>
                </a:lnTo>
                <a:lnTo>
                  <a:pt x="75" y="57"/>
                </a:lnTo>
                <a:lnTo>
                  <a:pt x="77" y="36"/>
                </a:lnTo>
                <a:lnTo>
                  <a:pt x="99" y="36"/>
                </a:lnTo>
                <a:lnTo>
                  <a:pt x="99"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4105" name="Freeform 5"/>
          <p:cNvSpPr>
            <a:spLocks/>
          </p:cNvSpPr>
          <p:nvPr/>
        </p:nvSpPr>
        <p:spPr bwMode="auto">
          <a:xfrm>
            <a:off x="4484688" y="3044825"/>
            <a:ext cx="149225" cy="92075"/>
          </a:xfrm>
          <a:custGeom>
            <a:avLst/>
            <a:gdLst>
              <a:gd name="T0" fmla="*/ 0 w 102"/>
              <a:gd name="T1" fmla="*/ 0 h 58"/>
              <a:gd name="T2" fmla="*/ 0 w 102"/>
              <a:gd name="T3" fmla="*/ 34 h 58"/>
              <a:gd name="T4" fmla="*/ 26 w 102"/>
              <a:gd name="T5" fmla="*/ 34 h 58"/>
              <a:gd name="T6" fmla="*/ 28 w 102"/>
              <a:gd name="T7" fmla="*/ 57 h 58"/>
              <a:gd name="T8" fmla="*/ 77 w 102"/>
              <a:gd name="T9" fmla="*/ 57 h 58"/>
              <a:gd name="T10" fmla="*/ 79 w 102"/>
              <a:gd name="T11" fmla="*/ 36 h 58"/>
              <a:gd name="T12" fmla="*/ 101 w 102"/>
              <a:gd name="T13" fmla="*/ 36 h 58"/>
              <a:gd name="T14" fmla="*/ 101 w 102"/>
              <a:gd name="T15" fmla="*/ 0 h 58"/>
              <a:gd name="T16" fmla="*/ 0 w 102"/>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58"/>
              <a:gd name="T29" fmla="*/ 102 w 102"/>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58">
                <a:moveTo>
                  <a:pt x="0" y="0"/>
                </a:moveTo>
                <a:lnTo>
                  <a:pt x="0" y="34"/>
                </a:lnTo>
                <a:lnTo>
                  <a:pt x="26" y="34"/>
                </a:lnTo>
                <a:lnTo>
                  <a:pt x="28" y="57"/>
                </a:lnTo>
                <a:lnTo>
                  <a:pt x="77" y="57"/>
                </a:lnTo>
                <a:lnTo>
                  <a:pt x="79" y="36"/>
                </a:lnTo>
                <a:lnTo>
                  <a:pt x="101" y="36"/>
                </a:lnTo>
                <a:lnTo>
                  <a:pt x="101"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4106" name="Freeform 6"/>
          <p:cNvSpPr>
            <a:spLocks/>
          </p:cNvSpPr>
          <p:nvPr/>
        </p:nvSpPr>
        <p:spPr bwMode="auto">
          <a:xfrm>
            <a:off x="4675188" y="3044825"/>
            <a:ext cx="147637"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4107" name="Freeform 8"/>
          <p:cNvSpPr>
            <a:spLocks/>
          </p:cNvSpPr>
          <p:nvPr/>
        </p:nvSpPr>
        <p:spPr bwMode="auto">
          <a:xfrm>
            <a:off x="4302125" y="3165475"/>
            <a:ext cx="147638"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4108" name="Freeform 9"/>
          <p:cNvSpPr>
            <a:spLocks/>
          </p:cNvSpPr>
          <p:nvPr/>
        </p:nvSpPr>
        <p:spPr bwMode="auto">
          <a:xfrm>
            <a:off x="4487863" y="3165475"/>
            <a:ext cx="149225"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4109" name="Freeform 10"/>
          <p:cNvSpPr>
            <a:spLocks/>
          </p:cNvSpPr>
          <p:nvPr/>
        </p:nvSpPr>
        <p:spPr bwMode="auto">
          <a:xfrm>
            <a:off x="4095750" y="3179763"/>
            <a:ext cx="147638"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4110" name="Oval 12"/>
          <p:cNvSpPr>
            <a:spLocks noChangeArrowheads="1"/>
          </p:cNvSpPr>
          <p:nvPr/>
        </p:nvSpPr>
        <p:spPr bwMode="auto">
          <a:xfrm>
            <a:off x="3895725" y="3081338"/>
            <a:ext cx="44450" cy="44450"/>
          </a:xfrm>
          <a:prstGeom prst="ellipse">
            <a:avLst/>
          </a:prstGeom>
          <a:solidFill>
            <a:schemeClr val="accent2"/>
          </a:solidFill>
          <a:ln w="12700">
            <a:solidFill>
              <a:schemeClr val="accent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4111" name="Oval 13"/>
          <p:cNvSpPr>
            <a:spLocks noChangeArrowheads="1"/>
          </p:cNvSpPr>
          <p:nvPr/>
        </p:nvSpPr>
        <p:spPr bwMode="auto">
          <a:xfrm>
            <a:off x="2490788" y="3213100"/>
            <a:ext cx="44450" cy="44450"/>
          </a:xfrm>
          <a:prstGeom prst="ellipse">
            <a:avLst/>
          </a:prstGeom>
          <a:solidFill>
            <a:srgbClr val="FFFFFF"/>
          </a:solidFill>
          <a:ln w="12700">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4112" name="Rectangle 15"/>
          <p:cNvSpPr>
            <a:spLocks noChangeArrowheads="1"/>
          </p:cNvSpPr>
          <p:nvPr/>
        </p:nvSpPr>
        <p:spPr bwMode="auto">
          <a:xfrm>
            <a:off x="4686300" y="3173413"/>
            <a:ext cx="122238" cy="107950"/>
          </a:xfrm>
          <a:prstGeom prst="rect">
            <a:avLst/>
          </a:prstGeom>
          <a:solidFill>
            <a:schemeClr val="tx2"/>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aphicFrame>
        <p:nvGraphicFramePr>
          <p:cNvPr id="4098" name="Object 0"/>
          <p:cNvGraphicFramePr>
            <a:graphicFrameLocks/>
          </p:cNvGraphicFramePr>
          <p:nvPr/>
        </p:nvGraphicFramePr>
        <p:xfrm>
          <a:off x="1420813" y="2630488"/>
          <a:ext cx="1450975" cy="1174750"/>
        </p:xfrm>
        <a:graphic>
          <a:graphicData uri="http://schemas.openxmlformats.org/presentationml/2006/ole">
            <mc:AlternateContent xmlns:mc="http://schemas.openxmlformats.org/markup-compatibility/2006">
              <mc:Choice xmlns:v="urn:schemas-microsoft-com:vml" Requires="v">
                <p:oleObj name="Microsoft ClipArt Gallery" r:id="rId3" imgW="4394160" imgH="3555720" progId="MS_ClipArt_Gallery">
                  <p:embed/>
                </p:oleObj>
              </mc:Choice>
              <mc:Fallback>
                <p:oleObj name="Microsoft ClipArt Gallery" r:id="rId3" imgW="4394160" imgH="355572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0813" y="2630488"/>
                        <a:ext cx="145097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3" name="Rectangle 17"/>
          <p:cNvSpPr>
            <a:spLocks noChangeArrowheads="1"/>
          </p:cNvSpPr>
          <p:nvPr/>
        </p:nvSpPr>
        <p:spPr bwMode="auto">
          <a:xfrm>
            <a:off x="4098925" y="3171825"/>
            <a:ext cx="122238" cy="107950"/>
          </a:xfrm>
          <a:prstGeom prst="rect">
            <a:avLst/>
          </a:prstGeom>
          <a:solidFill>
            <a:schemeClr val="tx2"/>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4114" name="Freeform 18"/>
          <p:cNvSpPr>
            <a:spLocks/>
          </p:cNvSpPr>
          <p:nvPr/>
        </p:nvSpPr>
        <p:spPr bwMode="auto">
          <a:xfrm>
            <a:off x="2376488" y="2862263"/>
            <a:ext cx="1747837" cy="609600"/>
          </a:xfrm>
          <a:custGeom>
            <a:avLst/>
            <a:gdLst>
              <a:gd name="T0" fmla="*/ 785 w 786"/>
              <a:gd name="T1" fmla="*/ 512 h 886"/>
              <a:gd name="T2" fmla="*/ 773 w 786"/>
              <a:gd name="T3" fmla="*/ 565 h 886"/>
              <a:gd name="T4" fmla="*/ 762 w 786"/>
              <a:gd name="T5" fmla="*/ 619 h 886"/>
              <a:gd name="T6" fmla="*/ 738 w 786"/>
              <a:gd name="T7" fmla="*/ 661 h 886"/>
              <a:gd name="T8" fmla="*/ 711 w 786"/>
              <a:gd name="T9" fmla="*/ 700 h 886"/>
              <a:gd name="T10" fmla="*/ 681 w 786"/>
              <a:gd name="T11" fmla="*/ 747 h 886"/>
              <a:gd name="T12" fmla="*/ 646 w 786"/>
              <a:gd name="T13" fmla="*/ 779 h 886"/>
              <a:gd name="T14" fmla="*/ 599 w 786"/>
              <a:gd name="T15" fmla="*/ 821 h 886"/>
              <a:gd name="T16" fmla="*/ 542 w 786"/>
              <a:gd name="T17" fmla="*/ 853 h 886"/>
              <a:gd name="T18" fmla="*/ 495 w 786"/>
              <a:gd name="T19" fmla="*/ 875 h 886"/>
              <a:gd name="T20" fmla="*/ 450 w 786"/>
              <a:gd name="T21" fmla="*/ 885 h 886"/>
              <a:gd name="T22" fmla="*/ 403 w 786"/>
              <a:gd name="T23" fmla="*/ 885 h 886"/>
              <a:gd name="T24" fmla="*/ 346 w 786"/>
              <a:gd name="T25" fmla="*/ 885 h 886"/>
              <a:gd name="T26" fmla="*/ 277 w 786"/>
              <a:gd name="T27" fmla="*/ 885 h 886"/>
              <a:gd name="T28" fmla="*/ 208 w 786"/>
              <a:gd name="T29" fmla="*/ 874 h 886"/>
              <a:gd name="T30" fmla="*/ 149 w 786"/>
              <a:gd name="T31" fmla="*/ 864 h 886"/>
              <a:gd name="T32" fmla="*/ 69 w 786"/>
              <a:gd name="T33" fmla="*/ 832 h 886"/>
              <a:gd name="T34" fmla="*/ 22 w 786"/>
              <a:gd name="T35" fmla="*/ 789 h 886"/>
              <a:gd name="T36" fmla="*/ 0 w 786"/>
              <a:gd name="T37" fmla="*/ 736 h 886"/>
              <a:gd name="T38" fmla="*/ 0 w 786"/>
              <a:gd name="T39" fmla="*/ 683 h 886"/>
              <a:gd name="T40" fmla="*/ 45 w 786"/>
              <a:gd name="T41" fmla="*/ 629 h 886"/>
              <a:gd name="T42" fmla="*/ 92 w 786"/>
              <a:gd name="T43" fmla="*/ 608 h 886"/>
              <a:gd name="T44" fmla="*/ 149 w 786"/>
              <a:gd name="T45" fmla="*/ 576 h 886"/>
              <a:gd name="T46" fmla="*/ 207 w 786"/>
              <a:gd name="T47" fmla="*/ 544 h 886"/>
              <a:gd name="T48" fmla="*/ 265 w 786"/>
              <a:gd name="T49" fmla="*/ 508 h 886"/>
              <a:gd name="T50" fmla="*/ 308 w 786"/>
              <a:gd name="T51" fmla="*/ 480 h 886"/>
              <a:gd name="T52" fmla="*/ 357 w 786"/>
              <a:gd name="T53" fmla="*/ 437 h 886"/>
              <a:gd name="T54" fmla="*/ 406 w 786"/>
              <a:gd name="T55" fmla="*/ 402 h 886"/>
              <a:gd name="T56" fmla="*/ 436 w 786"/>
              <a:gd name="T57" fmla="*/ 364 h 886"/>
              <a:gd name="T58" fmla="*/ 461 w 786"/>
              <a:gd name="T59" fmla="*/ 320 h 886"/>
              <a:gd name="T60" fmla="*/ 473 w 786"/>
              <a:gd name="T61" fmla="*/ 267 h 886"/>
              <a:gd name="T62" fmla="*/ 495 w 786"/>
              <a:gd name="T63" fmla="*/ 213 h 886"/>
              <a:gd name="T64" fmla="*/ 495 w 786"/>
              <a:gd name="T65" fmla="*/ 149 h 886"/>
              <a:gd name="T66" fmla="*/ 490 w 786"/>
              <a:gd name="T67" fmla="*/ 96 h 886"/>
              <a:gd name="T68" fmla="*/ 464 w 786"/>
              <a:gd name="T69" fmla="*/ 54 h 886"/>
              <a:gd name="T70" fmla="*/ 426 w 786"/>
              <a:gd name="T71" fmla="*/ 11 h 886"/>
              <a:gd name="T72" fmla="*/ 357 w 786"/>
              <a:gd name="T73" fmla="*/ 0 h 886"/>
              <a:gd name="T74" fmla="*/ 311 w 786"/>
              <a:gd name="T75" fmla="*/ 0 h 886"/>
              <a:gd name="T76" fmla="*/ 265 w 786"/>
              <a:gd name="T77" fmla="*/ 11 h 886"/>
              <a:gd name="T78" fmla="*/ 239 w 786"/>
              <a:gd name="T79" fmla="*/ 28 h 8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86"/>
              <a:gd name="T121" fmla="*/ 0 h 886"/>
              <a:gd name="T122" fmla="*/ 786 w 786"/>
              <a:gd name="T123" fmla="*/ 886 h 88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86" h="886">
                <a:moveTo>
                  <a:pt x="785" y="491"/>
                </a:moveTo>
                <a:lnTo>
                  <a:pt x="785" y="512"/>
                </a:lnTo>
                <a:lnTo>
                  <a:pt x="785" y="544"/>
                </a:lnTo>
                <a:lnTo>
                  <a:pt x="773" y="565"/>
                </a:lnTo>
                <a:lnTo>
                  <a:pt x="762" y="597"/>
                </a:lnTo>
                <a:lnTo>
                  <a:pt x="762" y="619"/>
                </a:lnTo>
                <a:lnTo>
                  <a:pt x="750" y="640"/>
                </a:lnTo>
                <a:lnTo>
                  <a:pt x="738" y="661"/>
                </a:lnTo>
                <a:lnTo>
                  <a:pt x="727" y="683"/>
                </a:lnTo>
                <a:lnTo>
                  <a:pt x="711" y="700"/>
                </a:lnTo>
                <a:lnTo>
                  <a:pt x="698" y="720"/>
                </a:lnTo>
                <a:lnTo>
                  <a:pt x="681" y="747"/>
                </a:lnTo>
                <a:lnTo>
                  <a:pt x="661" y="760"/>
                </a:lnTo>
                <a:lnTo>
                  <a:pt x="646" y="779"/>
                </a:lnTo>
                <a:lnTo>
                  <a:pt x="624" y="798"/>
                </a:lnTo>
                <a:lnTo>
                  <a:pt x="599" y="821"/>
                </a:lnTo>
                <a:lnTo>
                  <a:pt x="577" y="832"/>
                </a:lnTo>
                <a:lnTo>
                  <a:pt x="542" y="853"/>
                </a:lnTo>
                <a:lnTo>
                  <a:pt x="519" y="864"/>
                </a:lnTo>
                <a:lnTo>
                  <a:pt x="495" y="875"/>
                </a:lnTo>
                <a:lnTo>
                  <a:pt x="473" y="875"/>
                </a:lnTo>
                <a:lnTo>
                  <a:pt x="450" y="885"/>
                </a:lnTo>
                <a:lnTo>
                  <a:pt x="426" y="885"/>
                </a:lnTo>
                <a:lnTo>
                  <a:pt x="403" y="885"/>
                </a:lnTo>
                <a:lnTo>
                  <a:pt x="381" y="885"/>
                </a:lnTo>
                <a:lnTo>
                  <a:pt x="346" y="885"/>
                </a:lnTo>
                <a:lnTo>
                  <a:pt x="311" y="885"/>
                </a:lnTo>
                <a:lnTo>
                  <a:pt x="277" y="885"/>
                </a:lnTo>
                <a:lnTo>
                  <a:pt x="242" y="875"/>
                </a:lnTo>
                <a:lnTo>
                  <a:pt x="208" y="874"/>
                </a:lnTo>
                <a:lnTo>
                  <a:pt x="180" y="872"/>
                </a:lnTo>
                <a:lnTo>
                  <a:pt x="149" y="864"/>
                </a:lnTo>
                <a:lnTo>
                  <a:pt x="103" y="843"/>
                </a:lnTo>
                <a:lnTo>
                  <a:pt x="69" y="832"/>
                </a:lnTo>
                <a:lnTo>
                  <a:pt x="34" y="811"/>
                </a:lnTo>
                <a:lnTo>
                  <a:pt x="22" y="789"/>
                </a:lnTo>
                <a:lnTo>
                  <a:pt x="10" y="757"/>
                </a:lnTo>
                <a:lnTo>
                  <a:pt x="0" y="736"/>
                </a:lnTo>
                <a:lnTo>
                  <a:pt x="0" y="715"/>
                </a:lnTo>
                <a:lnTo>
                  <a:pt x="0" y="683"/>
                </a:lnTo>
                <a:lnTo>
                  <a:pt x="10" y="661"/>
                </a:lnTo>
                <a:lnTo>
                  <a:pt x="45" y="629"/>
                </a:lnTo>
                <a:lnTo>
                  <a:pt x="69" y="619"/>
                </a:lnTo>
                <a:lnTo>
                  <a:pt x="92" y="608"/>
                </a:lnTo>
                <a:lnTo>
                  <a:pt x="114" y="597"/>
                </a:lnTo>
                <a:lnTo>
                  <a:pt x="149" y="576"/>
                </a:lnTo>
                <a:lnTo>
                  <a:pt x="184" y="555"/>
                </a:lnTo>
                <a:lnTo>
                  <a:pt x="207" y="544"/>
                </a:lnTo>
                <a:lnTo>
                  <a:pt x="242" y="523"/>
                </a:lnTo>
                <a:lnTo>
                  <a:pt x="265" y="508"/>
                </a:lnTo>
                <a:lnTo>
                  <a:pt x="288" y="491"/>
                </a:lnTo>
                <a:lnTo>
                  <a:pt x="308" y="480"/>
                </a:lnTo>
                <a:lnTo>
                  <a:pt x="334" y="458"/>
                </a:lnTo>
                <a:lnTo>
                  <a:pt x="357" y="437"/>
                </a:lnTo>
                <a:lnTo>
                  <a:pt x="386" y="418"/>
                </a:lnTo>
                <a:lnTo>
                  <a:pt x="406" y="402"/>
                </a:lnTo>
                <a:lnTo>
                  <a:pt x="426" y="384"/>
                </a:lnTo>
                <a:lnTo>
                  <a:pt x="436" y="364"/>
                </a:lnTo>
                <a:lnTo>
                  <a:pt x="450" y="341"/>
                </a:lnTo>
                <a:lnTo>
                  <a:pt x="461" y="320"/>
                </a:lnTo>
                <a:lnTo>
                  <a:pt x="473" y="288"/>
                </a:lnTo>
                <a:lnTo>
                  <a:pt x="473" y="267"/>
                </a:lnTo>
                <a:lnTo>
                  <a:pt x="485" y="245"/>
                </a:lnTo>
                <a:lnTo>
                  <a:pt x="495" y="213"/>
                </a:lnTo>
                <a:lnTo>
                  <a:pt x="495" y="171"/>
                </a:lnTo>
                <a:lnTo>
                  <a:pt x="495" y="149"/>
                </a:lnTo>
                <a:lnTo>
                  <a:pt x="495" y="117"/>
                </a:lnTo>
                <a:lnTo>
                  <a:pt x="490" y="96"/>
                </a:lnTo>
                <a:lnTo>
                  <a:pt x="481" y="68"/>
                </a:lnTo>
                <a:lnTo>
                  <a:pt x="464" y="54"/>
                </a:lnTo>
                <a:lnTo>
                  <a:pt x="450" y="32"/>
                </a:lnTo>
                <a:lnTo>
                  <a:pt x="426" y="11"/>
                </a:lnTo>
                <a:lnTo>
                  <a:pt x="391" y="0"/>
                </a:lnTo>
                <a:lnTo>
                  <a:pt x="357" y="0"/>
                </a:lnTo>
                <a:lnTo>
                  <a:pt x="334" y="0"/>
                </a:lnTo>
                <a:lnTo>
                  <a:pt x="311" y="0"/>
                </a:lnTo>
                <a:lnTo>
                  <a:pt x="288" y="0"/>
                </a:lnTo>
                <a:lnTo>
                  <a:pt x="265" y="11"/>
                </a:lnTo>
                <a:lnTo>
                  <a:pt x="252" y="20"/>
                </a:lnTo>
                <a:lnTo>
                  <a:pt x="239" y="28"/>
                </a:lnTo>
                <a:lnTo>
                  <a:pt x="226" y="38"/>
                </a:lnTo>
              </a:path>
            </a:pathLst>
          </a:custGeom>
          <a:noFill/>
          <a:ln w="381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15" name="Rectangle 19"/>
          <p:cNvSpPr>
            <a:spLocks noChangeArrowheads="1"/>
          </p:cNvSpPr>
          <p:nvPr/>
        </p:nvSpPr>
        <p:spPr bwMode="auto">
          <a:xfrm>
            <a:off x="1349375" y="1743075"/>
            <a:ext cx="17430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latin typeface="Helvetica" panose="020B0604020202020204" pitchFamily="34" charset="0"/>
              </a:rPr>
              <a:t>Printer</a:t>
            </a:r>
            <a:endParaRPr lang="en-US" sz="1600" b="1">
              <a:latin typeface="Helvetica" panose="020B0604020202020204" pitchFamily="34" charset="0"/>
            </a:endParaRPr>
          </a:p>
          <a:p>
            <a:pPr algn="ctr"/>
            <a:r>
              <a:rPr lang="en-US" sz="1600" b="1">
                <a:latin typeface="Helvetica" panose="020B0604020202020204" pitchFamily="34" charset="0"/>
              </a:rPr>
              <a:t>(Also has a NIC)</a:t>
            </a:r>
          </a:p>
        </p:txBody>
      </p:sp>
      <p:sp>
        <p:nvSpPr>
          <p:cNvPr id="4116" name="Rectangle 20"/>
          <p:cNvSpPr>
            <a:spLocks noChangeArrowheads="1"/>
          </p:cNvSpPr>
          <p:nvPr/>
        </p:nvSpPr>
        <p:spPr bwMode="auto">
          <a:xfrm>
            <a:off x="7031038" y="3484563"/>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800" b="1">
                <a:latin typeface="Helvetica" panose="020B0604020202020204" pitchFamily="34" charset="0"/>
              </a:rPr>
              <a:t>NIC</a:t>
            </a:r>
            <a:endParaRPr lang="en-US" sz="1400" b="1">
              <a:latin typeface="Helvetica" panose="020B0604020202020204" pitchFamily="34" charset="0"/>
            </a:endParaRPr>
          </a:p>
        </p:txBody>
      </p:sp>
      <p:grpSp>
        <p:nvGrpSpPr>
          <p:cNvPr id="4117" name="Group 21"/>
          <p:cNvGrpSpPr>
            <a:grpSpLocks/>
          </p:cNvGrpSpPr>
          <p:nvPr/>
        </p:nvGrpSpPr>
        <p:grpSpPr bwMode="auto">
          <a:xfrm>
            <a:off x="7499350" y="2455863"/>
            <a:ext cx="1397000" cy="1508125"/>
            <a:chOff x="3758" y="1227"/>
            <a:chExt cx="1281" cy="1233"/>
          </a:xfrm>
        </p:grpSpPr>
        <p:graphicFrame>
          <p:nvGraphicFramePr>
            <p:cNvPr id="4100" name="Object 2"/>
            <p:cNvGraphicFramePr>
              <a:graphicFrameLocks/>
            </p:cNvGraphicFramePr>
            <p:nvPr/>
          </p:nvGraphicFramePr>
          <p:xfrm>
            <a:off x="3758" y="1737"/>
            <a:ext cx="1281" cy="723"/>
          </p:xfrm>
          <a:graphic>
            <a:graphicData uri="http://schemas.openxmlformats.org/presentationml/2006/ole">
              <mc:AlternateContent xmlns:mc="http://schemas.openxmlformats.org/markup-compatibility/2006">
                <mc:Choice xmlns:v="urn:schemas-microsoft-com:vml" Requires="v">
                  <p:oleObj name="Microsoft ClipArt Gallery" r:id="rId5" imgW="4698720" imgH="2920680" progId="MS_ClipArt_Gallery">
                    <p:embed/>
                  </p:oleObj>
                </mc:Choice>
                <mc:Fallback>
                  <p:oleObj name="Microsoft ClipArt Gallery" r:id="rId5" imgW="4698720" imgH="2920680" progId="MS_ClipArt_Gallery">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8" y="1737"/>
                          <a:ext cx="1281" cy="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3"/>
            <p:cNvGraphicFramePr>
              <a:graphicFrameLocks/>
            </p:cNvGraphicFramePr>
            <p:nvPr/>
          </p:nvGraphicFramePr>
          <p:xfrm>
            <a:off x="3874" y="1227"/>
            <a:ext cx="973" cy="769"/>
          </p:xfrm>
          <a:graphic>
            <a:graphicData uri="http://schemas.openxmlformats.org/presentationml/2006/ole">
              <mc:AlternateContent xmlns:mc="http://schemas.openxmlformats.org/markup-compatibility/2006">
                <mc:Choice xmlns:v="urn:schemas-microsoft-com:vml" Requires="v">
                  <p:oleObj name="Microsoft ClipArt Gallery" r:id="rId7" imgW="2552400" imgH="4292280" progId="MS_ClipArt_Gallery">
                    <p:embed/>
                  </p:oleObj>
                </mc:Choice>
                <mc:Fallback>
                  <p:oleObj name="Microsoft ClipArt Gallery" r:id="rId7" imgW="2552400" imgH="4292280" progId="MS_ClipArt_Gallery">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4" y="1227"/>
                          <a:ext cx="973"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18" name="Group 24"/>
          <p:cNvGrpSpPr>
            <a:grpSpLocks/>
          </p:cNvGrpSpPr>
          <p:nvPr/>
        </p:nvGrpSpPr>
        <p:grpSpPr bwMode="auto">
          <a:xfrm>
            <a:off x="7524750" y="3349625"/>
            <a:ext cx="103188" cy="80963"/>
            <a:chOff x="3718" y="1849"/>
            <a:chExt cx="70" cy="51"/>
          </a:xfrm>
        </p:grpSpPr>
        <p:sp>
          <p:nvSpPr>
            <p:cNvPr id="4163" name="Oval 25"/>
            <p:cNvSpPr>
              <a:spLocks noChangeArrowheads="1"/>
            </p:cNvSpPr>
            <p:nvPr/>
          </p:nvSpPr>
          <p:spPr bwMode="auto">
            <a:xfrm>
              <a:off x="3718" y="1853"/>
              <a:ext cx="16" cy="33"/>
            </a:xfrm>
            <a:prstGeom prst="ellipse">
              <a:avLst/>
            </a:prstGeom>
            <a:solidFill>
              <a:srgbClr val="FE9B03"/>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4164" name="Freeform 26"/>
            <p:cNvSpPr>
              <a:spLocks/>
            </p:cNvSpPr>
            <p:nvPr/>
          </p:nvSpPr>
          <p:spPr bwMode="auto">
            <a:xfrm>
              <a:off x="3726" y="1849"/>
              <a:ext cx="62" cy="51"/>
            </a:xfrm>
            <a:custGeom>
              <a:avLst/>
              <a:gdLst>
                <a:gd name="T0" fmla="*/ 2 w 62"/>
                <a:gd name="T1" fmla="*/ 0 h 51"/>
                <a:gd name="T2" fmla="*/ 42 w 62"/>
                <a:gd name="T3" fmla="*/ 14 h 51"/>
                <a:gd name="T4" fmla="*/ 61 w 62"/>
                <a:gd name="T5" fmla="*/ 28 h 51"/>
                <a:gd name="T6" fmla="*/ 61 w 62"/>
                <a:gd name="T7" fmla="*/ 41 h 51"/>
                <a:gd name="T8" fmla="*/ 48 w 62"/>
                <a:gd name="T9" fmla="*/ 50 h 51"/>
                <a:gd name="T10" fmla="*/ 0 w 62"/>
                <a:gd name="T11" fmla="*/ 41 h 51"/>
                <a:gd name="T12" fmla="*/ 2 w 62"/>
                <a:gd name="T13" fmla="*/ 0 h 51"/>
                <a:gd name="T14" fmla="*/ 0 60000 65536"/>
                <a:gd name="T15" fmla="*/ 0 60000 65536"/>
                <a:gd name="T16" fmla="*/ 0 60000 65536"/>
                <a:gd name="T17" fmla="*/ 0 60000 65536"/>
                <a:gd name="T18" fmla="*/ 0 60000 65536"/>
                <a:gd name="T19" fmla="*/ 0 60000 65536"/>
                <a:gd name="T20" fmla="*/ 0 60000 65536"/>
                <a:gd name="T21" fmla="*/ 0 w 62"/>
                <a:gd name="T22" fmla="*/ 0 h 51"/>
                <a:gd name="T23" fmla="*/ 62 w 62"/>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51">
                  <a:moveTo>
                    <a:pt x="2" y="0"/>
                  </a:moveTo>
                  <a:lnTo>
                    <a:pt x="42" y="14"/>
                  </a:lnTo>
                  <a:lnTo>
                    <a:pt x="61" y="28"/>
                  </a:lnTo>
                  <a:lnTo>
                    <a:pt x="61" y="41"/>
                  </a:lnTo>
                  <a:lnTo>
                    <a:pt x="48" y="50"/>
                  </a:lnTo>
                  <a:lnTo>
                    <a:pt x="0" y="41"/>
                  </a:lnTo>
                  <a:lnTo>
                    <a:pt x="2" y="0"/>
                  </a:lnTo>
                </a:path>
              </a:pathLst>
            </a:custGeom>
            <a:solidFill>
              <a:srgbClr val="FE9B03"/>
            </a:solidFill>
            <a:ln w="12700" cap="rnd" cmpd="sng">
              <a:solidFill>
                <a:schemeClr val="tx1"/>
              </a:solidFill>
              <a:prstDash val="solid"/>
              <a:round/>
              <a:headEnd/>
              <a:tailEnd/>
            </a:ln>
          </p:spPr>
          <p:txBody>
            <a:bodyPr/>
            <a:lstStyle/>
            <a:p>
              <a:endParaRPr lang="en-US"/>
            </a:p>
          </p:txBody>
        </p:sp>
      </p:grpSp>
      <p:sp>
        <p:nvSpPr>
          <p:cNvPr id="4119" name="Arc 27"/>
          <p:cNvSpPr>
            <a:spLocks/>
          </p:cNvSpPr>
          <p:nvPr/>
        </p:nvSpPr>
        <p:spPr bwMode="auto">
          <a:xfrm rot="-9720000">
            <a:off x="7796213" y="3352800"/>
            <a:ext cx="642937" cy="490538"/>
          </a:xfrm>
          <a:custGeom>
            <a:avLst/>
            <a:gdLst>
              <a:gd name="T0" fmla="*/ 642937 w 21600"/>
              <a:gd name="T1" fmla="*/ 490538 h 21600"/>
              <a:gd name="T2" fmla="*/ 0 w 21600"/>
              <a:gd name="T3" fmla="*/ 0 h 21600"/>
              <a:gd name="T4" fmla="*/ 64293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232323"/>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20" name="Rectangle 28"/>
          <p:cNvSpPr>
            <a:spLocks noChangeArrowheads="1"/>
          </p:cNvSpPr>
          <p:nvPr/>
        </p:nvSpPr>
        <p:spPr bwMode="auto">
          <a:xfrm>
            <a:off x="6788150" y="1531938"/>
            <a:ext cx="2178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457200" eaLnBrk="0" hangingPunct="0">
              <a:defRPr sz="2400">
                <a:solidFill>
                  <a:schemeClr val="tx1"/>
                </a:solidFill>
                <a:latin typeface="Times New Roman" panose="02020603050405020304" pitchFamily="18" charset="0"/>
              </a:defRPr>
            </a:lvl1pPr>
            <a:lvl2pPr marL="742950" indent="-285750" defTabSz="457200" eaLnBrk="0" hangingPunct="0">
              <a:defRPr sz="2400">
                <a:solidFill>
                  <a:schemeClr val="tx1"/>
                </a:solidFill>
                <a:latin typeface="Times New Roman" panose="02020603050405020304" pitchFamily="18" charset="0"/>
              </a:defRPr>
            </a:lvl2pPr>
            <a:lvl3pPr marL="1143000" indent="-228600" defTabSz="457200" eaLnBrk="0" hangingPunct="0">
              <a:defRPr sz="2400">
                <a:solidFill>
                  <a:schemeClr val="tx1"/>
                </a:solidFill>
                <a:latin typeface="Times New Roman" panose="02020603050405020304" pitchFamily="18" charset="0"/>
              </a:defRPr>
            </a:lvl3pPr>
            <a:lvl4pPr marL="1600200" indent="-228600" defTabSz="457200" eaLnBrk="0" hangingPunct="0">
              <a:defRPr sz="2400">
                <a:solidFill>
                  <a:schemeClr val="tx1"/>
                </a:solidFill>
                <a:latin typeface="Times New Roman" panose="02020603050405020304" pitchFamily="18" charset="0"/>
              </a:defRPr>
            </a:lvl4pPr>
            <a:lvl5pPr marL="2057400" indent="-228600" defTabSz="457200" eaLnBrk="0" hangingPunct="0">
              <a:defRPr sz="2400">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latin typeface="Helvetica" panose="020B0604020202020204" pitchFamily="34" charset="0"/>
              </a:rPr>
              <a:t>PC or Workstation</a:t>
            </a:r>
          </a:p>
          <a:p>
            <a:pPr algn="ctr"/>
            <a:r>
              <a:rPr lang="en-US" sz="1800" b="1">
                <a:latin typeface="Helvetica" panose="020B0604020202020204" pitchFamily="34" charset="0"/>
              </a:rPr>
              <a:t>Loaded with NOS</a:t>
            </a:r>
            <a:endParaRPr lang="en-US" sz="1400" b="1">
              <a:latin typeface="Helvetica" panose="020B0604020202020204" pitchFamily="34" charset="0"/>
            </a:endParaRPr>
          </a:p>
        </p:txBody>
      </p:sp>
      <p:sp>
        <p:nvSpPr>
          <p:cNvPr id="4121" name="Freeform 29"/>
          <p:cNvSpPr>
            <a:spLocks/>
          </p:cNvSpPr>
          <p:nvPr/>
        </p:nvSpPr>
        <p:spPr bwMode="auto">
          <a:xfrm flipV="1">
            <a:off x="4767263" y="3192463"/>
            <a:ext cx="2900362" cy="157162"/>
          </a:xfrm>
          <a:custGeom>
            <a:avLst/>
            <a:gdLst>
              <a:gd name="T0" fmla="*/ 0 w 1497"/>
              <a:gd name="T1" fmla="*/ 262 h 470"/>
              <a:gd name="T2" fmla="*/ 0 w 1497"/>
              <a:gd name="T3" fmla="*/ 305 h 470"/>
              <a:gd name="T4" fmla="*/ 0 w 1497"/>
              <a:gd name="T5" fmla="*/ 349 h 470"/>
              <a:gd name="T6" fmla="*/ 11 w 1497"/>
              <a:gd name="T7" fmla="*/ 393 h 470"/>
              <a:gd name="T8" fmla="*/ 38 w 1497"/>
              <a:gd name="T9" fmla="*/ 425 h 470"/>
              <a:gd name="T10" fmla="*/ 80 w 1497"/>
              <a:gd name="T11" fmla="*/ 447 h 470"/>
              <a:gd name="T12" fmla="*/ 120 w 1497"/>
              <a:gd name="T13" fmla="*/ 466 h 470"/>
              <a:gd name="T14" fmla="*/ 181 w 1497"/>
              <a:gd name="T15" fmla="*/ 469 h 470"/>
              <a:gd name="T16" fmla="*/ 227 w 1497"/>
              <a:gd name="T17" fmla="*/ 469 h 470"/>
              <a:gd name="T18" fmla="*/ 283 w 1497"/>
              <a:gd name="T19" fmla="*/ 469 h 470"/>
              <a:gd name="T20" fmla="*/ 329 w 1497"/>
              <a:gd name="T21" fmla="*/ 469 h 470"/>
              <a:gd name="T22" fmla="*/ 373 w 1497"/>
              <a:gd name="T23" fmla="*/ 459 h 470"/>
              <a:gd name="T24" fmla="*/ 420 w 1497"/>
              <a:gd name="T25" fmla="*/ 436 h 470"/>
              <a:gd name="T26" fmla="*/ 465 w 1497"/>
              <a:gd name="T27" fmla="*/ 415 h 470"/>
              <a:gd name="T28" fmla="*/ 510 w 1497"/>
              <a:gd name="T29" fmla="*/ 393 h 470"/>
              <a:gd name="T30" fmla="*/ 555 w 1497"/>
              <a:gd name="T31" fmla="*/ 374 h 470"/>
              <a:gd name="T32" fmla="*/ 602 w 1497"/>
              <a:gd name="T33" fmla="*/ 349 h 470"/>
              <a:gd name="T34" fmla="*/ 639 w 1497"/>
              <a:gd name="T35" fmla="*/ 321 h 470"/>
              <a:gd name="T36" fmla="*/ 677 w 1497"/>
              <a:gd name="T37" fmla="*/ 282 h 470"/>
              <a:gd name="T38" fmla="*/ 704 w 1497"/>
              <a:gd name="T39" fmla="*/ 240 h 470"/>
              <a:gd name="T40" fmla="*/ 725 w 1497"/>
              <a:gd name="T41" fmla="*/ 207 h 470"/>
              <a:gd name="T42" fmla="*/ 748 w 1497"/>
              <a:gd name="T43" fmla="*/ 164 h 470"/>
              <a:gd name="T44" fmla="*/ 796 w 1497"/>
              <a:gd name="T45" fmla="*/ 126 h 470"/>
              <a:gd name="T46" fmla="*/ 839 w 1497"/>
              <a:gd name="T47" fmla="*/ 87 h 470"/>
              <a:gd name="T48" fmla="*/ 874 w 1497"/>
              <a:gd name="T49" fmla="*/ 54 h 470"/>
              <a:gd name="T50" fmla="*/ 918 w 1497"/>
              <a:gd name="T51" fmla="*/ 33 h 470"/>
              <a:gd name="T52" fmla="*/ 976 w 1497"/>
              <a:gd name="T53" fmla="*/ 10 h 470"/>
              <a:gd name="T54" fmla="*/ 1032 w 1497"/>
              <a:gd name="T55" fmla="*/ 0 h 470"/>
              <a:gd name="T56" fmla="*/ 1088 w 1497"/>
              <a:gd name="T57" fmla="*/ 0 h 470"/>
              <a:gd name="T58" fmla="*/ 1134 w 1497"/>
              <a:gd name="T59" fmla="*/ 0 h 470"/>
              <a:gd name="T60" fmla="*/ 1179 w 1497"/>
              <a:gd name="T61" fmla="*/ 0 h 470"/>
              <a:gd name="T62" fmla="*/ 1237 w 1497"/>
              <a:gd name="T63" fmla="*/ 0 h 470"/>
              <a:gd name="T64" fmla="*/ 1293 w 1497"/>
              <a:gd name="T65" fmla="*/ 0 h 470"/>
              <a:gd name="T66" fmla="*/ 1345 w 1497"/>
              <a:gd name="T67" fmla="*/ 9 h 470"/>
              <a:gd name="T68" fmla="*/ 1387 w 1497"/>
              <a:gd name="T69" fmla="*/ 30 h 470"/>
              <a:gd name="T70" fmla="*/ 1421 w 1497"/>
              <a:gd name="T71" fmla="*/ 71 h 470"/>
              <a:gd name="T72" fmla="*/ 1460 w 1497"/>
              <a:gd name="T73" fmla="*/ 101 h 4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97"/>
              <a:gd name="T112" fmla="*/ 0 h 470"/>
              <a:gd name="T113" fmla="*/ 1497 w 1497"/>
              <a:gd name="T114" fmla="*/ 470 h 4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97" h="470">
                <a:moveTo>
                  <a:pt x="0" y="240"/>
                </a:moveTo>
                <a:lnTo>
                  <a:pt x="0" y="262"/>
                </a:lnTo>
                <a:lnTo>
                  <a:pt x="0" y="284"/>
                </a:lnTo>
                <a:lnTo>
                  <a:pt x="0" y="305"/>
                </a:lnTo>
                <a:lnTo>
                  <a:pt x="0" y="328"/>
                </a:lnTo>
                <a:lnTo>
                  <a:pt x="0" y="349"/>
                </a:lnTo>
                <a:lnTo>
                  <a:pt x="0" y="371"/>
                </a:lnTo>
                <a:lnTo>
                  <a:pt x="11" y="393"/>
                </a:lnTo>
                <a:lnTo>
                  <a:pt x="23" y="415"/>
                </a:lnTo>
                <a:lnTo>
                  <a:pt x="38" y="425"/>
                </a:lnTo>
                <a:lnTo>
                  <a:pt x="57" y="436"/>
                </a:lnTo>
                <a:lnTo>
                  <a:pt x="80" y="447"/>
                </a:lnTo>
                <a:lnTo>
                  <a:pt x="101" y="459"/>
                </a:lnTo>
                <a:lnTo>
                  <a:pt x="120" y="466"/>
                </a:lnTo>
                <a:lnTo>
                  <a:pt x="147" y="469"/>
                </a:lnTo>
                <a:lnTo>
                  <a:pt x="181" y="469"/>
                </a:lnTo>
                <a:lnTo>
                  <a:pt x="203" y="469"/>
                </a:lnTo>
                <a:lnTo>
                  <a:pt x="227" y="469"/>
                </a:lnTo>
                <a:lnTo>
                  <a:pt x="261" y="469"/>
                </a:lnTo>
                <a:lnTo>
                  <a:pt x="283" y="469"/>
                </a:lnTo>
                <a:lnTo>
                  <a:pt x="306" y="469"/>
                </a:lnTo>
                <a:lnTo>
                  <a:pt x="329" y="469"/>
                </a:lnTo>
                <a:lnTo>
                  <a:pt x="349" y="464"/>
                </a:lnTo>
                <a:lnTo>
                  <a:pt x="373" y="459"/>
                </a:lnTo>
                <a:lnTo>
                  <a:pt x="397" y="447"/>
                </a:lnTo>
                <a:lnTo>
                  <a:pt x="420" y="436"/>
                </a:lnTo>
                <a:lnTo>
                  <a:pt x="441" y="426"/>
                </a:lnTo>
                <a:lnTo>
                  <a:pt x="465" y="415"/>
                </a:lnTo>
                <a:lnTo>
                  <a:pt x="488" y="403"/>
                </a:lnTo>
                <a:lnTo>
                  <a:pt x="510" y="393"/>
                </a:lnTo>
                <a:lnTo>
                  <a:pt x="534" y="382"/>
                </a:lnTo>
                <a:lnTo>
                  <a:pt x="555" y="374"/>
                </a:lnTo>
                <a:lnTo>
                  <a:pt x="578" y="360"/>
                </a:lnTo>
                <a:lnTo>
                  <a:pt x="602" y="349"/>
                </a:lnTo>
                <a:lnTo>
                  <a:pt x="621" y="335"/>
                </a:lnTo>
                <a:lnTo>
                  <a:pt x="639" y="321"/>
                </a:lnTo>
                <a:lnTo>
                  <a:pt x="658" y="305"/>
                </a:lnTo>
                <a:lnTo>
                  <a:pt x="677" y="282"/>
                </a:lnTo>
                <a:lnTo>
                  <a:pt x="692" y="262"/>
                </a:lnTo>
                <a:lnTo>
                  <a:pt x="704" y="240"/>
                </a:lnTo>
                <a:lnTo>
                  <a:pt x="713" y="222"/>
                </a:lnTo>
                <a:lnTo>
                  <a:pt x="725" y="207"/>
                </a:lnTo>
                <a:lnTo>
                  <a:pt x="737" y="185"/>
                </a:lnTo>
                <a:lnTo>
                  <a:pt x="748" y="164"/>
                </a:lnTo>
                <a:lnTo>
                  <a:pt x="769" y="144"/>
                </a:lnTo>
                <a:lnTo>
                  <a:pt x="796" y="126"/>
                </a:lnTo>
                <a:lnTo>
                  <a:pt x="820" y="103"/>
                </a:lnTo>
                <a:lnTo>
                  <a:pt x="839" y="87"/>
                </a:lnTo>
                <a:lnTo>
                  <a:pt x="857" y="69"/>
                </a:lnTo>
                <a:lnTo>
                  <a:pt x="874" y="54"/>
                </a:lnTo>
                <a:lnTo>
                  <a:pt x="895" y="43"/>
                </a:lnTo>
                <a:lnTo>
                  <a:pt x="918" y="33"/>
                </a:lnTo>
                <a:lnTo>
                  <a:pt x="952" y="22"/>
                </a:lnTo>
                <a:lnTo>
                  <a:pt x="976" y="10"/>
                </a:lnTo>
                <a:lnTo>
                  <a:pt x="1009" y="0"/>
                </a:lnTo>
                <a:lnTo>
                  <a:pt x="1032" y="0"/>
                </a:lnTo>
                <a:lnTo>
                  <a:pt x="1055" y="0"/>
                </a:lnTo>
                <a:lnTo>
                  <a:pt x="1088" y="0"/>
                </a:lnTo>
                <a:lnTo>
                  <a:pt x="1112" y="0"/>
                </a:lnTo>
                <a:lnTo>
                  <a:pt x="1134" y="0"/>
                </a:lnTo>
                <a:lnTo>
                  <a:pt x="1156" y="0"/>
                </a:lnTo>
                <a:lnTo>
                  <a:pt x="1179" y="0"/>
                </a:lnTo>
                <a:lnTo>
                  <a:pt x="1214" y="0"/>
                </a:lnTo>
                <a:lnTo>
                  <a:pt x="1237" y="0"/>
                </a:lnTo>
                <a:lnTo>
                  <a:pt x="1270" y="0"/>
                </a:lnTo>
                <a:lnTo>
                  <a:pt x="1293" y="0"/>
                </a:lnTo>
                <a:lnTo>
                  <a:pt x="1315" y="3"/>
                </a:lnTo>
                <a:lnTo>
                  <a:pt x="1345" y="9"/>
                </a:lnTo>
                <a:lnTo>
                  <a:pt x="1372" y="15"/>
                </a:lnTo>
                <a:lnTo>
                  <a:pt x="1387" y="30"/>
                </a:lnTo>
                <a:lnTo>
                  <a:pt x="1400" y="48"/>
                </a:lnTo>
                <a:lnTo>
                  <a:pt x="1421" y="71"/>
                </a:lnTo>
                <a:lnTo>
                  <a:pt x="1447" y="85"/>
                </a:lnTo>
                <a:lnTo>
                  <a:pt x="1460" y="101"/>
                </a:lnTo>
                <a:lnTo>
                  <a:pt x="1496" y="136"/>
                </a:lnTo>
              </a:path>
            </a:pathLst>
          </a:custGeom>
          <a:noFill/>
          <a:ln w="38100"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122" name="Group 30"/>
          <p:cNvGrpSpPr>
            <a:grpSpLocks/>
          </p:cNvGrpSpPr>
          <p:nvPr/>
        </p:nvGrpSpPr>
        <p:grpSpPr bwMode="auto">
          <a:xfrm>
            <a:off x="7618413" y="3290888"/>
            <a:ext cx="309562" cy="655637"/>
            <a:chOff x="2601" y="2671"/>
            <a:chExt cx="949" cy="1207"/>
          </a:xfrm>
        </p:grpSpPr>
        <p:sp>
          <p:nvSpPr>
            <p:cNvPr id="4150" name="Freeform 31"/>
            <p:cNvSpPr>
              <a:spLocks/>
            </p:cNvSpPr>
            <p:nvPr/>
          </p:nvSpPr>
          <p:spPr bwMode="auto">
            <a:xfrm>
              <a:off x="2705" y="2671"/>
              <a:ext cx="845" cy="1207"/>
            </a:xfrm>
            <a:custGeom>
              <a:avLst/>
              <a:gdLst>
                <a:gd name="T0" fmla="*/ 0 w 915"/>
                <a:gd name="T1" fmla="*/ 0 h 1207"/>
                <a:gd name="T2" fmla="*/ 0 w 915"/>
                <a:gd name="T3" fmla="*/ 631 h 1207"/>
                <a:gd name="T4" fmla="*/ 152 w 915"/>
                <a:gd name="T5" fmla="*/ 729 h 1207"/>
                <a:gd name="T6" fmla="*/ 152 w 915"/>
                <a:gd name="T7" fmla="*/ 846 h 1207"/>
                <a:gd name="T8" fmla="*/ 618 w 915"/>
                <a:gd name="T9" fmla="*/ 1157 h 1207"/>
                <a:gd name="T10" fmla="*/ 618 w 915"/>
                <a:gd name="T11" fmla="*/ 1009 h 1207"/>
                <a:gd name="T12" fmla="*/ 914 w 915"/>
                <a:gd name="T13" fmla="*/ 1206 h 1207"/>
                <a:gd name="T14" fmla="*/ 914 w 915"/>
                <a:gd name="T15" fmla="*/ 508 h 1207"/>
                <a:gd name="T16" fmla="*/ 0 w 915"/>
                <a:gd name="T17" fmla="*/ 0 h 12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5"/>
                <a:gd name="T28" fmla="*/ 0 h 1207"/>
                <a:gd name="T29" fmla="*/ 915 w 915"/>
                <a:gd name="T30" fmla="*/ 1207 h 12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5" h="1207">
                  <a:moveTo>
                    <a:pt x="0" y="0"/>
                  </a:moveTo>
                  <a:lnTo>
                    <a:pt x="0" y="631"/>
                  </a:lnTo>
                  <a:lnTo>
                    <a:pt x="152" y="729"/>
                  </a:lnTo>
                  <a:lnTo>
                    <a:pt x="152" y="846"/>
                  </a:lnTo>
                  <a:lnTo>
                    <a:pt x="618" y="1157"/>
                  </a:lnTo>
                  <a:lnTo>
                    <a:pt x="618" y="1009"/>
                  </a:lnTo>
                  <a:lnTo>
                    <a:pt x="914" y="1206"/>
                  </a:lnTo>
                  <a:lnTo>
                    <a:pt x="914" y="508"/>
                  </a:lnTo>
                  <a:lnTo>
                    <a:pt x="0" y="0"/>
                  </a:lnTo>
                </a:path>
              </a:pathLst>
            </a:custGeom>
            <a:solidFill>
              <a:schemeClr val="accent2"/>
            </a:solidFill>
            <a:ln w="12700" cap="rnd" cmpd="sng">
              <a:solidFill>
                <a:schemeClr val="accent2"/>
              </a:solidFill>
              <a:prstDash val="solid"/>
              <a:round/>
              <a:headEnd/>
              <a:tailEnd/>
            </a:ln>
          </p:spPr>
          <p:txBody>
            <a:bodyPr/>
            <a:lstStyle/>
            <a:p>
              <a:endParaRPr lang="en-US"/>
            </a:p>
          </p:txBody>
        </p:sp>
        <p:sp>
          <p:nvSpPr>
            <p:cNvPr id="4151" name="Freeform 32"/>
            <p:cNvSpPr>
              <a:spLocks/>
            </p:cNvSpPr>
            <p:nvPr/>
          </p:nvSpPr>
          <p:spPr bwMode="auto">
            <a:xfrm>
              <a:off x="2823" y="2767"/>
              <a:ext cx="98" cy="197"/>
            </a:xfrm>
            <a:custGeom>
              <a:avLst/>
              <a:gdLst>
                <a:gd name="T0" fmla="*/ 0 w 107"/>
                <a:gd name="T1" fmla="*/ 0 h 197"/>
                <a:gd name="T2" fmla="*/ 0 w 107"/>
                <a:gd name="T3" fmla="*/ 131 h 197"/>
                <a:gd name="T4" fmla="*/ 106 w 107"/>
                <a:gd name="T5" fmla="*/ 196 h 197"/>
                <a:gd name="T6" fmla="*/ 106 w 107"/>
                <a:gd name="T7" fmla="*/ 62 h 197"/>
                <a:gd name="T8" fmla="*/ 0 w 107"/>
                <a:gd name="T9" fmla="*/ 0 h 197"/>
                <a:gd name="T10" fmla="*/ 0 60000 65536"/>
                <a:gd name="T11" fmla="*/ 0 60000 65536"/>
                <a:gd name="T12" fmla="*/ 0 60000 65536"/>
                <a:gd name="T13" fmla="*/ 0 60000 65536"/>
                <a:gd name="T14" fmla="*/ 0 60000 65536"/>
                <a:gd name="T15" fmla="*/ 0 w 107"/>
                <a:gd name="T16" fmla="*/ 0 h 197"/>
                <a:gd name="T17" fmla="*/ 107 w 107"/>
                <a:gd name="T18" fmla="*/ 197 h 197"/>
              </a:gdLst>
              <a:ahLst/>
              <a:cxnLst>
                <a:cxn ang="T10">
                  <a:pos x="T0" y="T1"/>
                </a:cxn>
                <a:cxn ang="T11">
                  <a:pos x="T2" y="T3"/>
                </a:cxn>
                <a:cxn ang="T12">
                  <a:pos x="T4" y="T5"/>
                </a:cxn>
                <a:cxn ang="T13">
                  <a:pos x="T6" y="T7"/>
                </a:cxn>
                <a:cxn ang="T14">
                  <a:pos x="T8" y="T9"/>
                </a:cxn>
              </a:cxnLst>
              <a:rect l="T15" t="T16" r="T17" b="T18"/>
              <a:pathLst>
                <a:path w="107" h="197">
                  <a:moveTo>
                    <a:pt x="0" y="0"/>
                  </a:moveTo>
                  <a:lnTo>
                    <a:pt x="0" y="131"/>
                  </a:lnTo>
                  <a:lnTo>
                    <a:pt x="106" y="196"/>
                  </a:lnTo>
                  <a:lnTo>
                    <a:pt x="106" y="62"/>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52" name="Freeform 33"/>
            <p:cNvSpPr>
              <a:spLocks/>
            </p:cNvSpPr>
            <p:nvPr/>
          </p:nvSpPr>
          <p:spPr bwMode="auto">
            <a:xfrm>
              <a:off x="2745" y="3125"/>
              <a:ext cx="117" cy="228"/>
            </a:xfrm>
            <a:custGeom>
              <a:avLst/>
              <a:gdLst>
                <a:gd name="T0" fmla="*/ 0 w 127"/>
                <a:gd name="T1" fmla="*/ 0 h 228"/>
                <a:gd name="T2" fmla="*/ 0 w 127"/>
                <a:gd name="T3" fmla="*/ 149 h 228"/>
                <a:gd name="T4" fmla="*/ 126 w 127"/>
                <a:gd name="T5" fmla="*/ 227 h 228"/>
                <a:gd name="T6" fmla="*/ 126 w 127"/>
                <a:gd name="T7" fmla="*/ 77 h 228"/>
                <a:gd name="T8" fmla="*/ 0 w 127"/>
                <a:gd name="T9" fmla="*/ 0 h 228"/>
                <a:gd name="T10" fmla="*/ 0 60000 65536"/>
                <a:gd name="T11" fmla="*/ 0 60000 65536"/>
                <a:gd name="T12" fmla="*/ 0 60000 65536"/>
                <a:gd name="T13" fmla="*/ 0 60000 65536"/>
                <a:gd name="T14" fmla="*/ 0 60000 65536"/>
                <a:gd name="T15" fmla="*/ 0 w 127"/>
                <a:gd name="T16" fmla="*/ 0 h 228"/>
                <a:gd name="T17" fmla="*/ 127 w 127"/>
                <a:gd name="T18" fmla="*/ 228 h 228"/>
              </a:gdLst>
              <a:ahLst/>
              <a:cxnLst>
                <a:cxn ang="T10">
                  <a:pos x="T0" y="T1"/>
                </a:cxn>
                <a:cxn ang="T11">
                  <a:pos x="T2" y="T3"/>
                </a:cxn>
                <a:cxn ang="T12">
                  <a:pos x="T4" y="T5"/>
                </a:cxn>
                <a:cxn ang="T13">
                  <a:pos x="T6" y="T7"/>
                </a:cxn>
                <a:cxn ang="T14">
                  <a:pos x="T8" y="T9"/>
                </a:cxn>
              </a:cxnLst>
              <a:rect l="T15" t="T16" r="T17" b="T18"/>
              <a:pathLst>
                <a:path w="127" h="228">
                  <a:moveTo>
                    <a:pt x="0" y="0"/>
                  </a:moveTo>
                  <a:lnTo>
                    <a:pt x="0" y="149"/>
                  </a:lnTo>
                  <a:lnTo>
                    <a:pt x="126" y="227"/>
                  </a:lnTo>
                  <a:lnTo>
                    <a:pt x="126" y="77"/>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53" name="Freeform 34"/>
            <p:cNvSpPr>
              <a:spLocks/>
            </p:cNvSpPr>
            <p:nvPr/>
          </p:nvSpPr>
          <p:spPr bwMode="auto">
            <a:xfrm>
              <a:off x="3260" y="3157"/>
              <a:ext cx="158" cy="151"/>
            </a:xfrm>
            <a:custGeom>
              <a:avLst/>
              <a:gdLst>
                <a:gd name="T0" fmla="*/ 0 w 171"/>
                <a:gd name="T1" fmla="*/ 0 h 151"/>
                <a:gd name="T2" fmla="*/ 0 w 171"/>
                <a:gd name="T3" fmla="*/ 59 h 151"/>
                <a:gd name="T4" fmla="*/ 170 w 171"/>
                <a:gd name="T5" fmla="*/ 150 h 151"/>
                <a:gd name="T6" fmla="*/ 170 w 171"/>
                <a:gd name="T7" fmla="*/ 83 h 151"/>
                <a:gd name="T8" fmla="*/ 0 w 171"/>
                <a:gd name="T9" fmla="*/ 0 h 151"/>
                <a:gd name="T10" fmla="*/ 0 60000 65536"/>
                <a:gd name="T11" fmla="*/ 0 60000 65536"/>
                <a:gd name="T12" fmla="*/ 0 60000 65536"/>
                <a:gd name="T13" fmla="*/ 0 60000 65536"/>
                <a:gd name="T14" fmla="*/ 0 60000 65536"/>
                <a:gd name="T15" fmla="*/ 0 w 171"/>
                <a:gd name="T16" fmla="*/ 0 h 151"/>
                <a:gd name="T17" fmla="*/ 171 w 171"/>
                <a:gd name="T18" fmla="*/ 151 h 151"/>
              </a:gdLst>
              <a:ahLst/>
              <a:cxnLst>
                <a:cxn ang="T10">
                  <a:pos x="T0" y="T1"/>
                </a:cxn>
                <a:cxn ang="T11">
                  <a:pos x="T2" y="T3"/>
                </a:cxn>
                <a:cxn ang="T12">
                  <a:pos x="T4" y="T5"/>
                </a:cxn>
                <a:cxn ang="T13">
                  <a:pos x="T6" y="T7"/>
                </a:cxn>
                <a:cxn ang="T14">
                  <a:pos x="T8" y="T9"/>
                </a:cxn>
              </a:cxnLst>
              <a:rect l="T15" t="T16" r="T17" b="T18"/>
              <a:pathLst>
                <a:path w="171" h="151">
                  <a:moveTo>
                    <a:pt x="0" y="0"/>
                  </a:moveTo>
                  <a:lnTo>
                    <a:pt x="0" y="59"/>
                  </a:lnTo>
                  <a:lnTo>
                    <a:pt x="170" y="150"/>
                  </a:lnTo>
                  <a:lnTo>
                    <a:pt x="170" y="83"/>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54" name="Freeform 35"/>
            <p:cNvSpPr>
              <a:spLocks/>
            </p:cNvSpPr>
            <p:nvPr/>
          </p:nvSpPr>
          <p:spPr bwMode="auto">
            <a:xfrm>
              <a:off x="3031" y="3099"/>
              <a:ext cx="58" cy="89"/>
            </a:xfrm>
            <a:custGeom>
              <a:avLst/>
              <a:gdLst>
                <a:gd name="T0" fmla="*/ 0 w 63"/>
                <a:gd name="T1" fmla="*/ 0 h 89"/>
                <a:gd name="T2" fmla="*/ 0 w 63"/>
                <a:gd name="T3" fmla="*/ 50 h 89"/>
                <a:gd name="T4" fmla="*/ 62 w 63"/>
                <a:gd name="T5" fmla="*/ 88 h 89"/>
                <a:gd name="T6" fmla="*/ 62 w 63"/>
                <a:gd name="T7" fmla="*/ 34 h 89"/>
                <a:gd name="T8" fmla="*/ 0 w 63"/>
                <a:gd name="T9" fmla="*/ 0 h 89"/>
                <a:gd name="T10" fmla="*/ 0 60000 65536"/>
                <a:gd name="T11" fmla="*/ 0 60000 65536"/>
                <a:gd name="T12" fmla="*/ 0 60000 65536"/>
                <a:gd name="T13" fmla="*/ 0 60000 65536"/>
                <a:gd name="T14" fmla="*/ 0 60000 65536"/>
                <a:gd name="T15" fmla="*/ 0 w 63"/>
                <a:gd name="T16" fmla="*/ 0 h 89"/>
                <a:gd name="T17" fmla="*/ 63 w 63"/>
                <a:gd name="T18" fmla="*/ 89 h 89"/>
              </a:gdLst>
              <a:ahLst/>
              <a:cxnLst>
                <a:cxn ang="T10">
                  <a:pos x="T0" y="T1"/>
                </a:cxn>
                <a:cxn ang="T11">
                  <a:pos x="T2" y="T3"/>
                </a:cxn>
                <a:cxn ang="T12">
                  <a:pos x="T4" y="T5"/>
                </a:cxn>
                <a:cxn ang="T13">
                  <a:pos x="T6" y="T7"/>
                </a:cxn>
                <a:cxn ang="T14">
                  <a:pos x="T8" y="T9"/>
                </a:cxn>
              </a:cxnLst>
              <a:rect l="T15" t="T16" r="T17" b="T18"/>
              <a:pathLst>
                <a:path w="63" h="89">
                  <a:moveTo>
                    <a:pt x="0" y="0"/>
                  </a:moveTo>
                  <a:lnTo>
                    <a:pt x="0" y="50"/>
                  </a:lnTo>
                  <a:lnTo>
                    <a:pt x="62" y="88"/>
                  </a:lnTo>
                  <a:lnTo>
                    <a:pt x="62"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55" name="Freeform 36"/>
            <p:cNvSpPr>
              <a:spLocks/>
            </p:cNvSpPr>
            <p:nvPr/>
          </p:nvSpPr>
          <p:spPr bwMode="auto">
            <a:xfrm>
              <a:off x="3265" y="3253"/>
              <a:ext cx="159" cy="151"/>
            </a:xfrm>
            <a:custGeom>
              <a:avLst/>
              <a:gdLst>
                <a:gd name="T0" fmla="*/ 0 w 172"/>
                <a:gd name="T1" fmla="*/ 0 h 151"/>
                <a:gd name="T2" fmla="*/ 0 w 172"/>
                <a:gd name="T3" fmla="*/ 59 h 151"/>
                <a:gd name="T4" fmla="*/ 169 w 172"/>
                <a:gd name="T5" fmla="*/ 150 h 151"/>
                <a:gd name="T6" fmla="*/ 171 w 172"/>
                <a:gd name="T7" fmla="*/ 86 h 151"/>
                <a:gd name="T8" fmla="*/ 0 w 172"/>
                <a:gd name="T9" fmla="*/ 0 h 151"/>
                <a:gd name="T10" fmla="*/ 0 60000 65536"/>
                <a:gd name="T11" fmla="*/ 0 60000 65536"/>
                <a:gd name="T12" fmla="*/ 0 60000 65536"/>
                <a:gd name="T13" fmla="*/ 0 60000 65536"/>
                <a:gd name="T14" fmla="*/ 0 60000 65536"/>
                <a:gd name="T15" fmla="*/ 0 w 172"/>
                <a:gd name="T16" fmla="*/ 0 h 151"/>
                <a:gd name="T17" fmla="*/ 172 w 172"/>
                <a:gd name="T18" fmla="*/ 151 h 151"/>
              </a:gdLst>
              <a:ahLst/>
              <a:cxnLst>
                <a:cxn ang="T10">
                  <a:pos x="T0" y="T1"/>
                </a:cxn>
                <a:cxn ang="T11">
                  <a:pos x="T2" y="T3"/>
                </a:cxn>
                <a:cxn ang="T12">
                  <a:pos x="T4" y="T5"/>
                </a:cxn>
                <a:cxn ang="T13">
                  <a:pos x="T6" y="T7"/>
                </a:cxn>
                <a:cxn ang="T14">
                  <a:pos x="T8" y="T9"/>
                </a:cxn>
              </a:cxnLst>
              <a:rect l="T15" t="T16" r="T17" b="T18"/>
              <a:pathLst>
                <a:path w="172" h="151">
                  <a:moveTo>
                    <a:pt x="0" y="0"/>
                  </a:moveTo>
                  <a:lnTo>
                    <a:pt x="0" y="59"/>
                  </a:lnTo>
                  <a:lnTo>
                    <a:pt x="169" y="150"/>
                  </a:lnTo>
                  <a:lnTo>
                    <a:pt x="171" y="86"/>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56" name="Freeform 37"/>
            <p:cNvSpPr>
              <a:spLocks/>
            </p:cNvSpPr>
            <p:nvPr/>
          </p:nvSpPr>
          <p:spPr bwMode="auto">
            <a:xfrm>
              <a:off x="3269" y="3533"/>
              <a:ext cx="160" cy="151"/>
            </a:xfrm>
            <a:custGeom>
              <a:avLst/>
              <a:gdLst>
                <a:gd name="T0" fmla="*/ 0 w 173"/>
                <a:gd name="T1" fmla="*/ 0 h 151"/>
                <a:gd name="T2" fmla="*/ 0 w 173"/>
                <a:gd name="T3" fmla="*/ 59 h 151"/>
                <a:gd name="T4" fmla="*/ 170 w 173"/>
                <a:gd name="T5" fmla="*/ 150 h 151"/>
                <a:gd name="T6" fmla="*/ 172 w 173"/>
                <a:gd name="T7" fmla="*/ 83 h 151"/>
                <a:gd name="T8" fmla="*/ 0 w 173"/>
                <a:gd name="T9" fmla="*/ 0 h 151"/>
                <a:gd name="T10" fmla="*/ 0 60000 65536"/>
                <a:gd name="T11" fmla="*/ 0 60000 65536"/>
                <a:gd name="T12" fmla="*/ 0 60000 65536"/>
                <a:gd name="T13" fmla="*/ 0 60000 65536"/>
                <a:gd name="T14" fmla="*/ 0 60000 65536"/>
                <a:gd name="T15" fmla="*/ 0 w 173"/>
                <a:gd name="T16" fmla="*/ 0 h 151"/>
                <a:gd name="T17" fmla="*/ 173 w 173"/>
                <a:gd name="T18" fmla="*/ 151 h 151"/>
              </a:gdLst>
              <a:ahLst/>
              <a:cxnLst>
                <a:cxn ang="T10">
                  <a:pos x="T0" y="T1"/>
                </a:cxn>
                <a:cxn ang="T11">
                  <a:pos x="T2" y="T3"/>
                </a:cxn>
                <a:cxn ang="T12">
                  <a:pos x="T4" y="T5"/>
                </a:cxn>
                <a:cxn ang="T13">
                  <a:pos x="T6" y="T7"/>
                </a:cxn>
                <a:cxn ang="T14">
                  <a:pos x="T8" y="T9"/>
                </a:cxn>
              </a:cxnLst>
              <a:rect l="T15" t="T16" r="T17" b="T18"/>
              <a:pathLst>
                <a:path w="173" h="151">
                  <a:moveTo>
                    <a:pt x="0" y="0"/>
                  </a:moveTo>
                  <a:lnTo>
                    <a:pt x="0" y="59"/>
                  </a:lnTo>
                  <a:lnTo>
                    <a:pt x="170" y="150"/>
                  </a:lnTo>
                  <a:lnTo>
                    <a:pt x="172" y="83"/>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57" name="Freeform 38"/>
            <p:cNvSpPr>
              <a:spLocks/>
            </p:cNvSpPr>
            <p:nvPr/>
          </p:nvSpPr>
          <p:spPr bwMode="auto">
            <a:xfrm>
              <a:off x="3027" y="3011"/>
              <a:ext cx="60"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58" name="Freeform 39"/>
            <p:cNvSpPr>
              <a:spLocks/>
            </p:cNvSpPr>
            <p:nvPr/>
          </p:nvSpPr>
          <p:spPr bwMode="auto">
            <a:xfrm>
              <a:off x="3037" y="3185"/>
              <a:ext cx="59"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59" name="Freeform 40"/>
            <p:cNvSpPr>
              <a:spLocks/>
            </p:cNvSpPr>
            <p:nvPr/>
          </p:nvSpPr>
          <p:spPr bwMode="auto">
            <a:xfrm>
              <a:off x="3034" y="3270"/>
              <a:ext cx="59"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60" name="Oval 41"/>
            <p:cNvSpPr>
              <a:spLocks noChangeArrowheads="1"/>
            </p:cNvSpPr>
            <p:nvPr/>
          </p:nvSpPr>
          <p:spPr bwMode="auto">
            <a:xfrm>
              <a:off x="2601" y="2812"/>
              <a:ext cx="33" cy="96"/>
            </a:xfrm>
            <a:prstGeom prst="ellipse">
              <a:avLst/>
            </a:prstGeom>
            <a:solidFill>
              <a:srgbClr val="FE9B03"/>
            </a:solidFill>
            <a:ln w="12700">
              <a:solidFill>
                <a:srgbClr val="FE9B03"/>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4161" name="Freeform 42"/>
            <p:cNvSpPr>
              <a:spLocks/>
            </p:cNvSpPr>
            <p:nvPr/>
          </p:nvSpPr>
          <p:spPr bwMode="auto">
            <a:xfrm>
              <a:off x="2617" y="2808"/>
              <a:ext cx="103" cy="129"/>
            </a:xfrm>
            <a:custGeom>
              <a:avLst/>
              <a:gdLst>
                <a:gd name="T0" fmla="*/ 3 w 112"/>
                <a:gd name="T1" fmla="*/ 0 h 129"/>
                <a:gd name="T2" fmla="*/ 78 w 112"/>
                <a:gd name="T3" fmla="*/ 35 h 129"/>
                <a:gd name="T4" fmla="*/ 111 w 112"/>
                <a:gd name="T5" fmla="*/ 72 h 129"/>
                <a:gd name="T6" fmla="*/ 111 w 112"/>
                <a:gd name="T7" fmla="*/ 104 h 129"/>
                <a:gd name="T8" fmla="*/ 87 w 112"/>
                <a:gd name="T9" fmla="*/ 128 h 129"/>
                <a:gd name="T10" fmla="*/ 0 w 112"/>
                <a:gd name="T11" fmla="*/ 104 h 129"/>
                <a:gd name="T12" fmla="*/ 3 w 112"/>
                <a:gd name="T13" fmla="*/ 0 h 129"/>
                <a:gd name="T14" fmla="*/ 0 60000 65536"/>
                <a:gd name="T15" fmla="*/ 0 60000 65536"/>
                <a:gd name="T16" fmla="*/ 0 60000 65536"/>
                <a:gd name="T17" fmla="*/ 0 60000 65536"/>
                <a:gd name="T18" fmla="*/ 0 60000 65536"/>
                <a:gd name="T19" fmla="*/ 0 60000 65536"/>
                <a:gd name="T20" fmla="*/ 0 60000 65536"/>
                <a:gd name="T21" fmla="*/ 0 w 112"/>
                <a:gd name="T22" fmla="*/ 0 h 129"/>
                <a:gd name="T23" fmla="*/ 112 w 112"/>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29">
                  <a:moveTo>
                    <a:pt x="3" y="0"/>
                  </a:moveTo>
                  <a:lnTo>
                    <a:pt x="78" y="35"/>
                  </a:lnTo>
                  <a:lnTo>
                    <a:pt x="111" y="72"/>
                  </a:lnTo>
                  <a:lnTo>
                    <a:pt x="111" y="104"/>
                  </a:lnTo>
                  <a:lnTo>
                    <a:pt x="87" y="128"/>
                  </a:lnTo>
                  <a:lnTo>
                    <a:pt x="0" y="104"/>
                  </a:lnTo>
                  <a:lnTo>
                    <a:pt x="3" y="0"/>
                  </a:lnTo>
                </a:path>
              </a:pathLst>
            </a:custGeom>
            <a:solidFill>
              <a:srgbClr val="FE9B03"/>
            </a:solidFill>
            <a:ln w="12700" cap="rnd" cmpd="sng">
              <a:solidFill>
                <a:schemeClr val="tx1"/>
              </a:solidFill>
              <a:prstDash val="solid"/>
              <a:round/>
              <a:headEnd/>
              <a:tailEnd/>
            </a:ln>
          </p:spPr>
          <p:txBody>
            <a:bodyPr/>
            <a:lstStyle/>
            <a:p>
              <a:endParaRPr lang="en-US"/>
            </a:p>
          </p:txBody>
        </p:sp>
        <p:sp>
          <p:nvSpPr>
            <p:cNvPr id="4162" name="Freeform 43"/>
            <p:cNvSpPr>
              <a:spLocks/>
            </p:cNvSpPr>
            <p:nvPr/>
          </p:nvSpPr>
          <p:spPr bwMode="auto">
            <a:xfrm>
              <a:off x="2818" y="2943"/>
              <a:ext cx="99" cy="194"/>
            </a:xfrm>
            <a:custGeom>
              <a:avLst/>
              <a:gdLst>
                <a:gd name="T0" fmla="*/ 0 w 107"/>
                <a:gd name="T1" fmla="*/ 0 h 194"/>
                <a:gd name="T2" fmla="*/ 0 w 107"/>
                <a:gd name="T3" fmla="*/ 131 h 194"/>
                <a:gd name="T4" fmla="*/ 106 w 107"/>
                <a:gd name="T5" fmla="*/ 193 h 194"/>
                <a:gd name="T6" fmla="*/ 106 w 107"/>
                <a:gd name="T7" fmla="*/ 62 h 194"/>
                <a:gd name="T8" fmla="*/ 0 w 107"/>
                <a:gd name="T9" fmla="*/ 0 h 194"/>
                <a:gd name="T10" fmla="*/ 0 60000 65536"/>
                <a:gd name="T11" fmla="*/ 0 60000 65536"/>
                <a:gd name="T12" fmla="*/ 0 60000 65536"/>
                <a:gd name="T13" fmla="*/ 0 60000 65536"/>
                <a:gd name="T14" fmla="*/ 0 60000 65536"/>
                <a:gd name="T15" fmla="*/ 0 w 107"/>
                <a:gd name="T16" fmla="*/ 0 h 194"/>
                <a:gd name="T17" fmla="*/ 107 w 107"/>
                <a:gd name="T18" fmla="*/ 194 h 194"/>
              </a:gdLst>
              <a:ahLst/>
              <a:cxnLst>
                <a:cxn ang="T10">
                  <a:pos x="T0" y="T1"/>
                </a:cxn>
                <a:cxn ang="T11">
                  <a:pos x="T2" y="T3"/>
                </a:cxn>
                <a:cxn ang="T12">
                  <a:pos x="T4" y="T5"/>
                </a:cxn>
                <a:cxn ang="T13">
                  <a:pos x="T6" y="T7"/>
                </a:cxn>
                <a:cxn ang="T14">
                  <a:pos x="T8" y="T9"/>
                </a:cxn>
              </a:cxnLst>
              <a:rect l="T15" t="T16" r="T17" b="T18"/>
              <a:pathLst>
                <a:path w="107" h="194">
                  <a:moveTo>
                    <a:pt x="0" y="0"/>
                  </a:moveTo>
                  <a:lnTo>
                    <a:pt x="0" y="131"/>
                  </a:lnTo>
                  <a:lnTo>
                    <a:pt x="106" y="193"/>
                  </a:lnTo>
                  <a:lnTo>
                    <a:pt x="106" y="62"/>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grpSp>
      <p:sp>
        <p:nvSpPr>
          <p:cNvPr id="4123" name="Rectangle 44"/>
          <p:cNvSpPr>
            <a:spLocks noChangeArrowheads="1"/>
          </p:cNvSpPr>
          <p:nvPr/>
        </p:nvSpPr>
        <p:spPr bwMode="auto">
          <a:xfrm>
            <a:off x="2633663" y="2352675"/>
            <a:ext cx="140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latin typeface="Helvetica" panose="020B0604020202020204" pitchFamily="34" charset="0"/>
              </a:rPr>
              <a:t>Wiring Hub</a:t>
            </a:r>
            <a:endParaRPr lang="en-US" sz="1400" b="1">
              <a:latin typeface="Helvetica" panose="020B0604020202020204" pitchFamily="34" charset="0"/>
            </a:endParaRPr>
          </a:p>
        </p:txBody>
      </p:sp>
      <p:sp>
        <p:nvSpPr>
          <p:cNvPr id="4124" name="Line 45"/>
          <p:cNvSpPr>
            <a:spLocks noChangeShapeType="1"/>
          </p:cNvSpPr>
          <p:nvPr/>
        </p:nvSpPr>
        <p:spPr bwMode="auto">
          <a:xfrm flipH="1" flipV="1">
            <a:off x="5746750" y="3255963"/>
            <a:ext cx="530225" cy="771525"/>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25" name="Rectangle 46"/>
          <p:cNvSpPr>
            <a:spLocks noChangeArrowheads="1"/>
          </p:cNvSpPr>
          <p:nvPr/>
        </p:nvSpPr>
        <p:spPr bwMode="auto">
          <a:xfrm>
            <a:off x="266700" y="4495800"/>
            <a:ext cx="7958138"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sz="1600" b="1"/>
          </a:p>
        </p:txBody>
      </p:sp>
      <p:sp>
        <p:nvSpPr>
          <p:cNvPr id="4126" name="Rectangle 47"/>
          <p:cNvSpPr>
            <a:spLocks noGrp="1" noChangeArrowheads="1"/>
          </p:cNvSpPr>
          <p:nvPr>
            <p:ph type="title"/>
          </p:nvPr>
        </p:nvSpPr>
        <p:spPr>
          <a:xfrm>
            <a:off x="1182688" y="258763"/>
            <a:ext cx="7961312" cy="576262"/>
          </a:xfrm>
        </p:spPr>
        <p:txBody>
          <a:bodyPr/>
          <a:lstStyle/>
          <a:p>
            <a:pPr eaLnBrk="1" hangingPunct="1"/>
            <a:r>
              <a:rPr lang="en-US" sz="3600" b="1"/>
              <a:t>CABLES or TRANSMISSION MEDIA</a:t>
            </a:r>
          </a:p>
        </p:txBody>
      </p:sp>
      <p:sp>
        <p:nvSpPr>
          <p:cNvPr id="4127" name="Rectangle 48"/>
          <p:cNvSpPr>
            <a:spLocks noGrp="1" noChangeArrowheads="1"/>
          </p:cNvSpPr>
          <p:nvPr>
            <p:ph type="body" sz="half" idx="2"/>
          </p:nvPr>
        </p:nvSpPr>
        <p:spPr>
          <a:xfrm>
            <a:off x="1466850" y="4437063"/>
            <a:ext cx="5797550" cy="1978025"/>
          </a:xfrm>
        </p:spPr>
        <p:txBody>
          <a:bodyPr/>
          <a:lstStyle/>
          <a:p>
            <a:pPr eaLnBrk="1" hangingPunct="1">
              <a:lnSpc>
                <a:spcPct val="90000"/>
              </a:lnSpc>
              <a:spcBef>
                <a:spcPct val="40000"/>
              </a:spcBef>
            </a:pPr>
            <a:r>
              <a:rPr lang="en-US" sz="2600">
                <a:solidFill>
                  <a:srgbClr val="063DE8"/>
                </a:solidFill>
              </a:rPr>
              <a:t>Physical environments through </a:t>
            </a:r>
            <a:br>
              <a:rPr lang="en-US" sz="2600">
                <a:solidFill>
                  <a:srgbClr val="063DE8"/>
                </a:solidFill>
              </a:rPr>
            </a:br>
            <a:r>
              <a:rPr lang="en-US" sz="2600">
                <a:solidFill>
                  <a:srgbClr val="063DE8"/>
                </a:solidFill>
              </a:rPr>
              <a:t>which transmission signals pass</a:t>
            </a:r>
          </a:p>
          <a:p>
            <a:pPr lvl="1" eaLnBrk="1" hangingPunct="1">
              <a:lnSpc>
                <a:spcPct val="90000"/>
              </a:lnSpc>
              <a:spcBef>
                <a:spcPct val="40000"/>
              </a:spcBef>
            </a:pPr>
            <a:r>
              <a:rPr lang="en-US" sz="2200">
                <a:solidFill>
                  <a:srgbClr val="063DE8"/>
                </a:solidFill>
              </a:rPr>
              <a:t>Twisted pair</a:t>
            </a:r>
          </a:p>
          <a:p>
            <a:pPr lvl="1" eaLnBrk="1" hangingPunct="1">
              <a:lnSpc>
                <a:spcPct val="90000"/>
              </a:lnSpc>
              <a:spcBef>
                <a:spcPct val="40000"/>
              </a:spcBef>
            </a:pPr>
            <a:r>
              <a:rPr lang="en-US" sz="2200">
                <a:solidFill>
                  <a:srgbClr val="063DE8"/>
                </a:solidFill>
              </a:rPr>
              <a:t>Coaxial cable</a:t>
            </a:r>
          </a:p>
          <a:p>
            <a:pPr eaLnBrk="1" hangingPunct="1">
              <a:lnSpc>
                <a:spcPct val="90000"/>
              </a:lnSpc>
              <a:spcBef>
                <a:spcPct val="40000"/>
              </a:spcBef>
            </a:pPr>
            <a:r>
              <a:rPr lang="en-US" sz="2600">
                <a:solidFill>
                  <a:srgbClr val="063DE8"/>
                </a:solidFill>
              </a:rPr>
              <a:t>Connectors (RJ-11, RJ-45, etc.)</a:t>
            </a:r>
          </a:p>
        </p:txBody>
      </p:sp>
      <p:graphicFrame>
        <p:nvGraphicFramePr>
          <p:cNvPr id="4099" name="Object 1"/>
          <p:cNvGraphicFramePr>
            <a:graphicFrameLocks/>
          </p:cNvGraphicFramePr>
          <p:nvPr/>
        </p:nvGraphicFramePr>
        <p:xfrm>
          <a:off x="7926388" y="3792538"/>
          <a:ext cx="779462" cy="644525"/>
        </p:xfrm>
        <a:graphic>
          <a:graphicData uri="http://schemas.openxmlformats.org/presentationml/2006/ole">
            <mc:AlternateContent xmlns:mc="http://schemas.openxmlformats.org/markup-compatibility/2006">
              <mc:Choice xmlns:v="urn:schemas-microsoft-com:vml" Requires="v">
                <p:oleObj name="Microsoft ClipArt Gallery" r:id="rId9" imgW="4470120" imgH="3695400" progId="MS_ClipArt_Gallery">
                  <p:embed/>
                </p:oleObj>
              </mc:Choice>
              <mc:Fallback>
                <p:oleObj name="Microsoft ClipArt Gallery" r:id="rId9" imgW="4470120" imgH="3695400" progId="MS_ClipArt_Gallery">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26388" y="3792538"/>
                        <a:ext cx="77946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28" name="Rectangle 50"/>
          <p:cNvSpPr>
            <a:spLocks noChangeArrowheads="1"/>
          </p:cNvSpPr>
          <p:nvPr/>
        </p:nvSpPr>
        <p:spPr bwMode="auto">
          <a:xfrm>
            <a:off x="5829300" y="3998913"/>
            <a:ext cx="101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b="1">
                <a:solidFill>
                  <a:schemeClr val="accent2"/>
                </a:solidFill>
                <a:latin typeface="Helvetica" panose="020B0604020202020204" pitchFamily="34" charset="0"/>
              </a:rPr>
              <a:t>Cable</a:t>
            </a:r>
            <a:endParaRPr lang="en-US" b="1">
              <a:latin typeface="Helvetica" panose="020B0604020202020204" pitchFamily="34" charset="0"/>
            </a:endParaRPr>
          </a:p>
        </p:txBody>
      </p:sp>
      <p:sp>
        <p:nvSpPr>
          <p:cNvPr id="4129" name="Line 51"/>
          <p:cNvSpPr>
            <a:spLocks noChangeShapeType="1"/>
          </p:cNvSpPr>
          <p:nvPr/>
        </p:nvSpPr>
        <p:spPr bwMode="auto">
          <a:xfrm flipH="1" flipV="1">
            <a:off x="3124200" y="3500438"/>
            <a:ext cx="2795588" cy="557212"/>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30" name="Rectangle 52"/>
          <p:cNvSpPr>
            <a:spLocks noChangeArrowheads="1"/>
          </p:cNvSpPr>
          <p:nvPr/>
        </p:nvSpPr>
        <p:spPr bwMode="auto">
          <a:xfrm>
            <a:off x="4027488" y="5314950"/>
            <a:ext cx="24050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folHlink"/>
              </a:buClr>
              <a:buFontTx/>
              <a:buChar char="–"/>
            </a:pPr>
            <a:r>
              <a:rPr lang="en-US" sz="2000">
                <a:solidFill>
                  <a:srgbClr val="063DE8"/>
                </a:solidFill>
                <a:latin typeface="Helvetica" panose="020B0604020202020204" pitchFamily="34" charset="0"/>
              </a:rPr>
              <a:t>Fiber-optic cable</a:t>
            </a:r>
          </a:p>
          <a:p>
            <a:pPr>
              <a:spcBef>
                <a:spcPct val="20000"/>
              </a:spcBef>
              <a:buClr>
                <a:schemeClr val="folHlink"/>
              </a:buClr>
              <a:buFontTx/>
              <a:buChar char="–"/>
            </a:pPr>
            <a:r>
              <a:rPr lang="en-US" sz="2000">
                <a:solidFill>
                  <a:srgbClr val="063DE8"/>
                </a:solidFill>
                <a:latin typeface="Helvetica" panose="020B0604020202020204" pitchFamily="34" charset="0"/>
              </a:rPr>
              <a:t>Atmosphere</a:t>
            </a:r>
          </a:p>
        </p:txBody>
      </p:sp>
      <p:sp>
        <p:nvSpPr>
          <p:cNvPr id="4131" name="Line 53"/>
          <p:cNvSpPr>
            <a:spLocks noChangeShapeType="1"/>
          </p:cNvSpPr>
          <p:nvPr/>
        </p:nvSpPr>
        <p:spPr bwMode="auto">
          <a:xfrm>
            <a:off x="5537200" y="1974850"/>
            <a:ext cx="1970088" cy="1284288"/>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32" name="Rectangle 54"/>
          <p:cNvSpPr>
            <a:spLocks noChangeArrowheads="1"/>
          </p:cNvSpPr>
          <p:nvPr/>
        </p:nvSpPr>
        <p:spPr bwMode="auto">
          <a:xfrm>
            <a:off x="4310063" y="1485900"/>
            <a:ext cx="187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b="1">
                <a:solidFill>
                  <a:schemeClr val="accent2"/>
                </a:solidFill>
                <a:latin typeface="Helvetica" panose="020B0604020202020204" pitchFamily="34" charset="0"/>
              </a:rPr>
              <a:t>Connectors</a:t>
            </a:r>
            <a:endParaRPr lang="en-US" b="1">
              <a:latin typeface="Helvetica" panose="020B0604020202020204" pitchFamily="34" charset="0"/>
            </a:endParaRPr>
          </a:p>
        </p:txBody>
      </p:sp>
      <p:sp>
        <p:nvSpPr>
          <p:cNvPr id="4133" name="Line 55"/>
          <p:cNvSpPr>
            <a:spLocks noChangeShapeType="1"/>
          </p:cNvSpPr>
          <p:nvPr/>
        </p:nvSpPr>
        <p:spPr bwMode="auto">
          <a:xfrm flipH="1">
            <a:off x="4060825" y="2011363"/>
            <a:ext cx="1285875" cy="1235075"/>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34" name="Line 56"/>
          <p:cNvSpPr>
            <a:spLocks noChangeShapeType="1"/>
          </p:cNvSpPr>
          <p:nvPr/>
        </p:nvSpPr>
        <p:spPr bwMode="auto">
          <a:xfrm flipH="1">
            <a:off x="2657475" y="1939925"/>
            <a:ext cx="1916113" cy="931863"/>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135" name="Group 57"/>
          <p:cNvGrpSpPr>
            <a:grpSpLocks noChangeAspect="1"/>
          </p:cNvGrpSpPr>
          <p:nvPr/>
        </p:nvGrpSpPr>
        <p:grpSpPr bwMode="auto">
          <a:xfrm>
            <a:off x="6586538" y="5110163"/>
            <a:ext cx="2222500" cy="987425"/>
            <a:chOff x="3653" y="2388"/>
            <a:chExt cx="2132" cy="947"/>
          </a:xfrm>
        </p:grpSpPr>
        <p:grpSp>
          <p:nvGrpSpPr>
            <p:cNvPr id="4137" name="Group 58"/>
            <p:cNvGrpSpPr>
              <a:grpSpLocks noChangeAspect="1"/>
            </p:cNvGrpSpPr>
            <p:nvPr/>
          </p:nvGrpSpPr>
          <p:grpSpPr bwMode="auto">
            <a:xfrm>
              <a:off x="3653" y="2718"/>
              <a:ext cx="1669" cy="617"/>
              <a:chOff x="3569" y="3066"/>
              <a:chExt cx="1669" cy="617"/>
            </a:xfrm>
          </p:grpSpPr>
          <p:sp>
            <p:nvSpPr>
              <p:cNvPr id="4140" name="AutoShape 59"/>
              <p:cNvSpPr>
                <a:spLocks noChangeAspect="1" noChangeArrowheads="1"/>
              </p:cNvSpPr>
              <p:nvPr/>
            </p:nvSpPr>
            <p:spPr bwMode="auto">
              <a:xfrm rot="780000">
                <a:off x="3646" y="3068"/>
                <a:ext cx="644" cy="404"/>
              </a:xfrm>
              <a:prstGeom prst="cube">
                <a:avLst>
                  <a:gd name="adj" fmla="val 43278"/>
                </a:avLst>
              </a:prstGeom>
              <a:solidFill>
                <a:srgbClr val="FFFFFF"/>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4141" name="Line 60"/>
              <p:cNvSpPr>
                <a:spLocks noChangeAspect="1" noChangeShapeType="1"/>
              </p:cNvSpPr>
              <p:nvPr/>
            </p:nvSpPr>
            <p:spPr bwMode="auto">
              <a:xfrm>
                <a:off x="3697" y="3157"/>
                <a:ext cx="263"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42" name="Line 61"/>
              <p:cNvSpPr>
                <a:spLocks noChangeAspect="1" noChangeShapeType="1"/>
              </p:cNvSpPr>
              <p:nvPr/>
            </p:nvSpPr>
            <p:spPr bwMode="auto">
              <a:xfrm>
                <a:off x="3728" y="3139"/>
                <a:ext cx="263"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43" name="Line 62"/>
              <p:cNvSpPr>
                <a:spLocks noChangeAspect="1" noChangeShapeType="1"/>
              </p:cNvSpPr>
              <p:nvPr/>
            </p:nvSpPr>
            <p:spPr bwMode="auto">
              <a:xfrm>
                <a:off x="3758" y="3121"/>
                <a:ext cx="264" cy="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44" name="Line 63"/>
              <p:cNvSpPr>
                <a:spLocks noChangeAspect="1" noChangeShapeType="1"/>
              </p:cNvSpPr>
              <p:nvPr/>
            </p:nvSpPr>
            <p:spPr bwMode="auto">
              <a:xfrm>
                <a:off x="3792" y="3102"/>
                <a:ext cx="263"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45" name="Line 64"/>
              <p:cNvSpPr>
                <a:spLocks noChangeAspect="1" noChangeShapeType="1"/>
              </p:cNvSpPr>
              <p:nvPr/>
            </p:nvSpPr>
            <p:spPr bwMode="auto">
              <a:xfrm>
                <a:off x="3826" y="3082"/>
                <a:ext cx="264" cy="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46" name="Line 65"/>
              <p:cNvSpPr>
                <a:spLocks noChangeAspect="1" noChangeShapeType="1"/>
              </p:cNvSpPr>
              <p:nvPr/>
            </p:nvSpPr>
            <p:spPr bwMode="auto">
              <a:xfrm>
                <a:off x="3858" y="3066"/>
                <a:ext cx="263"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47" name="Freeform 66"/>
              <p:cNvSpPr>
                <a:spLocks noChangeAspect="1"/>
              </p:cNvSpPr>
              <p:nvPr/>
            </p:nvSpPr>
            <p:spPr bwMode="auto">
              <a:xfrm>
                <a:off x="4139" y="3251"/>
                <a:ext cx="1099" cy="432"/>
              </a:xfrm>
              <a:custGeom>
                <a:avLst/>
                <a:gdLst>
                  <a:gd name="T0" fmla="*/ 131 w 1190"/>
                  <a:gd name="T1" fmla="*/ 10 h 432"/>
                  <a:gd name="T2" fmla="*/ 67 w 1190"/>
                  <a:gd name="T3" fmla="*/ 39 h 432"/>
                  <a:gd name="T4" fmla="*/ 15 w 1190"/>
                  <a:gd name="T5" fmla="*/ 88 h 432"/>
                  <a:gd name="T6" fmla="*/ 0 w 1190"/>
                  <a:gd name="T7" fmla="*/ 135 h 432"/>
                  <a:gd name="T8" fmla="*/ 4 w 1190"/>
                  <a:gd name="T9" fmla="*/ 170 h 432"/>
                  <a:gd name="T10" fmla="*/ 53 w 1190"/>
                  <a:gd name="T11" fmla="*/ 195 h 432"/>
                  <a:gd name="T12" fmla="*/ 604 w 1190"/>
                  <a:gd name="T13" fmla="*/ 309 h 432"/>
                  <a:gd name="T14" fmla="*/ 1189 w 1190"/>
                  <a:gd name="T15" fmla="*/ 431 h 432"/>
                  <a:gd name="T16" fmla="*/ 1087 w 1190"/>
                  <a:gd name="T17" fmla="*/ 335 h 432"/>
                  <a:gd name="T18" fmla="*/ 1174 w 1190"/>
                  <a:gd name="T19" fmla="*/ 272 h 432"/>
                  <a:gd name="T20" fmla="*/ 1112 w 1190"/>
                  <a:gd name="T21" fmla="*/ 171 h 432"/>
                  <a:gd name="T22" fmla="*/ 312 w 1190"/>
                  <a:gd name="T23" fmla="*/ 21 h 432"/>
                  <a:gd name="T24" fmla="*/ 188 w 1190"/>
                  <a:gd name="T25" fmla="*/ 0 h 432"/>
                  <a:gd name="T26" fmla="*/ 131 w 1190"/>
                  <a:gd name="T27" fmla="*/ 10 h 4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90"/>
                  <a:gd name="T43" fmla="*/ 0 h 432"/>
                  <a:gd name="T44" fmla="*/ 1190 w 1190"/>
                  <a:gd name="T45" fmla="*/ 432 h 4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90" h="432">
                    <a:moveTo>
                      <a:pt x="131" y="10"/>
                    </a:moveTo>
                    <a:lnTo>
                      <a:pt x="67" y="39"/>
                    </a:lnTo>
                    <a:lnTo>
                      <a:pt x="15" y="88"/>
                    </a:lnTo>
                    <a:lnTo>
                      <a:pt x="0" y="135"/>
                    </a:lnTo>
                    <a:lnTo>
                      <a:pt x="4" y="170"/>
                    </a:lnTo>
                    <a:lnTo>
                      <a:pt x="53" y="195"/>
                    </a:lnTo>
                    <a:lnTo>
                      <a:pt x="604" y="309"/>
                    </a:lnTo>
                    <a:lnTo>
                      <a:pt x="1189" y="431"/>
                    </a:lnTo>
                    <a:lnTo>
                      <a:pt x="1087" y="335"/>
                    </a:lnTo>
                    <a:lnTo>
                      <a:pt x="1174" y="272"/>
                    </a:lnTo>
                    <a:lnTo>
                      <a:pt x="1112" y="171"/>
                    </a:lnTo>
                    <a:lnTo>
                      <a:pt x="312" y="21"/>
                    </a:lnTo>
                    <a:lnTo>
                      <a:pt x="188" y="0"/>
                    </a:lnTo>
                    <a:lnTo>
                      <a:pt x="131" y="10"/>
                    </a:lnTo>
                  </a:path>
                </a:pathLst>
              </a:custGeom>
              <a:solidFill>
                <a:srgbClr val="FAFD00"/>
              </a:solidFill>
              <a:ln w="12700" cap="rnd" cmpd="sng">
                <a:solidFill>
                  <a:schemeClr val="tx2"/>
                </a:solidFill>
                <a:prstDash val="solid"/>
                <a:round/>
                <a:headEnd/>
                <a:tailEnd/>
              </a:ln>
            </p:spPr>
            <p:txBody>
              <a:bodyPr/>
              <a:lstStyle/>
              <a:p>
                <a:endParaRPr lang="en-US"/>
              </a:p>
            </p:txBody>
          </p:sp>
          <p:sp>
            <p:nvSpPr>
              <p:cNvPr id="4148" name="Freeform 67"/>
              <p:cNvSpPr>
                <a:spLocks noChangeAspect="1"/>
              </p:cNvSpPr>
              <p:nvPr/>
            </p:nvSpPr>
            <p:spPr bwMode="auto">
              <a:xfrm>
                <a:off x="3647" y="3414"/>
                <a:ext cx="391" cy="207"/>
              </a:xfrm>
              <a:custGeom>
                <a:avLst/>
                <a:gdLst>
                  <a:gd name="T0" fmla="*/ 0 w 423"/>
                  <a:gd name="T1" fmla="*/ 0 h 207"/>
                  <a:gd name="T2" fmla="*/ 187 w 423"/>
                  <a:gd name="T3" fmla="*/ 90 h 207"/>
                  <a:gd name="T4" fmla="*/ 297 w 423"/>
                  <a:gd name="T5" fmla="*/ 206 h 207"/>
                  <a:gd name="T6" fmla="*/ 422 w 423"/>
                  <a:gd name="T7" fmla="*/ 130 h 207"/>
                  <a:gd name="T8" fmla="*/ 343 w 423"/>
                  <a:gd name="T9" fmla="*/ 71 h 207"/>
                  <a:gd name="T10" fmla="*/ 0 w 423"/>
                  <a:gd name="T11" fmla="*/ 0 h 207"/>
                  <a:gd name="T12" fmla="*/ 0 60000 65536"/>
                  <a:gd name="T13" fmla="*/ 0 60000 65536"/>
                  <a:gd name="T14" fmla="*/ 0 60000 65536"/>
                  <a:gd name="T15" fmla="*/ 0 60000 65536"/>
                  <a:gd name="T16" fmla="*/ 0 60000 65536"/>
                  <a:gd name="T17" fmla="*/ 0 60000 65536"/>
                  <a:gd name="T18" fmla="*/ 0 w 423"/>
                  <a:gd name="T19" fmla="*/ 0 h 207"/>
                  <a:gd name="T20" fmla="*/ 423 w 423"/>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423" h="207">
                    <a:moveTo>
                      <a:pt x="0" y="0"/>
                    </a:moveTo>
                    <a:lnTo>
                      <a:pt x="187" y="90"/>
                    </a:lnTo>
                    <a:lnTo>
                      <a:pt x="297" y="206"/>
                    </a:lnTo>
                    <a:lnTo>
                      <a:pt x="422" y="130"/>
                    </a:lnTo>
                    <a:lnTo>
                      <a:pt x="343" y="71"/>
                    </a:lnTo>
                    <a:lnTo>
                      <a:pt x="0" y="0"/>
                    </a:lnTo>
                  </a:path>
                </a:pathLst>
              </a:custGeom>
              <a:solidFill>
                <a:srgbClr val="FFFFFF"/>
              </a:solidFill>
              <a:ln w="12700" cap="rnd" cmpd="sng">
                <a:solidFill>
                  <a:schemeClr val="tx1"/>
                </a:solidFill>
                <a:prstDash val="solid"/>
                <a:round/>
                <a:headEnd/>
                <a:tailEnd/>
              </a:ln>
            </p:spPr>
            <p:txBody>
              <a:bodyPr/>
              <a:lstStyle/>
              <a:p>
                <a:endParaRPr lang="en-US"/>
              </a:p>
            </p:txBody>
          </p:sp>
          <p:sp>
            <p:nvSpPr>
              <p:cNvPr id="4149" name="Freeform 68"/>
              <p:cNvSpPr>
                <a:spLocks noChangeAspect="1"/>
              </p:cNvSpPr>
              <p:nvPr/>
            </p:nvSpPr>
            <p:spPr bwMode="auto">
              <a:xfrm>
                <a:off x="3569" y="3292"/>
                <a:ext cx="62" cy="64"/>
              </a:xfrm>
              <a:custGeom>
                <a:avLst/>
                <a:gdLst>
                  <a:gd name="T0" fmla="*/ 50 w 68"/>
                  <a:gd name="T1" fmla="*/ 63 h 64"/>
                  <a:gd name="T2" fmla="*/ 0 w 68"/>
                  <a:gd name="T3" fmla="*/ 55 h 64"/>
                  <a:gd name="T4" fmla="*/ 67 w 68"/>
                  <a:gd name="T5" fmla="*/ 0 h 64"/>
                  <a:gd name="T6" fmla="*/ 50 w 68"/>
                  <a:gd name="T7" fmla="*/ 63 h 64"/>
                  <a:gd name="T8" fmla="*/ 0 60000 65536"/>
                  <a:gd name="T9" fmla="*/ 0 60000 65536"/>
                  <a:gd name="T10" fmla="*/ 0 60000 65536"/>
                  <a:gd name="T11" fmla="*/ 0 60000 65536"/>
                  <a:gd name="T12" fmla="*/ 0 w 68"/>
                  <a:gd name="T13" fmla="*/ 0 h 64"/>
                  <a:gd name="T14" fmla="*/ 68 w 68"/>
                  <a:gd name="T15" fmla="*/ 64 h 64"/>
                </a:gdLst>
                <a:ahLst/>
                <a:cxnLst>
                  <a:cxn ang="T8">
                    <a:pos x="T0" y="T1"/>
                  </a:cxn>
                  <a:cxn ang="T9">
                    <a:pos x="T2" y="T3"/>
                  </a:cxn>
                  <a:cxn ang="T10">
                    <a:pos x="T4" y="T5"/>
                  </a:cxn>
                  <a:cxn ang="T11">
                    <a:pos x="T6" y="T7"/>
                  </a:cxn>
                </a:cxnLst>
                <a:rect l="T12" t="T13" r="T14" b="T15"/>
                <a:pathLst>
                  <a:path w="68" h="64">
                    <a:moveTo>
                      <a:pt x="50" y="63"/>
                    </a:moveTo>
                    <a:lnTo>
                      <a:pt x="0" y="55"/>
                    </a:lnTo>
                    <a:lnTo>
                      <a:pt x="67" y="0"/>
                    </a:lnTo>
                    <a:lnTo>
                      <a:pt x="50" y="63"/>
                    </a:lnTo>
                  </a:path>
                </a:pathLst>
              </a:custGeom>
              <a:solidFill>
                <a:srgbClr val="FFFFFF"/>
              </a:solidFill>
              <a:ln w="12700" cap="rnd" cmpd="sng">
                <a:solidFill>
                  <a:schemeClr val="tx1"/>
                </a:solidFill>
                <a:prstDash val="solid"/>
                <a:round/>
                <a:headEnd/>
                <a:tailEnd/>
              </a:ln>
            </p:spPr>
            <p:txBody>
              <a:bodyPr/>
              <a:lstStyle/>
              <a:p>
                <a:endParaRPr lang="en-US"/>
              </a:p>
            </p:txBody>
          </p:sp>
        </p:grpSp>
        <p:sp>
          <p:nvSpPr>
            <p:cNvPr id="4138" name="Rectangle 69"/>
            <p:cNvSpPr>
              <a:spLocks noChangeAspect="1" noChangeArrowheads="1"/>
            </p:cNvSpPr>
            <p:nvPr/>
          </p:nvSpPr>
          <p:spPr bwMode="auto">
            <a:xfrm>
              <a:off x="4635" y="2388"/>
              <a:ext cx="115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solidFill>
                    <a:schemeClr val="accent2"/>
                  </a:solidFill>
                  <a:latin typeface="Helvetica" panose="020B0604020202020204" pitchFamily="34" charset="0"/>
                </a:rPr>
                <a:t>RJ-45</a:t>
              </a:r>
            </a:p>
            <a:p>
              <a:r>
                <a:rPr lang="en-US" sz="1600" b="1">
                  <a:solidFill>
                    <a:schemeClr val="accent2"/>
                  </a:solidFill>
                  <a:latin typeface="Helvetica" panose="020B0604020202020204" pitchFamily="34" charset="0"/>
                </a:rPr>
                <a:t>Connector</a:t>
              </a:r>
              <a:endParaRPr lang="en-US" sz="1800" b="1">
                <a:solidFill>
                  <a:schemeClr val="accent2"/>
                </a:solidFill>
                <a:latin typeface="Helvetica" panose="020B0604020202020204" pitchFamily="34" charset="0"/>
              </a:endParaRPr>
            </a:p>
          </p:txBody>
        </p:sp>
        <p:sp>
          <p:nvSpPr>
            <p:cNvPr id="4139" name="Line 70"/>
            <p:cNvSpPr>
              <a:spLocks noChangeAspect="1" noChangeShapeType="1"/>
            </p:cNvSpPr>
            <p:nvPr/>
          </p:nvSpPr>
          <p:spPr bwMode="auto">
            <a:xfrm flipH="1">
              <a:off x="4247" y="2580"/>
              <a:ext cx="397" cy="18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4136" name="Line 71"/>
          <p:cNvSpPr>
            <a:spLocks noChangeShapeType="1"/>
          </p:cNvSpPr>
          <p:nvPr/>
        </p:nvSpPr>
        <p:spPr bwMode="auto">
          <a:xfrm flipV="1">
            <a:off x="4891088" y="1960563"/>
            <a:ext cx="611187" cy="1246187"/>
          </a:xfrm>
          <a:prstGeom prst="line">
            <a:avLst/>
          </a:prstGeom>
          <a:noFill/>
          <a:ln w="38100" cap="sq">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lIns="73025" tIns="36512" rIns="73025" bIns="36512"/>
          <a:lstStyle/>
          <a:p>
            <a:endParaRPr lang="en-US"/>
          </a:p>
        </p:txBody>
      </p:sp>
    </p:spTree>
    <p:extLst>
      <p:ext uri="{BB962C8B-B14F-4D97-AF65-F5344CB8AC3E}">
        <p14:creationId xmlns:p14="http://schemas.microsoft.com/office/powerpoint/2010/main" val="536273339"/>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081213" y="300038"/>
            <a:ext cx="6210300" cy="708025"/>
          </a:xfrm>
        </p:spPr>
        <p:txBody>
          <a:bodyPr/>
          <a:lstStyle/>
          <a:p>
            <a:pPr eaLnBrk="1" hangingPunct="1"/>
            <a:r>
              <a:rPr lang="en-US" b="1"/>
              <a:t>NETWORK CABLING</a:t>
            </a:r>
          </a:p>
        </p:txBody>
      </p:sp>
      <p:sp>
        <p:nvSpPr>
          <p:cNvPr id="33795" name="Rectangle 3"/>
          <p:cNvSpPr>
            <a:spLocks noGrp="1" noChangeArrowheads="1"/>
          </p:cNvSpPr>
          <p:nvPr>
            <p:ph type="body" idx="1"/>
          </p:nvPr>
        </p:nvSpPr>
        <p:spPr>
          <a:xfrm>
            <a:off x="1377950" y="1230313"/>
            <a:ext cx="7562850" cy="4572000"/>
          </a:xfrm>
        </p:spPr>
        <p:txBody>
          <a:bodyPr/>
          <a:lstStyle/>
          <a:p>
            <a:pPr eaLnBrk="1" hangingPunct="1"/>
            <a:r>
              <a:rPr lang="en-US" sz="3000">
                <a:solidFill>
                  <a:srgbClr val="063DE8"/>
                </a:solidFill>
              </a:rPr>
              <a:t>Media connecting network components</a:t>
            </a:r>
            <a:endParaRPr lang="en-US" sz="2600">
              <a:solidFill>
                <a:srgbClr val="063DE8"/>
              </a:solidFill>
            </a:endParaRPr>
          </a:p>
          <a:p>
            <a:pPr lvl="1" eaLnBrk="1" hangingPunct="1"/>
            <a:r>
              <a:rPr lang="en-US" sz="2600">
                <a:solidFill>
                  <a:srgbClr val="063DE8"/>
                </a:solidFill>
              </a:rPr>
              <a:t>NIC cards take turns transmitting on the cable</a:t>
            </a:r>
          </a:p>
          <a:p>
            <a:pPr lvl="1" eaLnBrk="1" hangingPunct="1"/>
            <a:r>
              <a:rPr lang="en-US" sz="2600">
                <a:solidFill>
                  <a:srgbClr val="063DE8"/>
                </a:solidFill>
              </a:rPr>
              <a:t>LAN cables only carry one signal at a time</a:t>
            </a:r>
          </a:p>
          <a:p>
            <a:pPr lvl="1" eaLnBrk="1" hangingPunct="1"/>
            <a:r>
              <a:rPr lang="en-US" sz="2600">
                <a:solidFill>
                  <a:srgbClr val="063DE8"/>
                </a:solidFill>
              </a:rPr>
              <a:t>WAN cables can carry multiple signals simultaneously</a:t>
            </a:r>
          </a:p>
          <a:p>
            <a:pPr eaLnBrk="1" hangingPunct="1"/>
            <a:r>
              <a:rPr lang="en-US" sz="3000">
                <a:solidFill>
                  <a:srgbClr val="063DE8"/>
                </a:solidFill>
              </a:rPr>
              <a:t>Three primary types of cabling</a:t>
            </a:r>
            <a:endParaRPr lang="en-US" sz="2600">
              <a:solidFill>
                <a:srgbClr val="063DE8"/>
              </a:solidFill>
            </a:endParaRPr>
          </a:p>
          <a:p>
            <a:pPr lvl="1" eaLnBrk="1" hangingPunct="1"/>
            <a:r>
              <a:rPr lang="en-US" sz="2600">
                <a:solidFill>
                  <a:srgbClr val="063DE8"/>
                </a:solidFill>
              </a:rPr>
              <a:t>Twisted-pair (or copper)</a:t>
            </a:r>
          </a:p>
          <a:p>
            <a:pPr lvl="1" eaLnBrk="1" hangingPunct="1"/>
            <a:r>
              <a:rPr lang="en-US" sz="2600">
                <a:solidFill>
                  <a:srgbClr val="063DE8"/>
                </a:solidFill>
              </a:rPr>
              <a:t>Coaxial cable</a:t>
            </a:r>
          </a:p>
          <a:p>
            <a:pPr lvl="1" eaLnBrk="1" hangingPunct="1"/>
            <a:r>
              <a:rPr lang="en-US" sz="2600">
                <a:solidFill>
                  <a:srgbClr val="063DE8"/>
                </a:solidFill>
              </a:rPr>
              <a:t>Fiber-optic cable</a:t>
            </a:r>
          </a:p>
        </p:txBody>
      </p:sp>
    </p:spTree>
    <p:extLst>
      <p:ext uri="{BB962C8B-B14F-4D97-AF65-F5344CB8AC3E}">
        <p14:creationId xmlns:p14="http://schemas.microsoft.com/office/powerpoint/2010/main" val="1813902865"/>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663700" y="200025"/>
            <a:ext cx="6877050" cy="722313"/>
          </a:xfrm>
          <a:noFill/>
        </p:spPr>
        <p:txBody>
          <a:bodyPr lIns="88900" tIns="44450" rIns="88900" bIns="44450"/>
          <a:lstStyle/>
          <a:p>
            <a:pPr eaLnBrk="1" hangingPunct="1"/>
            <a:r>
              <a:rPr lang="en-US" sz="3600" b="1"/>
              <a:t>TWISTED PAIR (UTP &amp; STP)</a:t>
            </a:r>
          </a:p>
        </p:txBody>
      </p:sp>
      <p:sp>
        <p:nvSpPr>
          <p:cNvPr id="34819" name="Rectangle 3"/>
          <p:cNvSpPr>
            <a:spLocks noChangeArrowheads="1"/>
          </p:cNvSpPr>
          <p:nvPr/>
        </p:nvSpPr>
        <p:spPr bwMode="auto">
          <a:xfrm>
            <a:off x="1408113" y="4211638"/>
            <a:ext cx="4840287" cy="2282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tabLst>
                <a:tab pos="3371850" algn="l"/>
              </a:tabLst>
              <a:defRPr sz="2400">
                <a:solidFill>
                  <a:schemeClr val="tx1"/>
                </a:solidFill>
                <a:latin typeface="Times New Roman" panose="02020603050405020304" pitchFamily="18" charset="0"/>
              </a:defRPr>
            </a:lvl1pPr>
            <a:lvl2pPr marL="742950" indent="-285750" eaLnBrk="0" hangingPunct="0">
              <a:tabLst>
                <a:tab pos="3371850" algn="l"/>
              </a:tabLst>
              <a:defRPr sz="2400">
                <a:solidFill>
                  <a:schemeClr val="tx1"/>
                </a:solidFill>
                <a:latin typeface="Times New Roman" panose="02020603050405020304" pitchFamily="18" charset="0"/>
              </a:defRPr>
            </a:lvl2pPr>
            <a:lvl3pPr marL="1143000" indent="-228600" eaLnBrk="0" hangingPunct="0">
              <a:tabLst>
                <a:tab pos="3371850" algn="l"/>
              </a:tabLst>
              <a:defRPr sz="2400">
                <a:solidFill>
                  <a:schemeClr val="tx1"/>
                </a:solidFill>
                <a:latin typeface="Times New Roman" panose="02020603050405020304" pitchFamily="18" charset="0"/>
              </a:defRPr>
            </a:lvl3pPr>
            <a:lvl4pPr marL="1600200" indent="-228600" eaLnBrk="0" hangingPunct="0">
              <a:tabLst>
                <a:tab pos="3371850" algn="l"/>
              </a:tabLst>
              <a:defRPr sz="2400">
                <a:solidFill>
                  <a:schemeClr val="tx1"/>
                </a:solidFill>
                <a:latin typeface="Times New Roman" panose="02020603050405020304" pitchFamily="18" charset="0"/>
              </a:defRPr>
            </a:lvl4pPr>
            <a:lvl5pPr marL="2057400" indent="-228600" eaLnBrk="0" hangingPunct="0">
              <a:tabLst>
                <a:tab pos="337185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37185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37185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37185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371850" algn="l"/>
              </a:tabLst>
              <a:defRPr sz="2400">
                <a:solidFill>
                  <a:schemeClr val="tx1"/>
                </a:solidFill>
                <a:latin typeface="Times New Roman" panose="02020603050405020304" pitchFamily="18" charset="0"/>
              </a:defRPr>
            </a:lvl9pPr>
          </a:lstStyle>
          <a:p>
            <a:pPr>
              <a:spcBef>
                <a:spcPct val="20000"/>
              </a:spcBef>
              <a:spcAft>
                <a:spcPct val="20000"/>
              </a:spcAft>
            </a:pPr>
            <a:r>
              <a:rPr lang="en-US" sz="2000">
                <a:solidFill>
                  <a:srgbClr val="063DE8"/>
                </a:solidFill>
                <a:latin typeface="Helvetica" panose="020B0604020202020204" pitchFamily="34" charset="0"/>
              </a:rPr>
              <a:t>Speed and throughput:  10/100/1000 Mbps </a:t>
            </a:r>
          </a:p>
          <a:p>
            <a:pPr>
              <a:spcBef>
                <a:spcPct val="20000"/>
              </a:spcBef>
              <a:spcAft>
                <a:spcPct val="20000"/>
              </a:spcAft>
            </a:pPr>
            <a:r>
              <a:rPr lang="en-US" sz="2000">
                <a:solidFill>
                  <a:srgbClr val="063DE8"/>
                </a:solidFill>
                <a:latin typeface="Helvetica" panose="020B0604020202020204" pitchFamily="34" charset="0"/>
              </a:rPr>
              <a:t>Relative cost:      	Least costly</a:t>
            </a:r>
          </a:p>
          <a:p>
            <a:pPr>
              <a:spcBef>
                <a:spcPct val="20000"/>
              </a:spcBef>
              <a:spcAft>
                <a:spcPct val="20000"/>
              </a:spcAft>
            </a:pPr>
            <a:r>
              <a:rPr lang="en-US" sz="2000">
                <a:solidFill>
                  <a:srgbClr val="063DE8"/>
                </a:solidFill>
                <a:latin typeface="Helvetica" panose="020B0604020202020204" pitchFamily="34" charset="0"/>
              </a:rPr>
              <a:t>Media and connector size:	Small</a:t>
            </a:r>
          </a:p>
          <a:p>
            <a:pPr>
              <a:spcBef>
                <a:spcPct val="20000"/>
              </a:spcBef>
              <a:spcAft>
                <a:spcPct val="20000"/>
              </a:spcAft>
            </a:pPr>
            <a:r>
              <a:rPr lang="en-US" sz="2000">
                <a:solidFill>
                  <a:srgbClr val="063DE8"/>
                </a:solidFill>
                <a:latin typeface="Helvetica" panose="020B0604020202020204" pitchFamily="34" charset="0"/>
              </a:rPr>
              <a:t>Maximum cable length: 	100 m </a:t>
            </a:r>
          </a:p>
        </p:txBody>
      </p:sp>
      <p:grpSp>
        <p:nvGrpSpPr>
          <p:cNvPr id="34820" name="Group 4"/>
          <p:cNvGrpSpPr>
            <a:grpSpLocks/>
          </p:cNvGrpSpPr>
          <p:nvPr/>
        </p:nvGrpSpPr>
        <p:grpSpPr bwMode="auto">
          <a:xfrm>
            <a:off x="6307138" y="4862513"/>
            <a:ext cx="2455862" cy="1314450"/>
            <a:chOff x="3653" y="2388"/>
            <a:chExt cx="2138" cy="947"/>
          </a:xfrm>
        </p:grpSpPr>
        <p:grpSp>
          <p:nvGrpSpPr>
            <p:cNvPr id="34882" name="Group 5"/>
            <p:cNvGrpSpPr>
              <a:grpSpLocks/>
            </p:cNvGrpSpPr>
            <p:nvPr/>
          </p:nvGrpSpPr>
          <p:grpSpPr bwMode="auto">
            <a:xfrm>
              <a:off x="3653" y="2718"/>
              <a:ext cx="1669" cy="617"/>
              <a:chOff x="3569" y="3066"/>
              <a:chExt cx="1669" cy="617"/>
            </a:xfrm>
          </p:grpSpPr>
          <p:sp>
            <p:nvSpPr>
              <p:cNvPr id="34885" name="AutoShape 6"/>
              <p:cNvSpPr>
                <a:spLocks noChangeArrowheads="1"/>
              </p:cNvSpPr>
              <p:nvPr/>
            </p:nvSpPr>
            <p:spPr bwMode="auto">
              <a:xfrm rot="780000">
                <a:off x="3646" y="3068"/>
                <a:ext cx="644" cy="404"/>
              </a:xfrm>
              <a:prstGeom prst="cube">
                <a:avLst>
                  <a:gd name="adj" fmla="val 43278"/>
                </a:avLst>
              </a:prstGeom>
              <a:solidFill>
                <a:srgbClr val="FFFFFF"/>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4886" name="Line 7"/>
              <p:cNvSpPr>
                <a:spLocks noChangeShapeType="1"/>
              </p:cNvSpPr>
              <p:nvPr/>
            </p:nvSpPr>
            <p:spPr bwMode="auto">
              <a:xfrm>
                <a:off x="3697" y="3157"/>
                <a:ext cx="263"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7" name="Line 8"/>
              <p:cNvSpPr>
                <a:spLocks noChangeShapeType="1"/>
              </p:cNvSpPr>
              <p:nvPr/>
            </p:nvSpPr>
            <p:spPr bwMode="auto">
              <a:xfrm>
                <a:off x="3728" y="3139"/>
                <a:ext cx="263"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8" name="Line 9"/>
              <p:cNvSpPr>
                <a:spLocks noChangeShapeType="1"/>
              </p:cNvSpPr>
              <p:nvPr/>
            </p:nvSpPr>
            <p:spPr bwMode="auto">
              <a:xfrm>
                <a:off x="3758" y="3121"/>
                <a:ext cx="264" cy="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9" name="Line 10"/>
              <p:cNvSpPr>
                <a:spLocks noChangeShapeType="1"/>
              </p:cNvSpPr>
              <p:nvPr/>
            </p:nvSpPr>
            <p:spPr bwMode="auto">
              <a:xfrm>
                <a:off x="3792" y="3102"/>
                <a:ext cx="263"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90" name="Line 11"/>
              <p:cNvSpPr>
                <a:spLocks noChangeShapeType="1"/>
              </p:cNvSpPr>
              <p:nvPr/>
            </p:nvSpPr>
            <p:spPr bwMode="auto">
              <a:xfrm>
                <a:off x="3826" y="3082"/>
                <a:ext cx="264" cy="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91" name="Line 12"/>
              <p:cNvSpPr>
                <a:spLocks noChangeShapeType="1"/>
              </p:cNvSpPr>
              <p:nvPr/>
            </p:nvSpPr>
            <p:spPr bwMode="auto">
              <a:xfrm>
                <a:off x="3858" y="3066"/>
                <a:ext cx="263"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92" name="Freeform 13"/>
              <p:cNvSpPr>
                <a:spLocks/>
              </p:cNvSpPr>
              <p:nvPr/>
            </p:nvSpPr>
            <p:spPr bwMode="auto">
              <a:xfrm>
                <a:off x="4139" y="3251"/>
                <a:ext cx="1099" cy="432"/>
              </a:xfrm>
              <a:custGeom>
                <a:avLst/>
                <a:gdLst>
                  <a:gd name="T0" fmla="*/ 131 w 1190"/>
                  <a:gd name="T1" fmla="*/ 10 h 432"/>
                  <a:gd name="T2" fmla="*/ 67 w 1190"/>
                  <a:gd name="T3" fmla="*/ 39 h 432"/>
                  <a:gd name="T4" fmla="*/ 15 w 1190"/>
                  <a:gd name="T5" fmla="*/ 88 h 432"/>
                  <a:gd name="T6" fmla="*/ 0 w 1190"/>
                  <a:gd name="T7" fmla="*/ 135 h 432"/>
                  <a:gd name="T8" fmla="*/ 4 w 1190"/>
                  <a:gd name="T9" fmla="*/ 170 h 432"/>
                  <a:gd name="T10" fmla="*/ 53 w 1190"/>
                  <a:gd name="T11" fmla="*/ 195 h 432"/>
                  <a:gd name="T12" fmla="*/ 604 w 1190"/>
                  <a:gd name="T13" fmla="*/ 309 h 432"/>
                  <a:gd name="T14" fmla="*/ 1189 w 1190"/>
                  <a:gd name="T15" fmla="*/ 431 h 432"/>
                  <a:gd name="T16" fmla="*/ 1087 w 1190"/>
                  <a:gd name="T17" fmla="*/ 335 h 432"/>
                  <a:gd name="T18" fmla="*/ 1174 w 1190"/>
                  <a:gd name="T19" fmla="*/ 272 h 432"/>
                  <a:gd name="T20" fmla="*/ 1112 w 1190"/>
                  <a:gd name="T21" fmla="*/ 171 h 432"/>
                  <a:gd name="T22" fmla="*/ 312 w 1190"/>
                  <a:gd name="T23" fmla="*/ 21 h 432"/>
                  <a:gd name="T24" fmla="*/ 188 w 1190"/>
                  <a:gd name="T25" fmla="*/ 0 h 432"/>
                  <a:gd name="T26" fmla="*/ 131 w 1190"/>
                  <a:gd name="T27" fmla="*/ 10 h 4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90"/>
                  <a:gd name="T43" fmla="*/ 0 h 432"/>
                  <a:gd name="T44" fmla="*/ 1190 w 1190"/>
                  <a:gd name="T45" fmla="*/ 432 h 4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90" h="432">
                    <a:moveTo>
                      <a:pt x="131" y="10"/>
                    </a:moveTo>
                    <a:lnTo>
                      <a:pt x="67" y="39"/>
                    </a:lnTo>
                    <a:lnTo>
                      <a:pt x="15" y="88"/>
                    </a:lnTo>
                    <a:lnTo>
                      <a:pt x="0" y="135"/>
                    </a:lnTo>
                    <a:lnTo>
                      <a:pt x="4" y="170"/>
                    </a:lnTo>
                    <a:lnTo>
                      <a:pt x="53" y="195"/>
                    </a:lnTo>
                    <a:lnTo>
                      <a:pt x="604" y="309"/>
                    </a:lnTo>
                    <a:lnTo>
                      <a:pt x="1189" y="431"/>
                    </a:lnTo>
                    <a:lnTo>
                      <a:pt x="1087" y="335"/>
                    </a:lnTo>
                    <a:lnTo>
                      <a:pt x="1174" y="272"/>
                    </a:lnTo>
                    <a:lnTo>
                      <a:pt x="1112" y="171"/>
                    </a:lnTo>
                    <a:lnTo>
                      <a:pt x="312" y="21"/>
                    </a:lnTo>
                    <a:lnTo>
                      <a:pt x="188" y="0"/>
                    </a:lnTo>
                    <a:lnTo>
                      <a:pt x="131" y="10"/>
                    </a:lnTo>
                  </a:path>
                </a:pathLst>
              </a:custGeom>
              <a:solidFill>
                <a:srgbClr val="FAFD00"/>
              </a:solidFill>
              <a:ln w="12700" cap="rnd" cmpd="sng">
                <a:solidFill>
                  <a:schemeClr val="tx2"/>
                </a:solidFill>
                <a:prstDash val="solid"/>
                <a:round/>
                <a:headEnd/>
                <a:tailEnd/>
              </a:ln>
            </p:spPr>
            <p:txBody>
              <a:bodyPr/>
              <a:lstStyle/>
              <a:p>
                <a:endParaRPr lang="en-US"/>
              </a:p>
            </p:txBody>
          </p:sp>
          <p:sp>
            <p:nvSpPr>
              <p:cNvPr id="34893" name="Freeform 14"/>
              <p:cNvSpPr>
                <a:spLocks/>
              </p:cNvSpPr>
              <p:nvPr/>
            </p:nvSpPr>
            <p:spPr bwMode="auto">
              <a:xfrm>
                <a:off x="3647" y="3414"/>
                <a:ext cx="391" cy="207"/>
              </a:xfrm>
              <a:custGeom>
                <a:avLst/>
                <a:gdLst>
                  <a:gd name="T0" fmla="*/ 0 w 423"/>
                  <a:gd name="T1" fmla="*/ 0 h 207"/>
                  <a:gd name="T2" fmla="*/ 187 w 423"/>
                  <a:gd name="T3" fmla="*/ 90 h 207"/>
                  <a:gd name="T4" fmla="*/ 297 w 423"/>
                  <a:gd name="T5" fmla="*/ 206 h 207"/>
                  <a:gd name="T6" fmla="*/ 422 w 423"/>
                  <a:gd name="T7" fmla="*/ 130 h 207"/>
                  <a:gd name="T8" fmla="*/ 343 w 423"/>
                  <a:gd name="T9" fmla="*/ 71 h 207"/>
                  <a:gd name="T10" fmla="*/ 0 w 423"/>
                  <a:gd name="T11" fmla="*/ 0 h 207"/>
                  <a:gd name="T12" fmla="*/ 0 60000 65536"/>
                  <a:gd name="T13" fmla="*/ 0 60000 65536"/>
                  <a:gd name="T14" fmla="*/ 0 60000 65536"/>
                  <a:gd name="T15" fmla="*/ 0 60000 65536"/>
                  <a:gd name="T16" fmla="*/ 0 60000 65536"/>
                  <a:gd name="T17" fmla="*/ 0 60000 65536"/>
                  <a:gd name="T18" fmla="*/ 0 w 423"/>
                  <a:gd name="T19" fmla="*/ 0 h 207"/>
                  <a:gd name="T20" fmla="*/ 423 w 423"/>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423" h="207">
                    <a:moveTo>
                      <a:pt x="0" y="0"/>
                    </a:moveTo>
                    <a:lnTo>
                      <a:pt x="187" y="90"/>
                    </a:lnTo>
                    <a:lnTo>
                      <a:pt x="297" y="206"/>
                    </a:lnTo>
                    <a:lnTo>
                      <a:pt x="422" y="130"/>
                    </a:lnTo>
                    <a:lnTo>
                      <a:pt x="343" y="71"/>
                    </a:lnTo>
                    <a:lnTo>
                      <a:pt x="0" y="0"/>
                    </a:lnTo>
                  </a:path>
                </a:pathLst>
              </a:custGeom>
              <a:solidFill>
                <a:srgbClr val="FFFFFF"/>
              </a:solidFill>
              <a:ln w="12700" cap="rnd" cmpd="sng">
                <a:solidFill>
                  <a:schemeClr val="tx1"/>
                </a:solidFill>
                <a:prstDash val="solid"/>
                <a:round/>
                <a:headEnd/>
                <a:tailEnd/>
              </a:ln>
            </p:spPr>
            <p:txBody>
              <a:bodyPr/>
              <a:lstStyle/>
              <a:p>
                <a:endParaRPr lang="en-US"/>
              </a:p>
            </p:txBody>
          </p:sp>
          <p:sp>
            <p:nvSpPr>
              <p:cNvPr id="34894" name="Freeform 15"/>
              <p:cNvSpPr>
                <a:spLocks/>
              </p:cNvSpPr>
              <p:nvPr/>
            </p:nvSpPr>
            <p:spPr bwMode="auto">
              <a:xfrm>
                <a:off x="3569" y="3292"/>
                <a:ext cx="62" cy="64"/>
              </a:xfrm>
              <a:custGeom>
                <a:avLst/>
                <a:gdLst>
                  <a:gd name="T0" fmla="*/ 50 w 68"/>
                  <a:gd name="T1" fmla="*/ 63 h 64"/>
                  <a:gd name="T2" fmla="*/ 0 w 68"/>
                  <a:gd name="T3" fmla="*/ 55 h 64"/>
                  <a:gd name="T4" fmla="*/ 67 w 68"/>
                  <a:gd name="T5" fmla="*/ 0 h 64"/>
                  <a:gd name="T6" fmla="*/ 50 w 68"/>
                  <a:gd name="T7" fmla="*/ 63 h 64"/>
                  <a:gd name="T8" fmla="*/ 0 60000 65536"/>
                  <a:gd name="T9" fmla="*/ 0 60000 65536"/>
                  <a:gd name="T10" fmla="*/ 0 60000 65536"/>
                  <a:gd name="T11" fmla="*/ 0 60000 65536"/>
                  <a:gd name="T12" fmla="*/ 0 w 68"/>
                  <a:gd name="T13" fmla="*/ 0 h 64"/>
                  <a:gd name="T14" fmla="*/ 68 w 68"/>
                  <a:gd name="T15" fmla="*/ 64 h 64"/>
                </a:gdLst>
                <a:ahLst/>
                <a:cxnLst>
                  <a:cxn ang="T8">
                    <a:pos x="T0" y="T1"/>
                  </a:cxn>
                  <a:cxn ang="T9">
                    <a:pos x="T2" y="T3"/>
                  </a:cxn>
                  <a:cxn ang="T10">
                    <a:pos x="T4" y="T5"/>
                  </a:cxn>
                  <a:cxn ang="T11">
                    <a:pos x="T6" y="T7"/>
                  </a:cxn>
                </a:cxnLst>
                <a:rect l="T12" t="T13" r="T14" b="T15"/>
                <a:pathLst>
                  <a:path w="68" h="64">
                    <a:moveTo>
                      <a:pt x="50" y="63"/>
                    </a:moveTo>
                    <a:lnTo>
                      <a:pt x="0" y="55"/>
                    </a:lnTo>
                    <a:lnTo>
                      <a:pt x="67" y="0"/>
                    </a:lnTo>
                    <a:lnTo>
                      <a:pt x="50" y="63"/>
                    </a:lnTo>
                  </a:path>
                </a:pathLst>
              </a:custGeom>
              <a:solidFill>
                <a:srgbClr val="FFFFFF"/>
              </a:solidFill>
              <a:ln w="12700" cap="rnd" cmpd="sng">
                <a:solidFill>
                  <a:schemeClr val="tx1"/>
                </a:solidFill>
                <a:prstDash val="solid"/>
                <a:round/>
                <a:headEnd/>
                <a:tailEnd/>
              </a:ln>
            </p:spPr>
            <p:txBody>
              <a:bodyPr/>
              <a:lstStyle/>
              <a:p>
                <a:endParaRPr lang="en-US"/>
              </a:p>
            </p:txBody>
          </p:sp>
        </p:grpSp>
        <p:sp>
          <p:nvSpPr>
            <p:cNvPr id="34883" name="Rectangle 16"/>
            <p:cNvSpPr>
              <a:spLocks noChangeArrowheads="1"/>
            </p:cNvSpPr>
            <p:nvPr/>
          </p:nvSpPr>
          <p:spPr bwMode="auto">
            <a:xfrm>
              <a:off x="4636" y="2388"/>
              <a:ext cx="1155"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RJ-45</a:t>
              </a:r>
            </a:p>
            <a:p>
              <a:r>
                <a:rPr lang="en-US" sz="1800" b="1">
                  <a:solidFill>
                    <a:schemeClr val="accent2"/>
                  </a:solidFill>
                  <a:latin typeface="Helvetica" panose="020B0604020202020204" pitchFamily="34" charset="0"/>
                </a:rPr>
                <a:t>Connector</a:t>
              </a:r>
            </a:p>
          </p:txBody>
        </p:sp>
        <p:sp>
          <p:nvSpPr>
            <p:cNvPr id="34884" name="Line 17"/>
            <p:cNvSpPr>
              <a:spLocks noChangeShapeType="1"/>
            </p:cNvSpPr>
            <p:nvPr/>
          </p:nvSpPr>
          <p:spPr bwMode="auto">
            <a:xfrm flipH="1">
              <a:off x="4247" y="2580"/>
              <a:ext cx="397" cy="18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4821" name="Rectangle 18"/>
          <p:cNvSpPr>
            <a:spLocks noChangeArrowheads="1"/>
          </p:cNvSpPr>
          <p:nvPr/>
        </p:nvSpPr>
        <p:spPr bwMode="auto">
          <a:xfrm>
            <a:off x="6754813" y="1255713"/>
            <a:ext cx="206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Color-Coded</a:t>
            </a:r>
          </a:p>
          <a:p>
            <a:r>
              <a:rPr lang="en-US" sz="1800" b="1">
                <a:solidFill>
                  <a:schemeClr val="accent2"/>
                </a:solidFill>
                <a:latin typeface="Helvetica" panose="020B0604020202020204" pitchFamily="34" charset="0"/>
              </a:rPr>
              <a:t>Plastic Insulation</a:t>
            </a:r>
          </a:p>
        </p:txBody>
      </p:sp>
      <p:sp>
        <p:nvSpPr>
          <p:cNvPr id="34822" name="Line 19"/>
          <p:cNvSpPr>
            <a:spLocks noChangeShapeType="1"/>
          </p:cNvSpPr>
          <p:nvPr/>
        </p:nvSpPr>
        <p:spPr bwMode="auto">
          <a:xfrm>
            <a:off x="7337425" y="1838325"/>
            <a:ext cx="85725" cy="544513"/>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4823" name="Rectangle 20"/>
          <p:cNvSpPr>
            <a:spLocks noChangeArrowheads="1"/>
          </p:cNvSpPr>
          <p:nvPr/>
        </p:nvSpPr>
        <p:spPr bwMode="auto">
          <a:xfrm>
            <a:off x="5016500" y="1573213"/>
            <a:ext cx="1547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Twisted-Pair</a:t>
            </a:r>
          </a:p>
        </p:txBody>
      </p:sp>
      <p:sp>
        <p:nvSpPr>
          <p:cNvPr id="34824" name="Line 21"/>
          <p:cNvSpPr>
            <a:spLocks noChangeShapeType="1"/>
          </p:cNvSpPr>
          <p:nvPr/>
        </p:nvSpPr>
        <p:spPr bwMode="auto">
          <a:xfrm>
            <a:off x="5621338" y="1889125"/>
            <a:ext cx="620712" cy="657225"/>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4825" name="Rectangle 22"/>
          <p:cNvSpPr>
            <a:spLocks noChangeArrowheads="1"/>
          </p:cNvSpPr>
          <p:nvPr/>
        </p:nvSpPr>
        <p:spPr bwMode="auto">
          <a:xfrm>
            <a:off x="3576638" y="20716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Outer Jacket</a:t>
            </a:r>
          </a:p>
        </p:txBody>
      </p:sp>
      <p:sp>
        <p:nvSpPr>
          <p:cNvPr id="34826" name="Line 23"/>
          <p:cNvSpPr>
            <a:spLocks noChangeShapeType="1"/>
          </p:cNvSpPr>
          <p:nvPr/>
        </p:nvSpPr>
        <p:spPr bwMode="auto">
          <a:xfrm flipH="1">
            <a:off x="3008313" y="2381250"/>
            <a:ext cx="1303337" cy="54610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34827" name="Group 24"/>
          <p:cNvGrpSpPr>
            <a:grpSpLocks/>
          </p:cNvGrpSpPr>
          <p:nvPr/>
        </p:nvGrpSpPr>
        <p:grpSpPr bwMode="auto">
          <a:xfrm>
            <a:off x="1700213" y="2027238"/>
            <a:ext cx="6280150" cy="2498725"/>
            <a:chOff x="523" y="1107"/>
            <a:chExt cx="3956" cy="1574"/>
          </a:xfrm>
        </p:grpSpPr>
        <p:sp>
          <p:nvSpPr>
            <p:cNvPr id="34830" name="Oval 25"/>
            <p:cNvSpPr>
              <a:spLocks noChangeArrowheads="1"/>
            </p:cNvSpPr>
            <p:nvPr/>
          </p:nvSpPr>
          <p:spPr bwMode="auto">
            <a:xfrm>
              <a:off x="523" y="1605"/>
              <a:ext cx="347" cy="727"/>
            </a:xfrm>
            <a:prstGeom prst="ellipse">
              <a:avLst/>
            </a:prstGeom>
            <a:gradFill rotWithShape="0">
              <a:gsLst>
                <a:gs pos="0">
                  <a:srgbClr val="000000"/>
                </a:gs>
                <a:gs pos="50000">
                  <a:srgbClr val="FFFFFF"/>
                </a:gs>
                <a:gs pos="100000">
                  <a:srgbClr val="000000"/>
                </a:gs>
              </a:gsLst>
              <a:lin ang="5400000" scaled="1"/>
            </a:gra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4831" name="Oval 26"/>
            <p:cNvSpPr>
              <a:spLocks noChangeArrowheads="1"/>
            </p:cNvSpPr>
            <p:nvPr/>
          </p:nvSpPr>
          <p:spPr bwMode="auto">
            <a:xfrm>
              <a:off x="2134" y="1721"/>
              <a:ext cx="92" cy="532"/>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nvGrpSpPr>
            <p:cNvPr id="34832" name="Group 27"/>
            <p:cNvGrpSpPr>
              <a:grpSpLocks/>
            </p:cNvGrpSpPr>
            <p:nvPr/>
          </p:nvGrpSpPr>
          <p:grpSpPr bwMode="auto">
            <a:xfrm>
              <a:off x="2173" y="1125"/>
              <a:ext cx="2091" cy="727"/>
              <a:chOff x="2582" y="967"/>
              <a:chExt cx="2966" cy="952"/>
            </a:xfrm>
          </p:grpSpPr>
          <p:sp>
            <p:nvSpPr>
              <p:cNvPr id="34878" name="Freeform 28"/>
              <p:cNvSpPr>
                <a:spLocks/>
              </p:cNvSpPr>
              <p:nvPr/>
            </p:nvSpPr>
            <p:spPr bwMode="auto">
              <a:xfrm>
                <a:off x="2582" y="1584"/>
                <a:ext cx="736" cy="335"/>
              </a:xfrm>
              <a:custGeom>
                <a:avLst/>
                <a:gdLst>
                  <a:gd name="T0" fmla="*/ 0 w 736"/>
                  <a:gd name="T1" fmla="*/ 200 h 335"/>
                  <a:gd name="T2" fmla="*/ 41 w 736"/>
                  <a:gd name="T3" fmla="*/ 192 h 335"/>
                  <a:gd name="T4" fmla="*/ 63 w 736"/>
                  <a:gd name="T5" fmla="*/ 191 h 335"/>
                  <a:gd name="T6" fmla="*/ 82 w 736"/>
                  <a:gd name="T7" fmla="*/ 194 h 335"/>
                  <a:gd name="T8" fmla="*/ 87 w 736"/>
                  <a:gd name="T9" fmla="*/ 197 h 335"/>
                  <a:gd name="T10" fmla="*/ 321 w 736"/>
                  <a:gd name="T11" fmla="*/ 329 h 335"/>
                  <a:gd name="T12" fmla="*/ 346 w 736"/>
                  <a:gd name="T13" fmla="*/ 334 h 335"/>
                  <a:gd name="T14" fmla="*/ 368 w 736"/>
                  <a:gd name="T15" fmla="*/ 330 h 335"/>
                  <a:gd name="T16" fmla="*/ 387 w 736"/>
                  <a:gd name="T17" fmla="*/ 327 h 335"/>
                  <a:gd name="T18" fmla="*/ 427 w 736"/>
                  <a:gd name="T19" fmla="*/ 319 h 335"/>
                  <a:gd name="T20" fmla="*/ 465 w 736"/>
                  <a:gd name="T21" fmla="*/ 305 h 335"/>
                  <a:gd name="T22" fmla="*/ 486 w 736"/>
                  <a:gd name="T23" fmla="*/ 295 h 335"/>
                  <a:gd name="T24" fmla="*/ 681 w 736"/>
                  <a:gd name="T25" fmla="*/ 31 h 335"/>
                  <a:gd name="T26" fmla="*/ 678 w 736"/>
                  <a:gd name="T27" fmla="*/ 27 h 335"/>
                  <a:gd name="T28" fmla="*/ 681 w 736"/>
                  <a:gd name="T29" fmla="*/ 31 h 335"/>
                  <a:gd name="T30" fmla="*/ 696 w 736"/>
                  <a:gd name="T31" fmla="*/ 14 h 335"/>
                  <a:gd name="T32" fmla="*/ 715 w 736"/>
                  <a:gd name="T33" fmla="*/ 6 h 335"/>
                  <a:gd name="T34" fmla="*/ 735 w 736"/>
                  <a:gd name="T35" fmla="*/ 0 h 3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6"/>
                  <a:gd name="T55" fmla="*/ 0 h 335"/>
                  <a:gd name="T56" fmla="*/ 736 w 736"/>
                  <a:gd name="T57" fmla="*/ 335 h 3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6" h="335">
                    <a:moveTo>
                      <a:pt x="0" y="200"/>
                    </a:moveTo>
                    <a:lnTo>
                      <a:pt x="41" y="192"/>
                    </a:lnTo>
                    <a:lnTo>
                      <a:pt x="63" y="191"/>
                    </a:lnTo>
                    <a:lnTo>
                      <a:pt x="82" y="194"/>
                    </a:lnTo>
                    <a:lnTo>
                      <a:pt x="87" y="197"/>
                    </a:lnTo>
                    <a:lnTo>
                      <a:pt x="321" y="329"/>
                    </a:lnTo>
                    <a:lnTo>
                      <a:pt x="346" y="334"/>
                    </a:lnTo>
                    <a:lnTo>
                      <a:pt x="368" y="330"/>
                    </a:lnTo>
                    <a:lnTo>
                      <a:pt x="387" y="327"/>
                    </a:lnTo>
                    <a:lnTo>
                      <a:pt x="427" y="319"/>
                    </a:lnTo>
                    <a:lnTo>
                      <a:pt x="465" y="305"/>
                    </a:lnTo>
                    <a:lnTo>
                      <a:pt x="486" y="295"/>
                    </a:lnTo>
                    <a:lnTo>
                      <a:pt x="681" y="31"/>
                    </a:lnTo>
                    <a:lnTo>
                      <a:pt x="678" y="27"/>
                    </a:lnTo>
                    <a:lnTo>
                      <a:pt x="681" y="31"/>
                    </a:lnTo>
                    <a:lnTo>
                      <a:pt x="696" y="14"/>
                    </a:lnTo>
                    <a:lnTo>
                      <a:pt x="715" y="6"/>
                    </a:lnTo>
                    <a:lnTo>
                      <a:pt x="735" y="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9" name="Freeform 29"/>
              <p:cNvSpPr>
                <a:spLocks/>
              </p:cNvSpPr>
              <p:nvPr/>
            </p:nvSpPr>
            <p:spPr bwMode="auto">
              <a:xfrm>
                <a:off x="3348" y="1377"/>
                <a:ext cx="713" cy="337"/>
              </a:xfrm>
              <a:custGeom>
                <a:avLst/>
                <a:gdLst>
                  <a:gd name="T0" fmla="*/ 0 w 713"/>
                  <a:gd name="T1" fmla="*/ 198 h 337"/>
                  <a:gd name="T2" fmla="*/ 21 w 713"/>
                  <a:gd name="T3" fmla="*/ 195 h 337"/>
                  <a:gd name="T4" fmla="*/ 42 w 713"/>
                  <a:gd name="T5" fmla="*/ 195 h 337"/>
                  <a:gd name="T6" fmla="*/ 58 w 713"/>
                  <a:gd name="T7" fmla="*/ 196 h 337"/>
                  <a:gd name="T8" fmla="*/ 67 w 713"/>
                  <a:gd name="T9" fmla="*/ 198 h 337"/>
                  <a:gd name="T10" fmla="*/ 299 w 713"/>
                  <a:gd name="T11" fmla="*/ 332 h 337"/>
                  <a:gd name="T12" fmla="*/ 324 w 713"/>
                  <a:gd name="T13" fmla="*/ 336 h 337"/>
                  <a:gd name="T14" fmla="*/ 345 w 713"/>
                  <a:gd name="T15" fmla="*/ 332 h 337"/>
                  <a:gd name="T16" fmla="*/ 366 w 713"/>
                  <a:gd name="T17" fmla="*/ 330 h 337"/>
                  <a:gd name="T18" fmla="*/ 406 w 713"/>
                  <a:gd name="T19" fmla="*/ 319 h 337"/>
                  <a:gd name="T20" fmla="*/ 444 w 713"/>
                  <a:gd name="T21" fmla="*/ 305 h 337"/>
                  <a:gd name="T22" fmla="*/ 462 w 713"/>
                  <a:gd name="T23" fmla="*/ 298 h 337"/>
                  <a:gd name="T24" fmla="*/ 660 w 713"/>
                  <a:gd name="T25" fmla="*/ 34 h 337"/>
                  <a:gd name="T26" fmla="*/ 664 w 713"/>
                  <a:gd name="T27" fmla="*/ 30 h 337"/>
                  <a:gd name="T28" fmla="*/ 667 w 713"/>
                  <a:gd name="T29" fmla="*/ 29 h 337"/>
                  <a:gd name="T30" fmla="*/ 675 w 713"/>
                  <a:gd name="T31" fmla="*/ 16 h 337"/>
                  <a:gd name="T32" fmla="*/ 693 w 713"/>
                  <a:gd name="T33" fmla="*/ 9 h 337"/>
                  <a:gd name="T34" fmla="*/ 712 w 713"/>
                  <a:gd name="T35" fmla="*/ 0 h 3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13"/>
                  <a:gd name="T55" fmla="*/ 0 h 337"/>
                  <a:gd name="T56" fmla="*/ 713 w 713"/>
                  <a:gd name="T57" fmla="*/ 337 h 3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13" h="337">
                    <a:moveTo>
                      <a:pt x="0" y="198"/>
                    </a:moveTo>
                    <a:lnTo>
                      <a:pt x="21" y="195"/>
                    </a:lnTo>
                    <a:lnTo>
                      <a:pt x="42" y="195"/>
                    </a:lnTo>
                    <a:lnTo>
                      <a:pt x="58" y="196"/>
                    </a:lnTo>
                    <a:lnTo>
                      <a:pt x="67" y="198"/>
                    </a:lnTo>
                    <a:lnTo>
                      <a:pt x="299" y="332"/>
                    </a:lnTo>
                    <a:lnTo>
                      <a:pt x="324" y="336"/>
                    </a:lnTo>
                    <a:lnTo>
                      <a:pt x="345" y="332"/>
                    </a:lnTo>
                    <a:lnTo>
                      <a:pt x="366" y="330"/>
                    </a:lnTo>
                    <a:lnTo>
                      <a:pt x="406" y="319"/>
                    </a:lnTo>
                    <a:lnTo>
                      <a:pt x="444" y="305"/>
                    </a:lnTo>
                    <a:lnTo>
                      <a:pt x="462" y="298"/>
                    </a:lnTo>
                    <a:lnTo>
                      <a:pt x="660" y="34"/>
                    </a:lnTo>
                    <a:lnTo>
                      <a:pt x="664" y="30"/>
                    </a:lnTo>
                    <a:lnTo>
                      <a:pt x="667" y="29"/>
                    </a:lnTo>
                    <a:lnTo>
                      <a:pt x="675" y="16"/>
                    </a:lnTo>
                    <a:lnTo>
                      <a:pt x="693" y="9"/>
                    </a:lnTo>
                    <a:lnTo>
                      <a:pt x="712" y="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0" name="Freeform 30"/>
              <p:cNvSpPr>
                <a:spLocks/>
              </p:cNvSpPr>
              <p:nvPr/>
            </p:nvSpPr>
            <p:spPr bwMode="auto">
              <a:xfrm>
                <a:off x="4060" y="1172"/>
                <a:ext cx="755" cy="334"/>
              </a:xfrm>
              <a:custGeom>
                <a:avLst/>
                <a:gdLst>
                  <a:gd name="T0" fmla="*/ 0 w 755"/>
                  <a:gd name="T1" fmla="*/ 205 h 334"/>
                  <a:gd name="T2" fmla="*/ 42 w 755"/>
                  <a:gd name="T3" fmla="*/ 197 h 334"/>
                  <a:gd name="T4" fmla="*/ 82 w 755"/>
                  <a:gd name="T5" fmla="*/ 188 h 334"/>
                  <a:gd name="T6" fmla="*/ 99 w 755"/>
                  <a:gd name="T7" fmla="*/ 192 h 334"/>
                  <a:gd name="T8" fmla="*/ 107 w 755"/>
                  <a:gd name="T9" fmla="*/ 195 h 334"/>
                  <a:gd name="T10" fmla="*/ 341 w 755"/>
                  <a:gd name="T11" fmla="*/ 329 h 334"/>
                  <a:gd name="T12" fmla="*/ 365 w 755"/>
                  <a:gd name="T13" fmla="*/ 333 h 334"/>
                  <a:gd name="T14" fmla="*/ 386 w 755"/>
                  <a:gd name="T15" fmla="*/ 329 h 334"/>
                  <a:gd name="T16" fmla="*/ 407 w 755"/>
                  <a:gd name="T17" fmla="*/ 327 h 334"/>
                  <a:gd name="T18" fmla="*/ 446 w 755"/>
                  <a:gd name="T19" fmla="*/ 316 h 334"/>
                  <a:gd name="T20" fmla="*/ 464 w 755"/>
                  <a:gd name="T21" fmla="*/ 307 h 334"/>
                  <a:gd name="T22" fmla="*/ 503 w 755"/>
                  <a:gd name="T23" fmla="*/ 294 h 334"/>
                  <a:gd name="T24" fmla="*/ 680 w 755"/>
                  <a:gd name="T25" fmla="*/ 36 h 334"/>
                  <a:gd name="T26" fmla="*/ 697 w 755"/>
                  <a:gd name="T27" fmla="*/ 27 h 334"/>
                  <a:gd name="T28" fmla="*/ 695 w 755"/>
                  <a:gd name="T29" fmla="*/ 22 h 334"/>
                  <a:gd name="T30" fmla="*/ 698 w 755"/>
                  <a:gd name="T31" fmla="*/ 23 h 334"/>
                  <a:gd name="T32" fmla="*/ 734 w 755"/>
                  <a:gd name="T33" fmla="*/ 6 h 334"/>
                  <a:gd name="T34" fmla="*/ 754 w 755"/>
                  <a:gd name="T35" fmla="*/ 0 h 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5"/>
                  <a:gd name="T55" fmla="*/ 0 h 334"/>
                  <a:gd name="T56" fmla="*/ 755 w 755"/>
                  <a:gd name="T57" fmla="*/ 334 h 3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5" h="334">
                    <a:moveTo>
                      <a:pt x="0" y="205"/>
                    </a:moveTo>
                    <a:lnTo>
                      <a:pt x="42" y="197"/>
                    </a:lnTo>
                    <a:lnTo>
                      <a:pt x="82" y="188"/>
                    </a:lnTo>
                    <a:lnTo>
                      <a:pt x="99" y="192"/>
                    </a:lnTo>
                    <a:lnTo>
                      <a:pt x="107" y="195"/>
                    </a:lnTo>
                    <a:lnTo>
                      <a:pt x="341" y="329"/>
                    </a:lnTo>
                    <a:lnTo>
                      <a:pt x="365" y="333"/>
                    </a:lnTo>
                    <a:lnTo>
                      <a:pt x="386" y="329"/>
                    </a:lnTo>
                    <a:lnTo>
                      <a:pt x="407" y="327"/>
                    </a:lnTo>
                    <a:lnTo>
                      <a:pt x="446" y="316"/>
                    </a:lnTo>
                    <a:lnTo>
                      <a:pt x="464" y="307"/>
                    </a:lnTo>
                    <a:lnTo>
                      <a:pt x="503" y="294"/>
                    </a:lnTo>
                    <a:lnTo>
                      <a:pt x="680" y="36"/>
                    </a:lnTo>
                    <a:lnTo>
                      <a:pt x="697" y="27"/>
                    </a:lnTo>
                    <a:lnTo>
                      <a:pt x="695" y="22"/>
                    </a:lnTo>
                    <a:lnTo>
                      <a:pt x="698" y="23"/>
                    </a:lnTo>
                    <a:lnTo>
                      <a:pt x="734" y="6"/>
                    </a:lnTo>
                    <a:lnTo>
                      <a:pt x="754" y="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1" name="Freeform 31"/>
              <p:cNvSpPr>
                <a:spLocks/>
              </p:cNvSpPr>
              <p:nvPr/>
            </p:nvSpPr>
            <p:spPr bwMode="auto">
              <a:xfrm>
                <a:off x="4833" y="967"/>
                <a:ext cx="715" cy="336"/>
              </a:xfrm>
              <a:custGeom>
                <a:avLst/>
                <a:gdLst>
                  <a:gd name="T0" fmla="*/ 0 w 715"/>
                  <a:gd name="T1" fmla="*/ 197 h 336"/>
                  <a:gd name="T2" fmla="*/ 21 w 715"/>
                  <a:gd name="T3" fmla="*/ 194 h 336"/>
                  <a:gd name="T4" fmla="*/ 42 w 715"/>
                  <a:gd name="T5" fmla="*/ 194 h 336"/>
                  <a:gd name="T6" fmla="*/ 59 w 715"/>
                  <a:gd name="T7" fmla="*/ 197 h 336"/>
                  <a:gd name="T8" fmla="*/ 67 w 715"/>
                  <a:gd name="T9" fmla="*/ 197 h 336"/>
                  <a:gd name="T10" fmla="*/ 301 w 715"/>
                  <a:gd name="T11" fmla="*/ 332 h 336"/>
                  <a:gd name="T12" fmla="*/ 325 w 715"/>
                  <a:gd name="T13" fmla="*/ 335 h 336"/>
                  <a:gd name="T14" fmla="*/ 346 w 715"/>
                  <a:gd name="T15" fmla="*/ 332 h 336"/>
                  <a:gd name="T16" fmla="*/ 367 w 715"/>
                  <a:gd name="T17" fmla="*/ 329 h 336"/>
                  <a:gd name="T18" fmla="*/ 406 w 715"/>
                  <a:gd name="T19" fmla="*/ 318 h 336"/>
                  <a:gd name="T20" fmla="*/ 445 w 715"/>
                  <a:gd name="T21" fmla="*/ 304 h 336"/>
                  <a:gd name="T22" fmla="*/ 463 w 715"/>
                  <a:gd name="T23" fmla="*/ 297 h 336"/>
                  <a:gd name="T24" fmla="*/ 641 w 715"/>
                  <a:gd name="T25" fmla="*/ 38 h 336"/>
                  <a:gd name="T26" fmla="*/ 658 w 715"/>
                  <a:gd name="T27" fmla="*/ 29 h 336"/>
                  <a:gd name="T28" fmla="*/ 656 w 715"/>
                  <a:gd name="T29" fmla="*/ 24 h 336"/>
                  <a:gd name="T30" fmla="*/ 676 w 715"/>
                  <a:gd name="T31" fmla="*/ 16 h 336"/>
                  <a:gd name="T32" fmla="*/ 695 w 715"/>
                  <a:gd name="T33" fmla="*/ 8 h 336"/>
                  <a:gd name="T34" fmla="*/ 714 w 715"/>
                  <a:gd name="T35" fmla="*/ 0 h 3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15"/>
                  <a:gd name="T55" fmla="*/ 0 h 336"/>
                  <a:gd name="T56" fmla="*/ 715 w 715"/>
                  <a:gd name="T57" fmla="*/ 336 h 3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15" h="336">
                    <a:moveTo>
                      <a:pt x="0" y="197"/>
                    </a:moveTo>
                    <a:lnTo>
                      <a:pt x="21" y="194"/>
                    </a:lnTo>
                    <a:lnTo>
                      <a:pt x="42" y="194"/>
                    </a:lnTo>
                    <a:lnTo>
                      <a:pt x="59" y="197"/>
                    </a:lnTo>
                    <a:lnTo>
                      <a:pt x="67" y="197"/>
                    </a:lnTo>
                    <a:lnTo>
                      <a:pt x="301" y="332"/>
                    </a:lnTo>
                    <a:lnTo>
                      <a:pt x="325" y="335"/>
                    </a:lnTo>
                    <a:lnTo>
                      <a:pt x="346" y="332"/>
                    </a:lnTo>
                    <a:lnTo>
                      <a:pt x="367" y="329"/>
                    </a:lnTo>
                    <a:lnTo>
                      <a:pt x="406" y="318"/>
                    </a:lnTo>
                    <a:lnTo>
                      <a:pt x="445" y="304"/>
                    </a:lnTo>
                    <a:lnTo>
                      <a:pt x="463" y="297"/>
                    </a:lnTo>
                    <a:lnTo>
                      <a:pt x="641" y="38"/>
                    </a:lnTo>
                    <a:lnTo>
                      <a:pt x="658" y="29"/>
                    </a:lnTo>
                    <a:lnTo>
                      <a:pt x="656" y="24"/>
                    </a:lnTo>
                    <a:lnTo>
                      <a:pt x="676" y="16"/>
                    </a:lnTo>
                    <a:lnTo>
                      <a:pt x="695" y="8"/>
                    </a:lnTo>
                    <a:lnTo>
                      <a:pt x="714" y="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33" name="Freeform 32"/>
            <p:cNvSpPr>
              <a:spLocks/>
            </p:cNvSpPr>
            <p:nvPr/>
          </p:nvSpPr>
          <p:spPr bwMode="auto">
            <a:xfrm>
              <a:off x="1943" y="1671"/>
              <a:ext cx="518" cy="255"/>
            </a:xfrm>
            <a:custGeom>
              <a:avLst/>
              <a:gdLst>
                <a:gd name="T0" fmla="*/ 0 w 736"/>
                <a:gd name="T1" fmla="*/ 200 h 334"/>
                <a:gd name="T2" fmla="*/ 41 w 736"/>
                <a:gd name="T3" fmla="*/ 192 h 334"/>
                <a:gd name="T4" fmla="*/ 61 w 736"/>
                <a:gd name="T5" fmla="*/ 191 h 334"/>
                <a:gd name="T6" fmla="*/ 83 w 736"/>
                <a:gd name="T7" fmla="*/ 194 h 334"/>
                <a:gd name="T8" fmla="*/ 86 w 736"/>
                <a:gd name="T9" fmla="*/ 197 h 334"/>
                <a:gd name="T10" fmla="*/ 320 w 736"/>
                <a:gd name="T11" fmla="*/ 329 h 334"/>
                <a:gd name="T12" fmla="*/ 344 w 736"/>
                <a:gd name="T13" fmla="*/ 333 h 334"/>
                <a:gd name="T14" fmla="*/ 366 w 736"/>
                <a:gd name="T15" fmla="*/ 330 h 334"/>
                <a:gd name="T16" fmla="*/ 387 w 736"/>
                <a:gd name="T17" fmla="*/ 327 h 334"/>
                <a:gd name="T18" fmla="*/ 428 w 736"/>
                <a:gd name="T19" fmla="*/ 319 h 334"/>
                <a:gd name="T20" fmla="*/ 467 w 736"/>
                <a:gd name="T21" fmla="*/ 305 h 334"/>
                <a:gd name="T22" fmla="*/ 484 w 736"/>
                <a:gd name="T23" fmla="*/ 294 h 334"/>
                <a:gd name="T24" fmla="*/ 681 w 736"/>
                <a:gd name="T25" fmla="*/ 31 h 334"/>
                <a:gd name="T26" fmla="*/ 678 w 736"/>
                <a:gd name="T27" fmla="*/ 26 h 334"/>
                <a:gd name="T28" fmla="*/ 681 w 736"/>
                <a:gd name="T29" fmla="*/ 31 h 334"/>
                <a:gd name="T30" fmla="*/ 695 w 736"/>
                <a:gd name="T31" fmla="*/ 14 h 334"/>
                <a:gd name="T32" fmla="*/ 715 w 736"/>
                <a:gd name="T33" fmla="*/ 6 h 334"/>
                <a:gd name="T34" fmla="*/ 735 w 736"/>
                <a:gd name="T35" fmla="*/ 0 h 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6"/>
                <a:gd name="T55" fmla="*/ 0 h 334"/>
                <a:gd name="T56" fmla="*/ 736 w 736"/>
                <a:gd name="T57" fmla="*/ 334 h 3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6" h="334">
                  <a:moveTo>
                    <a:pt x="0" y="200"/>
                  </a:moveTo>
                  <a:lnTo>
                    <a:pt x="41" y="192"/>
                  </a:lnTo>
                  <a:lnTo>
                    <a:pt x="61" y="191"/>
                  </a:lnTo>
                  <a:lnTo>
                    <a:pt x="83" y="194"/>
                  </a:lnTo>
                  <a:lnTo>
                    <a:pt x="86" y="197"/>
                  </a:lnTo>
                  <a:lnTo>
                    <a:pt x="320" y="329"/>
                  </a:lnTo>
                  <a:lnTo>
                    <a:pt x="344" y="333"/>
                  </a:lnTo>
                  <a:lnTo>
                    <a:pt x="366" y="330"/>
                  </a:lnTo>
                  <a:lnTo>
                    <a:pt x="387" y="327"/>
                  </a:lnTo>
                  <a:lnTo>
                    <a:pt x="428" y="319"/>
                  </a:lnTo>
                  <a:lnTo>
                    <a:pt x="467" y="305"/>
                  </a:lnTo>
                  <a:lnTo>
                    <a:pt x="484" y="294"/>
                  </a:lnTo>
                  <a:lnTo>
                    <a:pt x="681" y="31"/>
                  </a:lnTo>
                  <a:lnTo>
                    <a:pt x="678" y="26"/>
                  </a:lnTo>
                  <a:lnTo>
                    <a:pt x="681" y="31"/>
                  </a:lnTo>
                  <a:lnTo>
                    <a:pt x="695" y="14"/>
                  </a:lnTo>
                  <a:lnTo>
                    <a:pt x="715" y="6"/>
                  </a:lnTo>
                  <a:lnTo>
                    <a:pt x="735" y="0"/>
                  </a:lnTo>
                </a:path>
              </a:pathLst>
            </a:custGeom>
            <a:noFill/>
            <a:ln w="508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4" name="Freeform 33"/>
            <p:cNvSpPr>
              <a:spLocks/>
            </p:cNvSpPr>
            <p:nvPr/>
          </p:nvSpPr>
          <p:spPr bwMode="auto">
            <a:xfrm>
              <a:off x="2482" y="1513"/>
              <a:ext cx="505" cy="258"/>
            </a:xfrm>
            <a:custGeom>
              <a:avLst/>
              <a:gdLst>
                <a:gd name="T0" fmla="*/ 0 w 716"/>
                <a:gd name="T1" fmla="*/ 198 h 337"/>
                <a:gd name="T2" fmla="*/ 21 w 716"/>
                <a:gd name="T3" fmla="*/ 195 h 337"/>
                <a:gd name="T4" fmla="*/ 43 w 716"/>
                <a:gd name="T5" fmla="*/ 194 h 337"/>
                <a:gd name="T6" fmla="*/ 59 w 716"/>
                <a:gd name="T7" fmla="*/ 196 h 337"/>
                <a:gd name="T8" fmla="*/ 67 w 716"/>
                <a:gd name="T9" fmla="*/ 198 h 337"/>
                <a:gd name="T10" fmla="*/ 302 w 716"/>
                <a:gd name="T11" fmla="*/ 333 h 337"/>
                <a:gd name="T12" fmla="*/ 326 w 716"/>
                <a:gd name="T13" fmla="*/ 336 h 337"/>
                <a:gd name="T14" fmla="*/ 346 w 716"/>
                <a:gd name="T15" fmla="*/ 333 h 337"/>
                <a:gd name="T16" fmla="*/ 367 w 716"/>
                <a:gd name="T17" fmla="*/ 330 h 337"/>
                <a:gd name="T18" fmla="*/ 407 w 716"/>
                <a:gd name="T19" fmla="*/ 319 h 337"/>
                <a:gd name="T20" fmla="*/ 446 w 716"/>
                <a:gd name="T21" fmla="*/ 305 h 337"/>
                <a:gd name="T22" fmla="*/ 464 w 716"/>
                <a:gd name="T23" fmla="*/ 298 h 337"/>
                <a:gd name="T24" fmla="*/ 663 w 716"/>
                <a:gd name="T25" fmla="*/ 34 h 337"/>
                <a:gd name="T26" fmla="*/ 667 w 716"/>
                <a:gd name="T27" fmla="*/ 30 h 337"/>
                <a:gd name="T28" fmla="*/ 670 w 716"/>
                <a:gd name="T29" fmla="*/ 30 h 337"/>
                <a:gd name="T30" fmla="*/ 678 w 716"/>
                <a:gd name="T31" fmla="*/ 16 h 337"/>
                <a:gd name="T32" fmla="*/ 696 w 716"/>
                <a:gd name="T33" fmla="*/ 9 h 337"/>
                <a:gd name="T34" fmla="*/ 715 w 716"/>
                <a:gd name="T35" fmla="*/ 0 h 3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16"/>
                <a:gd name="T55" fmla="*/ 0 h 337"/>
                <a:gd name="T56" fmla="*/ 716 w 716"/>
                <a:gd name="T57" fmla="*/ 337 h 3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16" h="337">
                  <a:moveTo>
                    <a:pt x="0" y="198"/>
                  </a:moveTo>
                  <a:lnTo>
                    <a:pt x="21" y="195"/>
                  </a:lnTo>
                  <a:lnTo>
                    <a:pt x="43" y="194"/>
                  </a:lnTo>
                  <a:lnTo>
                    <a:pt x="59" y="196"/>
                  </a:lnTo>
                  <a:lnTo>
                    <a:pt x="67" y="198"/>
                  </a:lnTo>
                  <a:lnTo>
                    <a:pt x="302" y="333"/>
                  </a:lnTo>
                  <a:lnTo>
                    <a:pt x="326" y="336"/>
                  </a:lnTo>
                  <a:lnTo>
                    <a:pt x="346" y="333"/>
                  </a:lnTo>
                  <a:lnTo>
                    <a:pt x="367" y="330"/>
                  </a:lnTo>
                  <a:lnTo>
                    <a:pt x="407" y="319"/>
                  </a:lnTo>
                  <a:lnTo>
                    <a:pt x="446" y="305"/>
                  </a:lnTo>
                  <a:lnTo>
                    <a:pt x="464" y="298"/>
                  </a:lnTo>
                  <a:lnTo>
                    <a:pt x="663" y="34"/>
                  </a:lnTo>
                  <a:lnTo>
                    <a:pt x="667" y="30"/>
                  </a:lnTo>
                  <a:lnTo>
                    <a:pt x="670" y="30"/>
                  </a:lnTo>
                  <a:lnTo>
                    <a:pt x="678" y="16"/>
                  </a:lnTo>
                  <a:lnTo>
                    <a:pt x="696" y="9"/>
                  </a:lnTo>
                  <a:lnTo>
                    <a:pt x="715" y="0"/>
                  </a:lnTo>
                </a:path>
              </a:pathLst>
            </a:custGeom>
            <a:noFill/>
            <a:ln w="508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5" name="Freeform 34"/>
            <p:cNvSpPr>
              <a:spLocks/>
            </p:cNvSpPr>
            <p:nvPr/>
          </p:nvSpPr>
          <p:spPr bwMode="auto">
            <a:xfrm>
              <a:off x="2986" y="1357"/>
              <a:ext cx="530" cy="255"/>
            </a:xfrm>
            <a:custGeom>
              <a:avLst/>
              <a:gdLst>
                <a:gd name="T0" fmla="*/ 0 w 752"/>
                <a:gd name="T1" fmla="*/ 204 h 333"/>
                <a:gd name="T2" fmla="*/ 41 w 752"/>
                <a:gd name="T3" fmla="*/ 196 h 333"/>
                <a:gd name="T4" fmla="*/ 81 w 752"/>
                <a:gd name="T5" fmla="*/ 187 h 333"/>
                <a:gd name="T6" fmla="*/ 99 w 752"/>
                <a:gd name="T7" fmla="*/ 191 h 333"/>
                <a:gd name="T8" fmla="*/ 106 w 752"/>
                <a:gd name="T9" fmla="*/ 194 h 333"/>
                <a:gd name="T10" fmla="*/ 340 w 752"/>
                <a:gd name="T11" fmla="*/ 328 h 333"/>
                <a:gd name="T12" fmla="*/ 364 w 752"/>
                <a:gd name="T13" fmla="*/ 332 h 333"/>
                <a:gd name="T14" fmla="*/ 384 w 752"/>
                <a:gd name="T15" fmla="*/ 328 h 333"/>
                <a:gd name="T16" fmla="*/ 405 w 752"/>
                <a:gd name="T17" fmla="*/ 326 h 333"/>
                <a:gd name="T18" fmla="*/ 444 w 752"/>
                <a:gd name="T19" fmla="*/ 315 h 333"/>
                <a:gd name="T20" fmla="*/ 462 w 752"/>
                <a:gd name="T21" fmla="*/ 306 h 333"/>
                <a:gd name="T22" fmla="*/ 502 w 752"/>
                <a:gd name="T23" fmla="*/ 293 h 333"/>
                <a:gd name="T24" fmla="*/ 678 w 752"/>
                <a:gd name="T25" fmla="*/ 35 h 333"/>
                <a:gd name="T26" fmla="*/ 697 w 752"/>
                <a:gd name="T27" fmla="*/ 25 h 333"/>
                <a:gd name="T28" fmla="*/ 694 w 752"/>
                <a:gd name="T29" fmla="*/ 20 h 333"/>
                <a:gd name="T30" fmla="*/ 698 w 752"/>
                <a:gd name="T31" fmla="*/ 21 h 333"/>
                <a:gd name="T32" fmla="*/ 731 w 752"/>
                <a:gd name="T33" fmla="*/ 5 h 333"/>
                <a:gd name="T34" fmla="*/ 751 w 752"/>
                <a:gd name="T35" fmla="*/ 0 h 3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2"/>
                <a:gd name="T55" fmla="*/ 0 h 333"/>
                <a:gd name="T56" fmla="*/ 752 w 752"/>
                <a:gd name="T57" fmla="*/ 333 h 3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2" h="333">
                  <a:moveTo>
                    <a:pt x="0" y="204"/>
                  </a:moveTo>
                  <a:lnTo>
                    <a:pt x="41" y="196"/>
                  </a:lnTo>
                  <a:lnTo>
                    <a:pt x="81" y="187"/>
                  </a:lnTo>
                  <a:lnTo>
                    <a:pt x="99" y="191"/>
                  </a:lnTo>
                  <a:lnTo>
                    <a:pt x="106" y="194"/>
                  </a:lnTo>
                  <a:lnTo>
                    <a:pt x="340" y="328"/>
                  </a:lnTo>
                  <a:lnTo>
                    <a:pt x="364" y="332"/>
                  </a:lnTo>
                  <a:lnTo>
                    <a:pt x="384" y="328"/>
                  </a:lnTo>
                  <a:lnTo>
                    <a:pt x="405" y="326"/>
                  </a:lnTo>
                  <a:lnTo>
                    <a:pt x="444" y="315"/>
                  </a:lnTo>
                  <a:lnTo>
                    <a:pt x="462" y="306"/>
                  </a:lnTo>
                  <a:lnTo>
                    <a:pt x="502" y="293"/>
                  </a:lnTo>
                  <a:lnTo>
                    <a:pt x="678" y="35"/>
                  </a:lnTo>
                  <a:lnTo>
                    <a:pt x="697" y="25"/>
                  </a:lnTo>
                  <a:lnTo>
                    <a:pt x="694" y="20"/>
                  </a:lnTo>
                  <a:lnTo>
                    <a:pt x="698" y="21"/>
                  </a:lnTo>
                  <a:lnTo>
                    <a:pt x="731" y="5"/>
                  </a:lnTo>
                  <a:lnTo>
                    <a:pt x="751" y="0"/>
                  </a:lnTo>
                </a:path>
              </a:pathLst>
            </a:custGeom>
            <a:noFill/>
            <a:ln w="508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6" name="Freeform 35"/>
            <p:cNvSpPr>
              <a:spLocks/>
            </p:cNvSpPr>
            <p:nvPr/>
          </p:nvSpPr>
          <p:spPr bwMode="auto">
            <a:xfrm>
              <a:off x="3529" y="1200"/>
              <a:ext cx="504" cy="257"/>
            </a:xfrm>
            <a:custGeom>
              <a:avLst/>
              <a:gdLst>
                <a:gd name="T0" fmla="*/ 0 w 715"/>
                <a:gd name="T1" fmla="*/ 197 h 336"/>
                <a:gd name="T2" fmla="*/ 21 w 715"/>
                <a:gd name="T3" fmla="*/ 194 h 336"/>
                <a:gd name="T4" fmla="*/ 43 w 715"/>
                <a:gd name="T5" fmla="*/ 193 h 336"/>
                <a:gd name="T6" fmla="*/ 62 w 715"/>
                <a:gd name="T7" fmla="*/ 197 h 336"/>
                <a:gd name="T8" fmla="*/ 67 w 715"/>
                <a:gd name="T9" fmla="*/ 197 h 336"/>
                <a:gd name="T10" fmla="*/ 302 w 715"/>
                <a:gd name="T11" fmla="*/ 332 h 336"/>
                <a:gd name="T12" fmla="*/ 326 w 715"/>
                <a:gd name="T13" fmla="*/ 335 h 336"/>
                <a:gd name="T14" fmla="*/ 346 w 715"/>
                <a:gd name="T15" fmla="*/ 332 h 336"/>
                <a:gd name="T16" fmla="*/ 367 w 715"/>
                <a:gd name="T17" fmla="*/ 329 h 336"/>
                <a:gd name="T18" fmla="*/ 406 w 715"/>
                <a:gd name="T19" fmla="*/ 318 h 336"/>
                <a:gd name="T20" fmla="*/ 446 w 715"/>
                <a:gd name="T21" fmla="*/ 304 h 336"/>
                <a:gd name="T22" fmla="*/ 465 w 715"/>
                <a:gd name="T23" fmla="*/ 297 h 336"/>
                <a:gd name="T24" fmla="*/ 642 w 715"/>
                <a:gd name="T25" fmla="*/ 39 h 336"/>
                <a:gd name="T26" fmla="*/ 661 w 715"/>
                <a:gd name="T27" fmla="*/ 28 h 336"/>
                <a:gd name="T28" fmla="*/ 658 w 715"/>
                <a:gd name="T29" fmla="*/ 23 h 336"/>
                <a:gd name="T30" fmla="*/ 676 w 715"/>
                <a:gd name="T31" fmla="*/ 16 h 336"/>
                <a:gd name="T32" fmla="*/ 695 w 715"/>
                <a:gd name="T33" fmla="*/ 8 h 336"/>
                <a:gd name="T34" fmla="*/ 714 w 715"/>
                <a:gd name="T35" fmla="*/ 0 h 3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15"/>
                <a:gd name="T55" fmla="*/ 0 h 336"/>
                <a:gd name="T56" fmla="*/ 715 w 715"/>
                <a:gd name="T57" fmla="*/ 336 h 3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15" h="336">
                  <a:moveTo>
                    <a:pt x="0" y="197"/>
                  </a:moveTo>
                  <a:lnTo>
                    <a:pt x="21" y="194"/>
                  </a:lnTo>
                  <a:lnTo>
                    <a:pt x="43" y="193"/>
                  </a:lnTo>
                  <a:lnTo>
                    <a:pt x="62" y="197"/>
                  </a:lnTo>
                  <a:lnTo>
                    <a:pt x="67" y="197"/>
                  </a:lnTo>
                  <a:lnTo>
                    <a:pt x="302" y="332"/>
                  </a:lnTo>
                  <a:lnTo>
                    <a:pt x="326" y="335"/>
                  </a:lnTo>
                  <a:lnTo>
                    <a:pt x="346" y="332"/>
                  </a:lnTo>
                  <a:lnTo>
                    <a:pt x="367" y="329"/>
                  </a:lnTo>
                  <a:lnTo>
                    <a:pt x="406" y="318"/>
                  </a:lnTo>
                  <a:lnTo>
                    <a:pt x="446" y="304"/>
                  </a:lnTo>
                  <a:lnTo>
                    <a:pt x="465" y="297"/>
                  </a:lnTo>
                  <a:lnTo>
                    <a:pt x="642" y="39"/>
                  </a:lnTo>
                  <a:lnTo>
                    <a:pt x="661" y="28"/>
                  </a:lnTo>
                  <a:lnTo>
                    <a:pt x="658" y="23"/>
                  </a:lnTo>
                  <a:lnTo>
                    <a:pt x="676" y="16"/>
                  </a:lnTo>
                  <a:lnTo>
                    <a:pt x="695" y="8"/>
                  </a:lnTo>
                  <a:lnTo>
                    <a:pt x="714" y="0"/>
                  </a:lnTo>
                </a:path>
              </a:pathLst>
            </a:custGeom>
            <a:noFill/>
            <a:ln w="508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4837" name="Group 36"/>
            <p:cNvGrpSpPr>
              <a:grpSpLocks/>
            </p:cNvGrpSpPr>
            <p:nvPr/>
          </p:nvGrpSpPr>
          <p:grpSpPr bwMode="auto">
            <a:xfrm>
              <a:off x="2148" y="1605"/>
              <a:ext cx="2190" cy="407"/>
              <a:chOff x="2547" y="1596"/>
              <a:chExt cx="3106" cy="533"/>
            </a:xfrm>
          </p:grpSpPr>
          <p:sp>
            <p:nvSpPr>
              <p:cNvPr id="34874" name="Freeform 37"/>
              <p:cNvSpPr>
                <a:spLocks/>
              </p:cNvSpPr>
              <p:nvPr/>
            </p:nvSpPr>
            <p:spPr bwMode="auto">
              <a:xfrm>
                <a:off x="2547" y="1860"/>
                <a:ext cx="771" cy="269"/>
              </a:xfrm>
              <a:custGeom>
                <a:avLst/>
                <a:gdLst>
                  <a:gd name="T0" fmla="*/ 0 w 771"/>
                  <a:gd name="T1" fmla="*/ 84 h 269"/>
                  <a:gd name="T2" fmla="*/ 42 w 771"/>
                  <a:gd name="T3" fmla="*/ 82 h 269"/>
                  <a:gd name="T4" fmla="*/ 64 w 771"/>
                  <a:gd name="T5" fmla="*/ 85 h 269"/>
                  <a:gd name="T6" fmla="*/ 83 w 771"/>
                  <a:gd name="T7" fmla="*/ 91 h 269"/>
                  <a:gd name="T8" fmla="*/ 85 w 771"/>
                  <a:gd name="T9" fmla="*/ 94 h 269"/>
                  <a:gd name="T10" fmla="*/ 284 w 771"/>
                  <a:gd name="T11" fmla="*/ 260 h 269"/>
                  <a:gd name="T12" fmla="*/ 307 w 771"/>
                  <a:gd name="T13" fmla="*/ 267 h 269"/>
                  <a:gd name="T14" fmla="*/ 329 w 771"/>
                  <a:gd name="T15" fmla="*/ 268 h 269"/>
                  <a:gd name="T16" fmla="*/ 349 w 771"/>
                  <a:gd name="T17" fmla="*/ 268 h 269"/>
                  <a:gd name="T18" fmla="*/ 392 w 771"/>
                  <a:gd name="T19" fmla="*/ 266 h 269"/>
                  <a:gd name="T20" fmla="*/ 433 w 771"/>
                  <a:gd name="T21" fmla="*/ 258 h 269"/>
                  <a:gd name="T22" fmla="*/ 452 w 771"/>
                  <a:gd name="T23" fmla="*/ 251 h 269"/>
                  <a:gd name="T24" fmla="*/ 709 w 771"/>
                  <a:gd name="T25" fmla="*/ 22 h 269"/>
                  <a:gd name="T26" fmla="*/ 707 w 771"/>
                  <a:gd name="T27" fmla="*/ 17 h 269"/>
                  <a:gd name="T28" fmla="*/ 709 w 771"/>
                  <a:gd name="T29" fmla="*/ 22 h 269"/>
                  <a:gd name="T30" fmla="*/ 727 w 771"/>
                  <a:gd name="T31" fmla="*/ 8 h 269"/>
                  <a:gd name="T32" fmla="*/ 748 w 771"/>
                  <a:gd name="T33" fmla="*/ 2 h 269"/>
                  <a:gd name="T34" fmla="*/ 770 w 771"/>
                  <a:gd name="T35" fmla="*/ 0 h 2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71"/>
                  <a:gd name="T55" fmla="*/ 0 h 269"/>
                  <a:gd name="T56" fmla="*/ 771 w 771"/>
                  <a:gd name="T57" fmla="*/ 269 h 26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71" h="269">
                    <a:moveTo>
                      <a:pt x="0" y="84"/>
                    </a:moveTo>
                    <a:lnTo>
                      <a:pt x="42" y="82"/>
                    </a:lnTo>
                    <a:lnTo>
                      <a:pt x="64" y="85"/>
                    </a:lnTo>
                    <a:lnTo>
                      <a:pt x="83" y="91"/>
                    </a:lnTo>
                    <a:lnTo>
                      <a:pt x="85" y="94"/>
                    </a:lnTo>
                    <a:lnTo>
                      <a:pt x="284" y="260"/>
                    </a:lnTo>
                    <a:lnTo>
                      <a:pt x="307" y="267"/>
                    </a:lnTo>
                    <a:lnTo>
                      <a:pt x="329" y="268"/>
                    </a:lnTo>
                    <a:lnTo>
                      <a:pt x="349" y="268"/>
                    </a:lnTo>
                    <a:lnTo>
                      <a:pt x="392" y="266"/>
                    </a:lnTo>
                    <a:lnTo>
                      <a:pt x="433" y="258"/>
                    </a:lnTo>
                    <a:lnTo>
                      <a:pt x="452" y="251"/>
                    </a:lnTo>
                    <a:lnTo>
                      <a:pt x="709" y="22"/>
                    </a:lnTo>
                    <a:lnTo>
                      <a:pt x="707" y="17"/>
                    </a:lnTo>
                    <a:lnTo>
                      <a:pt x="709" y="22"/>
                    </a:lnTo>
                    <a:lnTo>
                      <a:pt x="727" y="8"/>
                    </a:lnTo>
                    <a:lnTo>
                      <a:pt x="748" y="2"/>
                    </a:lnTo>
                    <a:lnTo>
                      <a:pt x="770" y="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5" name="Freeform 38"/>
              <p:cNvSpPr>
                <a:spLocks/>
              </p:cNvSpPr>
              <p:nvPr/>
            </p:nvSpPr>
            <p:spPr bwMode="auto">
              <a:xfrm>
                <a:off x="3348" y="1771"/>
                <a:ext cx="748" cy="272"/>
              </a:xfrm>
              <a:custGeom>
                <a:avLst/>
                <a:gdLst>
                  <a:gd name="T0" fmla="*/ 0 w 748"/>
                  <a:gd name="T1" fmla="*/ 84 h 272"/>
                  <a:gd name="T2" fmla="*/ 21 w 748"/>
                  <a:gd name="T3" fmla="*/ 85 h 272"/>
                  <a:gd name="T4" fmla="*/ 43 w 748"/>
                  <a:gd name="T5" fmla="*/ 88 h 272"/>
                  <a:gd name="T6" fmla="*/ 59 w 748"/>
                  <a:gd name="T7" fmla="*/ 92 h 272"/>
                  <a:gd name="T8" fmla="*/ 66 w 748"/>
                  <a:gd name="T9" fmla="*/ 95 h 272"/>
                  <a:gd name="T10" fmla="*/ 263 w 748"/>
                  <a:gd name="T11" fmla="*/ 263 h 272"/>
                  <a:gd name="T12" fmla="*/ 285 w 748"/>
                  <a:gd name="T13" fmla="*/ 270 h 272"/>
                  <a:gd name="T14" fmla="*/ 307 w 748"/>
                  <a:gd name="T15" fmla="*/ 270 h 272"/>
                  <a:gd name="T16" fmla="*/ 328 w 748"/>
                  <a:gd name="T17" fmla="*/ 271 h 272"/>
                  <a:gd name="T18" fmla="*/ 370 w 748"/>
                  <a:gd name="T19" fmla="*/ 266 h 272"/>
                  <a:gd name="T20" fmla="*/ 411 w 748"/>
                  <a:gd name="T21" fmla="*/ 258 h 272"/>
                  <a:gd name="T22" fmla="*/ 430 w 748"/>
                  <a:gd name="T23" fmla="*/ 254 h 272"/>
                  <a:gd name="T24" fmla="*/ 687 w 748"/>
                  <a:gd name="T25" fmla="*/ 25 h 272"/>
                  <a:gd name="T26" fmla="*/ 693 w 748"/>
                  <a:gd name="T27" fmla="*/ 22 h 272"/>
                  <a:gd name="T28" fmla="*/ 696 w 748"/>
                  <a:gd name="T29" fmla="*/ 22 h 272"/>
                  <a:gd name="T30" fmla="*/ 705 w 748"/>
                  <a:gd name="T31" fmla="*/ 10 h 272"/>
                  <a:gd name="T32" fmla="*/ 727 w 748"/>
                  <a:gd name="T33" fmla="*/ 5 h 272"/>
                  <a:gd name="T34" fmla="*/ 747 w 748"/>
                  <a:gd name="T35" fmla="*/ 0 h 2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8"/>
                  <a:gd name="T55" fmla="*/ 0 h 272"/>
                  <a:gd name="T56" fmla="*/ 748 w 748"/>
                  <a:gd name="T57" fmla="*/ 272 h 2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8" h="272">
                    <a:moveTo>
                      <a:pt x="0" y="84"/>
                    </a:moveTo>
                    <a:lnTo>
                      <a:pt x="21" y="85"/>
                    </a:lnTo>
                    <a:lnTo>
                      <a:pt x="43" y="88"/>
                    </a:lnTo>
                    <a:lnTo>
                      <a:pt x="59" y="92"/>
                    </a:lnTo>
                    <a:lnTo>
                      <a:pt x="66" y="95"/>
                    </a:lnTo>
                    <a:lnTo>
                      <a:pt x="263" y="263"/>
                    </a:lnTo>
                    <a:lnTo>
                      <a:pt x="285" y="270"/>
                    </a:lnTo>
                    <a:lnTo>
                      <a:pt x="307" y="270"/>
                    </a:lnTo>
                    <a:lnTo>
                      <a:pt x="328" y="271"/>
                    </a:lnTo>
                    <a:lnTo>
                      <a:pt x="370" y="266"/>
                    </a:lnTo>
                    <a:lnTo>
                      <a:pt x="411" y="258"/>
                    </a:lnTo>
                    <a:lnTo>
                      <a:pt x="430" y="254"/>
                    </a:lnTo>
                    <a:lnTo>
                      <a:pt x="687" y="25"/>
                    </a:lnTo>
                    <a:lnTo>
                      <a:pt x="693" y="22"/>
                    </a:lnTo>
                    <a:lnTo>
                      <a:pt x="696" y="22"/>
                    </a:lnTo>
                    <a:lnTo>
                      <a:pt x="705" y="10"/>
                    </a:lnTo>
                    <a:lnTo>
                      <a:pt x="727" y="5"/>
                    </a:lnTo>
                    <a:lnTo>
                      <a:pt x="747" y="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6" name="Freeform 39"/>
              <p:cNvSpPr>
                <a:spLocks/>
              </p:cNvSpPr>
              <p:nvPr/>
            </p:nvSpPr>
            <p:spPr bwMode="auto">
              <a:xfrm>
                <a:off x="4095" y="1685"/>
                <a:ext cx="789" cy="269"/>
              </a:xfrm>
              <a:custGeom>
                <a:avLst/>
                <a:gdLst>
                  <a:gd name="T0" fmla="*/ 0 w 789"/>
                  <a:gd name="T1" fmla="*/ 86 h 269"/>
                  <a:gd name="T2" fmla="*/ 42 w 789"/>
                  <a:gd name="T3" fmla="*/ 84 h 269"/>
                  <a:gd name="T4" fmla="*/ 83 w 789"/>
                  <a:gd name="T5" fmla="*/ 82 h 269"/>
                  <a:gd name="T6" fmla="*/ 101 w 789"/>
                  <a:gd name="T7" fmla="*/ 89 h 269"/>
                  <a:gd name="T8" fmla="*/ 107 w 789"/>
                  <a:gd name="T9" fmla="*/ 92 h 269"/>
                  <a:gd name="T10" fmla="*/ 304 w 789"/>
                  <a:gd name="T11" fmla="*/ 260 h 269"/>
                  <a:gd name="T12" fmla="*/ 328 w 789"/>
                  <a:gd name="T13" fmla="*/ 267 h 269"/>
                  <a:gd name="T14" fmla="*/ 349 w 789"/>
                  <a:gd name="T15" fmla="*/ 267 h 269"/>
                  <a:gd name="T16" fmla="*/ 370 w 789"/>
                  <a:gd name="T17" fmla="*/ 268 h 269"/>
                  <a:gd name="T18" fmla="*/ 411 w 789"/>
                  <a:gd name="T19" fmla="*/ 263 h 269"/>
                  <a:gd name="T20" fmla="*/ 431 w 789"/>
                  <a:gd name="T21" fmla="*/ 258 h 269"/>
                  <a:gd name="T22" fmla="*/ 473 w 789"/>
                  <a:gd name="T23" fmla="*/ 251 h 269"/>
                  <a:gd name="T24" fmla="*/ 707 w 789"/>
                  <a:gd name="T25" fmla="*/ 25 h 269"/>
                  <a:gd name="T26" fmla="*/ 729 w 789"/>
                  <a:gd name="T27" fmla="*/ 17 h 269"/>
                  <a:gd name="T28" fmla="*/ 728 w 789"/>
                  <a:gd name="T29" fmla="*/ 12 h 269"/>
                  <a:gd name="T30" fmla="*/ 730 w 789"/>
                  <a:gd name="T31" fmla="*/ 14 h 269"/>
                  <a:gd name="T32" fmla="*/ 766 w 789"/>
                  <a:gd name="T33" fmla="*/ 3 h 269"/>
                  <a:gd name="T34" fmla="*/ 788 w 789"/>
                  <a:gd name="T35" fmla="*/ 0 h 2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89"/>
                  <a:gd name="T55" fmla="*/ 0 h 269"/>
                  <a:gd name="T56" fmla="*/ 789 w 789"/>
                  <a:gd name="T57" fmla="*/ 269 h 26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89" h="269">
                    <a:moveTo>
                      <a:pt x="0" y="86"/>
                    </a:moveTo>
                    <a:lnTo>
                      <a:pt x="42" y="84"/>
                    </a:lnTo>
                    <a:lnTo>
                      <a:pt x="83" y="82"/>
                    </a:lnTo>
                    <a:lnTo>
                      <a:pt x="101" y="89"/>
                    </a:lnTo>
                    <a:lnTo>
                      <a:pt x="107" y="92"/>
                    </a:lnTo>
                    <a:lnTo>
                      <a:pt x="304" y="260"/>
                    </a:lnTo>
                    <a:lnTo>
                      <a:pt x="328" y="267"/>
                    </a:lnTo>
                    <a:lnTo>
                      <a:pt x="349" y="267"/>
                    </a:lnTo>
                    <a:lnTo>
                      <a:pt x="370" y="268"/>
                    </a:lnTo>
                    <a:lnTo>
                      <a:pt x="411" y="263"/>
                    </a:lnTo>
                    <a:lnTo>
                      <a:pt x="431" y="258"/>
                    </a:lnTo>
                    <a:lnTo>
                      <a:pt x="473" y="251"/>
                    </a:lnTo>
                    <a:lnTo>
                      <a:pt x="707" y="25"/>
                    </a:lnTo>
                    <a:lnTo>
                      <a:pt x="729" y="17"/>
                    </a:lnTo>
                    <a:lnTo>
                      <a:pt x="728" y="12"/>
                    </a:lnTo>
                    <a:lnTo>
                      <a:pt x="730" y="14"/>
                    </a:lnTo>
                    <a:lnTo>
                      <a:pt x="766" y="3"/>
                    </a:lnTo>
                    <a:lnTo>
                      <a:pt x="788" y="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7" name="Freeform 40"/>
              <p:cNvSpPr>
                <a:spLocks/>
              </p:cNvSpPr>
              <p:nvPr/>
            </p:nvSpPr>
            <p:spPr bwMode="auto">
              <a:xfrm>
                <a:off x="4904" y="1596"/>
                <a:ext cx="749" cy="271"/>
              </a:xfrm>
              <a:custGeom>
                <a:avLst/>
                <a:gdLst>
                  <a:gd name="T0" fmla="*/ 0 w 749"/>
                  <a:gd name="T1" fmla="*/ 84 h 271"/>
                  <a:gd name="T2" fmla="*/ 21 w 749"/>
                  <a:gd name="T3" fmla="*/ 84 h 271"/>
                  <a:gd name="T4" fmla="*/ 43 w 749"/>
                  <a:gd name="T5" fmla="*/ 87 h 271"/>
                  <a:gd name="T6" fmla="*/ 59 w 749"/>
                  <a:gd name="T7" fmla="*/ 93 h 271"/>
                  <a:gd name="T8" fmla="*/ 66 w 749"/>
                  <a:gd name="T9" fmla="*/ 95 h 271"/>
                  <a:gd name="T10" fmla="*/ 263 w 749"/>
                  <a:gd name="T11" fmla="*/ 262 h 271"/>
                  <a:gd name="T12" fmla="*/ 287 w 749"/>
                  <a:gd name="T13" fmla="*/ 270 h 271"/>
                  <a:gd name="T14" fmla="*/ 307 w 749"/>
                  <a:gd name="T15" fmla="*/ 269 h 271"/>
                  <a:gd name="T16" fmla="*/ 329 w 749"/>
                  <a:gd name="T17" fmla="*/ 270 h 271"/>
                  <a:gd name="T18" fmla="*/ 368 w 749"/>
                  <a:gd name="T19" fmla="*/ 265 h 271"/>
                  <a:gd name="T20" fmla="*/ 411 w 749"/>
                  <a:gd name="T21" fmla="*/ 258 h 271"/>
                  <a:gd name="T22" fmla="*/ 432 w 749"/>
                  <a:gd name="T23" fmla="*/ 253 h 271"/>
                  <a:gd name="T24" fmla="*/ 667 w 749"/>
                  <a:gd name="T25" fmla="*/ 27 h 271"/>
                  <a:gd name="T26" fmla="*/ 689 w 749"/>
                  <a:gd name="T27" fmla="*/ 19 h 271"/>
                  <a:gd name="T28" fmla="*/ 688 w 749"/>
                  <a:gd name="T29" fmla="*/ 14 h 271"/>
                  <a:gd name="T30" fmla="*/ 706 w 749"/>
                  <a:gd name="T31" fmla="*/ 9 h 271"/>
                  <a:gd name="T32" fmla="*/ 726 w 749"/>
                  <a:gd name="T33" fmla="*/ 5 h 271"/>
                  <a:gd name="T34" fmla="*/ 748 w 749"/>
                  <a:gd name="T35" fmla="*/ 0 h 2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9"/>
                  <a:gd name="T55" fmla="*/ 0 h 271"/>
                  <a:gd name="T56" fmla="*/ 749 w 749"/>
                  <a:gd name="T57" fmla="*/ 271 h 2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9" h="271">
                    <a:moveTo>
                      <a:pt x="0" y="84"/>
                    </a:moveTo>
                    <a:lnTo>
                      <a:pt x="21" y="84"/>
                    </a:lnTo>
                    <a:lnTo>
                      <a:pt x="43" y="87"/>
                    </a:lnTo>
                    <a:lnTo>
                      <a:pt x="59" y="93"/>
                    </a:lnTo>
                    <a:lnTo>
                      <a:pt x="66" y="95"/>
                    </a:lnTo>
                    <a:lnTo>
                      <a:pt x="263" y="262"/>
                    </a:lnTo>
                    <a:lnTo>
                      <a:pt x="287" y="270"/>
                    </a:lnTo>
                    <a:lnTo>
                      <a:pt x="307" y="269"/>
                    </a:lnTo>
                    <a:lnTo>
                      <a:pt x="329" y="270"/>
                    </a:lnTo>
                    <a:lnTo>
                      <a:pt x="368" y="265"/>
                    </a:lnTo>
                    <a:lnTo>
                      <a:pt x="411" y="258"/>
                    </a:lnTo>
                    <a:lnTo>
                      <a:pt x="432" y="253"/>
                    </a:lnTo>
                    <a:lnTo>
                      <a:pt x="667" y="27"/>
                    </a:lnTo>
                    <a:lnTo>
                      <a:pt x="689" y="19"/>
                    </a:lnTo>
                    <a:lnTo>
                      <a:pt x="688" y="14"/>
                    </a:lnTo>
                    <a:lnTo>
                      <a:pt x="706" y="9"/>
                    </a:lnTo>
                    <a:lnTo>
                      <a:pt x="726" y="5"/>
                    </a:lnTo>
                    <a:lnTo>
                      <a:pt x="748" y="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4838" name="Group 41"/>
            <p:cNvGrpSpPr>
              <a:grpSpLocks/>
            </p:cNvGrpSpPr>
            <p:nvPr/>
          </p:nvGrpSpPr>
          <p:grpSpPr bwMode="auto">
            <a:xfrm>
              <a:off x="1869" y="1639"/>
              <a:ext cx="2190" cy="407"/>
              <a:chOff x="2151" y="1640"/>
              <a:chExt cx="3106" cy="533"/>
            </a:xfrm>
          </p:grpSpPr>
          <p:sp>
            <p:nvSpPr>
              <p:cNvPr id="34870" name="Freeform 42"/>
              <p:cNvSpPr>
                <a:spLocks/>
              </p:cNvSpPr>
              <p:nvPr/>
            </p:nvSpPr>
            <p:spPr bwMode="auto">
              <a:xfrm>
                <a:off x="2151" y="1905"/>
                <a:ext cx="772" cy="268"/>
              </a:xfrm>
              <a:custGeom>
                <a:avLst/>
                <a:gdLst>
                  <a:gd name="T0" fmla="*/ 0 w 772"/>
                  <a:gd name="T1" fmla="*/ 83 h 268"/>
                  <a:gd name="T2" fmla="*/ 42 w 772"/>
                  <a:gd name="T3" fmla="*/ 82 h 268"/>
                  <a:gd name="T4" fmla="*/ 65 w 772"/>
                  <a:gd name="T5" fmla="*/ 84 h 268"/>
                  <a:gd name="T6" fmla="*/ 83 w 772"/>
                  <a:gd name="T7" fmla="*/ 90 h 268"/>
                  <a:gd name="T8" fmla="*/ 85 w 772"/>
                  <a:gd name="T9" fmla="*/ 94 h 268"/>
                  <a:gd name="T10" fmla="*/ 285 w 772"/>
                  <a:gd name="T11" fmla="*/ 259 h 268"/>
                  <a:gd name="T12" fmla="*/ 307 w 772"/>
                  <a:gd name="T13" fmla="*/ 267 h 268"/>
                  <a:gd name="T14" fmla="*/ 330 w 772"/>
                  <a:gd name="T15" fmla="*/ 267 h 268"/>
                  <a:gd name="T16" fmla="*/ 350 w 772"/>
                  <a:gd name="T17" fmla="*/ 267 h 268"/>
                  <a:gd name="T18" fmla="*/ 392 w 772"/>
                  <a:gd name="T19" fmla="*/ 266 h 268"/>
                  <a:gd name="T20" fmla="*/ 433 w 772"/>
                  <a:gd name="T21" fmla="*/ 258 h 268"/>
                  <a:gd name="T22" fmla="*/ 454 w 772"/>
                  <a:gd name="T23" fmla="*/ 250 h 268"/>
                  <a:gd name="T24" fmla="*/ 710 w 772"/>
                  <a:gd name="T25" fmla="*/ 22 h 268"/>
                  <a:gd name="T26" fmla="*/ 708 w 772"/>
                  <a:gd name="T27" fmla="*/ 17 h 268"/>
                  <a:gd name="T28" fmla="*/ 710 w 772"/>
                  <a:gd name="T29" fmla="*/ 22 h 268"/>
                  <a:gd name="T30" fmla="*/ 728 w 772"/>
                  <a:gd name="T31" fmla="*/ 7 h 268"/>
                  <a:gd name="T32" fmla="*/ 749 w 772"/>
                  <a:gd name="T33" fmla="*/ 2 h 268"/>
                  <a:gd name="T34" fmla="*/ 771 w 772"/>
                  <a:gd name="T35" fmla="*/ 0 h 2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72"/>
                  <a:gd name="T55" fmla="*/ 0 h 268"/>
                  <a:gd name="T56" fmla="*/ 772 w 772"/>
                  <a:gd name="T57" fmla="*/ 268 h 2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72" h="268">
                    <a:moveTo>
                      <a:pt x="0" y="83"/>
                    </a:moveTo>
                    <a:lnTo>
                      <a:pt x="42" y="82"/>
                    </a:lnTo>
                    <a:lnTo>
                      <a:pt x="65" y="84"/>
                    </a:lnTo>
                    <a:lnTo>
                      <a:pt x="83" y="90"/>
                    </a:lnTo>
                    <a:lnTo>
                      <a:pt x="85" y="94"/>
                    </a:lnTo>
                    <a:lnTo>
                      <a:pt x="285" y="259"/>
                    </a:lnTo>
                    <a:lnTo>
                      <a:pt x="307" y="267"/>
                    </a:lnTo>
                    <a:lnTo>
                      <a:pt x="330" y="267"/>
                    </a:lnTo>
                    <a:lnTo>
                      <a:pt x="350" y="267"/>
                    </a:lnTo>
                    <a:lnTo>
                      <a:pt x="392" y="266"/>
                    </a:lnTo>
                    <a:lnTo>
                      <a:pt x="433" y="258"/>
                    </a:lnTo>
                    <a:lnTo>
                      <a:pt x="454" y="250"/>
                    </a:lnTo>
                    <a:lnTo>
                      <a:pt x="710" y="22"/>
                    </a:lnTo>
                    <a:lnTo>
                      <a:pt x="708" y="17"/>
                    </a:lnTo>
                    <a:lnTo>
                      <a:pt x="710" y="22"/>
                    </a:lnTo>
                    <a:lnTo>
                      <a:pt x="728" y="7"/>
                    </a:lnTo>
                    <a:lnTo>
                      <a:pt x="749" y="2"/>
                    </a:lnTo>
                    <a:lnTo>
                      <a:pt x="771" y="0"/>
                    </a:lnTo>
                  </a:path>
                </a:pathLst>
              </a:custGeom>
              <a:noFill/>
              <a:ln w="50800" cap="rnd" cmpd="sng">
                <a:solidFill>
                  <a:srgbClr val="00279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1" name="Freeform 43"/>
              <p:cNvSpPr>
                <a:spLocks/>
              </p:cNvSpPr>
              <p:nvPr/>
            </p:nvSpPr>
            <p:spPr bwMode="auto">
              <a:xfrm>
                <a:off x="2953" y="1816"/>
                <a:ext cx="751" cy="271"/>
              </a:xfrm>
              <a:custGeom>
                <a:avLst/>
                <a:gdLst>
                  <a:gd name="T0" fmla="*/ 0 w 751"/>
                  <a:gd name="T1" fmla="*/ 84 h 271"/>
                  <a:gd name="T2" fmla="*/ 21 w 751"/>
                  <a:gd name="T3" fmla="*/ 85 h 271"/>
                  <a:gd name="T4" fmla="*/ 43 w 751"/>
                  <a:gd name="T5" fmla="*/ 87 h 271"/>
                  <a:gd name="T6" fmla="*/ 59 w 751"/>
                  <a:gd name="T7" fmla="*/ 92 h 271"/>
                  <a:gd name="T8" fmla="*/ 66 w 751"/>
                  <a:gd name="T9" fmla="*/ 95 h 271"/>
                  <a:gd name="T10" fmla="*/ 264 w 751"/>
                  <a:gd name="T11" fmla="*/ 262 h 271"/>
                  <a:gd name="T12" fmla="*/ 288 w 751"/>
                  <a:gd name="T13" fmla="*/ 270 h 271"/>
                  <a:gd name="T14" fmla="*/ 307 w 751"/>
                  <a:gd name="T15" fmla="*/ 270 h 271"/>
                  <a:gd name="T16" fmla="*/ 328 w 751"/>
                  <a:gd name="T17" fmla="*/ 270 h 271"/>
                  <a:gd name="T18" fmla="*/ 371 w 751"/>
                  <a:gd name="T19" fmla="*/ 265 h 271"/>
                  <a:gd name="T20" fmla="*/ 414 w 751"/>
                  <a:gd name="T21" fmla="*/ 258 h 271"/>
                  <a:gd name="T22" fmla="*/ 432 w 751"/>
                  <a:gd name="T23" fmla="*/ 253 h 271"/>
                  <a:gd name="T24" fmla="*/ 689 w 751"/>
                  <a:gd name="T25" fmla="*/ 25 h 271"/>
                  <a:gd name="T26" fmla="*/ 694 w 751"/>
                  <a:gd name="T27" fmla="*/ 22 h 271"/>
                  <a:gd name="T28" fmla="*/ 697 w 751"/>
                  <a:gd name="T29" fmla="*/ 22 h 271"/>
                  <a:gd name="T30" fmla="*/ 707 w 751"/>
                  <a:gd name="T31" fmla="*/ 9 h 271"/>
                  <a:gd name="T32" fmla="*/ 728 w 751"/>
                  <a:gd name="T33" fmla="*/ 5 h 271"/>
                  <a:gd name="T34" fmla="*/ 750 w 751"/>
                  <a:gd name="T35" fmla="*/ 0 h 2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1"/>
                  <a:gd name="T55" fmla="*/ 0 h 271"/>
                  <a:gd name="T56" fmla="*/ 751 w 751"/>
                  <a:gd name="T57" fmla="*/ 271 h 2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1" h="271">
                    <a:moveTo>
                      <a:pt x="0" y="84"/>
                    </a:moveTo>
                    <a:lnTo>
                      <a:pt x="21" y="85"/>
                    </a:lnTo>
                    <a:lnTo>
                      <a:pt x="43" y="87"/>
                    </a:lnTo>
                    <a:lnTo>
                      <a:pt x="59" y="92"/>
                    </a:lnTo>
                    <a:lnTo>
                      <a:pt x="66" y="95"/>
                    </a:lnTo>
                    <a:lnTo>
                      <a:pt x="264" y="262"/>
                    </a:lnTo>
                    <a:lnTo>
                      <a:pt x="288" y="270"/>
                    </a:lnTo>
                    <a:lnTo>
                      <a:pt x="307" y="270"/>
                    </a:lnTo>
                    <a:lnTo>
                      <a:pt x="328" y="270"/>
                    </a:lnTo>
                    <a:lnTo>
                      <a:pt x="371" y="265"/>
                    </a:lnTo>
                    <a:lnTo>
                      <a:pt x="414" y="258"/>
                    </a:lnTo>
                    <a:lnTo>
                      <a:pt x="432" y="253"/>
                    </a:lnTo>
                    <a:lnTo>
                      <a:pt x="689" y="25"/>
                    </a:lnTo>
                    <a:lnTo>
                      <a:pt x="694" y="22"/>
                    </a:lnTo>
                    <a:lnTo>
                      <a:pt x="697" y="22"/>
                    </a:lnTo>
                    <a:lnTo>
                      <a:pt x="707" y="9"/>
                    </a:lnTo>
                    <a:lnTo>
                      <a:pt x="728" y="5"/>
                    </a:lnTo>
                    <a:lnTo>
                      <a:pt x="750" y="0"/>
                    </a:lnTo>
                  </a:path>
                </a:pathLst>
              </a:custGeom>
              <a:noFill/>
              <a:ln w="50800" cap="rnd" cmpd="sng">
                <a:solidFill>
                  <a:srgbClr val="00279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2" name="Freeform 44"/>
              <p:cNvSpPr>
                <a:spLocks/>
              </p:cNvSpPr>
              <p:nvPr/>
            </p:nvSpPr>
            <p:spPr bwMode="auto">
              <a:xfrm>
                <a:off x="3703" y="1730"/>
                <a:ext cx="786" cy="268"/>
              </a:xfrm>
              <a:custGeom>
                <a:avLst/>
                <a:gdLst>
                  <a:gd name="T0" fmla="*/ 0 w 786"/>
                  <a:gd name="T1" fmla="*/ 86 h 268"/>
                  <a:gd name="T2" fmla="*/ 41 w 786"/>
                  <a:gd name="T3" fmla="*/ 84 h 268"/>
                  <a:gd name="T4" fmla="*/ 82 w 786"/>
                  <a:gd name="T5" fmla="*/ 81 h 268"/>
                  <a:gd name="T6" fmla="*/ 100 w 786"/>
                  <a:gd name="T7" fmla="*/ 88 h 268"/>
                  <a:gd name="T8" fmla="*/ 106 w 786"/>
                  <a:gd name="T9" fmla="*/ 92 h 268"/>
                  <a:gd name="T10" fmla="*/ 302 w 786"/>
                  <a:gd name="T11" fmla="*/ 259 h 268"/>
                  <a:gd name="T12" fmla="*/ 325 w 786"/>
                  <a:gd name="T13" fmla="*/ 267 h 268"/>
                  <a:gd name="T14" fmla="*/ 347 w 786"/>
                  <a:gd name="T15" fmla="*/ 266 h 268"/>
                  <a:gd name="T16" fmla="*/ 368 w 786"/>
                  <a:gd name="T17" fmla="*/ 267 h 268"/>
                  <a:gd name="T18" fmla="*/ 409 w 786"/>
                  <a:gd name="T19" fmla="*/ 263 h 268"/>
                  <a:gd name="T20" fmla="*/ 428 w 786"/>
                  <a:gd name="T21" fmla="*/ 257 h 268"/>
                  <a:gd name="T22" fmla="*/ 471 w 786"/>
                  <a:gd name="T23" fmla="*/ 250 h 268"/>
                  <a:gd name="T24" fmla="*/ 704 w 786"/>
                  <a:gd name="T25" fmla="*/ 24 h 268"/>
                  <a:gd name="T26" fmla="*/ 726 w 786"/>
                  <a:gd name="T27" fmla="*/ 17 h 268"/>
                  <a:gd name="T28" fmla="*/ 725 w 786"/>
                  <a:gd name="T29" fmla="*/ 12 h 268"/>
                  <a:gd name="T30" fmla="*/ 727 w 786"/>
                  <a:gd name="T31" fmla="*/ 13 h 268"/>
                  <a:gd name="T32" fmla="*/ 765 w 786"/>
                  <a:gd name="T33" fmla="*/ 2 h 268"/>
                  <a:gd name="T34" fmla="*/ 785 w 786"/>
                  <a:gd name="T35" fmla="*/ 0 h 2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86"/>
                  <a:gd name="T55" fmla="*/ 0 h 268"/>
                  <a:gd name="T56" fmla="*/ 786 w 786"/>
                  <a:gd name="T57" fmla="*/ 268 h 2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86" h="268">
                    <a:moveTo>
                      <a:pt x="0" y="86"/>
                    </a:moveTo>
                    <a:lnTo>
                      <a:pt x="41" y="84"/>
                    </a:lnTo>
                    <a:lnTo>
                      <a:pt x="82" y="81"/>
                    </a:lnTo>
                    <a:lnTo>
                      <a:pt x="100" y="88"/>
                    </a:lnTo>
                    <a:lnTo>
                      <a:pt x="106" y="92"/>
                    </a:lnTo>
                    <a:lnTo>
                      <a:pt x="302" y="259"/>
                    </a:lnTo>
                    <a:lnTo>
                      <a:pt x="325" y="267"/>
                    </a:lnTo>
                    <a:lnTo>
                      <a:pt x="347" y="266"/>
                    </a:lnTo>
                    <a:lnTo>
                      <a:pt x="368" y="267"/>
                    </a:lnTo>
                    <a:lnTo>
                      <a:pt x="409" y="263"/>
                    </a:lnTo>
                    <a:lnTo>
                      <a:pt x="428" y="257"/>
                    </a:lnTo>
                    <a:lnTo>
                      <a:pt x="471" y="250"/>
                    </a:lnTo>
                    <a:lnTo>
                      <a:pt x="704" y="24"/>
                    </a:lnTo>
                    <a:lnTo>
                      <a:pt x="726" y="17"/>
                    </a:lnTo>
                    <a:lnTo>
                      <a:pt x="725" y="12"/>
                    </a:lnTo>
                    <a:lnTo>
                      <a:pt x="727" y="13"/>
                    </a:lnTo>
                    <a:lnTo>
                      <a:pt x="765" y="2"/>
                    </a:lnTo>
                    <a:lnTo>
                      <a:pt x="785" y="0"/>
                    </a:lnTo>
                  </a:path>
                </a:pathLst>
              </a:custGeom>
              <a:noFill/>
              <a:ln w="50800" cap="rnd" cmpd="sng">
                <a:solidFill>
                  <a:srgbClr val="00279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3" name="Freeform 45"/>
              <p:cNvSpPr>
                <a:spLocks/>
              </p:cNvSpPr>
              <p:nvPr/>
            </p:nvSpPr>
            <p:spPr bwMode="auto">
              <a:xfrm>
                <a:off x="4509" y="1640"/>
                <a:ext cx="748" cy="272"/>
              </a:xfrm>
              <a:custGeom>
                <a:avLst/>
                <a:gdLst>
                  <a:gd name="T0" fmla="*/ 0 w 748"/>
                  <a:gd name="T1" fmla="*/ 84 h 272"/>
                  <a:gd name="T2" fmla="*/ 21 w 748"/>
                  <a:gd name="T3" fmla="*/ 85 h 272"/>
                  <a:gd name="T4" fmla="*/ 43 w 748"/>
                  <a:gd name="T5" fmla="*/ 88 h 272"/>
                  <a:gd name="T6" fmla="*/ 59 w 748"/>
                  <a:gd name="T7" fmla="*/ 94 h 272"/>
                  <a:gd name="T8" fmla="*/ 66 w 748"/>
                  <a:gd name="T9" fmla="*/ 95 h 272"/>
                  <a:gd name="T10" fmla="*/ 263 w 748"/>
                  <a:gd name="T11" fmla="*/ 263 h 272"/>
                  <a:gd name="T12" fmla="*/ 286 w 748"/>
                  <a:gd name="T13" fmla="*/ 270 h 272"/>
                  <a:gd name="T14" fmla="*/ 307 w 748"/>
                  <a:gd name="T15" fmla="*/ 270 h 272"/>
                  <a:gd name="T16" fmla="*/ 329 w 748"/>
                  <a:gd name="T17" fmla="*/ 271 h 272"/>
                  <a:gd name="T18" fmla="*/ 370 w 748"/>
                  <a:gd name="T19" fmla="*/ 266 h 272"/>
                  <a:gd name="T20" fmla="*/ 411 w 748"/>
                  <a:gd name="T21" fmla="*/ 258 h 272"/>
                  <a:gd name="T22" fmla="*/ 431 w 748"/>
                  <a:gd name="T23" fmla="*/ 254 h 272"/>
                  <a:gd name="T24" fmla="*/ 666 w 748"/>
                  <a:gd name="T25" fmla="*/ 27 h 272"/>
                  <a:gd name="T26" fmla="*/ 688 w 748"/>
                  <a:gd name="T27" fmla="*/ 20 h 272"/>
                  <a:gd name="T28" fmla="*/ 687 w 748"/>
                  <a:gd name="T29" fmla="*/ 15 h 272"/>
                  <a:gd name="T30" fmla="*/ 705 w 748"/>
                  <a:gd name="T31" fmla="*/ 10 h 272"/>
                  <a:gd name="T32" fmla="*/ 725 w 748"/>
                  <a:gd name="T33" fmla="*/ 5 h 272"/>
                  <a:gd name="T34" fmla="*/ 747 w 748"/>
                  <a:gd name="T35" fmla="*/ 0 h 2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8"/>
                  <a:gd name="T55" fmla="*/ 0 h 272"/>
                  <a:gd name="T56" fmla="*/ 748 w 748"/>
                  <a:gd name="T57" fmla="*/ 272 h 2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8" h="272">
                    <a:moveTo>
                      <a:pt x="0" y="84"/>
                    </a:moveTo>
                    <a:lnTo>
                      <a:pt x="21" y="85"/>
                    </a:lnTo>
                    <a:lnTo>
                      <a:pt x="43" y="88"/>
                    </a:lnTo>
                    <a:lnTo>
                      <a:pt x="59" y="94"/>
                    </a:lnTo>
                    <a:lnTo>
                      <a:pt x="66" y="95"/>
                    </a:lnTo>
                    <a:lnTo>
                      <a:pt x="263" y="263"/>
                    </a:lnTo>
                    <a:lnTo>
                      <a:pt x="286" y="270"/>
                    </a:lnTo>
                    <a:lnTo>
                      <a:pt x="307" y="270"/>
                    </a:lnTo>
                    <a:lnTo>
                      <a:pt x="329" y="271"/>
                    </a:lnTo>
                    <a:lnTo>
                      <a:pt x="370" y="266"/>
                    </a:lnTo>
                    <a:lnTo>
                      <a:pt x="411" y="258"/>
                    </a:lnTo>
                    <a:lnTo>
                      <a:pt x="431" y="254"/>
                    </a:lnTo>
                    <a:lnTo>
                      <a:pt x="666" y="27"/>
                    </a:lnTo>
                    <a:lnTo>
                      <a:pt x="688" y="20"/>
                    </a:lnTo>
                    <a:lnTo>
                      <a:pt x="687" y="15"/>
                    </a:lnTo>
                    <a:lnTo>
                      <a:pt x="705" y="10"/>
                    </a:lnTo>
                    <a:lnTo>
                      <a:pt x="725" y="5"/>
                    </a:lnTo>
                    <a:lnTo>
                      <a:pt x="747" y="0"/>
                    </a:lnTo>
                  </a:path>
                </a:pathLst>
              </a:custGeom>
              <a:noFill/>
              <a:ln w="50800" cap="rnd" cmpd="sng">
                <a:solidFill>
                  <a:srgbClr val="00279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39" name="Freeform 46"/>
            <p:cNvSpPr>
              <a:spLocks/>
            </p:cNvSpPr>
            <p:nvPr/>
          </p:nvSpPr>
          <p:spPr bwMode="auto">
            <a:xfrm>
              <a:off x="2186" y="1905"/>
              <a:ext cx="547" cy="187"/>
            </a:xfrm>
            <a:custGeom>
              <a:avLst/>
              <a:gdLst>
                <a:gd name="T0" fmla="*/ 0 w 776"/>
                <a:gd name="T1" fmla="*/ 0 h 245"/>
                <a:gd name="T2" fmla="*/ 42 w 776"/>
                <a:gd name="T3" fmla="*/ 6 h 245"/>
                <a:gd name="T4" fmla="*/ 63 w 776"/>
                <a:gd name="T5" fmla="*/ 12 h 245"/>
                <a:gd name="T6" fmla="*/ 79 w 776"/>
                <a:gd name="T7" fmla="*/ 21 h 245"/>
                <a:gd name="T8" fmla="*/ 81 w 776"/>
                <a:gd name="T9" fmla="*/ 25 h 245"/>
                <a:gd name="T10" fmla="*/ 233 w 776"/>
                <a:gd name="T11" fmla="*/ 220 h 245"/>
                <a:gd name="T12" fmla="*/ 254 w 776"/>
                <a:gd name="T13" fmla="*/ 231 h 245"/>
                <a:gd name="T14" fmla="*/ 272 w 776"/>
                <a:gd name="T15" fmla="*/ 235 h 245"/>
                <a:gd name="T16" fmla="*/ 294 w 776"/>
                <a:gd name="T17" fmla="*/ 239 h 245"/>
                <a:gd name="T18" fmla="*/ 336 w 776"/>
                <a:gd name="T19" fmla="*/ 244 h 245"/>
                <a:gd name="T20" fmla="*/ 379 w 776"/>
                <a:gd name="T21" fmla="*/ 243 h 245"/>
                <a:gd name="T22" fmla="*/ 401 w 776"/>
                <a:gd name="T23" fmla="*/ 240 h 245"/>
                <a:gd name="T24" fmla="*/ 709 w 776"/>
                <a:gd name="T25" fmla="*/ 58 h 245"/>
                <a:gd name="T26" fmla="*/ 711 w 776"/>
                <a:gd name="T27" fmla="*/ 53 h 245"/>
                <a:gd name="T28" fmla="*/ 709 w 776"/>
                <a:gd name="T29" fmla="*/ 58 h 245"/>
                <a:gd name="T30" fmla="*/ 732 w 776"/>
                <a:gd name="T31" fmla="*/ 48 h 245"/>
                <a:gd name="T32" fmla="*/ 753 w 776"/>
                <a:gd name="T33" fmla="*/ 45 h 245"/>
                <a:gd name="T34" fmla="*/ 775 w 776"/>
                <a:gd name="T35" fmla="*/ 46 h 2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76"/>
                <a:gd name="T55" fmla="*/ 0 h 245"/>
                <a:gd name="T56" fmla="*/ 776 w 776"/>
                <a:gd name="T57" fmla="*/ 245 h 24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76" h="245">
                  <a:moveTo>
                    <a:pt x="0" y="0"/>
                  </a:moveTo>
                  <a:lnTo>
                    <a:pt x="42" y="6"/>
                  </a:lnTo>
                  <a:lnTo>
                    <a:pt x="63" y="12"/>
                  </a:lnTo>
                  <a:lnTo>
                    <a:pt x="79" y="21"/>
                  </a:lnTo>
                  <a:lnTo>
                    <a:pt x="81" y="25"/>
                  </a:lnTo>
                  <a:lnTo>
                    <a:pt x="233" y="220"/>
                  </a:lnTo>
                  <a:lnTo>
                    <a:pt x="254" y="231"/>
                  </a:lnTo>
                  <a:lnTo>
                    <a:pt x="272" y="235"/>
                  </a:lnTo>
                  <a:lnTo>
                    <a:pt x="294" y="239"/>
                  </a:lnTo>
                  <a:lnTo>
                    <a:pt x="336" y="244"/>
                  </a:lnTo>
                  <a:lnTo>
                    <a:pt x="379" y="243"/>
                  </a:lnTo>
                  <a:lnTo>
                    <a:pt x="401" y="240"/>
                  </a:lnTo>
                  <a:lnTo>
                    <a:pt x="709" y="58"/>
                  </a:lnTo>
                  <a:lnTo>
                    <a:pt x="711" y="53"/>
                  </a:lnTo>
                  <a:lnTo>
                    <a:pt x="709" y="58"/>
                  </a:lnTo>
                  <a:lnTo>
                    <a:pt x="732" y="48"/>
                  </a:lnTo>
                  <a:lnTo>
                    <a:pt x="753" y="45"/>
                  </a:lnTo>
                  <a:lnTo>
                    <a:pt x="775" y="46"/>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0" name="Freeform 47"/>
            <p:cNvSpPr>
              <a:spLocks/>
            </p:cNvSpPr>
            <p:nvPr/>
          </p:nvSpPr>
          <p:spPr bwMode="auto">
            <a:xfrm>
              <a:off x="2755" y="1941"/>
              <a:ext cx="532" cy="184"/>
            </a:xfrm>
            <a:custGeom>
              <a:avLst/>
              <a:gdLst>
                <a:gd name="T0" fmla="*/ 0 w 754"/>
                <a:gd name="T1" fmla="*/ 0 h 241"/>
                <a:gd name="T2" fmla="*/ 20 w 754"/>
                <a:gd name="T3" fmla="*/ 4 h 241"/>
                <a:gd name="T4" fmla="*/ 41 w 754"/>
                <a:gd name="T5" fmla="*/ 12 h 241"/>
                <a:gd name="T6" fmla="*/ 56 w 754"/>
                <a:gd name="T7" fmla="*/ 18 h 241"/>
                <a:gd name="T8" fmla="*/ 60 w 754"/>
                <a:gd name="T9" fmla="*/ 23 h 241"/>
                <a:gd name="T10" fmla="*/ 210 w 754"/>
                <a:gd name="T11" fmla="*/ 218 h 241"/>
                <a:gd name="T12" fmla="*/ 231 w 754"/>
                <a:gd name="T13" fmla="*/ 230 h 241"/>
                <a:gd name="T14" fmla="*/ 252 w 754"/>
                <a:gd name="T15" fmla="*/ 233 h 241"/>
                <a:gd name="T16" fmla="*/ 274 w 754"/>
                <a:gd name="T17" fmla="*/ 237 h 241"/>
                <a:gd name="T18" fmla="*/ 315 w 754"/>
                <a:gd name="T19" fmla="*/ 240 h 241"/>
                <a:gd name="T20" fmla="*/ 356 w 754"/>
                <a:gd name="T21" fmla="*/ 239 h 241"/>
                <a:gd name="T22" fmla="*/ 378 w 754"/>
                <a:gd name="T23" fmla="*/ 238 h 241"/>
                <a:gd name="T24" fmla="*/ 686 w 754"/>
                <a:gd name="T25" fmla="*/ 57 h 241"/>
                <a:gd name="T26" fmla="*/ 694 w 754"/>
                <a:gd name="T27" fmla="*/ 56 h 241"/>
                <a:gd name="T28" fmla="*/ 696 w 754"/>
                <a:gd name="T29" fmla="*/ 56 h 241"/>
                <a:gd name="T30" fmla="*/ 709 w 754"/>
                <a:gd name="T31" fmla="*/ 45 h 241"/>
                <a:gd name="T32" fmla="*/ 730 w 754"/>
                <a:gd name="T33" fmla="*/ 45 h 241"/>
                <a:gd name="T34" fmla="*/ 753 w 754"/>
                <a:gd name="T35" fmla="*/ 43 h 2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4"/>
                <a:gd name="T55" fmla="*/ 0 h 241"/>
                <a:gd name="T56" fmla="*/ 754 w 754"/>
                <a:gd name="T57" fmla="*/ 241 h 2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4" h="241">
                  <a:moveTo>
                    <a:pt x="0" y="0"/>
                  </a:moveTo>
                  <a:lnTo>
                    <a:pt x="20" y="4"/>
                  </a:lnTo>
                  <a:lnTo>
                    <a:pt x="41" y="12"/>
                  </a:lnTo>
                  <a:lnTo>
                    <a:pt x="56" y="18"/>
                  </a:lnTo>
                  <a:lnTo>
                    <a:pt x="60" y="23"/>
                  </a:lnTo>
                  <a:lnTo>
                    <a:pt x="210" y="218"/>
                  </a:lnTo>
                  <a:lnTo>
                    <a:pt x="231" y="230"/>
                  </a:lnTo>
                  <a:lnTo>
                    <a:pt x="252" y="233"/>
                  </a:lnTo>
                  <a:lnTo>
                    <a:pt x="274" y="237"/>
                  </a:lnTo>
                  <a:lnTo>
                    <a:pt x="315" y="240"/>
                  </a:lnTo>
                  <a:lnTo>
                    <a:pt x="356" y="239"/>
                  </a:lnTo>
                  <a:lnTo>
                    <a:pt x="378" y="238"/>
                  </a:lnTo>
                  <a:lnTo>
                    <a:pt x="686" y="57"/>
                  </a:lnTo>
                  <a:lnTo>
                    <a:pt x="694" y="56"/>
                  </a:lnTo>
                  <a:lnTo>
                    <a:pt x="696" y="56"/>
                  </a:lnTo>
                  <a:lnTo>
                    <a:pt x="709" y="45"/>
                  </a:lnTo>
                  <a:lnTo>
                    <a:pt x="730" y="45"/>
                  </a:lnTo>
                  <a:lnTo>
                    <a:pt x="753" y="43"/>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1" name="Freeform 48"/>
            <p:cNvSpPr>
              <a:spLocks/>
            </p:cNvSpPr>
            <p:nvPr/>
          </p:nvSpPr>
          <p:spPr bwMode="auto">
            <a:xfrm>
              <a:off x="3286" y="1974"/>
              <a:ext cx="559" cy="185"/>
            </a:xfrm>
            <a:custGeom>
              <a:avLst/>
              <a:gdLst>
                <a:gd name="T0" fmla="*/ 0 w 793"/>
                <a:gd name="T1" fmla="*/ 0 h 243"/>
                <a:gd name="T2" fmla="*/ 40 w 793"/>
                <a:gd name="T3" fmla="*/ 5 h 243"/>
                <a:gd name="T4" fmla="*/ 81 w 793"/>
                <a:gd name="T5" fmla="*/ 10 h 243"/>
                <a:gd name="T6" fmla="*/ 97 w 793"/>
                <a:gd name="T7" fmla="*/ 20 h 243"/>
                <a:gd name="T8" fmla="*/ 100 w 793"/>
                <a:gd name="T9" fmla="*/ 24 h 243"/>
                <a:gd name="T10" fmla="*/ 252 w 793"/>
                <a:gd name="T11" fmla="*/ 221 h 243"/>
                <a:gd name="T12" fmla="*/ 271 w 793"/>
                <a:gd name="T13" fmla="*/ 232 h 243"/>
                <a:gd name="T14" fmla="*/ 293 w 793"/>
                <a:gd name="T15" fmla="*/ 235 h 243"/>
                <a:gd name="T16" fmla="*/ 315 w 793"/>
                <a:gd name="T17" fmla="*/ 239 h 243"/>
                <a:gd name="T18" fmla="*/ 356 w 793"/>
                <a:gd name="T19" fmla="*/ 242 h 243"/>
                <a:gd name="T20" fmla="*/ 378 w 793"/>
                <a:gd name="T21" fmla="*/ 240 h 243"/>
                <a:gd name="T22" fmla="*/ 419 w 793"/>
                <a:gd name="T23" fmla="*/ 240 h 243"/>
                <a:gd name="T24" fmla="*/ 708 w 793"/>
                <a:gd name="T25" fmla="*/ 58 h 243"/>
                <a:gd name="T26" fmla="*/ 728 w 793"/>
                <a:gd name="T27" fmla="*/ 54 h 243"/>
                <a:gd name="T28" fmla="*/ 729 w 793"/>
                <a:gd name="T29" fmla="*/ 49 h 243"/>
                <a:gd name="T30" fmla="*/ 732 w 793"/>
                <a:gd name="T31" fmla="*/ 51 h 243"/>
                <a:gd name="T32" fmla="*/ 770 w 793"/>
                <a:gd name="T33" fmla="*/ 46 h 243"/>
                <a:gd name="T34" fmla="*/ 792 w 793"/>
                <a:gd name="T35" fmla="*/ 48 h 2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93"/>
                <a:gd name="T55" fmla="*/ 0 h 243"/>
                <a:gd name="T56" fmla="*/ 793 w 793"/>
                <a:gd name="T57" fmla="*/ 243 h 2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93" h="243">
                  <a:moveTo>
                    <a:pt x="0" y="0"/>
                  </a:moveTo>
                  <a:lnTo>
                    <a:pt x="40" y="5"/>
                  </a:lnTo>
                  <a:lnTo>
                    <a:pt x="81" y="10"/>
                  </a:lnTo>
                  <a:lnTo>
                    <a:pt x="97" y="20"/>
                  </a:lnTo>
                  <a:lnTo>
                    <a:pt x="100" y="24"/>
                  </a:lnTo>
                  <a:lnTo>
                    <a:pt x="252" y="221"/>
                  </a:lnTo>
                  <a:lnTo>
                    <a:pt x="271" y="232"/>
                  </a:lnTo>
                  <a:lnTo>
                    <a:pt x="293" y="235"/>
                  </a:lnTo>
                  <a:lnTo>
                    <a:pt x="315" y="239"/>
                  </a:lnTo>
                  <a:lnTo>
                    <a:pt x="356" y="242"/>
                  </a:lnTo>
                  <a:lnTo>
                    <a:pt x="378" y="240"/>
                  </a:lnTo>
                  <a:lnTo>
                    <a:pt x="419" y="240"/>
                  </a:lnTo>
                  <a:lnTo>
                    <a:pt x="708" y="58"/>
                  </a:lnTo>
                  <a:lnTo>
                    <a:pt x="728" y="54"/>
                  </a:lnTo>
                  <a:lnTo>
                    <a:pt x="729" y="49"/>
                  </a:lnTo>
                  <a:lnTo>
                    <a:pt x="732" y="51"/>
                  </a:lnTo>
                  <a:lnTo>
                    <a:pt x="770" y="46"/>
                  </a:lnTo>
                  <a:lnTo>
                    <a:pt x="792" y="48"/>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2" name="Freeform 49"/>
            <p:cNvSpPr>
              <a:spLocks/>
            </p:cNvSpPr>
            <p:nvPr/>
          </p:nvSpPr>
          <p:spPr bwMode="auto">
            <a:xfrm>
              <a:off x="3860" y="2008"/>
              <a:ext cx="532" cy="183"/>
            </a:xfrm>
            <a:custGeom>
              <a:avLst/>
              <a:gdLst>
                <a:gd name="T0" fmla="*/ 0 w 755"/>
                <a:gd name="T1" fmla="*/ 0 h 240"/>
                <a:gd name="T2" fmla="*/ 19 w 755"/>
                <a:gd name="T3" fmla="*/ 4 h 240"/>
                <a:gd name="T4" fmla="*/ 41 w 755"/>
                <a:gd name="T5" fmla="*/ 11 h 240"/>
                <a:gd name="T6" fmla="*/ 56 w 755"/>
                <a:gd name="T7" fmla="*/ 20 h 240"/>
                <a:gd name="T8" fmla="*/ 62 w 755"/>
                <a:gd name="T9" fmla="*/ 23 h 240"/>
                <a:gd name="T10" fmla="*/ 210 w 755"/>
                <a:gd name="T11" fmla="*/ 219 h 240"/>
                <a:gd name="T12" fmla="*/ 232 w 755"/>
                <a:gd name="T13" fmla="*/ 230 h 240"/>
                <a:gd name="T14" fmla="*/ 254 w 755"/>
                <a:gd name="T15" fmla="*/ 234 h 240"/>
                <a:gd name="T16" fmla="*/ 273 w 755"/>
                <a:gd name="T17" fmla="*/ 237 h 240"/>
                <a:gd name="T18" fmla="*/ 315 w 755"/>
                <a:gd name="T19" fmla="*/ 239 h 240"/>
                <a:gd name="T20" fmla="*/ 357 w 755"/>
                <a:gd name="T21" fmla="*/ 239 h 240"/>
                <a:gd name="T22" fmla="*/ 380 w 755"/>
                <a:gd name="T23" fmla="*/ 238 h 240"/>
                <a:gd name="T24" fmla="*/ 668 w 755"/>
                <a:gd name="T25" fmla="*/ 57 h 240"/>
                <a:gd name="T26" fmla="*/ 689 w 755"/>
                <a:gd name="T27" fmla="*/ 53 h 240"/>
                <a:gd name="T28" fmla="*/ 689 w 755"/>
                <a:gd name="T29" fmla="*/ 48 h 240"/>
                <a:gd name="T30" fmla="*/ 710 w 755"/>
                <a:gd name="T31" fmla="*/ 46 h 240"/>
                <a:gd name="T32" fmla="*/ 731 w 755"/>
                <a:gd name="T33" fmla="*/ 45 h 240"/>
                <a:gd name="T34" fmla="*/ 754 w 755"/>
                <a:gd name="T35" fmla="*/ 44 h 2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5"/>
                <a:gd name="T55" fmla="*/ 0 h 240"/>
                <a:gd name="T56" fmla="*/ 755 w 755"/>
                <a:gd name="T57" fmla="*/ 240 h 2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5" h="240">
                  <a:moveTo>
                    <a:pt x="0" y="0"/>
                  </a:moveTo>
                  <a:lnTo>
                    <a:pt x="19" y="4"/>
                  </a:lnTo>
                  <a:lnTo>
                    <a:pt x="41" y="11"/>
                  </a:lnTo>
                  <a:lnTo>
                    <a:pt x="56" y="20"/>
                  </a:lnTo>
                  <a:lnTo>
                    <a:pt x="62" y="23"/>
                  </a:lnTo>
                  <a:lnTo>
                    <a:pt x="210" y="219"/>
                  </a:lnTo>
                  <a:lnTo>
                    <a:pt x="232" y="230"/>
                  </a:lnTo>
                  <a:lnTo>
                    <a:pt x="254" y="234"/>
                  </a:lnTo>
                  <a:lnTo>
                    <a:pt x="273" y="237"/>
                  </a:lnTo>
                  <a:lnTo>
                    <a:pt x="315" y="239"/>
                  </a:lnTo>
                  <a:lnTo>
                    <a:pt x="357" y="239"/>
                  </a:lnTo>
                  <a:lnTo>
                    <a:pt x="380" y="238"/>
                  </a:lnTo>
                  <a:lnTo>
                    <a:pt x="668" y="57"/>
                  </a:lnTo>
                  <a:lnTo>
                    <a:pt x="689" y="53"/>
                  </a:lnTo>
                  <a:lnTo>
                    <a:pt x="689" y="48"/>
                  </a:lnTo>
                  <a:lnTo>
                    <a:pt x="710" y="46"/>
                  </a:lnTo>
                  <a:lnTo>
                    <a:pt x="731" y="45"/>
                  </a:lnTo>
                  <a:lnTo>
                    <a:pt x="754" y="44"/>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4843" name="Group 50"/>
            <p:cNvGrpSpPr>
              <a:grpSpLocks/>
            </p:cNvGrpSpPr>
            <p:nvPr/>
          </p:nvGrpSpPr>
          <p:grpSpPr bwMode="auto">
            <a:xfrm>
              <a:off x="1870" y="1893"/>
              <a:ext cx="2205" cy="287"/>
              <a:chOff x="2153" y="1973"/>
              <a:chExt cx="3127" cy="376"/>
            </a:xfrm>
          </p:grpSpPr>
          <p:sp>
            <p:nvSpPr>
              <p:cNvPr id="34866" name="Freeform 51"/>
              <p:cNvSpPr>
                <a:spLocks/>
              </p:cNvSpPr>
              <p:nvPr/>
            </p:nvSpPr>
            <p:spPr bwMode="auto">
              <a:xfrm>
                <a:off x="2153" y="1973"/>
                <a:ext cx="775" cy="244"/>
              </a:xfrm>
              <a:custGeom>
                <a:avLst/>
                <a:gdLst>
                  <a:gd name="T0" fmla="*/ 0 w 775"/>
                  <a:gd name="T1" fmla="*/ 0 h 244"/>
                  <a:gd name="T2" fmla="*/ 41 w 775"/>
                  <a:gd name="T3" fmla="*/ 5 h 244"/>
                  <a:gd name="T4" fmla="*/ 62 w 775"/>
                  <a:gd name="T5" fmla="*/ 10 h 244"/>
                  <a:gd name="T6" fmla="*/ 80 w 775"/>
                  <a:gd name="T7" fmla="*/ 20 h 244"/>
                  <a:gd name="T8" fmla="*/ 81 w 775"/>
                  <a:gd name="T9" fmla="*/ 24 h 244"/>
                  <a:gd name="T10" fmla="*/ 232 w 775"/>
                  <a:gd name="T11" fmla="*/ 219 h 244"/>
                  <a:gd name="T12" fmla="*/ 252 w 775"/>
                  <a:gd name="T13" fmla="*/ 230 h 244"/>
                  <a:gd name="T14" fmla="*/ 273 w 775"/>
                  <a:gd name="T15" fmla="*/ 235 h 244"/>
                  <a:gd name="T16" fmla="*/ 295 w 775"/>
                  <a:gd name="T17" fmla="*/ 238 h 244"/>
                  <a:gd name="T18" fmla="*/ 336 w 775"/>
                  <a:gd name="T19" fmla="*/ 243 h 244"/>
                  <a:gd name="T20" fmla="*/ 378 w 775"/>
                  <a:gd name="T21" fmla="*/ 243 h 244"/>
                  <a:gd name="T22" fmla="*/ 398 w 775"/>
                  <a:gd name="T23" fmla="*/ 239 h 244"/>
                  <a:gd name="T24" fmla="*/ 709 w 775"/>
                  <a:gd name="T25" fmla="*/ 58 h 244"/>
                  <a:gd name="T26" fmla="*/ 709 w 775"/>
                  <a:gd name="T27" fmla="*/ 53 h 244"/>
                  <a:gd name="T28" fmla="*/ 709 w 775"/>
                  <a:gd name="T29" fmla="*/ 58 h 244"/>
                  <a:gd name="T30" fmla="*/ 731 w 775"/>
                  <a:gd name="T31" fmla="*/ 47 h 244"/>
                  <a:gd name="T32" fmla="*/ 752 w 775"/>
                  <a:gd name="T33" fmla="*/ 45 h 244"/>
                  <a:gd name="T34" fmla="*/ 774 w 775"/>
                  <a:gd name="T35" fmla="*/ 46 h 2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75"/>
                  <a:gd name="T55" fmla="*/ 0 h 244"/>
                  <a:gd name="T56" fmla="*/ 775 w 775"/>
                  <a:gd name="T57" fmla="*/ 244 h 2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75" h="244">
                    <a:moveTo>
                      <a:pt x="0" y="0"/>
                    </a:moveTo>
                    <a:lnTo>
                      <a:pt x="41" y="5"/>
                    </a:lnTo>
                    <a:lnTo>
                      <a:pt x="62" y="10"/>
                    </a:lnTo>
                    <a:lnTo>
                      <a:pt x="80" y="20"/>
                    </a:lnTo>
                    <a:lnTo>
                      <a:pt x="81" y="24"/>
                    </a:lnTo>
                    <a:lnTo>
                      <a:pt x="232" y="219"/>
                    </a:lnTo>
                    <a:lnTo>
                      <a:pt x="252" y="230"/>
                    </a:lnTo>
                    <a:lnTo>
                      <a:pt x="273" y="235"/>
                    </a:lnTo>
                    <a:lnTo>
                      <a:pt x="295" y="238"/>
                    </a:lnTo>
                    <a:lnTo>
                      <a:pt x="336" y="243"/>
                    </a:lnTo>
                    <a:lnTo>
                      <a:pt x="378" y="243"/>
                    </a:lnTo>
                    <a:lnTo>
                      <a:pt x="398" y="239"/>
                    </a:lnTo>
                    <a:lnTo>
                      <a:pt x="709" y="58"/>
                    </a:lnTo>
                    <a:lnTo>
                      <a:pt x="709" y="53"/>
                    </a:lnTo>
                    <a:lnTo>
                      <a:pt x="709" y="58"/>
                    </a:lnTo>
                    <a:lnTo>
                      <a:pt x="731" y="47"/>
                    </a:lnTo>
                    <a:lnTo>
                      <a:pt x="752" y="45"/>
                    </a:lnTo>
                    <a:lnTo>
                      <a:pt x="774" y="46"/>
                    </a:lnTo>
                  </a:path>
                </a:pathLst>
              </a:custGeom>
              <a:noFill/>
              <a:ln w="508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7" name="Freeform 52"/>
              <p:cNvSpPr>
                <a:spLocks/>
              </p:cNvSpPr>
              <p:nvPr/>
            </p:nvSpPr>
            <p:spPr bwMode="auto">
              <a:xfrm>
                <a:off x="2961" y="2020"/>
                <a:ext cx="753" cy="240"/>
              </a:xfrm>
              <a:custGeom>
                <a:avLst/>
                <a:gdLst>
                  <a:gd name="T0" fmla="*/ 0 w 753"/>
                  <a:gd name="T1" fmla="*/ 0 h 240"/>
                  <a:gd name="T2" fmla="*/ 19 w 753"/>
                  <a:gd name="T3" fmla="*/ 5 h 240"/>
                  <a:gd name="T4" fmla="*/ 41 w 753"/>
                  <a:gd name="T5" fmla="*/ 11 h 240"/>
                  <a:gd name="T6" fmla="*/ 55 w 753"/>
                  <a:gd name="T7" fmla="*/ 17 h 240"/>
                  <a:gd name="T8" fmla="*/ 60 w 753"/>
                  <a:gd name="T9" fmla="*/ 21 h 240"/>
                  <a:gd name="T10" fmla="*/ 211 w 753"/>
                  <a:gd name="T11" fmla="*/ 218 h 240"/>
                  <a:gd name="T12" fmla="*/ 231 w 753"/>
                  <a:gd name="T13" fmla="*/ 229 h 240"/>
                  <a:gd name="T14" fmla="*/ 252 w 753"/>
                  <a:gd name="T15" fmla="*/ 232 h 240"/>
                  <a:gd name="T16" fmla="*/ 273 w 753"/>
                  <a:gd name="T17" fmla="*/ 237 h 240"/>
                  <a:gd name="T18" fmla="*/ 315 w 753"/>
                  <a:gd name="T19" fmla="*/ 239 h 240"/>
                  <a:gd name="T20" fmla="*/ 358 w 753"/>
                  <a:gd name="T21" fmla="*/ 238 h 240"/>
                  <a:gd name="T22" fmla="*/ 378 w 753"/>
                  <a:gd name="T23" fmla="*/ 238 h 240"/>
                  <a:gd name="T24" fmla="*/ 688 w 753"/>
                  <a:gd name="T25" fmla="*/ 58 h 240"/>
                  <a:gd name="T26" fmla="*/ 694 w 753"/>
                  <a:gd name="T27" fmla="*/ 55 h 240"/>
                  <a:gd name="T28" fmla="*/ 696 w 753"/>
                  <a:gd name="T29" fmla="*/ 56 h 240"/>
                  <a:gd name="T30" fmla="*/ 710 w 753"/>
                  <a:gd name="T31" fmla="*/ 45 h 240"/>
                  <a:gd name="T32" fmla="*/ 732 w 753"/>
                  <a:gd name="T33" fmla="*/ 44 h 240"/>
                  <a:gd name="T34" fmla="*/ 752 w 753"/>
                  <a:gd name="T35" fmla="*/ 42 h 2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3"/>
                  <a:gd name="T55" fmla="*/ 0 h 240"/>
                  <a:gd name="T56" fmla="*/ 753 w 753"/>
                  <a:gd name="T57" fmla="*/ 240 h 2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3" h="240">
                    <a:moveTo>
                      <a:pt x="0" y="0"/>
                    </a:moveTo>
                    <a:lnTo>
                      <a:pt x="19" y="5"/>
                    </a:lnTo>
                    <a:lnTo>
                      <a:pt x="41" y="11"/>
                    </a:lnTo>
                    <a:lnTo>
                      <a:pt x="55" y="17"/>
                    </a:lnTo>
                    <a:lnTo>
                      <a:pt x="60" y="21"/>
                    </a:lnTo>
                    <a:lnTo>
                      <a:pt x="211" y="218"/>
                    </a:lnTo>
                    <a:lnTo>
                      <a:pt x="231" y="229"/>
                    </a:lnTo>
                    <a:lnTo>
                      <a:pt x="252" y="232"/>
                    </a:lnTo>
                    <a:lnTo>
                      <a:pt x="273" y="237"/>
                    </a:lnTo>
                    <a:lnTo>
                      <a:pt x="315" y="239"/>
                    </a:lnTo>
                    <a:lnTo>
                      <a:pt x="358" y="238"/>
                    </a:lnTo>
                    <a:lnTo>
                      <a:pt x="378" y="238"/>
                    </a:lnTo>
                    <a:lnTo>
                      <a:pt x="688" y="58"/>
                    </a:lnTo>
                    <a:lnTo>
                      <a:pt x="694" y="55"/>
                    </a:lnTo>
                    <a:lnTo>
                      <a:pt x="696" y="56"/>
                    </a:lnTo>
                    <a:lnTo>
                      <a:pt x="710" y="45"/>
                    </a:lnTo>
                    <a:lnTo>
                      <a:pt x="732" y="44"/>
                    </a:lnTo>
                    <a:lnTo>
                      <a:pt x="752" y="42"/>
                    </a:lnTo>
                  </a:path>
                </a:pathLst>
              </a:custGeom>
              <a:noFill/>
              <a:ln w="508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8" name="Freeform 53"/>
              <p:cNvSpPr>
                <a:spLocks/>
              </p:cNvSpPr>
              <p:nvPr/>
            </p:nvSpPr>
            <p:spPr bwMode="auto">
              <a:xfrm>
                <a:off x="3713" y="2062"/>
                <a:ext cx="795" cy="243"/>
              </a:xfrm>
              <a:custGeom>
                <a:avLst/>
                <a:gdLst>
                  <a:gd name="T0" fmla="*/ 0 w 795"/>
                  <a:gd name="T1" fmla="*/ 0 h 243"/>
                  <a:gd name="T2" fmla="*/ 43 w 795"/>
                  <a:gd name="T3" fmla="*/ 6 h 243"/>
                  <a:gd name="T4" fmla="*/ 83 w 795"/>
                  <a:gd name="T5" fmla="*/ 10 h 243"/>
                  <a:gd name="T6" fmla="*/ 99 w 795"/>
                  <a:gd name="T7" fmla="*/ 21 h 243"/>
                  <a:gd name="T8" fmla="*/ 105 w 795"/>
                  <a:gd name="T9" fmla="*/ 24 h 243"/>
                  <a:gd name="T10" fmla="*/ 252 w 795"/>
                  <a:gd name="T11" fmla="*/ 221 h 243"/>
                  <a:gd name="T12" fmla="*/ 274 w 795"/>
                  <a:gd name="T13" fmla="*/ 232 h 243"/>
                  <a:gd name="T14" fmla="*/ 295 w 795"/>
                  <a:gd name="T15" fmla="*/ 235 h 243"/>
                  <a:gd name="T16" fmla="*/ 315 w 795"/>
                  <a:gd name="T17" fmla="*/ 240 h 243"/>
                  <a:gd name="T18" fmla="*/ 356 w 795"/>
                  <a:gd name="T19" fmla="*/ 242 h 243"/>
                  <a:gd name="T20" fmla="*/ 376 w 795"/>
                  <a:gd name="T21" fmla="*/ 240 h 243"/>
                  <a:gd name="T22" fmla="*/ 420 w 795"/>
                  <a:gd name="T23" fmla="*/ 241 h 243"/>
                  <a:gd name="T24" fmla="*/ 708 w 795"/>
                  <a:gd name="T25" fmla="*/ 58 h 243"/>
                  <a:gd name="T26" fmla="*/ 730 w 795"/>
                  <a:gd name="T27" fmla="*/ 54 h 243"/>
                  <a:gd name="T28" fmla="*/ 730 w 795"/>
                  <a:gd name="T29" fmla="*/ 49 h 243"/>
                  <a:gd name="T30" fmla="*/ 732 w 795"/>
                  <a:gd name="T31" fmla="*/ 52 h 243"/>
                  <a:gd name="T32" fmla="*/ 772 w 795"/>
                  <a:gd name="T33" fmla="*/ 47 h 243"/>
                  <a:gd name="T34" fmla="*/ 794 w 795"/>
                  <a:gd name="T35" fmla="*/ 48 h 2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95"/>
                  <a:gd name="T55" fmla="*/ 0 h 243"/>
                  <a:gd name="T56" fmla="*/ 795 w 795"/>
                  <a:gd name="T57" fmla="*/ 243 h 2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95" h="243">
                    <a:moveTo>
                      <a:pt x="0" y="0"/>
                    </a:moveTo>
                    <a:lnTo>
                      <a:pt x="43" y="6"/>
                    </a:lnTo>
                    <a:lnTo>
                      <a:pt x="83" y="10"/>
                    </a:lnTo>
                    <a:lnTo>
                      <a:pt x="99" y="21"/>
                    </a:lnTo>
                    <a:lnTo>
                      <a:pt x="105" y="24"/>
                    </a:lnTo>
                    <a:lnTo>
                      <a:pt x="252" y="221"/>
                    </a:lnTo>
                    <a:lnTo>
                      <a:pt x="274" y="232"/>
                    </a:lnTo>
                    <a:lnTo>
                      <a:pt x="295" y="235"/>
                    </a:lnTo>
                    <a:lnTo>
                      <a:pt x="315" y="240"/>
                    </a:lnTo>
                    <a:lnTo>
                      <a:pt x="356" y="242"/>
                    </a:lnTo>
                    <a:lnTo>
                      <a:pt x="376" y="240"/>
                    </a:lnTo>
                    <a:lnTo>
                      <a:pt x="420" y="241"/>
                    </a:lnTo>
                    <a:lnTo>
                      <a:pt x="708" y="58"/>
                    </a:lnTo>
                    <a:lnTo>
                      <a:pt x="730" y="54"/>
                    </a:lnTo>
                    <a:lnTo>
                      <a:pt x="730" y="49"/>
                    </a:lnTo>
                    <a:lnTo>
                      <a:pt x="732" y="52"/>
                    </a:lnTo>
                    <a:lnTo>
                      <a:pt x="772" y="47"/>
                    </a:lnTo>
                    <a:lnTo>
                      <a:pt x="794" y="48"/>
                    </a:lnTo>
                  </a:path>
                </a:pathLst>
              </a:custGeom>
              <a:noFill/>
              <a:ln w="508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9" name="Freeform 54"/>
              <p:cNvSpPr>
                <a:spLocks/>
              </p:cNvSpPr>
              <p:nvPr/>
            </p:nvSpPr>
            <p:spPr bwMode="auto">
              <a:xfrm>
                <a:off x="4526" y="2108"/>
                <a:ext cx="754" cy="241"/>
              </a:xfrm>
              <a:custGeom>
                <a:avLst/>
                <a:gdLst>
                  <a:gd name="T0" fmla="*/ 0 w 754"/>
                  <a:gd name="T1" fmla="*/ 0 h 241"/>
                  <a:gd name="T2" fmla="*/ 21 w 754"/>
                  <a:gd name="T3" fmla="*/ 4 h 241"/>
                  <a:gd name="T4" fmla="*/ 42 w 754"/>
                  <a:gd name="T5" fmla="*/ 11 h 241"/>
                  <a:gd name="T6" fmla="*/ 55 w 754"/>
                  <a:gd name="T7" fmla="*/ 20 h 241"/>
                  <a:gd name="T8" fmla="*/ 60 w 754"/>
                  <a:gd name="T9" fmla="*/ 22 h 241"/>
                  <a:gd name="T10" fmla="*/ 212 w 754"/>
                  <a:gd name="T11" fmla="*/ 218 h 241"/>
                  <a:gd name="T12" fmla="*/ 232 w 754"/>
                  <a:gd name="T13" fmla="*/ 229 h 241"/>
                  <a:gd name="T14" fmla="*/ 253 w 754"/>
                  <a:gd name="T15" fmla="*/ 232 h 241"/>
                  <a:gd name="T16" fmla="*/ 274 w 754"/>
                  <a:gd name="T17" fmla="*/ 237 h 241"/>
                  <a:gd name="T18" fmla="*/ 315 w 754"/>
                  <a:gd name="T19" fmla="*/ 240 h 241"/>
                  <a:gd name="T20" fmla="*/ 358 w 754"/>
                  <a:gd name="T21" fmla="*/ 238 h 241"/>
                  <a:gd name="T22" fmla="*/ 379 w 754"/>
                  <a:gd name="T23" fmla="*/ 237 h 241"/>
                  <a:gd name="T24" fmla="*/ 669 w 754"/>
                  <a:gd name="T25" fmla="*/ 56 h 241"/>
                  <a:gd name="T26" fmla="*/ 689 w 754"/>
                  <a:gd name="T27" fmla="*/ 51 h 241"/>
                  <a:gd name="T28" fmla="*/ 690 w 754"/>
                  <a:gd name="T29" fmla="*/ 46 h 241"/>
                  <a:gd name="T30" fmla="*/ 710 w 754"/>
                  <a:gd name="T31" fmla="*/ 44 h 241"/>
                  <a:gd name="T32" fmla="*/ 731 w 754"/>
                  <a:gd name="T33" fmla="*/ 44 h 241"/>
                  <a:gd name="T34" fmla="*/ 753 w 754"/>
                  <a:gd name="T35" fmla="*/ 42 h 2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4"/>
                  <a:gd name="T55" fmla="*/ 0 h 241"/>
                  <a:gd name="T56" fmla="*/ 754 w 754"/>
                  <a:gd name="T57" fmla="*/ 241 h 2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4" h="241">
                    <a:moveTo>
                      <a:pt x="0" y="0"/>
                    </a:moveTo>
                    <a:lnTo>
                      <a:pt x="21" y="4"/>
                    </a:lnTo>
                    <a:lnTo>
                      <a:pt x="42" y="11"/>
                    </a:lnTo>
                    <a:lnTo>
                      <a:pt x="55" y="20"/>
                    </a:lnTo>
                    <a:lnTo>
                      <a:pt x="60" y="22"/>
                    </a:lnTo>
                    <a:lnTo>
                      <a:pt x="212" y="218"/>
                    </a:lnTo>
                    <a:lnTo>
                      <a:pt x="232" y="229"/>
                    </a:lnTo>
                    <a:lnTo>
                      <a:pt x="253" y="232"/>
                    </a:lnTo>
                    <a:lnTo>
                      <a:pt x="274" y="237"/>
                    </a:lnTo>
                    <a:lnTo>
                      <a:pt x="315" y="240"/>
                    </a:lnTo>
                    <a:lnTo>
                      <a:pt x="358" y="238"/>
                    </a:lnTo>
                    <a:lnTo>
                      <a:pt x="379" y="237"/>
                    </a:lnTo>
                    <a:lnTo>
                      <a:pt x="669" y="56"/>
                    </a:lnTo>
                    <a:lnTo>
                      <a:pt x="689" y="51"/>
                    </a:lnTo>
                    <a:lnTo>
                      <a:pt x="690" y="46"/>
                    </a:lnTo>
                    <a:lnTo>
                      <a:pt x="710" y="44"/>
                    </a:lnTo>
                    <a:lnTo>
                      <a:pt x="731" y="44"/>
                    </a:lnTo>
                    <a:lnTo>
                      <a:pt x="753" y="42"/>
                    </a:lnTo>
                  </a:path>
                </a:pathLst>
              </a:custGeom>
              <a:noFill/>
              <a:ln w="508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44" name="Freeform 55"/>
            <p:cNvSpPr>
              <a:spLocks/>
            </p:cNvSpPr>
            <p:nvPr/>
          </p:nvSpPr>
          <p:spPr bwMode="auto">
            <a:xfrm>
              <a:off x="1815" y="1908"/>
              <a:ext cx="521" cy="238"/>
            </a:xfrm>
            <a:custGeom>
              <a:avLst/>
              <a:gdLst>
                <a:gd name="T0" fmla="*/ 0 w 738"/>
                <a:gd name="T1" fmla="*/ 0 h 311"/>
                <a:gd name="T2" fmla="*/ 40 w 738"/>
                <a:gd name="T3" fmla="*/ 14 h 311"/>
                <a:gd name="T4" fmla="*/ 58 w 738"/>
                <a:gd name="T5" fmla="*/ 24 h 311"/>
                <a:gd name="T6" fmla="*/ 72 w 738"/>
                <a:gd name="T7" fmla="*/ 35 h 311"/>
                <a:gd name="T8" fmla="*/ 73 w 738"/>
                <a:gd name="T9" fmla="*/ 40 h 311"/>
                <a:gd name="T10" fmla="*/ 162 w 738"/>
                <a:gd name="T11" fmla="*/ 259 h 311"/>
                <a:gd name="T12" fmla="*/ 177 w 738"/>
                <a:gd name="T13" fmla="*/ 274 h 311"/>
                <a:gd name="T14" fmla="*/ 196 w 738"/>
                <a:gd name="T15" fmla="*/ 281 h 311"/>
                <a:gd name="T16" fmla="*/ 214 w 738"/>
                <a:gd name="T17" fmla="*/ 288 h 311"/>
                <a:gd name="T18" fmla="*/ 253 w 738"/>
                <a:gd name="T19" fmla="*/ 302 h 311"/>
                <a:gd name="T20" fmla="*/ 295 w 738"/>
                <a:gd name="T21" fmla="*/ 308 h 311"/>
                <a:gd name="T22" fmla="*/ 317 w 738"/>
                <a:gd name="T23" fmla="*/ 310 h 311"/>
                <a:gd name="T24" fmla="*/ 670 w 738"/>
                <a:gd name="T25" fmla="*/ 194 h 311"/>
                <a:gd name="T26" fmla="*/ 672 w 738"/>
                <a:gd name="T27" fmla="*/ 190 h 311"/>
                <a:gd name="T28" fmla="*/ 670 w 738"/>
                <a:gd name="T29" fmla="*/ 194 h 311"/>
                <a:gd name="T30" fmla="*/ 695 w 738"/>
                <a:gd name="T31" fmla="*/ 188 h 311"/>
                <a:gd name="T32" fmla="*/ 717 w 738"/>
                <a:gd name="T33" fmla="*/ 190 h 311"/>
                <a:gd name="T34" fmla="*/ 737 w 738"/>
                <a:gd name="T35" fmla="*/ 196 h 3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8"/>
                <a:gd name="T55" fmla="*/ 0 h 311"/>
                <a:gd name="T56" fmla="*/ 738 w 738"/>
                <a:gd name="T57" fmla="*/ 311 h 3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8" h="311">
                  <a:moveTo>
                    <a:pt x="0" y="0"/>
                  </a:moveTo>
                  <a:lnTo>
                    <a:pt x="40" y="14"/>
                  </a:lnTo>
                  <a:lnTo>
                    <a:pt x="58" y="24"/>
                  </a:lnTo>
                  <a:lnTo>
                    <a:pt x="72" y="35"/>
                  </a:lnTo>
                  <a:lnTo>
                    <a:pt x="73" y="40"/>
                  </a:lnTo>
                  <a:lnTo>
                    <a:pt x="162" y="259"/>
                  </a:lnTo>
                  <a:lnTo>
                    <a:pt x="177" y="274"/>
                  </a:lnTo>
                  <a:lnTo>
                    <a:pt x="196" y="281"/>
                  </a:lnTo>
                  <a:lnTo>
                    <a:pt x="214" y="288"/>
                  </a:lnTo>
                  <a:lnTo>
                    <a:pt x="253" y="302"/>
                  </a:lnTo>
                  <a:lnTo>
                    <a:pt x="295" y="308"/>
                  </a:lnTo>
                  <a:lnTo>
                    <a:pt x="317" y="310"/>
                  </a:lnTo>
                  <a:lnTo>
                    <a:pt x="670" y="194"/>
                  </a:lnTo>
                  <a:lnTo>
                    <a:pt x="672" y="190"/>
                  </a:lnTo>
                  <a:lnTo>
                    <a:pt x="670" y="194"/>
                  </a:lnTo>
                  <a:lnTo>
                    <a:pt x="695" y="188"/>
                  </a:lnTo>
                  <a:lnTo>
                    <a:pt x="717" y="190"/>
                  </a:lnTo>
                  <a:lnTo>
                    <a:pt x="737" y="196"/>
                  </a:lnTo>
                </a:path>
              </a:pathLst>
            </a:custGeom>
            <a:noFill/>
            <a:ln w="50800" cap="rnd" cmpd="sng">
              <a:solidFill>
                <a:srgbClr val="372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5" name="Freeform 56"/>
            <p:cNvSpPr>
              <a:spLocks/>
            </p:cNvSpPr>
            <p:nvPr/>
          </p:nvSpPr>
          <p:spPr bwMode="auto">
            <a:xfrm>
              <a:off x="2357" y="2063"/>
              <a:ext cx="508" cy="233"/>
            </a:xfrm>
            <a:custGeom>
              <a:avLst/>
              <a:gdLst>
                <a:gd name="T0" fmla="*/ 0 w 720"/>
                <a:gd name="T1" fmla="*/ 0 h 305"/>
                <a:gd name="T2" fmla="*/ 18 w 720"/>
                <a:gd name="T3" fmla="*/ 8 h 305"/>
                <a:gd name="T4" fmla="*/ 38 w 720"/>
                <a:gd name="T5" fmla="*/ 19 h 305"/>
                <a:gd name="T6" fmla="*/ 49 w 720"/>
                <a:gd name="T7" fmla="*/ 27 h 305"/>
                <a:gd name="T8" fmla="*/ 55 w 720"/>
                <a:gd name="T9" fmla="*/ 33 h 305"/>
                <a:gd name="T10" fmla="*/ 140 w 720"/>
                <a:gd name="T11" fmla="*/ 253 h 305"/>
                <a:gd name="T12" fmla="*/ 155 w 720"/>
                <a:gd name="T13" fmla="*/ 268 h 305"/>
                <a:gd name="T14" fmla="*/ 176 w 720"/>
                <a:gd name="T15" fmla="*/ 275 h 305"/>
                <a:gd name="T16" fmla="*/ 194 w 720"/>
                <a:gd name="T17" fmla="*/ 283 h 305"/>
                <a:gd name="T18" fmla="*/ 234 w 720"/>
                <a:gd name="T19" fmla="*/ 293 h 305"/>
                <a:gd name="T20" fmla="*/ 277 w 720"/>
                <a:gd name="T21" fmla="*/ 301 h 305"/>
                <a:gd name="T22" fmla="*/ 295 w 720"/>
                <a:gd name="T23" fmla="*/ 304 h 305"/>
                <a:gd name="T24" fmla="*/ 651 w 720"/>
                <a:gd name="T25" fmla="*/ 188 h 305"/>
                <a:gd name="T26" fmla="*/ 659 w 720"/>
                <a:gd name="T27" fmla="*/ 188 h 305"/>
                <a:gd name="T28" fmla="*/ 661 w 720"/>
                <a:gd name="T29" fmla="*/ 188 h 305"/>
                <a:gd name="T30" fmla="*/ 676 w 720"/>
                <a:gd name="T31" fmla="*/ 182 h 305"/>
                <a:gd name="T32" fmla="*/ 696 w 720"/>
                <a:gd name="T33" fmla="*/ 185 h 305"/>
                <a:gd name="T34" fmla="*/ 719 w 720"/>
                <a:gd name="T35" fmla="*/ 187 h 3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0"/>
                <a:gd name="T55" fmla="*/ 0 h 305"/>
                <a:gd name="T56" fmla="*/ 720 w 720"/>
                <a:gd name="T57" fmla="*/ 305 h 3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0" h="305">
                  <a:moveTo>
                    <a:pt x="0" y="0"/>
                  </a:moveTo>
                  <a:lnTo>
                    <a:pt x="18" y="8"/>
                  </a:lnTo>
                  <a:lnTo>
                    <a:pt x="38" y="19"/>
                  </a:lnTo>
                  <a:lnTo>
                    <a:pt x="49" y="27"/>
                  </a:lnTo>
                  <a:lnTo>
                    <a:pt x="55" y="33"/>
                  </a:lnTo>
                  <a:lnTo>
                    <a:pt x="140" y="253"/>
                  </a:lnTo>
                  <a:lnTo>
                    <a:pt x="155" y="268"/>
                  </a:lnTo>
                  <a:lnTo>
                    <a:pt x="176" y="275"/>
                  </a:lnTo>
                  <a:lnTo>
                    <a:pt x="194" y="283"/>
                  </a:lnTo>
                  <a:lnTo>
                    <a:pt x="234" y="293"/>
                  </a:lnTo>
                  <a:lnTo>
                    <a:pt x="277" y="301"/>
                  </a:lnTo>
                  <a:lnTo>
                    <a:pt x="295" y="304"/>
                  </a:lnTo>
                  <a:lnTo>
                    <a:pt x="651" y="188"/>
                  </a:lnTo>
                  <a:lnTo>
                    <a:pt x="659" y="188"/>
                  </a:lnTo>
                  <a:lnTo>
                    <a:pt x="661" y="188"/>
                  </a:lnTo>
                  <a:lnTo>
                    <a:pt x="676" y="182"/>
                  </a:lnTo>
                  <a:lnTo>
                    <a:pt x="696" y="185"/>
                  </a:lnTo>
                  <a:lnTo>
                    <a:pt x="719" y="187"/>
                  </a:lnTo>
                </a:path>
              </a:pathLst>
            </a:custGeom>
            <a:noFill/>
            <a:ln w="50800" cap="rnd" cmpd="sng">
              <a:solidFill>
                <a:srgbClr val="372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6" name="Freeform 57"/>
            <p:cNvSpPr>
              <a:spLocks/>
            </p:cNvSpPr>
            <p:nvPr/>
          </p:nvSpPr>
          <p:spPr bwMode="auto">
            <a:xfrm>
              <a:off x="2865" y="2206"/>
              <a:ext cx="532" cy="241"/>
            </a:xfrm>
            <a:custGeom>
              <a:avLst/>
              <a:gdLst>
                <a:gd name="T0" fmla="*/ 0 w 755"/>
                <a:gd name="T1" fmla="*/ 0 h 316"/>
                <a:gd name="T2" fmla="*/ 39 w 755"/>
                <a:gd name="T3" fmla="*/ 14 h 316"/>
                <a:gd name="T4" fmla="*/ 78 w 755"/>
                <a:gd name="T5" fmla="*/ 26 h 316"/>
                <a:gd name="T6" fmla="*/ 88 w 755"/>
                <a:gd name="T7" fmla="*/ 38 h 316"/>
                <a:gd name="T8" fmla="*/ 92 w 755"/>
                <a:gd name="T9" fmla="*/ 43 h 316"/>
                <a:gd name="T10" fmla="*/ 177 w 755"/>
                <a:gd name="T11" fmla="*/ 264 h 316"/>
                <a:gd name="T12" fmla="*/ 193 w 755"/>
                <a:gd name="T13" fmla="*/ 279 h 316"/>
                <a:gd name="T14" fmla="*/ 215 w 755"/>
                <a:gd name="T15" fmla="*/ 285 h 316"/>
                <a:gd name="T16" fmla="*/ 234 w 755"/>
                <a:gd name="T17" fmla="*/ 293 h 316"/>
                <a:gd name="T18" fmla="*/ 273 w 755"/>
                <a:gd name="T19" fmla="*/ 303 h 316"/>
                <a:gd name="T20" fmla="*/ 294 w 755"/>
                <a:gd name="T21" fmla="*/ 305 h 316"/>
                <a:gd name="T22" fmla="*/ 334 w 755"/>
                <a:gd name="T23" fmla="*/ 315 h 316"/>
                <a:gd name="T24" fmla="*/ 669 w 755"/>
                <a:gd name="T25" fmla="*/ 194 h 316"/>
                <a:gd name="T26" fmla="*/ 692 w 755"/>
                <a:gd name="T27" fmla="*/ 194 h 316"/>
                <a:gd name="T28" fmla="*/ 693 w 755"/>
                <a:gd name="T29" fmla="*/ 190 h 316"/>
                <a:gd name="T30" fmla="*/ 694 w 755"/>
                <a:gd name="T31" fmla="*/ 193 h 316"/>
                <a:gd name="T32" fmla="*/ 732 w 755"/>
                <a:gd name="T33" fmla="*/ 195 h 316"/>
                <a:gd name="T34" fmla="*/ 754 w 755"/>
                <a:gd name="T35" fmla="*/ 201 h 3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5"/>
                <a:gd name="T55" fmla="*/ 0 h 316"/>
                <a:gd name="T56" fmla="*/ 755 w 755"/>
                <a:gd name="T57" fmla="*/ 316 h 3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5" h="316">
                  <a:moveTo>
                    <a:pt x="0" y="0"/>
                  </a:moveTo>
                  <a:lnTo>
                    <a:pt x="39" y="14"/>
                  </a:lnTo>
                  <a:lnTo>
                    <a:pt x="78" y="26"/>
                  </a:lnTo>
                  <a:lnTo>
                    <a:pt x="88" y="38"/>
                  </a:lnTo>
                  <a:lnTo>
                    <a:pt x="92" y="43"/>
                  </a:lnTo>
                  <a:lnTo>
                    <a:pt x="177" y="264"/>
                  </a:lnTo>
                  <a:lnTo>
                    <a:pt x="193" y="279"/>
                  </a:lnTo>
                  <a:lnTo>
                    <a:pt x="215" y="285"/>
                  </a:lnTo>
                  <a:lnTo>
                    <a:pt x="234" y="293"/>
                  </a:lnTo>
                  <a:lnTo>
                    <a:pt x="273" y="303"/>
                  </a:lnTo>
                  <a:lnTo>
                    <a:pt x="294" y="305"/>
                  </a:lnTo>
                  <a:lnTo>
                    <a:pt x="334" y="315"/>
                  </a:lnTo>
                  <a:lnTo>
                    <a:pt x="669" y="194"/>
                  </a:lnTo>
                  <a:lnTo>
                    <a:pt x="692" y="194"/>
                  </a:lnTo>
                  <a:lnTo>
                    <a:pt x="693" y="190"/>
                  </a:lnTo>
                  <a:lnTo>
                    <a:pt x="694" y="193"/>
                  </a:lnTo>
                  <a:lnTo>
                    <a:pt x="732" y="195"/>
                  </a:lnTo>
                  <a:lnTo>
                    <a:pt x="754" y="201"/>
                  </a:lnTo>
                </a:path>
              </a:pathLst>
            </a:custGeom>
            <a:noFill/>
            <a:ln w="50800" cap="rnd" cmpd="sng">
              <a:solidFill>
                <a:srgbClr val="372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7" name="Freeform 58"/>
            <p:cNvSpPr>
              <a:spLocks/>
            </p:cNvSpPr>
            <p:nvPr/>
          </p:nvSpPr>
          <p:spPr bwMode="auto">
            <a:xfrm>
              <a:off x="3411" y="2361"/>
              <a:ext cx="507" cy="233"/>
            </a:xfrm>
            <a:custGeom>
              <a:avLst/>
              <a:gdLst>
                <a:gd name="T0" fmla="*/ 0 w 718"/>
                <a:gd name="T1" fmla="*/ 0 h 305"/>
                <a:gd name="T2" fmla="*/ 18 w 718"/>
                <a:gd name="T3" fmla="*/ 8 h 305"/>
                <a:gd name="T4" fmla="*/ 35 w 718"/>
                <a:gd name="T5" fmla="*/ 19 h 305"/>
                <a:gd name="T6" fmla="*/ 48 w 718"/>
                <a:gd name="T7" fmla="*/ 29 h 305"/>
                <a:gd name="T8" fmla="*/ 53 w 718"/>
                <a:gd name="T9" fmla="*/ 33 h 305"/>
                <a:gd name="T10" fmla="*/ 139 w 718"/>
                <a:gd name="T11" fmla="*/ 253 h 305"/>
                <a:gd name="T12" fmla="*/ 155 w 718"/>
                <a:gd name="T13" fmla="*/ 268 h 305"/>
                <a:gd name="T14" fmla="*/ 175 w 718"/>
                <a:gd name="T15" fmla="*/ 275 h 305"/>
                <a:gd name="T16" fmla="*/ 194 w 718"/>
                <a:gd name="T17" fmla="*/ 283 h 305"/>
                <a:gd name="T18" fmla="*/ 233 w 718"/>
                <a:gd name="T19" fmla="*/ 292 h 305"/>
                <a:gd name="T20" fmla="*/ 276 w 718"/>
                <a:gd name="T21" fmla="*/ 300 h 305"/>
                <a:gd name="T22" fmla="*/ 294 w 718"/>
                <a:gd name="T23" fmla="*/ 304 h 305"/>
                <a:gd name="T24" fmla="*/ 631 w 718"/>
                <a:gd name="T25" fmla="*/ 183 h 305"/>
                <a:gd name="T26" fmla="*/ 655 w 718"/>
                <a:gd name="T27" fmla="*/ 183 h 305"/>
                <a:gd name="T28" fmla="*/ 656 w 718"/>
                <a:gd name="T29" fmla="*/ 179 h 305"/>
                <a:gd name="T30" fmla="*/ 675 w 718"/>
                <a:gd name="T31" fmla="*/ 182 h 305"/>
                <a:gd name="T32" fmla="*/ 695 w 718"/>
                <a:gd name="T33" fmla="*/ 185 h 305"/>
                <a:gd name="T34" fmla="*/ 717 w 718"/>
                <a:gd name="T35" fmla="*/ 187 h 3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18"/>
                <a:gd name="T55" fmla="*/ 0 h 305"/>
                <a:gd name="T56" fmla="*/ 718 w 718"/>
                <a:gd name="T57" fmla="*/ 305 h 3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18" h="305">
                  <a:moveTo>
                    <a:pt x="0" y="0"/>
                  </a:moveTo>
                  <a:lnTo>
                    <a:pt x="18" y="8"/>
                  </a:lnTo>
                  <a:lnTo>
                    <a:pt x="35" y="19"/>
                  </a:lnTo>
                  <a:lnTo>
                    <a:pt x="48" y="29"/>
                  </a:lnTo>
                  <a:lnTo>
                    <a:pt x="53" y="33"/>
                  </a:lnTo>
                  <a:lnTo>
                    <a:pt x="139" y="253"/>
                  </a:lnTo>
                  <a:lnTo>
                    <a:pt x="155" y="268"/>
                  </a:lnTo>
                  <a:lnTo>
                    <a:pt x="175" y="275"/>
                  </a:lnTo>
                  <a:lnTo>
                    <a:pt x="194" y="283"/>
                  </a:lnTo>
                  <a:lnTo>
                    <a:pt x="233" y="292"/>
                  </a:lnTo>
                  <a:lnTo>
                    <a:pt x="276" y="300"/>
                  </a:lnTo>
                  <a:lnTo>
                    <a:pt x="294" y="304"/>
                  </a:lnTo>
                  <a:lnTo>
                    <a:pt x="631" y="183"/>
                  </a:lnTo>
                  <a:lnTo>
                    <a:pt x="655" y="183"/>
                  </a:lnTo>
                  <a:lnTo>
                    <a:pt x="656" y="179"/>
                  </a:lnTo>
                  <a:lnTo>
                    <a:pt x="675" y="182"/>
                  </a:lnTo>
                  <a:lnTo>
                    <a:pt x="695" y="185"/>
                  </a:lnTo>
                  <a:lnTo>
                    <a:pt x="717" y="187"/>
                  </a:lnTo>
                </a:path>
              </a:pathLst>
            </a:custGeom>
            <a:noFill/>
            <a:ln w="50800" cap="rnd" cmpd="sng">
              <a:solidFill>
                <a:srgbClr val="372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8" name="Freeform 59"/>
            <p:cNvSpPr>
              <a:spLocks/>
            </p:cNvSpPr>
            <p:nvPr/>
          </p:nvSpPr>
          <p:spPr bwMode="auto">
            <a:xfrm>
              <a:off x="2102" y="1995"/>
              <a:ext cx="520" cy="237"/>
            </a:xfrm>
            <a:custGeom>
              <a:avLst/>
              <a:gdLst>
                <a:gd name="T0" fmla="*/ 0 w 738"/>
                <a:gd name="T1" fmla="*/ 0 h 310"/>
                <a:gd name="T2" fmla="*/ 39 w 738"/>
                <a:gd name="T3" fmla="*/ 13 h 310"/>
                <a:gd name="T4" fmla="*/ 56 w 738"/>
                <a:gd name="T5" fmla="*/ 23 h 310"/>
                <a:gd name="T6" fmla="*/ 71 w 738"/>
                <a:gd name="T7" fmla="*/ 35 h 310"/>
                <a:gd name="T8" fmla="*/ 72 w 738"/>
                <a:gd name="T9" fmla="*/ 40 h 310"/>
                <a:gd name="T10" fmla="*/ 159 w 738"/>
                <a:gd name="T11" fmla="*/ 259 h 310"/>
                <a:gd name="T12" fmla="*/ 175 w 738"/>
                <a:gd name="T13" fmla="*/ 273 h 310"/>
                <a:gd name="T14" fmla="*/ 196 w 738"/>
                <a:gd name="T15" fmla="*/ 281 h 310"/>
                <a:gd name="T16" fmla="*/ 214 w 738"/>
                <a:gd name="T17" fmla="*/ 288 h 310"/>
                <a:gd name="T18" fmla="*/ 251 w 738"/>
                <a:gd name="T19" fmla="*/ 302 h 310"/>
                <a:gd name="T20" fmla="*/ 292 w 738"/>
                <a:gd name="T21" fmla="*/ 309 h 310"/>
                <a:gd name="T22" fmla="*/ 315 w 738"/>
                <a:gd name="T23" fmla="*/ 309 h 310"/>
                <a:gd name="T24" fmla="*/ 669 w 738"/>
                <a:gd name="T25" fmla="*/ 194 h 310"/>
                <a:gd name="T26" fmla="*/ 671 w 738"/>
                <a:gd name="T27" fmla="*/ 189 h 310"/>
                <a:gd name="T28" fmla="*/ 669 w 738"/>
                <a:gd name="T29" fmla="*/ 194 h 310"/>
                <a:gd name="T30" fmla="*/ 695 w 738"/>
                <a:gd name="T31" fmla="*/ 188 h 310"/>
                <a:gd name="T32" fmla="*/ 717 w 738"/>
                <a:gd name="T33" fmla="*/ 191 h 310"/>
                <a:gd name="T34" fmla="*/ 737 w 738"/>
                <a:gd name="T35" fmla="*/ 196 h 3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8"/>
                <a:gd name="T55" fmla="*/ 0 h 310"/>
                <a:gd name="T56" fmla="*/ 738 w 738"/>
                <a:gd name="T57" fmla="*/ 310 h 3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8" h="310">
                  <a:moveTo>
                    <a:pt x="0" y="0"/>
                  </a:moveTo>
                  <a:lnTo>
                    <a:pt x="39" y="13"/>
                  </a:lnTo>
                  <a:lnTo>
                    <a:pt x="56" y="23"/>
                  </a:lnTo>
                  <a:lnTo>
                    <a:pt x="71" y="35"/>
                  </a:lnTo>
                  <a:lnTo>
                    <a:pt x="72" y="40"/>
                  </a:lnTo>
                  <a:lnTo>
                    <a:pt x="159" y="259"/>
                  </a:lnTo>
                  <a:lnTo>
                    <a:pt x="175" y="273"/>
                  </a:lnTo>
                  <a:lnTo>
                    <a:pt x="196" y="281"/>
                  </a:lnTo>
                  <a:lnTo>
                    <a:pt x="214" y="288"/>
                  </a:lnTo>
                  <a:lnTo>
                    <a:pt x="251" y="302"/>
                  </a:lnTo>
                  <a:lnTo>
                    <a:pt x="292" y="309"/>
                  </a:lnTo>
                  <a:lnTo>
                    <a:pt x="315" y="309"/>
                  </a:lnTo>
                  <a:lnTo>
                    <a:pt x="669" y="194"/>
                  </a:lnTo>
                  <a:lnTo>
                    <a:pt x="671" y="189"/>
                  </a:lnTo>
                  <a:lnTo>
                    <a:pt x="669" y="194"/>
                  </a:lnTo>
                  <a:lnTo>
                    <a:pt x="695" y="188"/>
                  </a:lnTo>
                  <a:lnTo>
                    <a:pt x="717" y="191"/>
                  </a:lnTo>
                  <a:lnTo>
                    <a:pt x="737" y="196"/>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9" name="Freeform 60"/>
            <p:cNvSpPr>
              <a:spLocks/>
            </p:cNvSpPr>
            <p:nvPr/>
          </p:nvSpPr>
          <p:spPr bwMode="auto">
            <a:xfrm>
              <a:off x="2642" y="2150"/>
              <a:ext cx="508" cy="233"/>
            </a:xfrm>
            <a:custGeom>
              <a:avLst/>
              <a:gdLst>
                <a:gd name="T0" fmla="*/ 0 w 720"/>
                <a:gd name="T1" fmla="*/ 0 h 305"/>
                <a:gd name="T2" fmla="*/ 18 w 720"/>
                <a:gd name="T3" fmla="*/ 8 h 305"/>
                <a:gd name="T4" fmla="*/ 38 w 720"/>
                <a:gd name="T5" fmla="*/ 17 h 305"/>
                <a:gd name="T6" fmla="*/ 49 w 720"/>
                <a:gd name="T7" fmla="*/ 27 h 305"/>
                <a:gd name="T8" fmla="*/ 55 w 720"/>
                <a:gd name="T9" fmla="*/ 32 h 305"/>
                <a:gd name="T10" fmla="*/ 140 w 720"/>
                <a:gd name="T11" fmla="*/ 253 h 305"/>
                <a:gd name="T12" fmla="*/ 157 w 720"/>
                <a:gd name="T13" fmla="*/ 267 h 305"/>
                <a:gd name="T14" fmla="*/ 175 w 720"/>
                <a:gd name="T15" fmla="*/ 274 h 305"/>
                <a:gd name="T16" fmla="*/ 193 w 720"/>
                <a:gd name="T17" fmla="*/ 283 h 305"/>
                <a:gd name="T18" fmla="*/ 233 w 720"/>
                <a:gd name="T19" fmla="*/ 293 h 305"/>
                <a:gd name="T20" fmla="*/ 276 w 720"/>
                <a:gd name="T21" fmla="*/ 301 h 305"/>
                <a:gd name="T22" fmla="*/ 295 w 720"/>
                <a:gd name="T23" fmla="*/ 304 h 305"/>
                <a:gd name="T24" fmla="*/ 651 w 720"/>
                <a:gd name="T25" fmla="*/ 189 h 305"/>
                <a:gd name="T26" fmla="*/ 658 w 720"/>
                <a:gd name="T27" fmla="*/ 188 h 305"/>
                <a:gd name="T28" fmla="*/ 659 w 720"/>
                <a:gd name="T29" fmla="*/ 189 h 305"/>
                <a:gd name="T30" fmla="*/ 676 w 720"/>
                <a:gd name="T31" fmla="*/ 181 h 305"/>
                <a:gd name="T32" fmla="*/ 696 w 720"/>
                <a:gd name="T33" fmla="*/ 186 h 305"/>
                <a:gd name="T34" fmla="*/ 719 w 720"/>
                <a:gd name="T35" fmla="*/ 188 h 3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0"/>
                <a:gd name="T55" fmla="*/ 0 h 305"/>
                <a:gd name="T56" fmla="*/ 720 w 720"/>
                <a:gd name="T57" fmla="*/ 305 h 3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0" h="305">
                  <a:moveTo>
                    <a:pt x="0" y="0"/>
                  </a:moveTo>
                  <a:lnTo>
                    <a:pt x="18" y="8"/>
                  </a:lnTo>
                  <a:lnTo>
                    <a:pt x="38" y="17"/>
                  </a:lnTo>
                  <a:lnTo>
                    <a:pt x="49" y="27"/>
                  </a:lnTo>
                  <a:lnTo>
                    <a:pt x="55" y="32"/>
                  </a:lnTo>
                  <a:lnTo>
                    <a:pt x="140" y="253"/>
                  </a:lnTo>
                  <a:lnTo>
                    <a:pt x="157" y="267"/>
                  </a:lnTo>
                  <a:lnTo>
                    <a:pt x="175" y="274"/>
                  </a:lnTo>
                  <a:lnTo>
                    <a:pt x="193" y="283"/>
                  </a:lnTo>
                  <a:lnTo>
                    <a:pt x="233" y="293"/>
                  </a:lnTo>
                  <a:lnTo>
                    <a:pt x="276" y="301"/>
                  </a:lnTo>
                  <a:lnTo>
                    <a:pt x="295" y="304"/>
                  </a:lnTo>
                  <a:lnTo>
                    <a:pt x="651" y="189"/>
                  </a:lnTo>
                  <a:lnTo>
                    <a:pt x="658" y="188"/>
                  </a:lnTo>
                  <a:lnTo>
                    <a:pt x="659" y="189"/>
                  </a:lnTo>
                  <a:lnTo>
                    <a:pt x="676" y="181"/>
                  </a:lnTo>
                  <a:lnTo>
                    <a:pt x="696" y="186"/>
                  </a:lnTo>
                  <a:lnTo>
                    <a:pt x="719" y="188"/>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0" name="Freeform 61"/>
            <p:cNvSpPr>
              <a:spLocks/>
            </p:cNvSpPr>
            <p:nvPr/>
          </p:nvSpPr>
          <p:spPr bwMode="auto">
            <a:xfrm>
              <a:off x="3149" y="2294"/>
              <a:ext cx="533" cy="240"/>
            </a:xfrm>
            <a:custGeom>
              <a:avLst/>
              <a:gdLst>
                <a:gd name="T0" fmla="*/ 0 w 756"/>
                <a:gd name="T1" fmla="*/ 0 h 315"/>
                <a:gd name="T2" fmla="*/ 38 w 756"/>
                <a:gd name="T3" fmla="*/ 13 h 315"/>
                <a:gd name="T4" fmla="*/ 77 w 756"/>
                <a:gd name="T5" fmla="*/ 24 h 315"/>
                <a:gd name="T6" fmla="*/ 88 w 756"/>
                <a:gd name="T7" fmla="*/ 37 h 315"/>
                <a:gd name="T8" fmla="*/ 92 w 756"/>
                <a:gd name="T9" fmla="*/ 42 h 315"/>
                <a:gd name="T10" fmla="*/ 179 w 756"/>
                <a:gd name="T11" fmla="*/ 262 h 315"/>
                <a:gd name="T12" fmla="*/ 193 w 756"/>
                <a:gd name="T13" fmla="*/ 277 h 315"/>
                <a:gd name="T14" fmla="*/ 214 w 756"/>
                <a:gd name="T15" fmla="*/ 284 h 315"/>
                <a:gd name="T16" fmla="*/ 232 w 756"/>
                <a:gd name="T17" fmla="*/ 292 h 315"/>
                <a:gd name="T18" fmla="*/ 271 w 756"/>
                <a:gd name="T19" fmla="*/ 303 h 315"/>
                <a:gd name="T20" fmla="*/ 293 w 756"/>
                <a:gd name="T21" fmla="*/ 305 h 315"/>
                <a:gd name="T22" fmla="*/ 334 w 756"/>
                <a:gd name="T23" fmla="*/ 314 h 315"/>
                <a:gd name="T24" fmla="*/ 670 w 756"/>
                <a:gd name="T25" fmla="*/ 193 h 315"/>
                <a:gd name="T26" fmla="*/ 691 w 756"/>
                <a:gd name="T27" fmla="*/ 194 h 315"/>
                <a:gd name="T28" fmla="*/ 694 w 756"/>
                <a:gd name="T29" fmla="*/ 189 h 315"/>
                <a:gd name="T30" fmla="*/ 695 w 756"/>
                <a:gd name="T31" fmla="*/ 191 h 315"/>
                <a:gd name="T32" fmla="*/ 733 w 756"/>
                <a:gd name="T33" fmla="*/ 194 h 315"/>
                <a:gd name="T34" fmla="*/ 755 w 756"/>
                <a:gd name="T35" fmla="*/ 199 h 3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6"/>
                <a:gd name="T55" fmla="*/ 0 h 315"/>
                <a:gd name="T56" fmla="*/ 756 w 756"/>
                <a:gd name="T57" fmla="*/ 315 h 3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6" h="315">
                  <a:moveTo>
                    <a:pt x="0" y="0"/>
                  </a:moveTo>
                  <a:lnTo>
                    <a:pt x="38" y="13"/>
                  </a:lnTo>
                  <a:lnTo>
                    <a:pt x="77" y="24"/>
                  </a:lnTo>
                  <a:lnTo>
                    <a:pt x="88" y="37"/>
                  </a:lnTo>
                  <a:lnTo>
                    <a:pt x="92" y="42"/>
                  </a:lnTo>
                  <a:lnTo>
                    <a:pt x="179" y="262"/>
                  </a:lnTo>
                  <a:lnTo>
                    <a:pt x="193" y="277"/>
                  </a:lnTo>
                  <a:lnTo>
                    <a:pt x="214" y="284"/>
                  </a:lnTo>
                  <a:lnTo>
                    <a:pt x="232" y="292"/>
                  </a:lnTo>
                  <a:lnTo>
                    <a:pt x="271" y="303"/>
                  </a:lnTo>
                  <a:lnTo>
                    <a:pt x="293" y="305"/>
                  </a:lnTo>
                  <a:lnTo>
                    <a:pt x="334" y="314"/>
                  </a:lnTo>
                  <a:lnTo>
                    <a:pt x="670" y="193"/>
                  </a:lnTo>
                  <a:lnTo>
                    <a:pt x="691" y="194"/>
                  </a:lnTo>
                  <a:lnTo>
                    <a:pt x="694" y="189"/>
                  </a:lnTo>
                  <a:lnTo>
                    <a:pt x="695" y="191"/>
                  </a:lnTo>
                  <a:lnTo>
                    <a:pt x="733" y="194"/>
                  </a:lnTo>
                  <a:lnTo>
                    <a:pt x="755" y="199"/>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1" name="Freeform 62"/>
            <p:cNvSpPr>
              <a:spLocks/>
            </p:cNvSpPr>
            <p:nvPr/>
          </p:nvSpPr>
          <p:spPr bwMode="auto">
            <a:xfrm>
              <a:off x="3696" y="2448"/>
              <a:ext cx="492" cy="233"/>
            </a:xfrm>
            <a:custGeom>
              <a:avLst/>
              <a:gdLst>
                <a:gd name="T0" fmla="*/ 0 w 697"/>
                <a:gd name="T1" fmla="*/ 0 h 305"/>
                <a:gd name="T2" fmla="*/ 18 w 697"/>
                <a:gd name="T3" fmla="*/ 8 h 305"/>
                <a:gd name="T4" fmla="*/ 35 w 697"/>
                <a:gd name="T5" fmla="*/ 17 h 305"/>
                <a:gd name="T6" fmla="*/ 47 w 697"/>
                <a:gd name="T7" fmla="*/ 29 h 305"/>
                <a:gd name="T8" fmla="*/ 53 w 697"/>
                <a:gd name="T9" fmla="*/ 32 h 305"/>
                <a:gd name="T10" fmla="*/ 139 w 697"/>
                <a:gd name="T11" fmla="*/ 253 h 305"/>
                <a:gd name="T12" fmla="*/ 155 w 697"/>
                <a:gd name="T13" fmla="*/ 267 h 305"/>
                <a:gd name="T14" fmla="*/ 174 w 697"/>
                <a:gd name="T15" fmla="*/ 274 h 305"/>
                <a:gd name="T16" fmla="*/ 193 w 697"/>
                <a:gd name="T17" fmla="*/ 283 h 305"/>
                <a:gd name="T18" fmla="*/ 232 w 697"/>
                <a:gd name="T19" fmla="*/ 293 h 305"/>
                <a:gd name="T20" fmla="*/ 274 w 697"/>
                <a:gd name="T21" fmla="*/ 301 h 305"/>
                <a:gd name="T22" fmla="*/ 296 w 697"/>
                <a:gd name="T23" fmla="*/ 304 h 305"/>
                <a:gd name="T24" fmla="*/ 479 w 697"/>
                <a:gd name="T25" fmla="*/ 244 h 305"/>
                <a:gd name="T26" fmla="*/ 653 w 697"/>
                <a:gd name="T27" fmla="*/ 184 h 305"/>
                <a:gd name="T28" fmla="*/ 655 w 697"/>
                <a:gd name="T29" fmla="*/ 179 h 305"/>
                <a:gd name="T30" fmla="*/ 676 w 697"/>
                <a:gd name="T31" fmla="*/ 180 h 305"/>
                <a:gd name="T32" fmla="*/ 696 w 697"/>
                <a:gd name="T33" fmla="*/ 185 h 305"/>
                <a:gd name="T34" fmla="*/ 663 w 697"/>
                <a:gd name="T35" fmla="*/ 180 h 3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97"/>
                <a:gd name="T55" fmla="*/ 0 h 305"/>
                <a:gd name="T56" fmla="*/ 697 w 697"/>
                <a:gd name="T57" fmla="*/ 305 h 3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97" h="305">
                  <a:moveTo>
                    <a:pt x="0" y="0"/>
                  </a:moveTo>
                  <a:lnTo>
                    <a:pt x="18" y="8"/>
                  </a:lnTo>
                  <a:lnTo>
                    <a:pt x="35" y="17"/>
                  </a:lnTo>
                  <a:lnTo>
                    <a:pt x="47" y="29"/>
                  </a:lnTo>
                  <a:lnTo>
                    <a:pt x="53" y="32"/>
                  </a:lnTo>
                  <a:lnTo>
                    <a:pt x="139" y="253"/>
                  </a:lnTo>
                  <a:lnTo>
                    <a:pt x="155" y="267"/>
                  </a:lnTo>
                  <a:lnTo>
                    <a:pt x="174" y="274"/>
                  </a:lnTo>
                  <a:lnTo>
                    <a:pt x="193" y="283"/>
                  </a:lnTo>
                  <a:lnTo>
                    <a:pt x="232" y="293"/>
                  </a:lnTo>
                  <a:lnTo>
                    <a:pt x="274" y="301"/>
                  </a:lnTo>
                  <a:lnTo>
                    <a:pt x="296" y="304"/>
                  </a:lnTo>
                  <a:lnTo>
                    <a:pt x="479" y="244"/>
                  </a:lnTo>
                  <a:lnTo>
                    <a:pt x="653" y="184"/>
                  </a:lnTo>
                  <a:lnTo>
                    <a:pt x="655" y="179"/>
                  </a:lnTo>
                  <a:lnTo>
                    <a:pt x="676" y="180"/>
                  </a:lnTo>
                  <a:lnTo>
                    <a:pt x="696" y="185"/>
                  </a:lnTo>
                  <a:lnTo>
                    <a:pt x="663" y="18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2" name="Rectangle 63"/>
            <p:cNvSpPr>
              <a:spLocks noChangeArrowheads="1"/>
            </p:cNvSpPr>
            <p:nvPr/>
          </p:nvSpPr>
          <p:spPr bwMode="auto">
            <a:xfrm>
              <a:off x="703" y="1604"/>
              <a:ext cx="1425" cy="733"/>
            </a:xfrm>
            <a:prstGeom prst="rect">
              <a:avLst/>
            </a:prstGeom>
            <a:gradFill rotWithShape="0">
              <a:gsLst>
                <a:gs pos="0">
                  <a:srgbClr val="000000"/>
                </a:gs>
                <a:gs pos="50000">
                  <a:srgbClr val="FFFFF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4853" name="Oval 64"/>
            <p:cNvSpPr>
              <a:spLocks noChangeArrowheads="1"/>
            </p:cNvSpPr>
            <p:nvPr/>
          </p:nvSpPr>
          <p:spPr bwMode="auto">
            <a:xfrm>
              <a:off x="2063" y="1603"/>
              <a:ext cx="171" cy="734"/>
            </a:xfrm>
            <a:prstGeom prst="ellipse">
              <a:avLst/>
            </a:prstGeom>
            <a:gradFill rotWithShape="0">
              <a:gsLst>
                <a:gs pos="0">
                  <a:srgbClr val="000000"/>
                </a:gs>
                <a:gs pos="50000">
                  <a:srgbClr val="FFFFFF"/>
                </a:gs>
                <a:gs pos="100000">
                  <a:srgbClr val="0000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4854" name="Line 65"/>
            <p:cNvSpPr>
              <a:spLocks noChangeShapeType="1"/>
            </p:cNvSpPr>
            <p:nvPr/>
          </p:nvSpPr>
          <p:spPr bwMode="auto">
            <a:xfrm flipV="1">
              <a:off x="4035" y="1167"/>
              <a:ext cx="74" cy="36"/>
            </a:xfrm>
            <a:prstGeom prst="line">
              <a:avLst/>
            </a:prstGeom>
            <a:noFill/>
            <a:ln w="254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55" name="Line 66"/>
            <p:cNvSpPr>
              <a:spLocks noChangeShapeType="1"/>
            </p:cNvSpPr>
            <p:nvPr/>
          </p:nvSpPr>
          <p:spPr bwMode="auto">
            <a:xfrm flipV="1">
              <a:off x="4061" y="1626"/>
              <a:ext cx="86" cy="13"/>
            </a:xfrm>
            <a:prstGeom prst="line">
              <a:avLst/>
            </a:prstGeom>
            <a:noFill/>
            <a:ln w="254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56" name="Line 67"/>
            <p:cNvSpPr>
              <a:spLocks noChangeShapeType="1"/>
            </p:cNvSpPr>
            <p:nvPr/>
          </p:nvSpPr>
          <p:spPr bwMode="auto">
            <a:xfrm>
              <a:off x="4077" y="2028"/>
              <a:ext cx="76" cy="0"/>
            </a:xfrm>
            <a:prstGeom prst="line">
              <a:avLst/>
            </a:prstGeom>
            <a:noFill/>
            <a:ln w="254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57" name="Line 68"/>
            <p:cNvSpPr>
              <a:spLocks noChangeShapeType="1"/>
            </p:cNvSpPr>
            <p:nvPr/>
          </p:nvSpPr>
          <p:spPr bwMode="auto">
            <a:xfrm>
              <a:off x="3922" y="2503"/>
              <a:ext cx="80" cy="24"/>
            </a:xfrm>
            <a:prstGeom prst="line">
              <a:avLst/>
            </a:prstGeom>
            <a:noFill/>
            <a:ln w="254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58" name="Line 69"/>
            <p:cNvSpPr>
              <a:spLocks noChangeShapeType="1"/>
            </p:cNvSpPr>
            <p:nvPr/>
          </p:nvSpPr>
          <p:spPr bwMode="auto">
            <a:xfrm>
              <a:off x="4175" y="2584"/>
              <a:ext cx="96" cy="10"/>
            </a:xfrm>
            <a:prstGeom prst="line">
              <a:avLst/>
            </a:prstGeom>
            <a:noFill/>
            <a:ln w="254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59" name="Line 70"/>
            <p:cNvSpPr>
              <a:spLocks noChangeShapeType="1"/>
            </p:cNvSpPr>
            <p:nvPr/>
          </p:nvSpPr>
          <p:spPr bwMode="auto">
            <a:xfrm>
              <a:off x="4391" y="2039"/>
              <a:ext cx="88" cy="0"/>
            </a:xfrm>
            <a:prstGeom prst="line">
              <a:avLst/>
            </a:prstGeom>
            <a:noFill/>
            <a:ln w="254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60" name="Line 71"/>
            <p:cNvSpPr>
              <a:spLocks noChangeShapeType="1"/>
            </p:cNvSpPr>
            <p:nvPr/>
          </p:nvSpPr>
          <p:spPr bwMode="auto">
            <a:xfrm flipV="1">
              <a:off x="4342" y="1596"/>
              <a:ext cx="84" cy="7"/>
            </a:xfrm>
            <a:prstGeom prst="line">
              <a:avLst/>
            </a:prstGeom>
            <a:noFill/>
            <a:ln w="254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61" name="Line 72"/>
            <p:cNvSpPr>
              <a:spLocks noChangeShapeType="1"/>
            </p:cNvSpPr>
            <p:nvPr/>
          </p:nvSpPr>
          <p:spPr bwMode="auto">
            <a:xfrm flipV="1">
              <a:off x="4256" y="1107"/>
              <a:ext cx="96" cy="19"/>
            </a:xfrm>
            <a:prstGeom prst="line">
              <a:avLst/>
            </a:prstGeom>
            <a:noFill/>
            <a:ln w="254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62" name="Oval 73"/>
            <p:cNvSpPr>
              <a:spLocks noChangeArrowheads="1"/>
            </p:cNvSpPr>
            <p:nvPr/>
          </p:nvSpPr>
          <p:spPr bwMode="auto">
            <a:xfrm>
              <a:off x="3319" y="1212"/>
              <a:ext cx="404" cy="442"/>
            </a:xfrm>
            <a:prstGeom prst="ellipse">
              <a:avLst/>
            </a:pr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4863" name="Freeform 74"/>
            <p:cNvSpPr>
              <a:spLocks/>
            </p:cNvSpPr>
            <p:nvPr/>
          </p:nvSpPr>
          <p:spPr bwMode="auto">
            <a:xfrm>
              <a:off x="700" y="1594"/>
              <a:ext cx="524" cy="170"/>
            </a:xfrm>
            <a:custGeom>
              <a:avLst/>
              <a:gdLst>
                <a:gd name="T0" fmla="*/ 44 w 548"/>
                <a:gd name="T1" fmla="*/ 32 h 224"/>
                <a:gd name="T2" fmla="*/ 254 w 548"/>
                <a:gd name="T3" fmla="*/ 224 h 224"/>
                <a:gd name="T4" fmla="*/ 518 w 548"/>
                <a:gd name="T5" fmla="*/ 32 h 224"/>
                <a:gd name="T6" fmla="*/ 44 w 548"/>
                <a:gd name="T7" fmla="*/ 32 h 224"/>
                <a:gd name="T8" fmla="*/ 0 60000 65536"/>
                <a:gd name="T9" fmla="*/ 0 60000 65536"/>
                <a:gd name="T10" fmla="*/ 0 60000 65536"/>
                <a:gd name="T11" fmla="*/ 0 60000 65536"/>
                <a:gd name="T12" fmla="*/ 0 w 548"/>
                <a:gd name="T13" fmla="*/ 0 h 224"/>
                <a:gd name="T14" fmla="*/ 548 w 548"/>
                <a:gd name="T15" fmla="*/ 224 h 224"/>
              </a:gdLst>
              <a:ahLst/>
              <a:cxnLst>
                <a:cxn ang="T8">
                  <a:pos x="T0" y="T1"/>
                </a:cxn>
                <a:cxn ang="T9">
                  <a:pos x="T2" y="T3"/>
                </a:cxn>
                <a:cxn ang="T10">
                  <a:pos x="T4" y="T5"/>
                </a:cxn>
                <a:cxn ang="T11">
                  <a:pos x="T6" y="T7"/>
                </a:cxn>
              </a:cxnLst>
              <a:rect l="T12" t="T13" r="T14" b="T15"/>
              <a:pathLst>
                <a:path w="548" h="224">
                  <a:moveTo>
                    <a:pt x="44" y="32"/>
                  </a:moveTo>
                  <a:cubicBezTo>
                    <a:pt x="0" y="64"/>
                    <a:pt x="175" y="224"/>
                    <a:pt x="254" y="224"/>
                  </a:cubicBezTo>
                  <a:cubicBezTo>
                    <a:pt x="333" y="224"/>
                    <a:pt x="548" y="64"/>
                    <a:pt x="518" y="32"/>
                  </a:cubicBezTo>
                  <a:cubicBezTo>
                    <a:pt x="488" y="0"/>
                    <a:pt x="88" y="0"/>
                    <a:pt x="44" y="32"/>
                  </a:cubicBezTo>
                  <a:close/>
                </a:path>
              </a:pathLst>
            </a:custGeom>
            <a:solidFill>
              <a:schemeClr val="accent1"/>
            </a:solidFill>
            <a:ln w="9525">
              <a:solidFill>
                <a:schemeClr val="tx1"/>
              </a:solidFill>
              <a:round/>
              <a:headEnd type="none" w="sm" len="sm"/>
              <a:tailEnd type="none" w="sm" len="sm"/>
            </a:ln>
          </p:spPr>
          <p:txBody>
            <a:bodyPr wrap="none" anchor="ctr"/>
            <a:lstStyle/>
            <a:p>
              <a:endParaRPr lang="en-US"/>
            </a:p>
          </p:txBody>
        </p:sp>
        <p:sp>
          <p:nvSpPr>
            <p:cNvPr id="34864" name="Freeform 75"/>
            <p:cNvSpPr>
              <a:spLocks/>
            </p:cNvSpPr>
            <p:nvPr/>
          </p:nvSpPr>
          <p:spPr bwMode="auto">
            <a:xfrm>
              <a:off x="727" y="1604"/>
              <a:ext cx="465" cy="133"/>
            </a:xfrm>
            <a:custGeom>
              <a:avLst/>
              <a:gdLst>
                <a:gd name="T0" fmla="*/ 44 w 548"/>
                <a:gd name="T1" fmla="*/ 32 h 224"/>
                <a:gd name="T2" fmla="*/ 254 w 548"/>
                <a:gd name="T3" fmla="*/ 224 h 224"/>
                <a:gd name="T4" fmla="*/ 518 w 548"/>
                <a:gd name="T5" fmla="*/ 32 h 224"/>
                <a:gd name="T6" fmla="*/ 44 w 548"/>
                <a:gd name="T7" fmla="*/ 32 h 224"/>
                <a:gd name="T8" fmla="*/ 0 60000 65536"/>
                <a:gd name="T9" fmla="*/ 0 60000 65536"/>
                <a:gd name="T10" fmla="*/ 0 60000 65536"/>
                <a:gd name="T11" fmla="*/ 0 60000 65536"/>
                <a:gd name="T12" fmla="*/ 0 w 548"/>
                <a:gd name="T13" fmla="*/ 0 h 224"/>
                <a:gd name="T14" fmla="*/ 548 w 548"/>
                <a:gd name="T15" fmla="*/ 224 h 224"/>
              </a:gdLst>
              <a:ahLst/>
              <a:cxnLst>
                <a:cxn ang="T8">
                  <a:pos x="T0" y="T1"/>
                </a:cxn>
                <a:cxn ang="T9">
                  <a:pos x="T2" y="T3"/>
                </a:cxn>
                <a:cxn ang="T10">
                  <a:pos x="T4" y="T5"/>
                </a:cxn>
                <a:cxn ang="T11">
                  <a:pos x="T6" y="T7"/>
                </a:cxn>
              </a:cxnLst>
              <a:rect l="T12" t="T13" r="T14" b="T15"/>
              <a:pathLst>
                <a:path w="548" h="224">
                  <a:moveTo>
                    <a:pt x="44" y="32"/>
                  </a:moveTo>
                  <a:cubicBezTo>
                    <a:pt x="0" y="64"/>
                    <a:pt x="175" y="224"/>
                    <a:pt x="254" y="224"/>
                  </a:cubicBezTo>
                  <a:cubicBezTo>
                    <a:pt x="333" y="224"/>
                    <a:pt x="548" y="64"/>
                    <a:pt x="518" y="32"/>
                  </a:cubicBezTo>
                  <a:cubicBezTo>
                    <a:pt x="488" y="0"/>
                    <a:pt x="88" y="0"/>
                    <a:pt x="44" y="32"/>
                  </a:cubicBezTo>
                  <a:close/>
                </a:path>
              </a:pathLst>
            </a:custGeom>
            <a:solidFill>
              <a:schemeClr val="folHlink"/>
            </a:solidFill>
            <a:ln w="9525">
              <a:solidFill>
                <a:schemeClr val="tx1"/>
              </a:solidFill>
              <a:round/>
              <a:headEnd type="none" w="sm" len="sm"/>
              <a:tailEnd type="none" w="sm" len="sm"/>
            </a:ln>
          </p:spPr>
          <p:txBody>
            <a:bodyPr wrap="none" anchor="ctr"/>
            <a:lstStyle/>
            <a:p>
              <a:endParaRPr lang="en-US"/>
            </a:p>
          </p:txBody>
        </p:sp>
        <p:sp>
          <p:nvSpPr>
            <p:cNvPr id="34865" name="Freeform 76"/>
            <p:cNvSpPr>
              <a:spLocks/>
            </p:cNvSpPr>
            <p:nvPr/>
          </p:nvSpPr>
          <p:spPr bwMode="auto">
            <a:xfrm>
              <a:off x="865" y="1624"/>
              <a:ext cx="190" cy="47"/>
            </a:xfrm>
            <a:custGeom>
              <a:avLst/>
              <a:gdLst>
                <a:gd name="T0" fmla="*/ 44 w 548"/>
                <a:gd name="T1" fmla="*/ 32 h 224"/>
                <a:gd name="T2" fmla="*/ 254 w 548"/>
                <a:gd name="T3" fmla="*/ 224 h 224"/>
                <a:gd name="T4" fmla="*/ 518 w 548"/>
                <a:gd name="T5" fmla="*/ 32 h 224"/>
                <a:gd name="T6" fmla="*/ 44 w 548"/>
                <a:gd name="T7" fmla="*/ 32 h 224"/>
                <a:gd name="T8" fmla="*/ 0 60000 65536"/>
                <a:gd name="T9" fmla="*/ 0 60000 65536"/>
                <a:gd name="T10" fmla="*/ 0 60000 65536"/>
                <a:gd name="T11" fmla="*/ 0 60000 65536"/>
                <a:gd name="T12" fmla="*/ 0 w 548"/>
                <a:gd name="T13" fmla="*/ 0 h 224"/>
                <a:gd name="T14" fmla="*/ 548 w 548"/>
                <a:gd name="T15" fmla="*/ 224 h 224"/>
              </a:gdLst>
              <a:ahLst/>
              <a:cxnLst>
                <a:cxn ang="T8">
                  <a:pos x="T0" y="T1"/>
                </a:cxn>
                <a:cxn ang="T9">
                  <a:pos x="T2" y="T3"/>
                </a:cxn>
                <a:cxn ang="T10">
                  <a:pos x="T4" y="T5"/>
                </a:cxn>
                <a:cxn ang="T11">
                  <a:pos x="T6" y="T7"/>
                </a:cxn>
              </a:cxnLst>
              <a:rect l="T12" t="T13" r="T14" b="T15"/>
              <a:pathLst>
                <a:path w="548" h="224">
                  <a:moveTo>
                    <a:pt x="44" y="32"/>
                  </a:moveTo>
                  <a:cubicBezTo>
                    <a:pt x="0" y="64"/>
                    <a:pt x="175" y="224"/>
                    <a:pt x="254" y="224"/>
                  </a:cubicBezTo>
                  <a:cubicBezTo>
                    <a:pt x="333" y="224"/>
                    <a:pt x="548" y="64"/>
                    <a:pt x="518" y="32"/>
                  </a:cubicBezTo>
                  <a:cubicBezTo>
                    <a:pt x="488" y="0"/>
                    <a:pt x="88" y="0"/>
                    <a:pt x="44" y="32"/>
                  </a:cubicBezTo>
                  <a:close/>
                </a:path>
              </a:pathLst>
            </a:custGeom>
            <a:solidFill>
              <a:schemeClr val="bg1"/>
            </a:solidFill>
            <a:ln w="9525">
              <a:solidFill>
                <a:schemeClr val="tx1"/>
              </a:solidFill>
              <a:round/>
              <a:headEnd type="none" w="sm" len="sm"/>
              <a:tailEnd type="none" w="sm" len="sm"/>
            </a:ln>
          </p:spPr>
          <p:txBody>
            <a:bodyPr wrap="none" anchor="ctr"/>
            <a:lstStyle/>
            <a:p>
              <a:endParaRPr lang="en-US"/>
            </a:p>
          </p:txBody>
        </p:sp>
      </p:grpSp>
      <p:sp>
        <p:nvSpPr>
          <p:cNvPr id="34828" name="Rectangle 77"/>
          <p:cNvSpPr>
            <a:spLocks noChangeArrowheads="1"/>
          </p:cNvSpPr>
          <p:nvPr/>
        </p:nvSpPr>
        <p:spPr bwMode="auto">
          <a:xfrm>
            <a:off x="1225550" y="1471613"/>
            <a:ext cx="26860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accent2"/>
                </a:solidFill>
                <a:latin typeface="Helvetica" panose="020B0604020202020204" pitchFamily="34" charset="0"/>
              </a:rPr>
              <a:t>STP only: </a:t>
            </a:r>
          </a:p>
          <a:p>
            <a:pPr algn="ctr"/>
            <a:r>
              <a:rPr lang="en-US" sz="1800" b="1">
                <a:solidFill>
                  <a:schemeClr val="accent2"/>
                </a:solidFill>
                <a:latin typeface="Helvetica" panose="020B0604020202020204" pitchFamily="34" charset="0"/>
              </a:rPr>
              <a:t>Shielded Insulation</a:t>
            </a:r>
          </a:p>
          <a:p>
            <a:pPr algn="ctr"/>
            <a:r>
              <a:rPr lang="en-US" sz="1800" b="1">
                <a:solidFill>
                  <a:schemeClr val="accent2"/>
                </a:solidFill>
                <a:latin typeface="Helvetica" panose="020B0604020202020204" pitchFamily="34" charset="0"/>
              </a:rPr>
              <a:t>to Reduce EMI</a:t>
            </a:r>
          </a:p>
        </p:txBody>
      </p:sp>
      <p:sp>
        <p:nvSpPr>
          <p:cNvPr id="34829" name="Line 78"/>
          <p:cNvSpPr>
            <a:spLocks noChangeShapeType="1"/>
          </p:cNvSpPr>
          <p:nvPr/>
        </p:nvSpPr>
        <p:spPr bwMode="auto">
          <a:xfrm>
            <a:off x="1997075" y="2301875"/>
            <a:ext cx="414338" cy="657225"/>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481734071"/>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747838" y="287338"/>
            <a:ext cx="6629400" cy="663575"/>
          </a:xfrm>
          <a:noFill/>
        </p:spPr>
        <p:txBody>
          <a:bodyPr lIns="88900" tIns="44450" rIns="88900" bIns="44450"/>
          <a:lstStyle/>
          <a:p>
            <a:pPr eaLnBrk="1" hangingPunct="1"/>
            <a:r>
              <a:rPr lang="en-US" b="1"/>
              <a:t>CO-AXIAL CABLE</a:t>
            </a:r>
          </a:p>
        </p:txBody>
      </p:sp>
      <p:sp>
        <p:nvSpPr>
          <p:cNvPr id="35843" name="Rectangle 3"/>
          <p:cNvSpPr>
            <a:spLocks noChangeArrowheads="1"/>
          </p:cNvSpPr>
          <p:nvPr/>
        </p:nvSpPr>
        <p:spPr bwMode="auto">
          <a:xfrm>
            <a:off x="1446213" y="4638675"/>
            <a:ext cx="7256462"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tabLst>
                <a:tab pos="3486150" algn="l"/>
              </a:tabLst>
              <a:defRPr sz="2400">
                <a:solidFill>
                  <a:schemeClr val="tx1"/>
                </a:solidFill>
                <a:latin typeface="Times New Roman" panose="02020603050405020304" pitchFamily="18" charset="0"/>
              </a:defRPr>
            </a:lvl1pPr>
            <a:lvl2pPr marL="742950" indent="-285750" eaLnBrk="0" hangingPunct="0">
              <a:tabLst>
                <a:tab pos="3486150" algn="l"/>
              </a:tabLst>
              <a:defRPr sz="2400">
                <a:solidFill>
                  <a:schemeClr val="tx1"/>
                </a:solidFill>
                <a:latin typeface="Times New Roman" panose="02020603050405020304" pitchFamily="18" charset="0"/>
              </a:defRPr>
            </a:lvl2pPr>
            <a:lvl3pPr marL="1143000" indent="-228600" eaLnBrk="0" hangingPunct="0">
              <a:tabLst>
                <a:tab pos="3486150" algn="l"/>
              </a:tabLst>
              <a:defRPr sz="2400">
                <a:solidFill>
                  <a:schemeClr val="tx1"/>
                </a:solidFill>
                <a:latin typeface="Times New Roman" panose="02020603050405020304" pitchFamily="18" charset="0"/>
              </a:defRPr>
            </a:lvl3pPr>
            <a:lvl4pPr marL="1600200" indent="-228600" eaLnBrk="0" hangingPunct="0">
              <a:tabLst>
                <a:tab pos="3486150" algn="l"/>
              </a:tabLst>
              <a:defRPr sz="2400">
                <a:solidFill>
                  <a:schemeClr val="tx1"/>
                </a:solidFill>
                <a:latin typeface="Times New Roman" panose="02020603050405020304" pitchFamily="18" charset="0"/>
              </a:defRPr>
            </a:lvl4pPr>
            <a:lvl5pPr marL="2057400" indent="-228600" eaLnBrk="0" hangingPunct="0">
              <a:tabLst>
                <a:tab pos="348615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48615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48615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48615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486150" algn="l"/>
              </a:tabLst>
              <a:defRPr sz="2400">
                <a:solidFill>
                  <a:schemeClr val="tx1"/>
                </a:solidFill>
                <a:latin typeface="Times New Roman" panose="02020603050405020304" pitchFamily="18" charset="0"/>
              </a:defRPr>
            </a:lvl9pPr>
          </a:lstStyle>
          <a:p>
            <a:pPr>
              <a:spcBef>
                <a:spcPct val="20000"/>
              </a:spcBef>
              <a:spcAft>
                <a:spcPct val="20000"/>
              </a:spcAft>
            </a:pPr>
            <a:r>
              <a:rPr lang="en-US" sz="2000">
                <a:solidFill>
                  <a:srgbClr val="063DE8"/>
                </a:solidFill>
                <a:latin typeface="Helvetica" panose="020B0604020202020204" pitchFamily="34" charset="0"/>
              </a:rPr>
              <a:t>Speed and throughput: 	10/100 Mbps </a:t>
            </a:r>
          </a:p>
          <a:p>
            <a:pPr>
              <a:spcBef>
                <a:spcPct val="20000"/>
              </a:spcBef>
              <a:spcAft>
                <a:spcPct val="20000"/>
              </a:spcAft>
            </a:pPr>
            <a:r>
              <a:rPr lang="en-US" sz="2000">
                <a:solidFill>
                  <a:srgbClr val="063DE8"/>
                </a:solidFill>
                <a:latin typeface="Helvetica" panose="020B0604020202020204" pitchFamily="34" charset="0"/>
              </a:rPr>
              <a:t>Relative cost:	More than UTP, but still low</a:t>
            </a:r>
          </a:p>
          <a:p>
            <a:pPr>
              <a:spcBef>
                <a:spcPct val="20000"/>
              </a:spcBef>
              <a:spcAft>
                <a:spcPct val="20000"/>
              </a:spcAft>
            </a:pPr>
            <a:r>
              <a:rPr lang="en-US" sz="2000">
                <a:solidFill>
                  <a:srgbClr val="063DE8"/>
                </a:solidFill>
                <a:latin typeface="Helvetica" panose="020B0604020202020204" pitchFamily="34" charset="0"/>
              </a:rPr>
              <a:t>Media and connector size:  	Medium</a:t>
            </a:r>
          </a:p>
          <a:p>
            <a:pPr>
              <a:spcBef>
                <a:spcPct val="20000"/>
              </a:spcBef>
              <a:spcAft>
                <a:spcPct val="20000"/>
              </a:spcAft>
            </a:pPr>
            <a:r>
              <a:rPr lang="en-US" sz="2000">
                <a:solidFill>
                  <a:srgbClr val="063DE8"/>
                </a:solidFill>
                <a:latin typeface="Helvetica" panose="020B0604020202020204" pitchFamily="34" charset="0"/>
              </a:rPr>
              <a:t>Maximum cable length: 	200/500 m </a:t>
            </a:r>
          </a:p>
        </p:txBody>
      </p:sp>
      <p:sp>
        <p:nvSpPr>
          <p:cNvPr id="35844" name="Rectangle 4"/>
          <p:cNvSpPr>
            <a:spLocks noChangeArrowheads="1"/>
          </p:cNvSpPr>
          <p:nvPr/>
        </p:nvSpPr>
        <p:spPr bwMode="auto">
          <a:xfrm>
            <a:off x="7318375" y="2809875"/>
            <a:ext cx="1371600" cy="152400"/>
          </a:xfrm>
          <a:prstGeom prst="rect">
            <a:avLst/>
          </a:prstGeom>
          <a:solidFill>
            <a:srgbClr val="D2A72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5845" name="Rectangle 5"/>
          <p:cNvSpPr>
            <a:spLocks noChangeArrowheads="1"/>
          </p:cNvSpPr>
          <p:nvPr/>
        </p:nvSpPr>
        <p:spPr bwMode="auto">
          <a:xfrm>
            <a:off x="4552950" y="2544763"/>
            <a:ext cx="2730500" cy="920750"/>
          </a:xfrm>
          <a:prstGeom prst="rect">
            <a:avLst/>
          </a:prstGeom>
          <a:solidFill>
            <a:srgbClr val="FFFFFF"/>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5846" name="Rectangle 6" descr="Outlined diamond"/>
          <p:cNvSpPr>
            <a:spLocks noChangeArrowheads="1"/>
          </p:cNvSpPr>
          <p:nvPr/>
        </p:nvSpPr>
        <p:spPr bwMode="auto">
          <a:xfrm>
            <a:off x="4556125" y="2522538"/>
            <a:ext cx="1587500" cy="977900"/>
          </a:xfrm>
          <a:prstGeom prst="rect">
            <a:avLst/>
          </a:prstGeom>
          <a:pattFill prst="openDmnd">
            <a:fgClr>
              <a:srgbClr val="FE9B03"/>
            </a:fgClr>
            <a:bgClr>
              <a:srgbClr val="FFFFFF"/>
            </a:bgClr>
          </a:pattFill>
          <a:ln w="12700">
            <a:solidFill>
              <a:srgbClr val="FE9B03"/>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5847" name="Rectangle 7"/>
          <p:cNvSpPr>
            <a:spLocks noChangeArrowheads="1"/>
          </p:cNvSpPr>
          <p:nvPr/>
        </p:nvSpPr>
        <p:spPr bwMode="auto">
          <a:xfrm>
            <a:off x="1458913" y="2293938"/>
            <a:ext cx="3111500" cy="1435100"/>
          </a:xfrm>
          <a:prstGeom prst="rect">
            <a:avLst/>
          </a:prstGeom>
          <a:gradFill rotWithShape="0">
            <a:gsLst>
              <a:gs pos="0">
                <a:srgbClr val="000000"/>
              </a:gs>
              <a:gs pos="50000">
                <a:srgbClr val="FFFFFF"/>
              </a:gs>
              <a:gs pos="100000">
                <a:srgbClr val="000000"/>
              </a:gs>
            </a:gsLst>
            <a:lin ang="5400000" scaled="1"/>
          </a:gra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5848" name="Rectangle 8"/>
          <p:cNvSpPr>
            <a:spLocks noChangeArrowheads="1"/>
          </p:cNvSpPr>
          <p:nvPr/>
        </p:nvSpPr>
        <p:spPr bwMode="auto">
          <a:xfrm>
            <a:off x="1390650" y="13096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rgbClr val="063DE8"/>
                </a:solidFill>
                <a:latin typeface="Helvetica" panose="020B0604020202020204" pitchFamily="34" charset="0"/>
              </a:rPr>
              <a:t>Outer Jacket</a:t>
            </a:r>
          </a:p>
        </p:txBody>
      </p:sp>
      <p:sp>
        <p:nvSpPr>
          <p:cNvPr id="35849" name="Line 9"/>
          <p:cNvSpPr>
            <a:spLocks noChangeShapeType="1"/>
          </p:cNvSpPr>
          <p:nvPr/>
        </p:nvSpPr>
        <p:spPr bwMode="auto">
          <a:xfrm>
            <a:off x="2243138" y="1644650"/>
            <a:ext cx="352425" cy="935038"/>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5850" name="Rectangle 10"/>
          <p:cNvSpPr>
            <a:spLocks noChangeArrowheads="1"/>
          </p:cNvSpPr>
          <p:nvPr/>
        </p:nvSpPr>
        <p:spPr bwMode="auto">
          <a:xfrm>
            <a:off x="3189288" y="1171575"/>
            <a:ext cx="299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rgbClr val="063DE8"/>
                </a:solidFill>
                <a:latin typeface="Helvetica" panose="020B0604020202020204" pitchFamily="34" charset="0"/>
              </a:rPr>
              <a:t>Braided Copper Shielding</a:t>
            </a:r>
          </a:p>
        </p:txBody>
      </p:sp>
      <p:sp>
        <p:nvSpPr>
          <p:cNvPr id="35851" name="Rectangle 11"/>
          <p:cNvSpPr>
            <a:spLocks noChangeArrowheads="1"/>
          </p:cNvSpPr>
          <p:nvPr/>
        </p:nvSpPr>
        <p:spPr bwMode="auto">
          <a:xfrm>
            <a:off x="5924550" y="1595438"/>
            <a:ext cx="206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rgbClr val="063DE8"/>
                </a:solidFill>
                <a:latin typeface="Helvetica" panose="020B0604020202020204" pitchFamily="34" charset="0"/>
              </a:rPr>
              <a:t>Plastic Insulation</a:t>
            </a:r>
          </a:p>
        </p:txBody>
      </p:sp>
      <p:sp>
        <p:nvSpPr>
          <p:cNvPr id="35852" name="Rectangle 12"/>
          <p:cNvSpPr>
            <a:spLocks noChangeArrowheads="1"/>
          </p:cNvSpPr>
          <p:nvPr/>
        </p:nvSpPr>
        <p:spPr bwMode="auto">
          <a:xfrm>
            <a:off x="6940550" y="2170113"/>
            <a:ext cx="2203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rgbClr val="063DE8"/>
                </a:solidFill>
                <a:latin typeface="Helvetica" panose="020B0604020202020204" pitchFamily="34" charset="0"/>
              </a:rPr>
              <a:t>Copper Conductor</a:t>
            </a:r>
          </a:p>
        </p:txBody>
      </p:sp>
      <p:sp>
        <p:nvSpPr>
          <p:cNvPr id="35853" name="Line 13"/>
          <p:cNvSpPr>
            <a:spLocks noChangeShapeType="1"/>
          </p:cNvSpPr>
          <p:nvPr/>
        </p:nvSpPr>
        <p:spPr bwMode="auto">
          <a:xfrm>
            <a:off x="4916488" y="1558925"/>
            <a:ext cx="171450" cy="1344613"/>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5854" name="Line 14"/>
          <p:cNvSpPr>
            <a:spLocks noChangeShapeType="1"/>
          </p:cNvSpPr>
          <p:nvPr/>
        </p:nvSpPr>
        <p:spPr bwMode="auto">
          <a:xfrm flipH="1">
            <a:off x="6477000" y="1981200"/>
            <a:ext cx="360363" cy="855663"/>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5855" name="Line 15"/>
          <p:cNvSpPr>
            <a:spLocks noChangeShapeType="1"/>
          </p:cNvSpPr>
          <p:nvPr/>
        </p:nvSpPr>
        <p:spPr bwMode="auto">
          <a:xfrm flipH="1">
            <a:off x="7602538" y="2481263"/>
            <a:ext cx="457200" cy="34290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5856" name="Rectangle 16"/>
          <p:cNvSpPr>
            <a:spLocks noChangeArrowheads="1"/>
          </p:cNvSpPr>
          <p:nvPr/>
        </p:nvSpPr>
        <p:spPr bwMode="auto">
          <a:xfrm>
            <a:off x="6850063" y="4284663"/>
            <a:ext cx="188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BNC Connector</a:t>
            </a:r>
          </a:p>
        </p:txBody>
      </p:sp>
      <p:grpSp>
        <p:nvGrpSpPr>
          <p:cNvPr id="35857" name="Group 17"/>
          <p:cNvGrpSpPr>
            <a:grpSpLocks/>
          </p:cNvGrpSpPr>
          <p:nvPr/>
        </p:nvGrpSpPr>
        <p:grpSpPr bwMode="auto">
          <a:xfrm>
            <a:off x="6945313" y="3695700"/>
            <a:ext cx="1627187" cy="515938"/>
            <a:chOff x="3752" y="2917"/>
            <a:chExt cx="1813" cy="613"/>
          </a:xfrm>
        </p:grpSpPr>
        <p:sp>
          <p:nvSpPr>
            <p:cNvPr id="35858" name="Oval 18"/>
            <p:cNvSpPr>
              <a:spLocks noChangeArrowheads="1"/>
            </p:cNvSpPr>
            <p:nvPr/>
          </p:nvSpPr>
          <p:spPr bwMode="auto">
            <a:xfrm>
              <a:off x="3808" y="2921"/>
              <a:ext cx="172" cy="568"/>
            </a:xfrm>
            <a:prstGeom prst="ellipse">
              <a:avLst/>
            </a:prstGeom>
            <a:gradFill rotWithShape="0">
              <a:gsLst>
                <a:gs pos="0">
                  <a:srgbClr val="000000"/>
                </a:gs>
                <a:gs pos="50000">
                  <a:srgbClr val="FFFFFF"/>
                </a:gs>
                <a:gs pos="100000">
                  <a:srgbClr val="000000"/>
                </a:gs>
              </a:gsLst>
              <a:lin ang="5400000" scaled="1"/>
            </a:gra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5859" name="Line 19"/>
            <p:cNvSpPr>
              <a:spLocks noChangeShapeType="1"/>
            </p:cNvSpPr>
            <p:nvPr/>
          </p:nvSpPr>
          <p:spPr bwMode="auto">
            <a:xfrm>
              <a:off x="3752" y="3199"/>
              <a:ext cx="228"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60" name="Freeform 20"/>
            <p:cNvSpPr>
              <a:spLocks/>
            </p:cNvSpPr>
            <p:nvPr/>
          </p:nvSpPr>
          <p:spPr bwMode="auto">
            <a:xfrm>
              <a:off x="3894" y="2919"/>
              <a:ext cx="311" cy="575"/>
            </a:xfrm>
            <a:custGeom>
              <a:avLst/>
              <a:gdLst>
                <a:gd name="T0" fmla="*/ 2 w 336"/>
                <a:gd name="T1" fmla="*/ 0 h 575"/>
                <a:gd name="T2" fmla="*/ 261 w 336"/>
                <a:gd name="T3" fmla="*/ 0 h 575"/>
                <a:gd name="T4" fmla="*/ 298 w 336"/>
                <a:gd name="T5" fmla="*/ 48 h 575"/>
                <a:gd name="T6" fmla="*/ 322 w 336"/>
                <a:gd name="T7" fmla="*/ 142 h 575"/>
                <a:gd name="T8" fmla="*/ 335 w 336"/>
                <a:gd name="T9" fmla="*/ 328 h 575"/>
                <a:gd name="T10" fmla="*/ 317 w 336"/>
                <a:gd name="T11" fmla="*/ 458 h 575"/>
                <a:gd name="T12" fmla="*/ 287 w 336"/>
                <a:gd name="T13" fmla="*/ 528 h 575"/>
                <a:gd name="T14" fmla="*/ 233 w 336"/>
                <a:gd name="T15" fmla="*/ 574 h 575"/>
                <a:gd name="T16" fmla="*/ 0 w 336"/>
                <a:gd name="T17" fmla="*/ 574 h 575"/>
                <a:gd name="T18" fmla="*/ 38 w 336"/>
                <a:gd name="T19" fmla="*/ 550 h 575"/>
                <a:gd name="T20" fmla="*/ 60 w 336"/>
                <a:gd name="T21" fmla="*/ 508 h 575"/>
                <a:gd name="T22" fmla="*/ 77 w 336"/>
                <a:gd name="T23" fmla="*/ 452 h 575"/>
                <a:gd name="T24" fmla="*/ 88 w 336"/>
                <a:gd name="T25" fmla="*/ 382 h 575"/>
                <a:gd name="T26" fmla="*/ 95 w 336"/>
                <a:gd name="T27" fmla="*/ 262 h 575"/>
                <a:gd name="T28" fmla="*/ 86 w 336"/>
                <a:gd name="T29" fmla="*/ 168 h 575"/>
                <a:gd name="T30" fmla="*/ 71 w 336"/>
                <a:gd name="T31" fmla="*/ 90 h 575"/>
                <a:gd name="T32" fmla="*/ 51 w 336"/>
                <a:gd name="T33" fmla="*/ 50 h 575"/>
                <a:gd name="T34" fmla="*/ 34 w 336"/>
                <a:gd name="T35" fmla="*/ 18 h 575"/>
                <a:gd name="T36" fmla="*/ 2 w 336"/>
                <a:gd name="T37" fmla="*/ 0 h 5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6"/>
                <a:gd name="T58" fmla="*/ 0 h 575"/>
                <a:gd name="T59" fmla="*/ 336 w 336"/>
                <a:gd name="T60" fmla="*/ 575 h 5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6" h="575">
                  <a:moveTo>
                    <a:pt x="2" y="0"/>
                  </a:moveTo>
                  <a:lnTo>
                    <a:pt x="261" y="0"/>
                  </a:lnTo>
                  <a:lnTo>
                    <a:pt x="298" y="48"/>
                  </a:lnTo>
                  <a:lnTo>
                    <a:pt x="322" y="142"/>
                  </a:lnTo>
                  <a:lnTo>
                    <a:pt x="335" y="328"/>
                  </a:lnTo>
                  <a:lnTo>
                    <a:pt x="317" y="458"/>
                  </a:lnTo>
                  <a:lnTo>
                    <a:pt x="287" y="528"/>
                  </a:lnTo>
                  <a:lnTo>
                    <a:pt x="233" y="574"/>
                  </a:lnTo>
                  <a:lnTo>
                    <a:pt x="0" y="574"/>
                  </a:lnTo>
                  <a:lnTo>
                    <a:pt x="38" y="550"/>
                  </a:lnTo>
                  <a:lnTo>
                    <a:pt x="60" y="508"/>
                  </a:lnTo>
                  <a:lnTo>
                    <a:pt x="77" y="452"/>
                  </a:lnTo>
                  <a:lnTo>
                    <a:pt x="88" y="382"/>
                  </a:lnTo>
                  <a:lnTo>
                    <a:pt x="95" y="262"/>
                  </a:lnTo>
                  <a:lnTo>
                    <a:pt x="86" y="168"/>
                  </a:lnTo>
                  <a:lnTo>
                    <a:pt x="71" y="90"/>
                  </a:lnTo>
                  <a:lnTo>
                    <a:pt x="51" y="50"/>
                  </a:lnTo>
                  <a:lnTo>
                    <a:pt x="34" y="18"/>
                  </a:lnTo>
                  <a:lnTo>
                    <a:pt x="2" y="0"/>
                  </a:lnTo>
                </a:path>
              </a:pathLst>
            </a:custGeom>
            <a:gradFill rotWithShape="0">
              <a:gsLst>
                <a:gs pos="0">
                  <a:srgbClr val="000000"/>
                </a:gs>
                <a:gs pos="50000">
                  <a:srgbClr val="FFFFFF"/>
                </a:gs>
                <a:gs pos="100000">
                  <a:srgbClr val="000000"/>
                </a:gs>
              </a:gsLst>
              <a:lin ang="5400000" scaled="1"/>
            </a:gradFill>
            <a:ln w="12700" cap="rnd" cmpd="sng">
              <a:solidFill>
                <a:schemeClr val="tx1"/>
              </a:solidFill>
              <a:prstDash val="solid"/>
              <a:round/>
              <a:headEnd/>
              <a:tailEnd/>
            </a:ln>
          </p:spPr>
          <p:txBody>
            <a:bodyPr/>
            <a:lstStyle/>
            <a:p>
              <a:endParaRPr lang="en-US"/>
            </a:p>
          </p:txBody>
        </p:sp>
        <p:sp>
          <p:nvSpPr>
            <p:cNvPr id="35861" name="Freeform 21"/>
            <p:cNvSpPr>
              <a:spLocks/>
            </p:cNvSpPr>
            <p:nvPr/>
          </p:nvSpPr>
          <p:spPr bwMode="auto">
            <a:xfrm>
              <a:off x="4148" y="2919"/>
              <a:ext cx="497" cy="579"/>
            </a:xfrm>
            <a:custGeom>
              <a:avLst/>
              <a:gdLst>
                <a:gd name="T0" fmla="*/ 17 w 538"/>
                <a:gd name="T1" fmla="*/ 36 h 579"/>
                <a:gd name="T2" fmla="*/ 168 w 538"/>
                <a:gd name="T3" fmla="*/ 36 h 579"/>
                <a:gd name="T4" fmla="*/ 190 w 538"/>
                <a:gd name="T5" fmla="*/ 0 h 579"/>
                <a:gd name="T6" fmla="*/ 467 w 538"/>
                <a:gd name="T7" fmla="*/ 0 h 579"/>
                <a:gd name="T8" fmla="*/ 491 w 538"/>
                <a:gd name="T9" fmla="*/ 36 h 579"/>
                <a:gd name="T10" fmla="*/ 524 w 538"/>
                <a:gd name="T11" fmla="*/ 130 h 579"/>
                <a:gd name="T12" fmla="*/ 537 w 538"/>
                <a:gd name="T13" fmla="*/ 286 h 579"/>
                <a:gd name="T14" fmla="*/ 537 w 538"/>
                <a:gd name="T15" fmla="*/ 382 h 579"/>
                <a:gd name="T16" fmla="*/ 513 w 538"/>
                <a:gd name="T17" fmla="*/ 480 h 579"/>
                <a:gd name="T18" fmla="*/ 489 w 538"/>
                <a:gd name="T19" fmla="*/ 534 h 579"/>
                <a:gd name="T20" fmla="*/ 469 w 538"/>
                <a:gd name="T21" fmla="*/ 564 h 579"/>
                <a:gd name="T22" fmla="*/ 461 w 538"/>
                <a:gd name="T23" fmla="*/ 578 h 579"/>
                <a:gd name="T24" fmla="*/ 192 w 538"/>
                <a:gd name="T25" fmla="*/ 578 h 579"/>
                <a:gd name="T26" fmla="*/ 173 w 538"/>
                <a:gd name="T27" fmla="*/ 540 h 579"/>
                <a:gd name="T28" fmla="*/ 0 w 538"/>
                <a:gd name="T29" fmla="*/ 540 h 579"/>
                <a:gd name="T30" fmla="*/ 25 w 538"/>
                <a:gd name="T31" fmla="*/ 496 h 579"/>
                <a:gd name="T32" fmla="*/ 43 w 538"/>
                <a:gd name="T33" fmla="*/ 454 h 579"/>
                <a:gd name="T34" fmla="*/ 60 w 538"/>
                <a:gd name="T35" fmla="*/ 320 h 579"/>
                <a:gd name="T36" fmla="*/ 54 w 538"/>
                <a:gd name="T37" fmla="*/ 216 h 579"/>
                <a:gd name="T38" fmla="*/ 41 w 538"/>
                <a:gd name="T39" fmla="*/ 112 h 579"/>
                <a:gd name="T40" fmla="*/ 17 w 538"/>
                <a:gd name="T41" fmla="*/ 36 h 5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8"/>
                <a:gd name="T64" fmla="*/ 0 h 579"/>
                <a:gd name="T65" fmla="*/ 538 w 538"/>
                <a:gd name="T66" fmla="*/ 579 h 5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8" h="579">
                  <a:moveTo>
                    <a:pt x="17" y="36"/>
                  </a:moveTo>
                  <a:lnTo>
                    <a:pt x="168" y="36"/>
                  </a:lnTo>
                  <a:lnTo>
                    <a:pt x="190" y="0"/>
                  </a:lnTo>
                  <a:lnTo>
                    <a:pt x="467" y="0"/>
                  </a:lnTo>
                  <a:lnTo>
                    <a:pt x="491" y="36"/>
                  </a:lnTo>
                  <a:lnTo>
                    <a:pt x="524" y="130"/>
                  </a:lnTo>
                  <a:lnTo>
                    <a:pt x="537" y="286"/>
                  </a:lnTo>
                  <a:lnTo>
                    <a:pt x="537" y="382"/>
                  </a:lnTo>
                  <a:lnTo>
                    <a:pt x="513" y="480"/>
                  </a:lnTo>
                  <a:lnTo>
                    <a:pt x="489" y="534"/>
                  </a:lnTo>
                  <a:lnTo>
                    <a:pt x="469" y="564"/>
                  </a:lnTo>
                  <a:lnTo>
                    <a:pt x="461" y="578"/>
                  </a:lnTo>
                  <a:lnTo>
                    <a:pt x="192" y="578"/>
                  </a:lnTo>
                  <a:lnTo>
                    <a:pt x="173" y="540"/>
                  </a:lnTo>
                  <a:lnTo>
                    <a:pt x="0" y="540"/>
                  </a:lnTo>
                  <a:lnTo>
                    <a:pt x="25" y="496"/>
                  </a:lnTo>
                  <a:lnTo>
                    <a:pt x="43" y="454"/>
                  </a:lnTo>
                  <a:lnTo>
                    <a:pt x="60" y="320"/>
                  </a:lnTo>
                  <a:lnTo>
                    <a:pt x="54" y="216"/>
                  </a:lnTo>
                  <a:lnTo>
                    <a:pt x="41" y="112"/>
                  </a:lnTo>
                  <a:lnTo>
                    <a:pt x="17" y="36"/>
                  </a:lnTo>
                </a:path>
              </a:pathLst>
            </a:custGeom>
            <a:gradFill rotWithShape="0">
              <a:gsLst>
                <a:gs pos="0">
                  <a:srgbClr val="000000"/>
                </a:gs>
                <a:gs pos="50000">
                  <a:srgbClr val="FFFFFF"/>
                </a:gs>
                <a:gs pos="100000">
                  <a:srgbClr val="000000"/>
                </a:gs>
              </a:gsLst>
              <a:lin ang="5400000" scaled="1"/>
            </a:gradFill>
            <a:ln w="12700" cap="rnd" cmpd="sng">
              <a:solidFill>
                <a:schemeClr val="tx1"/>
              </a:solidFill>
              <a:prstDash val="solid"/>
              <a:round/>
              <a:headEnd/>
              <a:tailEnd/>
            </a:ln>
          </p:spPr>
          <p:txBody>
            <a:bodyPr/>
            <a:lstStyle/>
            <a:p>
              <a:endParaRPr lang="en-US"/>
            </a:p>
          </p:txBody>
        </p:sp>
        <p:sp>
          <p:nvSpPr>
            <p:cNvPr id="35862" name="Freeform 22"/>
            <p:cNvSpPr>
              <a:spLocks/>
            </p:cNvSpPr>
            <p:nvPr/>
          </p:nvSpPr>
          <p:spPr bwMode="auto">
            <a:xfrm>
              <a:off x="4302" y="2917"/>
              <a:ext cx="69" cy="581"/>
            </a:xfrm>
            <a:custGeom>
              <a:avLst/>
              <a:gdLst>
                <a:gd name="T0" fmla="*/ 0 w 74"/>
                <a:gd name="T1" fmla="*/ 38 h 581"/>
                <a:gd name="T2" fmla="*/ 21 w 74"/>
                <a:gd name="T3" fmla="*/ 132 h 581"/>
                <a:gd name="T4" fmla="*/ 32 w 74"/>
                <a:gd name="T5" fmla="*/ 228 h 581"/>
                <a:gd name="T6" fmla="*/ 34 w 74"/>
                <a:gd name="T7" fmla="*/ 312 h 581"/>
                <a:gd name="T8" fmla="*/ 25 w 74"/>
                <a:gd name="T9" fmla="*/ 436 h 581"/>
                <a:gd name="T10" fmla="*/ 15 w 74"/>
                <a:gd name="T11" fmla="*/ 516 h 581"/>
                <a:gd name="T12" fmla="*/ 8 w 74"/>
                <a:gd name="T13" fmla="*/ 542 h 581"/>
                <a:gd name="T14" fmla="*/ 25 w 74"/>
                <a:gd name="T15" fmla="*/ 580 h 581"/>
                <a:gd name="T16" fmla="*/ 45 w 74"/>
                <a:gd name="T17" fmla="*/ 542 h 581"/>
                <a:gd name="T18" fmla="*/ 57 w 74"/>
                <a:gd name="T19" fmla="*/ 470 h 581"/>
                <a:gd name="T20" fmla="*/ 70 w 74"/>
                <a:gd name="T21" fmla="*/ 362 h 581"/>
                <a:gd name="T22" fmla="*/ 73 w 74"/>
                <a:gd name="T23" fmla="*/ 244 h 581"/>
                <a:gd name="T24" fmla="*/ 60 w 74"/>
                <a:gd name="T25" fmla="*/ 114 h 581"/>
                <a:gd name="T26" fmla="*/ 45 w 74"/>
                <a:gd name="T27" fmla="*/ 54 h 581"/>
                <a:gd name="T28" fmla="*/ 21 w 74"/>
                <a:gd name="T29" fmla="*/ 0 h 581"/>
                <a:gd name="T30" fmla="*/ 0 w 74"/>
                <a:gd name="T31" fmla="*/ 38 h 58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4"/>
                <a:gd name="T49" fmla="*/ 0 h 581"/>
                <a:gd name="T50" fmla="*/ 74 w 74"/>
                <a:gd name="T51" fmla="*/ 581 h 58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4" h="581">
                  <a:moveTo>
                    <a:pt x="0" y="38"/>
                  </a:moveTo>
                  <a:lnTo>
                    <a:pt x="21" y="132"/>
                  </a:lnTo>
                  <a:lnTo>
                    <a:pt x="32" y="228"/>
                  </a:lnTo>
                  <a:lnTo>
                    <a:pt x="34" y="312"/>
                  </a:lnTo>
                  <a:lnTo>
                    <a:pt x="25" y="436"/>
                  </a:lnTo>
                  <a:lnTo>
                    <a:pt x="15" y="516"/>
                  </a:lnTo>
                  <a:lnTo>
                    <a:pt x="8" y="542"/>
                  </a:lnTo>
                  <a:lnTo>
                    <a:pt x="25" y="580"/>
                  </a:lnTo>
                  <a:lnTo>
                    <a:pt x="45" y="542"/>
                  </a:lnTo>
                  <a:lnTo>
                    <a:pt x="57" y="470"/>
                  </a:lnTo>
                  <a:lnTo>
                    <a:pt x="70" y="362"/>
                  </a:lnTo>
                  <a:lnTo>
                    <a:pt x="73" y="244"/>
                  </a:lnTo>
                  <a:lnTo>
                    <a:pt x="60" y="114"/>
                  </a:lnTo>
                  <a:lnTo>
                    <a:pt x="45" y="54"/>
                  </a:lnTo>
                  <a:lnTo>
                    <a:pt x="21" y="0"/>
                  </a:lnTo>
                  <a:lnTo>
                    <a:pt x="0" y="38"/>
                  </a:lnTo>
                </a:path>
              </a:pathLst>
            </a:custGeom>
            <a:gradFill rotWithShape="0">
              <a:gsLst>
                <a:gs pos="0">
                  <a:srgbClr val="000000"/>
                </a:gs>
                <a:gs pos="50000">
                  <a:srgbClr val="FFFFFF"/>
                </a:gs>
                <a:gs pos="100000">
                  <a:srgbClr val="000000"/>
                </a:gs>
              </a:gsLst>
              <a:lin ang="5400000" scaled="1"/>
            </a:gradFill>
            <a:ln w="12700" cap="rnd" cmpd="sng">
              <a:solidFill>
                <a:schemeClr val="tx1"/>
              </a:solidFill>
              <a:prstDash val="solid"/>
              <a:round/>
              <a:headEnd/>
              <a:tailEnd/>
            </a:ln>
          </p:spPr>
          <p:txBody>
            <a:bodyPr/>
            <a:lstStyle/>
            <a:p>
              <a:endParaRPr lang="en-US"/>
            </a:p>
          </p:txBody>
        </p:sp>
        <p:sp>
          <p:nvSpPr>
            <p:cNvPr id="35863" name="Freeform 23"/>
            <p:cNvSpPr>
              <a:spLocks/>
            </p:cNvSpPr>
            <p:nvPr/>
          </p:nvSpPr>
          <p:spPr bwMode="auto">
            <a:xfrm>
              <a:off x="4628" y="3037"/>
              <a:ext cx="937" cy="493"/>
            </a:xfrm>
            <a:custGeom>
              <a:avLst/>
              <a:gdLst>
                <a:gd name="T0" fmla="*/ 0 w 1015"/>
                <a:gd name="T1" fmla="*/ 0 h 493"/>
                <a:gd name="T2" fmla="*/ 13 w 1015"/>
                <a:gd name="T3" fmla="*/ 104 h 493"/>
                <a:gd name="T4" fmla="*/ 17 w 1015"/>
                <a:gd name="T5" fmla="*/ 212 h 493"/>
                <a:gd name="T6" fmla="*/ 21 w 1015"/>
                <a:gd name="T7" fmla="*/ 272 h 493"/>
                <a:gd name="T8" fmla="*/ 8 w 1015"/>
                <a:gd name="T9" fmla="*/ 312 h 493"/>
                <a:gd name="T10" fmla="*/ 0 w 1015"/>
                <a:gd name="T11" fmla="*/ 348 h 493"/>
                <a:gd name="T12" fmla="*/ 359 w 1015"/>
                <a:gd name="T13" fmla="*/ 360 h 493"/>
                <a:gd name="T14" fmla="*/ 619 w 1015"/>
                <a:gd name="T15" fmla="*/ 416 h 493"/>
                <a:gd name="T16" fmla="*/ 827 w 1015"/>
                <a:gd name="T17" fmla="*/ 492 h 493"/>
                <a:gd name="T18" fmla="*/ 840 w 1015"/>
                <a:gd name="T19" fmla="*/ 368 h 493"/>
                <a:gd name="T20" fmla="*/ 1014 w 1015"/>
                <a:gd name="T21" fmla="*/ 216 h 493"/>
                <a:gd name="T22" fmla="*/ 923 w 1015"/>
                <a:gd name="T23" fmla="*/ 164 h 493"/>
                <a:gd name="T24" fmla="*/ 814 w 1015"/>
                <a:gd name="T25" fmla="*/ 112 h 493"/>
                <a:gd name="T26" fmla="*/ 654 w 1015"/>
                <a:gd name="T27" fmla="*/ 56 h 493"/>
                <a:gd name="T28" fmla="*/ 390 w 1015"/>
                <a:gd name="T29" fmla="*/ 20 h 493"/>
                <a:gd name="T30" fmla="*/ 195 w 1015"/>
                <a:gd name="T31" fmla="*/ 8 h 493"/>
                <a:gd name="T32" fmla="*/ 0 w 1015"/>
                <a:gd name="T33" fmla="*/ 0 h 4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15"/>
                <a:gd name="T52" fmla="*/ 0 h 493"/>
                <a:gd name="T53" fmla="*/ 1015 w 1015"/>
                <a:gd name="T54" fmla="*/ 493 h 49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15" h="493">
                  <a:moveTo>
                    <a:pt x="0" y="0"/>
                  </a:moveTo>
                  <a:lnTo>
                    <a:pt x="13" y="104"/>
                  </a:lnTo>
                  <a:lnTo>
                    <a:pt x="17" y="212"/>
                  </a:lnTo>
                  <a:lnTo>
                    <a:pt x="21" y="272"/>
                  </a:lnTo>
                  <a:lnTo>
                    <a:pt x="8" y="312"/>
                  </a:lnTo>
                  <a:lnTo>
                    <a:pt x="0" y="348"/>
                  </a:lnTo>
                  <a:lnTo>
                    <a:pt x="359" y="360"/>
                  </a:lnTo>
                  <a:lnTo>
                    <a:pt x="619" y="416"/>
                  </a:lnTo>
                  <a:lnTo>
                    <a:pt x="827" y="492"/>
                  </a:lnTo>
                  <a:lnTo>
                    <a:pt x="840" y="368"/>
                  </a:lnTo>
                  <a:lnTo>
                    <a:pt x="1014" y="216"/>
                  </a:lnTo>
                  <a:lnTo>
                    <a:pt x="923" y="164"/>
                  </a:lnTo>
                  <a:lnTo>
                    <a:pt x="814" y="112"/>
                  </a:lnTo>
                  <a:lnTo>
                    <a:pt x="654" y="56"/>
                  </a:lnTo>
                  <a:lnTo>
                    <a:pt x="390" y="20"/>
                  </a:lnTo>
                  <a:lnTo>
                    <a:pt x="195" y="8"/>
                  </a:lnTo>
                  <a:lnTo>
                    <a:pt x="0" y="0"/>
                  </a:lnTo>
                </a:path>
              </a:pathLst>
            </a:custGeom>
            <a:solidFill>
              <a:srgbClr val="114FFB"/>
            </a:solidFill>
            <a:ln w="12700" cap="rnd" cmpd="sng">
              <a:solidFill>
                <a:schemeClr val="tx1"/>
              </a:solidFill>
              <a:prstDash val="solid"/>
              <a:round/>
              <a:headEnd/>
              <a:tailEnd/>
            </a:ln>
          </p:spPr>
          <p:txBody>
            <a:bodyPr/>
            <a:lstStyle/>
            <a:p>
              <a:endParaRPr lang="en-US"/>
            </a:p>
          </p:txBody>
        </p:sp>
      </p:grpSp>
    </p:spTree>
    <p:extLst>
      <p:ext uri="{BB962C8B-B14F-4D97-AF65-F5344CB8AC3E}">
        <p14:creationId xmlns:p14="http://schemas.microsoft.com/office/powerpoint/2010/main" val="870083729"/>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082800" y="214313"/>
            <a:ext cx="6383338" cy="750887"/>
          </a:xfrm>
          <a:noFill/>
        </p:spPr>
        <p:txBody>
          <a:bodyPr lIns="88900" tIns="44450" rIns="88900" bIns="44450"/>
          <a:lstStyle/>
          <a:p>
            <a:pPr eaLnBrk="1" hangingPunct="1"/>
            <a:r>
              <a:rPr lang="en-US" b="1"/>
              <a:t>FIBER OPTIC CABLE</a:t>
            </a:r>
          </a:p>
        </p:txBody>
      </p:sp>
      <p:grpSp>
        <p:nvGrpSpPr>
          <p:cNvPr id="36867" name="Group 3"/>
          <p:cNvGrpSpPr>
            <a:grpSpLocks/>
          </p:cNvGrpSpPr>
          <p:nvPr/>
        </p:nvGrpSpPr>
        <p:grpSpPr bwMode="auto">
          <a:xfrm>
            <a:off x="1354138" y="1255713"/>
            <a:ext cx="7789862" cy="2168525"/>
            <a:chOff x="225" y="732"/>
            <a:chExt cx="4907" cy="1366"/>
          </a:xfrm>
        </p:grpSpPr>
        <p:grpSp>
          <p:nvGrpSpPr>
            <p:cNvPr id="36897" name="Group 4"/>
            <p:cNvGrpSpPr>
              <a:grpSpLocks/>
            </p:cNvGrpSpPr>
            <p:nvPr/>
          </p:nvGrpSpPr>
          <p:grpSpPr bwMode="auto">
            <a:xfrm>
              <a:off x="453" y="1382"/>
              <a:ext cx="3956" cy="716"/>
              <a:chOff x="945" y="1286"/>
              <a:chExt cx="3956" cy="716"/>
            </a:xfrm>
          </p:grpSpPr>
          <p:sp>
            <p:nvSpPr>
              <p:cNvPr id="36906" name="Rectangle 5"/>
              <p:cNvSpPr>
                <a:spLocks noChangeArrowheads="1"/>
              </p:cNvSpPr>
              <p:nvPr/>
            </p:nvSpPr>
            <p:spPr bwMode="auto">
              <a:xfrm>
                <a:off x="4343" y="1460"/>
                <a:ext cx="558" cy="22"/>
              </a:xfrm>
              <a:prstGeom prst="rect">
                <a:avLst/>
              </a:prstGeom>
              <a:solidFill>
                <a:srgbClr val="D2A72C"/>
              </a:solidFill>
              <a:ln w="12700">
                <a:solidFill>
                  <a:srgbClr val="D2A72C"/>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907" name="Rectangle 6"/>
              <p:cNvSpPr>
                <a:spLocks noChangeArrowheads="1"/>
              </p:cNvSpPr>
              <p:nvPr/>
            </p:nvSpPr>
            <p:spPr bwMode="auto">
              <a:xfrm>
                <a:off x="4268" y="1706"/>
                <a:ext cx="559" cy="22"/>
              </a:xfrm>
              <a:prstGeom prst="rect">
                <a:avLst/>
              </a:prstGeom>
              <a:solidFill>
                <a:srgbClr val="D2A72C"/>
              </a:solidFill>
              <a:ln w="12700">
                <a:solidFill>
                  <a:srgbClr val="D2A72C"/>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908" name="Rectangle 7"/>
              <p:cNvSpPr>
                <a:spLocks noChangeArrowheads="1"/>
              </p:cNvSpPr>
              <p:nvPr/>
            </p:nvSpPr>
            <p:spPr bwMode="auto">
              <a:xfrm>
                <a:off x="2527" y="1662"/>
                <a:ext cx="1732" cy="109"/>
              </a:xfrm>
              <a:prstGeom prst="rect">
                <a:avLst/>
              </a:prstGeom>
              <a:solidFill>
                <a:schemeClr val="bg2"/>
              </a:solidFill>
              <a:ln w="12700">
                <a:solidFill>
                  <a:schemeClr val="tx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909" name="Rectangle 8"/>
              <p:cNvSpPr>
                <a:spLocks noChangeArrowheads="1"/>
              </p:cNvSpPr>
              <p:nvPr/>
            </p:nvSpPr>
            <p:spPr bwMode="auto">
              <a:xfrm>
                <a:off x="2730" y="1427"/>
                <a:ext cx="1605" cy="99"/>
              </a:xfrm>
              <a:prstGeom prst="rect">
                <a:avLst/>
              </a:prstGeom>
              <a:solidFill>
                <a:schemeClr val="bg2"/>
              </a:solidFill>
              <a:ln w="12700">
                <a:solidFill>
                  <a:schemeClr val="tx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nvGrpSpPr>
              <p:cNvPr id="36910" name="Group 9"/>
              <p:cNvGrpSpPr>
                <a:grpSpLocks/>
              </p:cNvGrpSpPr>
              <p:nvPr/>
            </p:nvGrpSpPr>
            <p:grpSpPr bwMode="auto">
              <a:xfrm>
                <a:off x="2721" y="1286"/>
                <a:ext cx="1430" cy="524"/>
                <a:chOff x="2922" y="1684"/>
                <a:chExt cx="1549" cy="524"/>
              </a:xfrm>
            </p:grpSpPr>
            <p:sp>
              <p:nvSpPr>
                <p:cNvPr id="36944" name="Line 10"/>
                <p:cNvSpPr>
                  <a:spLocks noChangeShapeType="1"/>
                </p:cNvSpPr>
                <p:nvPr/>
              </p:nvSpPr>
              <p:spPr bwMode="auto">
                <a:xfrm flipV="1">
                  <a:off x="2928" y="1684"/>
                  <a:ext cx="884" cy="6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5" name="Line 11"/>
                <p:cNvSpPr>
                  <a:spLocks noChangeShapeType="1"/>
                </p:cNvSpPr>
                <p:nvPr/>
              </p:nvSpPr>
              <p:spPr bwMode="auto">
                <a:xfrm flipV="1">
                  <a:off x="2924" y="1736"/>
                  <a:ext cx="1205" cy="3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6" name="Line 12"/>
                <p:cNvSpPr>
                  <a:spLocks noChangeShapeType="1"/>
                </p:cNvSpPr>
                <p:nvPr/>
              </p:nvSpPr>
              <p:spPr bwMode="auto">
                <a:xfrm flipV="1">
                  <a:off x="2926" y="1788"/>
                  <a:ext cx="1315" cy="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7" name="Line 13"/>
                <p:cNvSpPr>
                  <a:spLocks noChangeShapeType="1"/>
                </p:cNvSpPr>
                <p:nvPr/>
              </p:nvSpPr>
              <p:spPr bwMode="auto">
                <a:xfrm>
                  <a:off x="2922" y="1820"/>
                  <a:ext cx="1172" cy="7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8" name="Line 14"/>
                <p:cNvSpPr>
                  <a:spLocks noChangeShapeType="1"/>
                </p:cNvSpPr>
                <p:nvPr/>
              </p:nvSpPr>
              <p:spPr bwMode="auto">
                <a:xfrm flipV="1">
                  <a:off x="2924" y="1784"/>
                  <a:ext cx="1049" cy="8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9" name="Line 15"/>
                <p:cNvSpPr>
                  <a:spLocks noChangeShapeType="1"/>
                </p:cNvSpPr>
                <p:nvPr/>
              </p:nvSpPr>
              <p:spPr bwMode="auto">
                <a:xfrm>
                  <a:off x="2924" y="1836"/>
                  <a:ext cx="1109" cy="6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0" name="Line 16"/>
                <p:cNvSpPr>
                  <a:spLocks noChangeShapeType="1"/>
                </p:cNvSpPr>
                <p:nvPr/>
              </p:nvSpPr>
              <p:spPr bwMode="auto">
                <a:xfrm>
                  <a:off x="2928" y="1800"/>
                  <a:ext cx="1227" cy="5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1" name="Line 17"/>
                <p:cNvSpPr>
                  <a:spLocks noChangeShapeType="1"/>
                </p:cNvSpPr>
                <p:nvPr/>
              </p:nvSpPr>
              <p:spPr bwMode="auto">
                <a:xfrm flipV="1">
                  <a:off x="2924" y="1688"/>
                  <a:ext cx="1300" cy="6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2" name="Line 18"/>
                <p:cNvSpPr>
                  <a:spLocks noChangeShapeType="1"/>
                </p:cNvSpPr>
                <p:nvPr/>
              </p:nvSpPr>
              <p:spPr bwMode="auto">
                <a:xfrm>
                  <a:off x="2924" y="1860"/>
                  <a:ext cx="841" cy="9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3" name="Line 19"/>
                <p:cNvSpPr>
                  <a:spLocks noChangeShapeType="1"/>
                </p:cNvSpPr>
                <p:nvPr/>
              </p:nvSpPr>
              <p:spPr bwMode="auto">
                <a:xfrm>
                  <a:off x="2924" y="1924"/>
                  <a:ext cx="1148" cy="0"/>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4" name="Line 20"/>
                <p:cNvSpPr>
                  <a:spLocks noChangeShapeType="1"/>
                </p:cNvSpPr>
                <p:nvPr/>
              </p:nvSpPr>
              <p:spPr bwMode="auto">
                <a:xfrm>
                  <a:off x="2928" y="1896"/>
                  <a:ext cx="936" cy="0"/>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5" name="Line 21"/>
                <p:cNvSpPr>
                  <a:spLocks noChangeShapeType="1"/>
                </p:cNvSpPr>
                <p:nvPr/>
              </p:nvSpPr>
              <p:spPr bwMode="auto">
                <a:xfrm>
                  <a:off x="2924" y="1948"/>
                  <a:ext cx="1486" cy="40"/>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6" name="Line 22"/>
                <p:cNvSpPr>
                  <a:spLocks noChangeShapeType="1"/>
                </p:cNvSpPr>
                <p:nvPr/>
              </p:nvSpPr>
              <p:spPr bwMode="auto">
                <a:xfrm>
                  <a:off x="2933" y="1980"/>
                  <a:ext cx="1031" cy="3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7" name="Line 23"/>
                <p:cNvSpPr>
                  <a:spLocks noChangeShapeType="1"/>
                </p:cNvSpPr>
                <p:nvPr/>
              </p:nvSpPr>
              <p:spPr bwMode="auto">
                <a:xfrm>
                  <a:off x="2933" y="2004"/>
                  <a:ext cx="1005" cy="5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8" name="Line 24"/>
                <p:cNvSpPr>
                  <a:spLocks noChangeShapeType="1"/>
                </p:cNvSpPr>
                <p:nvPr/>
              </p:nvSpPr>
              <p:spPr bwMode="auto">
                <a:xfrm>
                  <a:off x="2926" y="2108"/>
                  <a:ext cx="1242" cy="5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9" name="Line 25"/>
                <p:cNvSpPr>
                  <a:spLocks noChangeShapeType="1"/>
                </p:cNvSpPr>
                <p:nvPr/>
              </p:nvSpPr>
              <p:spPr bwMode="auto">
                <a:xfrm>
                  <a:off x="2928" y="2064"/>
                  <a:ext cx="806" cy="1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0" name="Line 26"/>
                <p:cNvSpPr>
                  <a:spLocks noChangeShapeType="1"/>
                </p:cNvSpPr>
                <p:nvPr/>
              </p:nvSpPr>
              <p:spPr bwMode="auto">
                <a:xfrm>
                  <a:off x="2924" y="2034"/>
                  <a:ext cx="1205" cy="10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1" name="Line 27"/>
                <p:cNvSpPr>
                  <a:spLocks noChangeShapeType="1"/>
                </p:cNvSpPr>
                <p:nvPr/>
              </p:nvSpPr>
              <p:spPr bwMode="auto">
                <a:xfrm>
                  <a:off x="2926" y="2004"/>
                  <a:ext cx="1211" cy="60"/>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2" name="Line 28"/>
                <p:cNvSpPr>
                  <a:spLocks noChangeShapeType="1"/>
                </p:cNvSpPr>
                <p:nvPr/>
              </p:nvSpPr>
              <p:spPr bwMode="auto">
                <a:xfrm>
                  <a:off x="2926" y="1994"/>
                  <a:ext cx="1545" cy="6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3" name="Line 29"/>
                <p:cNvSpPr>
                  <a:spLocks noChangeShapeType="1"/>
                </p:cNvSpPr>
                <p:nvPr/>
              </p:nvSpPr>
              <p:spPr bwMode="auto">
                <a:xfrm>
                  <a:off x="2928" y="1964"/>
                  <a:ext cx="980" cy="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4" name="Line 30"/>
                <p:cNvSpPr>
                  <a:spLocks noChangeShapeType="1"/>
                </p:cNvSpPr>
                <p:nvPr/>
              </p:nvSpPr>
              <p:spPr bwMode="auto">
                <a:xfrm>
                  <a:off x="2928" y="1932"/>
                  <a:ext cx="1305" cy="1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5" name="Line 31"/>
                <p:cNvSpPr>
                  <a:spLocks noChangeShapeType="1"/>
                </p:cNvSpPr>
                <p:nvPr/>
              </p:nvSpPr>
              <p:spPr bwMode="auto">
                <a:xfrm flipV="1">
                  <a:off x="2924" y="1880"/>
                  <a:ext cx="1079" cy="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6" name="Line 32"/>
                <p:cNvSpPr>
                  <a:spLocks noChangeShapeType="1"/>
                </p:cNvSpPr>
                <p:nvPr/>
              </p:nvSpPr>
              <p:spPr bwMode="auto">
                <a:xfrm>
                  <a:off x="2928" y="1904"/>
                  <a:ext cx="967" cy="2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7" name="Line 33"/>
                <p:cNvSpPr>
                  <a:spLocks noChangeShapeType="1"/>
                </p:cNvSpPr>
                <p:nvPr/>
              </p:nvSpPr>
              <p:spPr bwMode="auto">
                <a:xfrm flipV="1">
                  <a:off x="2928" y="1760"/>
                  <a:ext cx="1144" cy="1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8" name="Line 34"/>
                <p:cNvSpPr>
                  <a:spLocks noChangeShapeType="1"/>
                </p:cNvSpPr>
                <p:nvPr/>
              </p:nvSpPr>
              <p:spPr bwMode="auto">
                <a:xfrm>
                  <a:off x="2928" y="2084"/>
                  <a:ext cx="1378" cy="8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9" name="Line 35"/>
                <p:cNvSpPr>
                  <a:spLocks noChangeShapeType="1"/>
                </p:cNvSpPr>
                <p:nvPr/>
              </p:nvSpPr>
              <p:spPr bwMode="auto">
                <a:xfrm>
                  <a:off x="2928" y="2104"/>
                  <a:ext cx="1123" cy="10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70" name="Line 36"/>
                <p:cNvSpPr>
                  <a:spLocks noChangeShapeType="1"/>
                </p:cNvSpPr>
                <p:nvPr/>
              </p:nvSpPr>
              <p:spPr bwMode="auto">
                <a:xfrm>
                  <a:off x="2926" y="2048"/>
                  <a:ext cx="1454" cy="6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71" name="Line 37"/>
                <p:cNvSpPr>
                  <a:spLocks noChangeShapeType="1"/>
                </p:cNvSpPr>
                <p:nvPr/>
              </p:nvSpPr>
              <p:spPr bwMode="auto">
                <a:xfrm>
                  <a:off x="2924" y="2020"/>
                  <a:ext cx="585" cy="2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72" name="Line 38"/>
                <p:cNvSpPr>
                  <a:spLocks noChangeShapeType="1"/>
                </p:cNvSpPr>
                <p:nvPr/>
              </p:nvSpPr>
              <p:spPr bwMode="auto">
                <a:xfrm>
                  <a:off x="2928" y="2068"/>
                  <a:ext cx="559" cy="2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73" name="Line 39"/>
                <p:cNvSpPr>
                  <a:spLocks noChangeShapeType="1"/>
                </p:cNvSpPr>
                <p:nvPr/>
              </p:nvSpPr>
              <p:spPr bwMode="auto">
                <a:xfrm>
                  <a:off x="2928" y="2106"/>
                  <a:ext cx="546" cy="1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6911" name="Rectangle 40"/>
              <p:cNvSpPr>
                <a:spLocks noChangeArrowheads="1"/>
              </p:cNvSpPr>
              <p:nvPr/>
            </p:nvSpPr>
            <p:spPr bwMode="auto">
              <a:xfrm>
                <a:off x="1159" y="1306"/>
                <a:ext cx="1568" cy="405"/>
              </a:xfrm>
              <a:prstGeom prst="rect">
                <a:avLst/>
              </a:prstGeom>
              <a:gradFill rotWithShape="0">
                <a:gsLst>
                  <a:gs pos="0">
                    <a:srgbClr val="000000"/>
                  </a:gs>
                  <a:gs pos="50000">
                    <a:srgbClr val="FFFFF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nvGrpSpPr>
              <p:cNvPr id="36912" name="Group 41"/>
              <p:cNvGrpSpPr>
                <a:grpSpLocks/>
              </p:cNvGrpSpPr>
              <p:nvPr/>
            </p:nvGrpSpPr>
            <p:grpSpPr bwMode="auto">
              <a:xfrm>
                <a:off x="2508" y="1478"/>
                <a:ext cx="1430" cy="524"/>
                <a:chOff x="2691" y="1876"/>
                <a:chExt cx="1549" cy="524"/>
              </a:xfrm>
            </p:grpSpPr>
            <p:sp>
              <p:nvSpPr>
                <p:cNvPr id="36914" name="Line 42"/>
                <p:cNvSpPr>
                  <a:spLocks noChangeShapeType="1"/>
                </p:cNvSpPr>
                <p:nvPr/>
              </p:nvSpPr>
              <p:spPr bwMode="auto">
                <a:xfrm flipV="1">
                  <a:off x="2697" y="1876"/>
                  <a:ext cx="885" cy="6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15" name="Line 43"/>
                <p:cNvSpPr>
                  <a:spLocks noChangeShapeType="1"/>
                </p:cNvSpPr>
                <p:nvPr/>
              </p:nvSpPr>
              <p:spPr bwMode="auto">
                <a:xfrm flipV="1">
                  <a:off x="2693" y="1928"/>
                  <a:ext cx="1205" cy="3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16" name="Line 44"/>
                <p:cNvSpPr>
                  <a:spLocks noChangeShapeType="1"/>
                </p:cNvSpPr>
                <p:nvPr/>
              </p:nvSpPr>
              <p:spPr bwMode="auto">
                <a:xfrm flipV="1">
                  <a:off x="2695" y="1980"/>
                  <a:ext cx="1316" cy="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17" name="Line 45"/>
                <p:cNvSpPr>
                  <a:spLocks noChangeShapeType="1"/>
                </p:cNvSpPr>
                <p:nvPr/>
              </p:nvSpPr>
              <p:spPr bwMode="auto">
                <a:xfrm>
                  <a:off x="2691" y="2012"/>
                  <a:ext cx="1172" cy="7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18" name="Line 46"/>
                <p:cNvSpPr>
                  <a:spLocks noChangeShapeType="1"/>
                </p:cNvSpPr>
                <p:nvPr/>
              </p:nvSpPr>
              <p:spPr bwMode="auto">
                <a:xfrm flipV="1">
                  <a:off x="2693" y="1976"/>
                  <a:ext cx="1049" cy="8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19" name="Line 47"/>
                <p:cNvSpPr>
                  <a:spLocks noChangeShapeType="1"/>
                </p:cNvSpPr>
                <p:nvPr/>
              </p:nvSpPr>
              <p:spPr bwMode="auto">
                <a:xfrm>
                  <a:off x="2693" y="2028"/>
                  <a:ext cx="1110" cy="6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0" name="Line 48"/>
                <p:cNvSpPr>
                  <a:spLocks noChangeShapeType="1"/>
                </p:cNvSpPr>
                <p:nvPr/>
              </p:nvSpPr>
              <p:spPr bwMode="auto">
                <a:xfrm>
                  <a:off x="2697" y="1992"/>
                  <a:ext cx="1227" cy="5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1" name="Line 49"/>
                <p:cNvSpPr>
                  <a:spLocks noChangeShapeType="1"/>
                </p:cNvSpPr>
                <p:nvPr/>
              </p:nvSpPr>
              <p:spPr bwMode="auto">
                <a:xfrm flipV="1">
                  <a:off x="2693" y="1880"/>
                  <a:ext cx="1300" cy="6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2" name="Line 50"/>
                <p:cNvSpPr>
                  <a:spLocks noChangeShapeType="1"/>
                </p:cNvSpPr>
                <p:nvPr/>
              </p:nvSpPr>
              <p:spPr bwMode="auto">
                <a:xfrm>
                  <a:off x="2693" y="2052"/>
                  <a:ext cx="841" cy="9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3" name="Line 51"/>
                <p:cNvSpPr>
                  <a:spLocks noChangeShapeType="1"/>
                </p:cNvSpPr>
                <p:nvPr/>
              </p:nvSpPr>
              <p:spPr bwMode="auto">
                <a:xfrm>
                  <a:off x="2693" y="2116"/>
                  <a:ext cx="1149" cy="0"/>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4" name="Line 52"/>
                <p:cNvSpPr>
                  <a:spLocks noChangeShapeType="1"/>
                </p:cNvSpPr>
                <p:nvPr/>
              </p:nvSpPr>
              <p:spPr bwMode="auto">
                <a:xfrm>
                  <a:off x="2697" y="2088"/>
                  <a:ext cx="937" cy="0"/>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5" name="Line 53"/>
                <p:cNvSpPr>
                  <a:spLocks noChangeShapeType="1"/>
                </p:cNvSpPr>
                <p:nvPr/>
              </p:nvSpPr>
              <p:spPr bwMode="auto">
                <a:xfrm>
                  <a:off x="2693" y="2140"/>
                  <a:ext cx="1487" cy="40"/>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6" name="Line 54"/>
                <p:cNvSpPr>
                  <a:spLocks noChangeShapeType="1"/>
                </p:cNvSpPr>
                <p:nvPr/>
              </p:nvSpPr>
              <p:spPr bwMode="auto">
                <a:xfrm>
                  <a:off x="2702" y="2172"/>
                  <a:ext cx="1031" cy="3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7" name="Line 55"/>
                <p:cNvSpPr>
                  <a:spLocks noChangeShapeType="1"/>
                </p:cNvSpPr>
                <p:nvPr/>
              </p:nvSpPr>
              <p:spPr bwMode="auto">
                <a:xfrm>
                  <a:off x="2702" y="2196"/>
                  <a:ext cx="1005" cy="5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8" name="Line 56"/>
                <p:cNvSpPr>
                  <a:spLocks noChangeShapeType="1"/>
                </p:cNvSpPr>
                <p:nvPr/>
              </p:nvSpPr>
              <p:spPr bwMode="auto">
                <a:xfrm>
                  <a:off x="2695" y="2300"/>
                  <a:ext cx="1242" cy="5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9" name="Line 57"/>
                <p:cNvSpPr>
                  <a:spLocks noChangeShapeType="1"/>
                </p:cNvSpPr>
                <p:nvPr/>
              </p:nvSpPr>
              <p:spPr bwMode="auto">
                <a:xfrm>
                  <a:off x="2697" y="2256"/>
                  <a:ext cx="807" cy="1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0" name="Line 58"/>
                <p:cNvSpPr>
                  <a:spLocks noChangeShapeType="1"/>
                </p:cNvSpPr>
                <p:nvPr/>
              </p:nvSpPr>
              <p:spPr bwMode="auto">
                <a:xfrm>
                  <a:off x="2693" y="2226"/>
                  <a:ext cx="1205" cy="10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1" name="Line 59"/>
                <p:cNvSpPr>
                  <a:spLocks noChangeShapeType="1"/>
                </p:cNvSpPr>
                <p:nvPr/>
              </p:nvSpPr>
              <p:spPr bwMode="auto">
                <a:xfrm>
                  <a:off x="2695" y="2196"/>
                  <a:ext cx="1212" cy="60"/>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2" name="Line 60"/>
                <p:cNvSpPr>
                  <a:spLocks noChangeShapeType="1"/>
                </p:cNvSpPr>
                <p:nvPr/>
              </p:nvSpPr>
              <p:spPr bwMode="auto">
                <a:xfrm>
                  <a:off x="2695" y="2186"/>
                  <a:ext cx="1545" cy="6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3" name="Line 61"/>
                <p:cNvSpPr>
                  <a:spLocks noChangeShapeType="1"/>
                </p:cNvSpPr>
                <p:nvPr/>
              </p:nvSpPr>
              <p:spPr bwMode="auto">
                <a:xfrm>
                  <a:off x="2697" y="2156"/>
                  <a:ext cx="980" cy="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4" name="Line 62"/>
                <p:cNvSpPr>
                  <a:spLocks noChangeShapeType="1"/>
                </p:cNvSpPr>
                <p:nvPr/>
              </p:nvSpPr>
              <p:spPr bwMode="auto">
                <a:xfrm>
                  <a:off x="2697" y="2124"/>
                  <a:ext cx="1305" cy="1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5" name="Line 63"/>
                <p:cNvSpPr>
                  <a:spLocks noChangeShapeType="1"/>
                </p:cNvSpPr>
                <p:nvPr/>
              </p:nvSpPr>
              <p:spPr bwMode="auto">
                <a:xfrm flipV="1">
                  <a:off x="2693" y="2072"/>
                  <a:ext cx="1079" cy="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6" name="Line 64"/>
                <p:cNvSpPr>
                  <a:spLocks noChangeShapeType="1"/>
                </p:cNvSpPr>
                <p:nvPr/>
              </p:nvSpPr>
              <p:spPr bwMode="auto">
                <a:xfrm>
                  <a:off x="2697" y="2096"/>
                  <a:ext cx="967" cy="2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7" name="Line 65"/>
                <p:cNvSpPr>
                  <a:spLocks noChangeShapeType="1"/>
                </p:cNvSpPr>
                <p:nvPr/>
              </p:nvSpPr>
              <p:spPr bwMode="auto">
                <a:xfrm flipV="1">
                  <a:off x="2697" y="1952"/>
                  <a:ext cx="1145" cy="1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8" name="Line 66"/>
                <p:cNvSpPr>
                  <a:spLocks noChangeShapeType="1"/>
                </p:cNvSpPr>
                <p:nvPr/>
              </p:nvSpPr>
              <p:spPr bwMode="auto">
                <a:xfrm>
                  <a:off x="2697" y="2276"/>
                  <a:ext cx="1379" cy="8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9" name="Line 67"/>
                <p:cNvSpPr>
                  <a:spLocks noChangeShapeType="1"/>
                </p:cNvSpPr>
                <p:nvPr/>
              </p:nvSpPr>
              <p:spPr bwMode="auto">
                <a:xfrm>
                  <a:off x="2697" y="2296"/>
                  <a:ext cx="1123" cy="10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0" name="Line 68"/>
                <p:cNvSpPr>
                  <a:spLocks noChangeShapeType="1"/>
                </p:cNvSpPr>
                <p:nvPr/>
              </p:nvSpPr>
              <p:spPr bwMode="auto">
                <a:xfrm>
                  <a:off x="2695" y="2240"/>
                  <a:ext cx="1454" cy="6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1" name="Line 69"/>
                <p:cNvSpPr>
                  <a:spLocks noChangeShapeType="1"/>
                </p:cNvSpPr>
                <p:nvPr/>
              </p:nvSpPr>
              <p:spPr bwMode="auto">
                <a:xfrm>
                  <a:off x="2693" y="2212"/>
                  <a:ext cx="585" cy="2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2" name="Line 70"/>
                <p:cNvSpPr>
                  <a:spLocks noChangeShapeType="1"/>
                </p:cNvSpPr>
                <p:nvPr/>
              </p:nvSpPr>
              <p:spPr bwMode="auto">
                <a:xfrm>
                  <a:off x="2697" y="2260"/>
                  <a:ext cx="560" cy="2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3" name="Line 71"/>
                <p:cNvSpPr>
                  <a:spLocks noChangeShapeType="1"/>
                </p:cNvSpPr>
                <p:nvPr/>
              </p:nvSpPr>
              <p:spPr bwMode="auto">
                <a:xfrm>
                  <a:off x="2697" y="2298"/>
                  <a:ext cx="547" cy="1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6913" name="Rectangle 72"/>
              <p:cNvSpPr>
                <a:spLocks noChangeArrowheads="1"/>
              </p:cNvSpPr>
              <p:nvPr/>
            </p:nvSpPr>
            <p:spPr bwMode="auto">
              <a:xfrm>
                <a:off x="945" y="1509"/>
                <a:ext cx="1568" cy="405"/>
              </a:xfrm>
              <a:prstGeom prst="rect">
                <a:avLst/>
              </a:prstGeom>
              <a:gradFill rotWithShape="0">
                <a:gsLst>
                  <a:gs pos="0">
                    <a:srgbClr val="000000"/>
                  </a:gs>
                  <a:gs pos="50000">
                    <a:srgbClr val="FFFFF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sp>
          <p:nvSpPr>
            <p:cNvPr id="36898" name="Rectangle 73"/>
            <p:cNvSpPr>
              <a:spLocks noChangeArrowheads="1"/>
            </p:cNvSpPr>
            <p:nvPr/>
          </p:nvSpPr>
          <p:spPr bwMode="auto">
            <a:xfrm>
              <a:off x="225" y="919"/>
              <a:ext cx="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Outer Jacket</a:t>
              </a:r>
            </a:p>
          </p:txBody>
        </p:sp>
        <p:sp>
          <p:nvSpPr>
            <p:cNvPr id="36899" name="Rectangle 74"/>
            <p:cNvSpPr>
              <a:spLocks noChangeArrowheads="1"/>
            </p:cNvSpPr>
            <p:nvPr/>
          </p:nvSpPr>
          <p:spPr bwMode="auto">
            <a:xfrm>
              <a:off x="1663" y="816"/>
              <a:ext cx="139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Kevlar Reinforcing</a:t>
              </a:r>
            </a:p>
            <a:p>
              <a:r>
                <a:rPr lang="en-US" sz="1800" b="1">
                  <a:solidFill>
                    <a:schemeClr val="accent2"/>
                  </a:solidFill>
                  <a:latin typeface="Helvetica" panose="020B0604020202020204" pitchFamily="34" charset="0"/>
                </a:rPr>
                <a:t>Material</a:t>
              </a:r>
            </a:p>
          </p:txBody>
        </p:sp>
        <p:sp>
          <p:nvSpPr>
            <p:cNvPr id="36900" name="Rectangle 75"/>
            <p:cNvSpPr>
              <a:spLocks noChangeArrowheads="1"/>
            </p:cNvSpPr>
            <p:nvPr/>
          </p:nvSpPr>
          <p:spPr bwMode="auto">
            <a:xfrm>
              <a:off x="3288" y="732"/>
              <a:ext cx="5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accent2"/>
                  </a:solidFill>
                  <a:latin typeface="Helvetica" panose="020B0604020202020204" pitchFamily="34" charset="0"/>
                </a:rPr>
                <a:t>Plastic</a:t>
              </a:r>
            </a:p>
            <a:p>
              <a:pPr algn="ctr"/>
              <a:r>
                <a:rPr lang="en-US" sz="1800" b="1">
                  <a:solidFill>
                    <a:schemeClr val="accent2"/>
                  </a:solidFill>
                  <a:latin typeface="Helvetica" panose="020B0604020202020204" pitchFamily="34" charset="0"/>
                </a:rPr>
                <a:t>Shield</a:t>
              </a:r>
            </a:p>
          </p:txBody>
        </p:sp>
        <p:sp>
          <p:nvSpPr>
            <p:cNvPr id="36901" name="Rectangle 76"/>
            <p:cNvSpPr>
              <a:spLocks noChangeArrowheads="1"/>
            </p:cNvSpPr>
            <p:nvPr/>
          </p:nvSpPr>
          <p:spPr bwMode="auto">
            <a:xfrm>
              <a:off x="4104" y="936"/>
              <a:ext cx="10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Glass Fiber </a:t>
              </a:r>
            </a:p>
            <a:p>
              <a:r>
                <a:rPr lang="en-US" sz="1800" b="1">
                  <a:solidFill>
                    <a:schemeClr val="accent2"/>
                  </a:solidFill>
                  <a:latin typeface="Helvetica" panose="020B0604020202020204" pitchFamily="34" charset="0"/>
                </a:rPr>
                <a:t>and Cladding</a:t>
              </a:r>
            </a:p>
          </p:txBody>
        </p:sp>
        <p:sp>
          <p:nvSpPr>
            <p:cNvPr id="36902" name="Line 77"/>
            <p:cNvSpPr>
              <a:spLocks noChangeShapeType="1"/>
            </p:cNvSpPr>
            <p:nvPr/>
          </p:nvSpPr>
          <p:spPr bwMode="auto">
            <a:xfrm>
              <a:off x="661" y="1138"/>
              <a:ext cx="492" cy="368"/>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6903" name="Line 78"/>
            <p:cNvSpPr>
              <a:spLocks noChangeShapeType="1"/>
            </p:cNvSpPr>
            <p:nvPr/>
          </p:nvSpPr>
          <p:spPr bwMode="auto">
            <a:xfrm>
              <a:off x="2329" y="1047"/>
              <a:ext cx="328" cy="374"/>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6904" name="Line 79"/>
            <p:cNvSpPr>
              <a:spLocks noChangeShapeType="1"/>
            </p:cNvSpPr>
            <p:nvPr/>
          </p:nvSpPr>
          <p:spPr bwMode="auto">
            <a:xfrm flipH="1">
              <a:off x="3575" y="1122"/>
              <a:ext cx="10" cy="395"/>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6905" name="Line 80"/>
            <p:cNvSpPr>
              <a:spLocks noChangeShapeType="1"/>
            </p:cNvSpPr>
            <p:nvPr/>
          </p:nvSpPr>
          <p:spPr bwMode="auto">
            <a:xfrm flipH="1">
              <a:off x="4176" y="1314"/>
              <a:ext cx="220" cy="234"/>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6868" name="Rectangle 81"/>
          <p:cNvSpPr>
            <a:spLocks noChangeArrowheads="1"/>
          </p:cNvSpPr>
          <p:nvPr/>
        </p:nvSpPr>
        <p:spPr bwMode="auto">
          <a:xfrm>
            <a:off x="1266825" y="3557588"/>
            <a:ext cx="787717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tabLst>
                <a:tab pos="1828800" algn="l"/>
                <a:tab pos="3429000" algn="l"/>
              </a:tabLst>
              <a:defRPr sz="2400">
                <a:solidFill>
                  <a:schemeClr val="tx1"/>
                </a:solidFill>
                <a:latin typeface="Times New Roman" panose="02020603050405020304" pitchFamily="18" charset="0"/>
              </a:defRPr>
            </a:lvl1pPr>
            <a:lvl2pPr marL="742950" indent="-285750" eaLnBrk="0" hangingPunct="0">
              <a:tabLst>
                <a:tab pos="1828800" algn="l"/>
                <a:tab pos="3429000" algn="l"/>
              </a:tabLst>
              <a:defRPr sz="2400">
                <a:solidFill>
                  <a:schemeClr val="tx1"/>
                </a:solidFill>
                <a:latin typeface="Times New Roman" panose="02020603050405020304" pitchFamily="18" charset="0"/>
              </a:defRPr>
            </a:lvl2pPr>
            <a:lvl3pPr marL="1143000" indent="-228600" eaLnBrk="0" hangingPunct="0">
              <a:tabLst>
                <a:tab pos="1828800" algn="l"/>
                <a:tab pos="3429000" algn="l"/>
              </a:tabLst>
              <a:defRPr sz="2400">
                <a:solidFill>
                  <a:schemeClr val="tx1"/>
                </a:solidFill>
                <a:latin typeface="Times New Roman" panose="02020603050405020304" pitchFamily="18" charset="0"/>
              </a:defRPr>
            </a:lvl3pPr>
            <a:lvl4pPr marL="1600200" indent="-228600" eaLnBrk="0" hangingPunct="0">
              <a:tabLst>
                <a:tab pos="1828800" algn="l"/>
                <a:tab pos="3429000" algn="l"/>
              </a:tabLst>
              <a:defRPr sz="2400">
                <a:solidFill>
                  <a:schemeClr val="tx1"/>
                </a:solidFill>
                <a:latin typeface="Times New Roman" panose="02020603050405020304" pitchFamily="18" charset="0"/>
              </a:defRPr>
            </a:lvl4pPr>
            <a:lvl5pPr marL="2057400" indent="-228600" eaLnBrk="0" hangingPunct="0">
              <a:tabLst>
                <a:tab pos="1828800" algn="l"/>
                <a:tab pos="342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828800" algn="l"/>
                <a:tab pos="342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828800" algn="l"/>
                <a:tab pos="342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828800" algn="l"/>
                <a:tab pos="342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828800" algn="l"/>
                <a:tab pos="3429000" algn="l"/>
              </a:tabLst>
              <a:defRPr sz="2400">
                <a:solidFill>
                  <a:schemeClr val="tx1"/>
                </a:solidFill>
                <a:latin typeface="Times New Roman" panose="02020603050405020304" pitchFamily="18" charset="0"/>
              </a:defRPr>
            </a:lvl9pPr>
          </a:lstStyle>
          <a:p>
            <a:pPr>
              <a:spcBef>
                <a:spcPct val="20000"/>
              </a:spcBef>
              <a:spcAft>
                <a:spcPct val="20000"/>
              </a:spcAft>
            </a:pPr>
            <a:r>
              <a:rPr lang="en-US" sz="2000">
                <a:solidFill>
                  <a:srgbClr val="063DE8"/>
                </a:solidFill>
                <a:latin typeface="Helvetica" panose="020B0604020202020204" pitchFamily="34" charset="0"/>
              </a:rPr>
              <a:t>Single mode:  	One stream of laser-generated light (100 km)</a:t>
            </a:r>
          </a:p>
          <a:p>
            <a:pPr>
              <a:spcBef>
                <a:spcPct val="20000"/>
              </a:spcBef>
              <a:spcAft>
                <a:spcPct val="20000"/>
              </a:spcAft>
            </a:pPr>
            <a:r>
              <a:rPr lang="en-US" sz="2000">
                <a:solidFill>
                  <a:srgbClr val="063DE8"/>
                </a:solidFill>
                <a:latin typeface="Helvetica" panose="020B0604020202020204" pitchFamily="34" charset="0"/>
              </a:rPr>
              <a:t>Multimode: 	Multiple streams of LED-generated light (2 km)</a:t>
            </a:r>
          </a:p>
          <a:p>
            <a:pPr>
              <a:spcBef>
                <a:spcPct val="20000"/>
              </a:spcBef>
              <a:spcAft>
                <a:spcPct val="20000"/>
              </a:spcAft>
            </a:pPr>
            <a:endParaRPr lang="en-US" sz="1000">
              <a:solidFill>
                <a:srgbClr val="063DE8"/>
              </a:solidFill>
              <a:latin typeface="Helvetica" panose="020B0604020202020204" pitchFamily="34" charset="0"/>
            </a:endParaRPr>
          </a:p>
          <a:p>
            <a:pPr>
              <a:spcBef>
                <a:spcPct val="20000"/>
              </a:spcBef>
              <a:spcAft>
                <a:spcPct val="20000"/>
              </a:spcAft>
            </a:pPr>
            <a:r>
              <a:rPr lang="en-US" sz="2000">
                <a:solidFill>
                  <a:srgbClr val="063DE8"/>
                </a:solidFill>
                <a:latin typeface="Helvetica" panose="020B0604020202020204" pitchFamily="34" charset="0"/>
              </a:rPr>
              <a:t>Speed and throughput: 	1000+ Mbps </a:t>
            </a:r>
          </a:p>
          <a:p>
            <a:pPr>
              <a:spcBef>
                <a:spcPct val="20000"/>
              </a:spcBef>
              <a:spcAft>
                <a:spcPct val="20000"/>
              </a:spcAft>
            </a:pPr>
            <a:r>
              <a:rPr lang="en-US" sz="2000">
                <a:solidFill>
                  <a:srgbClr val="063DE8"/>
                </a:solidFill>
                <a:latin typeface="Helvetica" panose="020B0604020202020204" pitchFamily="34" charset="0"/>
              </a:rPr>
              <a:t>Average cost per node:  	Most expensive</a:t>
            </a:r>
          </a:p>
          <a:p>
            <a:pPr>
              <a:spcBef>
                <a:spcPct val="20000"/>
              </a:spcBef>
              <a:spcAft>
                <a:spcPct val="20000"/>
              </a:spcAft>
            </a:pPr>
            <a:r>
              <a:rPr lang="en-US" sz="2000">
                <a:solidFill>
                  <a:srgbClr val="063DE8"/>
                </a:solidFill>
                <a:latin typeface="Helvetica" panose="020B0604020202020204" pitchFamily="34" charset="0"/>
              </a:rPr>
              <a:t>Media and connector size:  	Small</a:t>
            </a:r>
          </a:p>
          <a:p>
            <a:pPr>
              <a:spcBef>
                <a:spcPct val="20000"/>
              </a:spcBef>
              <a:spcAft>
                <a:spcPct val="20000"/>
              </a:spcAft>
            </a:pPr>
            <a:r>
              <a:rPr lang="en-US" sz="2000">
                <a:solidFill>
                  <a:srgbClr val="063DE8"/>
                </a:solidFill>
                <a:latin typeface="Helvetica" panose="020B0604020202020204" pitchFamily="34" charset="0"/>
              </a:rPr>
              <a:t>Maximum cable length: 	Up to 2 km (Multimode)</a:t>
            </a:r>
          </a:p>
        </p:txBody>
      </p:sp>
      <p:sp>
        <p:nvSpPr>
          <p:cNvPr id="36869" name="Rectangle 82"/>
          <p:cNvSpPr>
            <a:spLocks noChangeArrowheads="1"/>
          </p:cNvSpPr>
          <p:nvPr/>
        </p:nvSpPr>
        <p:spPr bwMode="auto">
          <a:xfrm>
            <a:off x="7454900" y="4552950"/>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accent2"/>
                </a:solidFill>
                <a:latin typeface="Helvetica" panose="020B0604020202020204" pitchFamily="34" charset="0"/>
              </a:rPr>
              <a:t>Multimode</a:t>
            </a:r>
          </a:p>
          <a:p>
            <a:pPr algn="ctr"/>
            <a:r>
              <a:rPr lang="en-US" sz="1800" b="1">
                <a:solidFill>
                  <a:schemeClr val="accent2"/>
                </a:solidFill>
                <a:latin typeface="Helvetica" panose="020B0604020202020204" pitchFamily="34" charset="0"/>
              </a:rPr>
              <a:t>Connector</a:t>
            </a:r>
          </a:p>
        </p:txBody>
      </p:sp>
      <p:grpSp>
        <p:nvGrpSpPr>
          <p:cNvPr id="36870" name="Group 83"/>
          <p:cNvGrpSpPr>
            <a:grpSpLocks/>
          </p:cNvGrpSpPr>
          <p:nvPr/>
        </p:nvGrpSpPr>
        <p:grpSpPr bwMode="auto">
          <a:xfrm>
            <a:off x="7145338" y="5078413"/>
            <a:ext cx="1739900" cy="1060450"/>
            <a:chOff x="3361" y="2111"/>
            <a:chExt cx="2020" cy="1069"/>
          </a:xfrm>
        </p:grpSpPr>
        <p:sp>
          <p:nvSpPr>
            <p:cNvPr id="36871" name="AutoShape 84"/>
            <p:cNvSpPr>
              <a:spLocks noChangeArrowheads="1"/>
            </p:cNvSpPr>
            <p:nvPr/>
          </p:nvSpPr>
          <p:spPr bwMode="auto">
            <a:xfrm rot="-9300000">
              <a:off x="3364" y="2177"/>
              <a:ext cx="692" cy="417"/>
            </a:xfrm>
            <a:prstGeom prst="cube">
              <a:avLst>
                <a:gd name="adj" fmla="val 1356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872" name="Rectangle 85"/>
            <p:cNvSpPr>
              <a:spLocks noChangeArrowheads="1"/>
            </p:cNvSpPr>
            <p:nvPr/>
          </p:nvSpPr>
          <p:spPr bwMode="auto">
            <a:xfrm rot="-9300000">
              <a:off x="3444" y="2230"/>
              <a:ext cx="221" cy="106"/>
            </a:xfrm>
            <a:prstGeom prst="rect">
              <a:avLst/>
            </a:prstGeom>
            <a:solidFill>
              <a:schemeClr val="bg1"/>
            </a:solidFill>
            <a:ln w="12700">
              <a:solidFill>
                <a:schemeClr val="bg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873" name="Freeform 86"/>
            <p:cNvSpPr>
              <a:spLocks/>
            </p:cNvSpPr>
            <p:nvPr/>
          </p:nvSpPr>
          <p:spPr bwMode="auto">
            <a:xfrm>
              <a:off x="3368" y="2188"/>
              <a:ext cx="109" cy="115"/>
            </a:xfrm>
            <a:custGeom>
              <a:avLst/>
              <a:gdLst>
                <a:gd name="T0" fmla="*/ 117 w 118"/>
                <a:gd name="T1" fmla="*/ 0 h 115"/>
                <a:gd name="T2" fmla="*/ 39 w 118"/>
                <a:gd name="T3" fmla="*/ 17 h 115"/>
                <a:gd name="T4" fmla="*/ 0 w 118"/>
                <a:gd name="T5" fmla="*/ 114 h 115"/>
                <a:gd name="T6" fmla="*/ 71 w 118"/>
                <a:gd name="T7" fmla="*/ 100 h 115"/>
                <a:gd name="T8" fmla="*/ 117 w 118"/>
                <a:gd name="T9" fmla="*/ 0 h 115"/>
                <a:gd name="T10" fmla="*/ 0 60000 65536"/>
                <a:gd name="T11" fmla="*/ 0 60000 65536"/>
                <a:gd name="T12" fmla="*/ 0 60000 65536"/>
                <a:gd name="T13" fmla="*/ 0 60000 65536"/>
                <a:gd name="T14" fmla="*/ 0 60000 65536"/>
                <a:gd name="T15" fmla="*/ 0 w 118"/>
                <a:gd name="T16" fmla="*/ 0 h 115"/>
                <a:gd name="T17" fmla="*/ 118 w 118"/>
                <a:gd name="T18" fmla="*/ 115 h 115"/>
              </a:gdLst>
              <a:ahLst/>
              <a:cxnLst>
                <a:cxn ang="T10">
                  <a:pos x="T0" y="T1"/>
                </a:cxn>
                <a:cxn ang="T11">
                  <a:pos x="T2" y="T3"/>
                </a:cxn>
                <a:cxn ang="T12">
                  <a:pos x="T4" y="T5"/>
                </a:cxn>
                <a:cxn ang="T13">
                  <a:pos x="T6" y="T7"/>
                </a:cxn>
                <a:cxn ang="T14">
                  <a:pos x="T8" y="T9"/>
                </a:cxn>
              </a:cxnLst>
              <a:rect l="T15" t="T16" r="T17" b="T18"/>
              <a:pathLst>
                <a:path w="118" h="115">
                  <a:moveTo>
                    <a:pt x="117" y="0"/>
                  </a:moveTo>
                  <a:lnTo>
                    <a:pt x="39" y="17"/>
                  </a:lnTo>
                  <a:lnTo>
                    <a:pt x="0" y="114"/>
                  </a:lnTo>
                  <a:lnTo>
                    <a:pt x="71" y="100"/>
                  </a:lnTo>
                  <a:lnTo>
                    <a:pt x="117" y="0"/>
                  </a:lnTo>
                </a:path>
              </a:pathLst>
            </a:custGeom>
            <a:solidFill>
              <a:schemeClr val="bg1"/>
            </a:solidFill>
            <a:ln w="12700" cap="rnd" cmpd="sng">
              <a:solidFill>
                <a:schemeClr val="bg1"/>
              </a:solidFill>
              <a:prstDash val="solid"/>
              <a:round/>
              <a:headEnd/>
              <a:tailEnd/>
            </a:ln>
          </p:spPr>
          <p:txBody>
            <a:bodyPr/>
            <a:lstStyle/>
            <a:p>
              <a:endParaRPr lang="en-US"/>
            </a:p>
          </p:txBody>
        </p:sp>
        <p:sp>
          <p:nvSpPr>
            <p:cNvPr id="36874" name="Oval 87"/>
            <p:cNvSpPr>
              <a:spLocks noChangeArrowheads="1"/>
            </p:cNvSpPr>
            <p:nvPr/>
          </p:nvSpPr>
          <p:spPr bwMode="auto">
            <a:xfrm rot="1320000">
              <a:off x="3457" y="2111"/>
              <a:ext cx="34" cy="68"/>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875" name="Oval 88"/>
            <p:cNvSpPr>
              <a:spLocks noChangeArrowheads="1"/>
            </p:cNvSpPr>
            <p:nvPr/>
          </p:nvSpPr>
          <p:spPr bwMode="auto">
            <a:xfrm rot="1560000">
              <a:off x="3361" y="2310"/>
              <a:ext cx="42" cy="68"/>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876" name="Oval 89"/>
            <p:cNvSpPr>
              <a:spLocks noChangeArrowheads="1"/>
            </p:cNvSpPr>
            <p:nvPr/>
          </p:nvSpPr>
          <p:spPr bwMode="auto">
            <a:xfrm rot="1320000">
              <a:off x="3468" y="2128"/>
              <a:ext cx="15" cy="32"/>
            </a:xfrm>
            <a:prstGeom prst="ellipse">
              <a:avLst/>
            </a:prstGeom>
            <a:solidFill>
              <a:srgbClr val="FAFD00"/>
            </a:solidFill>
            <a:ln w="12700">
              <a:solidFill>
                <a:srgbClr val="FAFD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877" name="Oval 90"/>
            <p:cNvSpPr>
              <a:spLocks noChangeArrowheads="1"/>
            </p:cNvSpPr>
            <p:nvPr/>
          </p:nvSpPr>
          <p:spPr bwMode="auto">
            <a:xfrm rot="1200000">
              <a:off x="3376" y="2328"/>
              <a:ext cx="14" cy="32"/>
            </a:xfrm>
            <a:prstGeom prst="ellipse">
              <a:avLst/>
            </a:prstGeom>
            <a:solidFill>
              <a:srgbClr val="FAFD00"/>
            </a:solidFill>
            <a:ln w="12700">
              <a:solidFill>
                <a:srgbClr val="FAFD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878" name="Freeform 91"/>
            <p:cNvSpPr>
              <a:spLocks/>
            </p:cNvSpPr>
            <p:nvPr/>
          </p:nvSpPr>
          <p:spPr bwMode="auto">
            <a:xfrm>
              <a:off x="3564" y="2506"/>
              <a:ext cx="415" cy="195"/>
            </a:xfrm>
            <a:custGeom>
              <a:avLst/>
              <a:gdLst>
                <a:gd name="T0" fmla="*/ 0 w 450"/>
                <a:gd name="T1" fmla="*/ 46 h 195"/>
                <a:gd name="T2" fmla="*/ 45 w 450"/>
                <a:gd name="T3" fmla="*/ 0 h 195"/>
                <a:gd name="T4" fmla="*/ 190 w 450"/>
                <a:gd name="T5" fmla="*/ 10 h 195"/>
                <a:gd name="T6" fmla="*/ 338 w 450"/>
                <a:gd name="T7" fmla="*/ 78 h 195"/>
                <a:gd name="T8" fmla="*/ 431 w 450"/>
                <a:gd name="T9" fmla="*/ 122 h 195"/>
                <a:gd name="T10" fmla="*/ 449 w 450"/>
                <a:gd name="T11" fmla="*/ 130 h 195"/>
                <a:gd name="T12" fmla="*/ 435 w 450"/>
                <a:gd name="T13" fmla="*/ 166 h 195"/>
                <a:gd name="T14" fmla="*/ 344 w 450"/>
                <a:gd name="T15" fmla="*/ 194 h 195"/>
                <a:gd name="T16" fmla="*/ 0 w 450"/>
                <a:gd name="T17" fmla="*/ 46 h 1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0"/>
                <a:gd name="T28" fmla="*/ 0 h 195"/>
                <a:gd name="T29" fmla="*/ 450 w 450"/>
                <a:gd name="T30" fmla="*/ 195 h 1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0" h="195">
                  <a:moveTo>
                    <a:pt x="0" y="46"/>
                  </a:moveTo>
                  <a:lnTo>
                    <a:pt x="45" y="0"/>
                  </a:lnTo>
                  <a:lnTo>
                    <a:pt x="190" y="10"/>
                  </a:lnTo>
                  <a:lnTo>
                    <a:pt x="338" y="78"/>
                  </a:lnTo>
                  <a:lnTo>
                    <a:pt x="431" y="122"/>
                  </a:lnTo>
                  <a:lnTo>
                    <a:pt x="449" y="130"/>
                  </a:lnTo>
                  <a:lnTo>
                    <a:pt x="435" y="166"/>
                  </a:lnTo>
                  <a:lnTo>
                    <a:pt x="344" y="194"/>
                  </a:lnTo>
                  <a:lnTo>
                    <a:pt x="0" y="46"/>
                  </a:lnTo>
                </a:path>
              </a:pathLst>
            </a:custGeom>
            <a:solidFill>
              <a:srgbClr val="00279F"/>
            </a:solidFill>
            <a:ln w="12700" cap="rnd" cmpd="sng">
              <a:solidFill>
                <a:schemeClr val="tx1"/>
              </a:solidFill>
              <a:prstDash val="solid"/>
              <a:round/>
              <a:headEnd/>
              <a:tailEnd/>
            </a:ln>
          </p:spPr>
          <p:txBody>
            <a:bodyPr/>
            <a:lstStyle/>
            <a:p>
              <a:endParaRPr lang="en-US"/>
            </a:p>
          </p:txBody>
        </p:sp>
        <p:sp>
          <p:nvSpPr>
            <p:cNvPr id="36879" name="Freeform 92"/>
            <p:cNvSpPr>
              <a:spLocks/>
            </p:cNvSpPr>
            <p:nvPr/>
          </p:nvSpPr>
          <p:spPr bwMode="auto">
            <a:xfrm>
              <a:off x="3720" y="2158"/>
              <a:ext cx="395" cy="223"/>
            </a:xfrm>
            <a:custGeom>
              <a:avLst/>
              <a:gdLst>
                <a:gd name="T0" fmla="*/ 0 w 428"/>
                <a:gd name="T1" fmla="*/ 0 h 223"/>
                <a:gd name="T2" fmla="*/ 99 w 428"/>
                <a:gd name="T3" fmla="*/ 94 h 223"/>
                <a:gd name="T4" fmla="*/ 409 w 428"/>
                <a:gd name="T5" fmla="*/ 222 h 223"/>
                <a:gd name="T6" fmla="*/ 427 w 428"/>
                <a:gd name="T7" fmla="*/ 182 h 223"/>
                <a:gd name="T8" fmla="*/ 0 w 428"/>
                <a:gd name="T9" fmla="*/ 0 h 223"/>
                <a:gd name="T10" fmla="*/ 0 60000 65536"/>
                <a:gd name="T11" fmla="*/ 0 60000 65536"/>
                <a:gd name="T12" fmla="*/ 0 60000 65536"/>
                <a:gd name="T13" fmla="*/ 0 60000 65536"/>
                <a:gd name="T14" fmla="*/ 0 60000 65536"/>
                <a:gd name="T15" fmla="*/ 0 w 428"/>
                <a:gd name="T16" fmla="*/ 0 h 223"/>
                <a:gd name="T17" fmla="*/ 428 w 428"/>
                <a:gd name="T18" fmla="*/ 223 h 223"/>
              </a:gdLst>
              <a:ahLst/>
              <a:cxnLst>
                <a:cxn ang="T10">
                  <a:pos x="T0" y="T1"/>
                </a:cxn>
                <a:cxn ang="T11">
                  <a:pos x="T2" y="T3"/>
                </a:cxn>
                <a:cxn ang="T12">
                  <a:pos x="T4" y="T5"/>
                </a:cxn>
                <a:cxn ang="T13">
                  <a:pos x="T6" y="T7"/>
                </a:cxn>
                <a:cxn ang="T14">
                  <a:pos x="T8" y="T9"/>
                </a:cxn>
              </a:cxnLst>
              <a:rect l="T15" t="T16" r="T17" b="T18"/>
              <a:pathLst>
                <a:path w="428" h="223">
                  <a:moveTo>
                    <a:pt x="0" y="0"/>
                  </a:moveTo>
                  <a:lnTo>
                    <a:pt x="99" y="94"/>
                  </a:lnTo>
                  <a:lnTo>
                    <a:pt x="409" y="222"/>
                  </a:lnTo>
                  <a:lnTo>
                    <a:pt x="427" y="182"/>
                  </a:lnTo>
                  <a:lnTo>
                    <a:pt x="0" y="0"/>
                  </a:lnTo>
                </a:path>
              </a:pathLst>
            </a:custGeom>
            <a:solidFill>
              <a:srgbClr val="00279F"/>
            </a:solidFill>
            <a:ln w="12700" cap="rnd" cmpd="sng">
              <a:solidFill>
                <a:schemeClr val="tx1"/>
              </a:solidFill>
              <a:prstDash val="solid"/>
              <a:round/>
              <a:headEnd/>
              <a:tailEnd/>
            </a:ln>
          </p:spPr>
          <p:txBody>
            <a:bodyPr/>
            <a:lstStyle/>
            <a:p>
              <a:endParaRPr lang="en-US"/>
            </a:p>
          </p:txBody>
        </p:sp>
        <p:sp>
          <p:nvSpPr>
            <p:cNvPr id="36880" name="Line 93"/>
            <p:cNvSpPr>
              <a:spLocks noChangeShapeType="1"/>
            </p:cNvSpPr>
            <p:nvPr/>
          </p:nvSpPr>
          <p:spPr bwMode="auto">
            <a:xfrm flipV="1">
              <a:off x="3416" y="2188"/>
              <a:ext cx="70"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1" name="Line 94"/>
            <p:cNvSpPr>
              <a:spLocks noChangeShapeType="1"/>
            </p:cNvSpPr>
            <p:nvPr/>
          </p:nvSpPr>
          <p:spPr bwMode="auto">
            <a:xfrm>
              <a:off x="3424" y="2200"/>
              <a:ext cx="196" cy="9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2" name="Line 95"/>
            <p:cNvSpPr>
              <a:spLocks noChangeShapeType="1"/>
            </p:cNvSpPr>
            <p:nvPr/>
          </p:nvSpPr>
          <p:spPr bwMode="auto">
            <a:xfrm flipV="1">
              <a:off x="3620" y="2284"/>
              <a:ext cx="58" cy="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3" name="Line 96"/>
            <p:cNvSpPr>
              <a:spLocks noChangeShapeType="1"/>
            </p:cNvSpPr>
            <p:nvPr/>
          </p:nvSpPr>
          <p:spPr bwMode="auto">
            <a:xfrm flipH="1">
              <a:off x="3590" y="2298"/>
              <a:ext cx="32" cy="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4" name="Line 97"/>
            <p:cNvSpPr>
              <a:spLocks noChangeShapeType="1"/>
            </p:cNvSpPr>
            <p:nvPr/>
          </p:nvSpPr>
          <p:spPr bwMode="auto">
            <a:xfrm>
              <a:off x="3484" y="2190"/>
              <a:ext cx="20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5" name="Line 98"/>
            <p:cNvSpPr>
              <a:spLocks noChangeShapeType="1"/>
            </p:cNvSpPr>
            <p:nvPr/>
          </p:nvSpPr>
          <p:spPr bwMode="auto">
            <a:xfrm flipH="1">
              <a:off x="3638" y="2288"/>
              <a:ext cx="5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6" name="Line 99"/>
            <p:cNvSpPr>
              <a:spLocks noChangeShapeType="1"/>
            </p:cNvSpPr>
            <p:nvPr/>
          </p:nvSpPr>
          <p:spPr bwMode="auto">
            <a:xfrm flipH="1" flipV="1">
              <a:off x="3432" y="2292"/>
              <a:ext cx="204" cy="9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7" name="Line 100"/>
            <p:cNvSpPr>
              <a:spLocks noChangeShapeType="1"/>
            </p:cNvSpPr>
            <p:nvPr/>
          </p:nvSpPr>
          <p:spPr bwMode="auto">
            <a:xfrm flipH="1">
              <a:off x="3362" y="2292"/>
              <a:ext cx="68" cy="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8" name="Line 101"/>
            <p:cNvSpPr>
              <a:spLocks noChangeShapeType="1"/>
            </p:cNvSpPr>
            <p:nvPr/>
          </p:nvSpPr>
          <p:spPr bwMode="auto">
            <a:xfrm flipH="1">
              <a:off x="3704" y="2258"/>
              <a:ext cx="106" cy="2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9" name="Freeform 102"/>
            <p:cNvSpPr>
              <a:spLocks/>
            </p:cNvSpPr>
            <p:nvPr/>
          </p:nvSpPr>
          <p:spPr bwMode="auto">
            <a:xfrm>
              <a:off x="3986" y="2374"/>
              <a:ext cx="501" cy="401"/>
            </a:xfrm>
            <a:custGeom>
              <a:avLst/>
              <a:gdLst>
                <a:gd name="T0" fmla="*/ 127 w 543"/>
                <a:gd name="T1" fmla="*/ 0 h 401"/>
                <a:gd name="T2" fmla="*/ 542 w 543"/>
                <a:gd name="T3" fmla="*/ 256 h 401"/>
                <a:gd name="T4" fmla="*/ 513 w 543"/>
                <a:gd name="T5" fmla="*/ 312 h 401"/>
                <a:gd name="T6" fmla="*/ 65 w 543"/>
                <a:gd name="T7" fmla="*/ 122 h 401"/>
                <a:gd name="T8" fmla="*/ 500 w 543"/>
                <a:gd name="T9" fmla="*/ 340 h 401"/>
                <a:gd name="T10" fmla="*/ 472 w 543"/>
                <a:gd name="T11" fmla="*/ 400 h 401"/>
                <a:gd name="T12" fmla="*/ 0 w 543"/>
                <a:gd name="T13" fmla="*/ 248 h 401"/>
                <a:gd name="T14" fmla="*/ 127 w 543"/>
                <a:gd name="T15" fmla="*/ 0 h 401"/>
                <a:gd name="T16" fmla="*/ 0 60000 65536"/>
                <a:gd name="T17" fmla="*/ 0 60000 65536"/>
                <a:gd name="T18" fmla="*/ 0 60000 65536"/>
                <a:gd name="T19" fmla="*/ 0 60000 65536"/>
                <a:gd name="T20" fmla="*/ 0 60000 65536"/>
                <a:gd name="T21" fmla="*/ 0 60000 65536"/>
                <a:gd name="T22" fmla="*/ 0 60000 65536"/>
                <a:gd name="T23" fmla="*/ 0 60000 65536"/>
                <a:gd name="T24" fmla="*/ 0 w 543"/>
                <a:gd name="T25" fmla="*/ 0 h 401"/>
                <a:gd name="T26" fmla="*/ 543 w 543"/>
                <a:gd name="T27" fmla="*/ 401 h 4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3" h="401">
                  <a:moveTo>
                    <a:pt x="127" y="0"/>
                  </a:moveTo>
                  <a:lnTo>
                    <a:pt x="542" y="256"/>
                  </a:lnTo>
                  <a:lnTo>
                    <a:pt x="513" y="312"/>
                  </a:lnTo>
                  <a:lnTo>
                    <a:pt x="65" y="122"/>
                  </a:lnTo>
                  <a:lnTo>
                    <a:pt x="500" y="340"/>
                  </a:lnTo>
                  <a:lnTo>
                    <a:pt x="472" y="400"/>
                  </a:lnTo>
                  <a:lnTo>
                    <a:pt x="0" y="248"/>
                  </a:lnTo>
                  <a:lnTo>
                    <a:pt x="127" y="0"/>
                  </a:lnTo>
                </a:path>
              </a:pathLst>
            </a:custGeom>
            <a:solidFill>
              <a:srgbClr val="FE9B03"/>
            </a:solidFill>
            <a:ln w="12700" cap="rnd" cmpd="sng">
              <a:solidFill>
                <a:schemeClr val="tx1"/>
              </a:solidFill>
              <a:prstDash val="solid"/>
              <a:round/>
              <a:headEnd/>
              <a:tailEnd/>
            </a:ln>
          </p:spPr>
          <p:txBody>
            <a:bodyPr/>
            <a:lstStyle/>
            <a:p>
              <a:endParaRPr lang="en-US"/>
            </a:p>
          </p:txBody>
        </p:sp>
        <p:sp>
          <p:nvSpPr>
            <p:cNvPr id="36890" name="Freeform 103"/>
            <p:cNvSpPr>
              <a:spLocks/>
            </p:cNvSpPr>
            <p:nvPr/>
          </p:nvSpPr>
          <p:spPr bwMode="auto">
            <a:xfrm>
              <a:off x="4426" y="2722"/>
              <a:ext cx="595" cy="360"/>
            </a:xfrm>
            <a:custGeom>
              <a:avLst/>
              <a:gdLst>
                <a:gd name="T0" fmla="*/ 21 w 579"/>
                <a:gd name="T1" fmla="*/ 0 h 423"/>
                <a:gd name="T2" fmla="*/ 127 w 579"/>
                <a:gd name="T3" fmla="*/ 46 h 423"/>
                <a:gd name="T4" fmla="*/ 201 w 579"/>
                <a:gd name="T5" fmla="*/ 116 h 423"/>
                <a:gd name="T6" fmla="*/ 246 w 579"/>
                <a:gd name="T7" fmla="*/ 190 h 423"/>
                <a:gd name="T8" fmla="*/ 274 w 579"/>
                <a:gd name="T9" fmla="*/ 248 h 423"/>
                <a:gd name="T10" fmla="*/ 361 w 579"/>
                <a:gd name="T11" fmla="*/ 314 h 423"/>
                <a:gd name="T12" fmla="*/ 489 w 579"/>
                <a:gd name="T13" fmla="*/ 352 h 423"/>
                <a:gd name="T14" fmla="*/ 578 w 579"/>
                <a:gd name="T15" fmla="*/ 364 h 423"/>
                <a:gd name="T16" fmla="*/ 558 w 579"/>
                <a:gd name="T17" fmla="*/ 394 h 423"/>
                <a:gd name="T18" fmla="*/ 567 w 579"/>
                <a:gd name="T19" fmla="*/ 422 h 423"/>
                <a:gd name="T20" fmla="*/ 398 w 579"/>
                <a:gd name="T21" fmla="*/ 384 h 423"/>
                <a:gd name="T22" fmla="*/ 283 w 579"/>
                <a:gd name="T23" fmla="*/ 332 h 423"/>
                <a:gd name="T24" fmla="*/ 207 w 579"/>
                <a:gd name="T25" fmla="*/ 252 h 423"/>
                <a:gd name="T26" fmla="*/ 164 w 579"/>
                <a:gd name="T27" fmla="*/ 166 h 423"/>
                <a:gd name="T28" fmla="*/ 101 w 579"/>
                <a:gd name="T29" fmla="*/ 92 h 423"/>
                <a:gd name="T30" fmla="*/ 28 w 579"/>
                <a:gd name="T31" fmla="*/ 58 h 423"/>
                <a:gd name="T32" fmla="*/ 0 w 579"/>
                <a:gd name="T33" fmla="*/ 46 h 423"/>
                <a:gd name="T34" fmla="*/ 21 w 579"/>
                <a:gd name="T35" fmla="*/ 0 h 4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9"/>
                <a:gd name="T55" fmla="*/ 0 h 423"/>
                <a:gd name="T56" fmla="*/ 579 w 579"/>
                <a:gd name="T57" fmla="*/ 423 h 4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9" h="423">
                  <a:moveTo>
                    <a:pt x="21" y="0"/>
                  </a:moveTo>
                  <a:lnTo>
                    <a:pt x="127" y="46"/>
                  </a:lnTo>
                  <a:lnTo>
                    <a:pt x="201" y="116"/>
                  </a:lnTo>
                  <a:lnTo>
                    <a:pt x="246" y="190"/>
                  </a:lnTo>
                  <a:lnTo>
                    <a:pt x="274" y="248"/>
                  </a:lnTo>
                  <a:lnTo>
                    <a:pt x="361" y="314"/>
                  </a:lnTo>
                  <a:lnTo>
                    <a:pt x="489" y="352"/>
                  </a:lnTo>
                  <a:lnTo>
                    <a:pt x="578" y="364"/>
                  </a:lnTo>
                  <a:lnTo>
                    <a:pt x="558" y="394"/>
                  </a:lnTo>
                  <a:lnTo>
                    <a:pt x="567" y="422"/>
                  </a:lnTo>
                  <a:lnTo>
                    <a:pt x="398" y="384"/>
                  </a:lnTo>
                  <a:lnTo>
                    <a:pt x="283" y="332"/>
                  </a:lnTo>
                  <a:lnTo>
                    <a:pt x="207" y="252"/>
                  </a:lnTo>
                  <a:lnTo>
                    <a:pt x="164" y="166"/>
                  </a:lnTo>
                  <a:lnTo>
                    <a:pt x="101" y="92"/>
                  </a:lnTo>
                  <a:lnTo>
                    <a:pt x="28" y="58"/>
                  </a:lnTo>
                  <a:lnTo>
                    <a:pt x="0" y="46"/>
                  </a:lnTo>
                  <a:lnTo>
                    <a:pt x="21" y="0"/>
                  </a:lnTo>
                </a:path>
              </a:pathLst>
            </a:custGeom>
            <a:solidFill>
              <a:srgbClr val="FE9B03"/>
            </a:solidFill>
            <a:ln w="12700" cap="rnd" cmpd="sng">
              <a:solidFill>
                <a:schemeClr val="tx1"/>
              </a:solidFill>
              <a:prstDash val="solid"/>
              <a:round/>
              <a:headEnd/>
              <a:tailEnd/>
            </a:ln>
          </p:spPr>
          <p:txBody>
            <a:bodyPr/>
            <a:lstStyle/>
            <a:p>
              <a:endParaRPr lang="en-US"/>
            </a:p>
          </p:txBody>
        </p:sp>
        <p:sp>
          <p:nvSpPr>
            <p:cNvPr id="36891" name="Freeform 104"/>
            <p:cNvSpPr>
              <a:spLocks/>
            </p:cNvSpPr>
            <p:nvPr/>
          </p:nvSpPr>
          <p:spPr bwMode="auto">
            <a:xfrm>
              <a:off x="4464" y="2636"/>
              <a:ext cx="559" cy="397"/>
            </a:xfrm>
            <a:custGeom>
              <a:avLst/>
              <a:gdLst>
                <a:gd name="T0" fmla="*/ 21 w 606"/>
                <a:gd name="T1" fmla="*/ 0 h 403"/>
                <a:gd name="T2" fmla="*/ 175 w 606"/>
                <a:gd name="T3" fmla="*/ 66 h 403"/>
                <a:gd name="T4" fmla="*/ 284 w 606"/>
                <a:gd name="T5" fmla="*/ 134 h 403"/>
                <a:gd name="T6" fmla="*/ 331 w 606"/>
                <a:gd name="T7" fmla="*/ 204 h 403"/>
                <a:gd name="T8" fmla="*/ 370 w 606"/>
                <a:gd name="T9" fmla="*/ 272 h 403"/>
                <a:gd name="T10" fmla="*/ 431 w 606"/>
                <a:gd name="T11" fmla="*/ 304 h 403"/>
                <a:gd name="T12" fmla="*/ 563 w 606"/>
                <a:gd name="T13" fmla="*/ 336 h 403"/>
                <a:gd name="T14" fmla="*/ 605 w 606"/>
                <a:gd name="T15" fmla="*/ 346 h 403"/>
                <a:gd name="T16" fmla="*/ 589 w 606"/>
                <a:gd name="T17" fmla="*/ 374 h 403"/>
                <a:gd name="T18" fmla="*/ 589 w 606"/>
                <a:gd name="T19" fmla="*/ 402 h 403"/>
                <a:gd name="T20" fmla="*/ 405 w 606"/>
                <a:gd name="T21" fmla="*/ 356 h 403"/>
                <a:gd name="T22" fmla="*/ 323 w 606"/>
                <a:gd name="T23" fmla="*/ 304 h 403"/>
                <a:gd name="T24" fmla="*/ 277 w 606"/>
                <a:gd name="T25" fmla="*/ 232 h 403"/>
                <a:gd name="T26" fmla="*/ 229 w 606"/>
                <a:gd name="T27" fmla="*/ 162 h 403"/>
                <a:gd name="T28" fmla="*/ 127 w 606"/>
                <a:gd name="T29" fmla="*/ 100 h 403"/>
                <a:gd name="T30" fmla="*/ 54 w 606"/>
                <a:gd name="T31" fmla="*/ 68 h 403"/>
                <a:gd name="T32" fmla="*/ 0 w 606"/>
                <a:gd name="T33" fmla="*/ 42 h 403"/>
                <a:gd name="T34" fmla="*/ 21 w 606"/>
                <a:gd name="T35" fmla="*/ 0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06"/>
                <a:gd name="T55" fmla="*/ 0 h 403"/>
                <a:gd name="T56" fmla="*/ 606 w 606"/>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06" h="403">
                  <a:moveTo>
                    <a:pt x="21" y="0"/>
                  </a:moveTo>
                  <a:lnTo>
                    <a:pt x="175" y="66"/>
                  </a:lnTo>
                  <a:lnTo>
                    <a:pt x="284" y="134"/>
                  </a:lnTo>
                  <a:lnTo>
                    <a:pt x="331" y="204"/>
                  </a:lnTo>
                  <a:lnTo>
                    <a:pt x="370" y="272"/>
                  </a:lnTo>
                  <a:lnTo>
                    <a:pt x="431" y="304"/>
                  </a:lnTo>
                  <a:lnTo>
                    <a:pt x="563" y="336"/>
                  </a:lnTo>
                  <a:lnTo>
                    <a:pt x="605" y="346"/>
                  </a:lnTo>
                  <a:lnTo>
                    <a:pt x="589" y="374"/>
                  </a:lnTo>
                  <a:lnTo>
                    <a:pt x="589" y="402"/>
                  </a:lnTo>
                  <a:lnTo>
                    <a:pt x="405" y="356"/>
                  </a:lnTo>
                  <a:lnTo>
                    <a:pt x="323" y="304"/>
                  </a:lnTo>
                  <a:lnTo>
                    <a:pt x="277" y="232"/>
                  </a:lnTo>
                  <a:lnTo>
                    <a:pt x="229" y="162"/>
                  </a:lnTo>
                  <a:lnTo>
                    <a:pt x="127" y="100"/>
                  </a:lnTo>
                  <a:lnTo>
                    <a:pt x="54" y="68"/>
                  </a:lnTo>
                  <a:lnTo>
                    <a:pt x="0" y="42"/>
                  </a:lnTo>
                  <a:lnTo>
                    <a:pt x="21" y="0"/>
                  </a:lnTo>
                </a:path>
              </a:pathLst>
            </a:custGeom>
            <a:solidFill>
              <a:srgbClr val="FE9B03"/>
            </a:solidFill>
            <a:ln w="12700" cap="rnd" cmpd="sng">
              <a:solidFill>
                <a:schemeClr val="tx1"/>
              </a:solidFill>
              <a:prstDash val="solid"/>
              <a:round/>
              <a:headEnd/>
              <a:tailEnd/>
            </a:ln>
          </p:spPr>
          <p:txBody>
            <a:bodyPr/>
            <a:lstStyle/>
            <a:p>
              <a:endParaRPr lang="en-US"/>
            </a:p>
          </p:txBody>
        </p:sp>
        <p:sp>
          <p:nvSpPr>
            <p:cNvPr id="36892" name="Rectangle 105"/>
            <p:cNvSpPr>
              <a:spLocks noChangeArrowheads="1"/>
            </p:cNvSpPr>
            <p:nvPr/>
          </p:nvSpPr>
          <p:spPr bwMode="auto">
            <a:xfrm rot="847391">
              <a:off x="4895" y="3005"/>
              <a:ext cx="486" cy="54"/>
            </a:xfrm>
            <a:prstGeom prst="rect">
              <a:avLst/>
            </a:prstGeom>
            <a:solidFill>
              <a:srgbClr val="FE9B03"/>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893" name="Rectangle 106"/>
            <p:cNvSpPr>
              <a:spLocks noChangeArrowheads="1"/>
            </p:cNvSpPr>
            <p:nvPr/>
          </p:nvSpPr>
          <p:spPr bwMode="auto">
            <a:xfrm rot="847391">
              <a:off x="4878" y="3062"/>
              <a:ext cx="486" cy="56"/>
            </a:xfrm>
            <a:prstGeom prst="rect">
              <a:avLst/>
            </a:prstGeom>
            <a:solidFill>
              <a:srgbClr val="FE9B03"/>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894" name="Line 107"/>
            <p:cNvSpPr>
              <a:spLocks noChangeShapeType="1"/>
            </p:cNvSpPr>
            <p:nvPr/>
          </p:nvSpPr>
          <p:spPr bwMode="auto">
            <a:xfrm>
              <a:off x="4854" y="3051"/>
              <a:ext cx="495" cy="129"/>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95" name="Line 108"/>
            <p:cNvSpPr>
              <a:spLocks noChangeShapeType="1"/>
            </p:cNvSpPr>
            <p:nvPr/>
          </p:nvSpPr>
          <p:spPr bwMode="auto">
            <a:xfrm>
              <a:off x="4890" y="3003"/>
              <a:ext cx="465" cy="117"/>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96" name="Line 109"/>
            <p:cNvSpPr>
              <a:spLocks noChangeShapeType="1"/>
            </p:cNvSpPr>
            <p:nvPr/>
          </p:nvSpPr>
          <p:spPr bwMode="auto">
            <a:xfrm>
              <a:off x="4884" y="2940"/>
              <a:ext cx="495" cy="129"/>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4134806963"/>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457325" y="215900"/>
            <a:ext cx="7269163" cy="866775"/>
          </a:xfrm>
        </p:spPr>
        <p:txBody>
          <a:bodyPr/>
          <a:lstStyle/>
          <a:p>
            <a:pPr eaLnBrk="1" hangingPunct="1"/>
            <a:r>
              <a:rPr lang="en-US" b="1" u="sng"/>
              <a:t>NETWORK TOPOLOGIES</a:t>
            </a:r>
          </a:p>
        </p:txBody>
      </p:sp>
      <p:sp>
        <p:nvSpPr>
          <p:cNvPr id="37891" name="Text Box 3"/>
          <p:cNvSpPr txBox="1">
            <a:spLocks noChangeArrowheads="1"/>
          </p:cNvSpPr>
          <p:nvPr/>
        </p:nvSpPr>
        <p:spPr bwMode="auto">
          <a:xfrm>
            <a:off x="1589088" y="1563688"/>
            <a:ext cx="7162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solidFill>
                  <a:srgbClr val="063DE8"/>
                </a:solidFill>
              </a:rPr>
              <a:t>The Fashion of Connecting the Computers in a Network  shall be termed as Topology.</a:t>
            </a:r>
          </a:p>
          <a:p>
            <a:pPr eaLnBrk="1" hangingPunct="1">
              <a:spcBef>
                <a:spcPct val="50000"/>
              </a:spcBef>
            </a:pPr>
            <a:r>
              <a:rPr lang="en-US">
                <a:solidFill>
                  <a:srgbClr val="063DE8"/>
                </a:solidFill>
              </a:rPr>
              <a:t>There are different types of Topologies as below.</a:t>
            </a:r>
          </a:p>
          <a:p>
            <a:pPr eaLnBrk="1" hangingPunct="1">
              <a:spcBef>
                <a:spcPct val="50000"/>
              </a:spcBef>
              <a:buFontTx/>
              <a:buAutoNum type="arabicPeriod"/>
            </a:pPr>
            <a:r>
              <a:rPr lang="en-US">
                <a:solidFill>
                  <a:srgbClr val="063DE8"/>
                </a:solidFill>
              </a:rPr>
              <a:t>Bus</a:t>
            </a:r>
          </a:p>
          <a:p>
            <a:pPr eaLnBrk="1" hangingPunct="1">
              <a:spcBef>
                <a:spcPct val="50000"/>
              </a:spcBef>
              <a:buFontTx/>
              <a:buAutoNum type="arabicPeriod"/>
            </a:pPr>
            <a:r>
              <a:rPr lang="en-US">
                <a:solidFill>
                  <a:srgbClr val="063DE8"/>
                </a:solidFill>
              </a:rPr>
              <a:t>Ring</a:t>
            </a:r>
          </a:p>
          <a:p>
            <a:pPr eaLnBrk="1" hangingPunct="1">
              <a:spcBef>
                <a:spcPct val="50000"/>
              </a:spcBef>
              <a:buFontTx/>
              <a:buAutoNum type="arabicPeriod"/>
            </a:pPr>
            <a:r>
              <a:rPr lang="en-US">
                <a:solidFill>
                  <a:srgbClr val="063DE8"/>
                </a:solidFill>
              </a:rPr>
              <a:t>Star</a:t>
            </a:r>
          </a:p>
          <a:p>
            <a:pPr eaLnBrk="1" hangingPunct="1">
              <a:spcBef>
                <a:spcPct val="50000"/>
              </a:spcBef>
              <a:buFontTx/>
              <a:buAutoNum type="arabicPeriod"/>
            </a:pPr>
            <a:r>
              <a:rPr lang="en-US">
                <a:solidFill>
                  <a:srgbClr val="063DE8"/>
                </a:solidFill>
              </a:rPr>
              <a:t>Mesh</a:t>
            </a:r>
          </a:p>
          <a:p>
            <a:pPr eaLnBrk="1" hangingPunct="1">
              <a:spcBef>
                <a:spcPct val="50000"/>
              </a:spcBef>
              <a:buFontTx/>
              <a:buAutoNum type="arabicPeriod"/>
            </a:pPr>
            <a:endParaRPr lang="en-US">
              <a:solidFill>
                <a:srgbClr val="063DE8"/>
              </a:solidFill>
            </a:endParaRPr>
          </a:p>
        </p:txBody>
      </p:sp>
    </p:spTree>
    <p:extLst>
      <p:ext uri="{BB962C8B-B14F-4D97-AF65-F5344CB8AC3E}">
        <p14:creationId xmlns:p14="http://schemas.microsoft.com/office/powerpoint/2010/main" val="804805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4294967295"/>
          </p:nvPr>
        </p:nvSpPr>
        <p:spPr>
          <a:xfrm>
            <a:off x="2952750" y="6248400"/>
            <a:ext cx="4552950" cy="45720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t>Madras University Training  – 19</a:t>
            </a:r>
            <a:r>
              <a:rPr lang="en-US" sz="1400" baseline="30000"/>
              <a:t>th</a:t>
            </a:r>
            <a:r>
              <a:rPr lang="en-US" sz="1400"/>
              <a:t> October 2005</a:t>
            </a:r>
          </a:p>
        </p:txBody>
      </p:sp>
      <p:sp>
        <p:nvSpPr>
          <p:cNvPr id="38915" name="Rectangle 2"/>
          <p:cNvSpPr>
            <a:spLocks noGrp="1" noChangeArrowheads="1"/>
          </p:cNvSpPr>
          <p:nvPr>
            <p:ph type="title"/>
          </p:nvPr>
        </p:nvSpPr>
        <p:spPr/>
        <p:txBody>
          <a:bodyPr/>
          <a:lstStyle/>
          <a:p>
            <a:pPr eaLnBrk="1" hangingPunct="1"/>
            <a:r>
              <a:rPr lang="en-US"/>
              <a:t>bus</a:t>
            </a:r>
          </a:p>
        </p:txBody>
      </p:sp>
      <p:sp>
        <p:nvSpPr>
          <p:cNvPr id="38916" name="Rectangle 3"/>
          <p:cNvSpPr>
            <a:spLocks noChangeArrowheads="1"/>
          </p:cNvSpPr>
          <p:nvPr/>
        </p:nvSpPr>
        <p:spPr bwMode="auto">
          <a:xfrm>
            <a:off x="1871663" y="2347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pic>
        <p:nvPicPr>
          <p:cNvPr id="38917" name="Picture 4" descr="http://firewall.cx/pictures/topologies-bus.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9071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4294967295"/>
          </p:nvPr>
        </p:nvSpPr>
        <p:spPr>
          <a:xfrm>
            <a:off x="2952750" y="6248400"/>
            <a:ext cx="4552950" cy="45720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t>Madras University Training  – 19</a:t>
            </a:r>
            <a:r>
              <a:rPr lang="en-US" sz="1400" baseline="30000"/>
              <a:t>th</a:t>
            </a:r>
            <a:r>
              <a:rPr lang="en-US" sz="1400"/>
              <a:t> October 2005</a:t>
            </a:r>
          </a:p>
        </p:txBody>
      </p:sp>
      <p:sp>
        <p:nvSpPr>
          <p:cNvPr id="39939" name="Rectangle 2"/>
          <p:cNvSpPr>
            <a:spLocks noGrp="1" noChangeArrowheads="1"/>
          </p:cNvSpPr>
          <p:nvPr>
            <p:ph type="title"/>
          </p:nvPr>
        </p:nvSpPr>
        <p:spPr/>
        <p:txBody>
          <a:bodyPr/>
          <a:lstStyle/>
          <a:p>
            <a:pPr eaLnBrk="1" hangingPunct="1"/>
            <a:r>
              <a:rPr lang="en-US"/>
              <a:t>Ring</a:t>
            </a:r>
          </a:p>
        </p:txBody>
      </p:sp>
      <p:sp>
        <p:nvSpPr>
          <p:cNvPr id="39940" name="Rectangle 3"/>
          <p:cNvSpPr>
            <a:spLocks noChangeArrowheads="1"/>
          </p:cNvSpPr>
          <p:nvPr/>
        </p:nvSpPr>
        <p:spPr bwMode="auto">
          <a:xfrm>
            <a:off x="2571750" y="2133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pic>
        <p:nvPicPr>
          <p:cNvPr id="39941" name="Picture 4" descr="http://firewall.cx/pictures/topologies-ring.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8770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4294967295"/>
          </p:nvPr>
        </p:nvSpPr>
        <p:spPr>
          <a:xfrm>
            <a:off x="2952750" y="6248400"/>
            <a:ext cx="4552950" cy="45720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t>Madras University Training  – 19</a:t>
            </a:r>
            <a:r>
              <a:rPr lang="en-US" sz="1400" baseline="30000"/>
              <a:t>th</a:t>
            </a:r>
            <a:r>
              <a:rPr lang="en-US" sz="1400"/>
              <a:t> October 2005</a:t>
            </a:r>
          </a:p>
        </p:txBody>
      </p:sp>
      <p:sp>
        <p:nvSpPr>
          <p:cNvPr id="40963" name="Rectangle 2"/>
          <p:cNvSpPr>
            <a:spLocks noGrp="1" noChangeArrowheads="1"/>
          </p:cNvSpPr>
          <p:nvPr>
            <p:ph type="title"/>
          </p:nvPr>
        </p:nvSpPr>
        <p:spPr/>
        <p:txBody>
          <a:bodyPr/>
          <a:lstStyle/>
          <a:p>
            <a:pPr eaLnBrk="1" hangingPunct="1"/>
            <a:r>
              <a:rPr lang="en-US"/>
              <a:t>Star</a:t>
            </a:r>
          </a:p>
        </p:txBody>
      </p:sp>
      <p:sp>
        <p:nvSpPr>
          <p:cNvPr id="40964" name="Rectangle 3"/>
          <p:cNvSpPr>
            <a:spLocks noChangeArrowheads="1"/>
          </p:cNvSpPr>
          <p:nvPr/>
        </p:nvSpPr>
        <p:spPr bwMode="auto">
          <a:xfrm>
            <a:off x="2571750" y="2000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pic>
        <p:nvPicPr>
          <p:cNvPr id="40965" name="Picture 4" descr="http://firewall.cx/pictures/topologies-sta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network</a:t>
            </a:r>
          </a:p>
        </p:txBody>
      </p:sp>
      <p:sp>
        <p:nvSpPr>
          <p:cNvPr id="3" name="Slide Number Placeholder 2"/>
          <p:cNvSpPr>
            <a:spLocks noGrp="1"/>
          </p:cNvSpPr>
          <p:nvPr>
            <p:ph type="sldNum" sz="quarter" idx="12"/>
          </p:nvPr>
        </p:nvSpPr>
        <p:spPr/>
        <p:txBody>
          <a:bodyPr/>
          <a:lstStyle/>
          <a:p>
            <a:fld id="{313880FF-B11A-4FA9-B5CC-7226C1B8517C}" type="slidenum">
              <a:rPr lang="en-GB" smtClean="0"/>
              <a:pPr/>
              <a:t>5</a:t>
            </a:fld>
            <a:endParaRPr lang="en-GB" dirty="0"/>
          </a:p>
        </p:txBody>
      </p:sp>
      <p:sp>
        <p:nvSpPr>
          <p:cNvPr id="4" name="AutoShape 2" descr="Email symbol on laptop screen - Free computer ic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Email symbol on laptop screen - Free computer ic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ree Computer Clip Art with No Background - ClipartKe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Desktop computer icon computer - Transparent PNG &amp; SVG vector fi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41535"/>
            <a:ext cx="1549265" cy="15492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Desktop computer icon computer - Transparent PNG &amp; SVG vector fi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041535"/>
            <a:ext cx="1549265" cy="154926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a:stCxn id="1036" idx="3"/>
            <a:endCxn id="11" idx="1"/>
          </p:cNvCxnSpPr>
          <p:nvPr/>
        </p:nvCxnSpPr>
        <p:spPr>
          <a:xfrm>
            <a:off x="2387465" y="1816168"/>
            <a:ext cx="3937135"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95600" y="1981200"/>
            <a:ext cx="2895600" cy="923330"/>
          </a:xfrm>
          <a:prstGeom prst="rect">
            <a:avLst/>
          </a:prstGeom>
          <a:noFill/>
        </p:spPr>
        <p:txBody>
          <a:bodyPr wrap="square" rtlCol="0">
            <a:spAutoFit/>
          </a:bodyPr>
          <a:lstStyle/>
          <a:p>
            <a:pPr algn="ctr"/>
            <a:r>
              <a:rPr lang="en-US" dirty="0"/>
              <a:t>UTP – Cross cable is enough to connect two PCs</a:t>
            </a:r>
          </a:p>
        </p:txBody>
      </p:sp>
      <p:pic>
        <p:nvPicPr>
          <p:cNvPr id="1040" name="Picture 16" descr="Laptop wifi Icon | Flatastic 11 Iconset | Custom Icon Desig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413" y="4343400"/>
            <a:ext cx="1444625" cy="1444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352800" y="908502"/>
            <a:ext cx="1981200" cy="369332"/>
          </a:xfrm>
          <a:prstGeom prst="rect">
            <a:avLst/>
          </a:prstGeom>
          <a:noFill/>
        </p:spPr>
        <p:txBody>
          <a:bodyPr wrap="square" rtlCol="0">
            <a:spAutoFit/>
          </a:bodyPr>
          <a:lstStyle/>
          <a:p>
            <a:pPr algn="ctr"/>
            <a:r>
              <a:rPr lang="en-US" b="1" u="sng" dirty="0"/>
              <a:t>Wired Network</a:t>
            </a:r>
          </a:p>
        </p:txBody>
      </p:sp>
      <p:pic>
        <p:nvPicPr>
          <p:cNvPr id="18" name="Picture 16" descr="Laptop wifi Icon | Flatastic 11 Iconset | Custom Icon Desig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4238" y="4267200"/>
            <a:ext cx="1444625" cy="14446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371600" y="5788025"/>
            <a:ext cx="381000" cy="369332"/>
          </a:xfrm>
          <a:prstGeom prst="rect">
            <a:avLst/>
          </a:prstGeom>
          <a:noFill/>
          <a:ln>
            <a:solidFill>
              <a:schemeClr val="tx2"/>
            </a:solidFill>
          </a:ln>
        </p:spPr>
        <p:txBody>
          <a:bodyPr wrap="square" rtlCol="0">
            <a:spAutoFit/>
          </a:bodyPr>
          <a:lstStyle/>
          <a:p>
            <a:pPr algn="ctr"/>
            <a:r>
              <a:rPr lang="en-US" dirty="0"/>
              <a:t>A</a:t>
            </a:r>
          </a:p>
        </p:txBody>
      </p:sp>
      <p:sp>
        <p:nvSpPr>
          <p:cNvPr id="21" name="TextBox 20"/>
          <p:cNvSpPr txBox="1"/>
          <p:nvPr/>
        </p:nvSpPr>
        <p:spPr>
          <a:xfrm>
            <a:off x="1239666" y="2457669"/>
            <a:ext cx="381000" cy="369332"/>
          </a:xfrm>
          <a:prstGeom prst="rect">
            <a:avLst/>
          </a:prstGeom>
          <a:noFill/>
          <a:ln>
            <a:solidFill>
              <a:schemeClr val="tx2"/>
            </a:solidFill>
          </a:ln>
        </p:spPr>
        <p:txBody>
          <a:bodyPr wrap="square" rtlCol="0">
            <a:spAutoFit/>
          </a:bodyPr>
          <a:lstStyle/>
          <a:p>
            <a:pPr algn="ctr"/>
            <a:r>
              <a:rPr lang="en-US" dirty="0"/>
              <a:t>A</a:t>
            </a:r>
          </a:p>
        </p:txBody>
      </p:sp>
      <p:sp>
        <p:nvSpPr>
          <p:cNvPr id="22" name="TextBox 21"/>
          <p:cNvSpPr txBox="1"/>
          <p:nvPr/>
        </p:nvSpPr>
        <p:spPr>
          <a:xfrm>
            <a:off x="7106050" y="5711825"/>
            <a:ext cx="381000" cy="369332"/>
          </a:xfrm>
          <a:prstGeom prst="rect">
            <a:avLst/>
          </a:prstGeom>
          <a:noFill/>
          <a:ln>
            <a:solidFill>
              <a:schemeClr val="tx2"/>
            </a:solidFill>
          </a:ln>
        </p:spPr>
        <p:txBody>
          <a:bodyPr wrap="square" rtlCol="0">
            <a:spAutoFit/>
          </a:bodyPr>
          <a:lstStyle/>
          <a:p>
            <a:pPr algn="ctr"/>
            <a:r>
              <a:rPr lang="en-US" dirty="0"/>
              <a:t>B</a:t>
            </a:r>
          </a:p>
        </p:txBody>
      </p:sp>
      <p:sp>
        <p:nvSpPr>
          <p:cNvPr id="23" name="TextBox 22"/>
          <p:cNvSpPr txBox="1"/>
          <p:nvPr/>
        </p:nvSpPr>
        <p:spPr>
          <a:xfrm>
            <a:off x="6781800" y="2505400"/>
            <a:ext cx="381000" cy="369332"/>
          </a:xfrm>
          <a:prstGeom prst="rect">
            <a:avLst/>
          </a:prstGeom>
          <a:noFill/>
          <a:ln>
            <a:solidFill>
              <a:schemeClr val="tx2"/>
            </a:solidFill>
          </a:ln>
        </p:spPr>
        <p:txBody>
          <a:bodyPr wrap="square" rtlCol="0">
            <a:spAutoFit/>
          </a:bodyPr>
          <a:lstStyle/>
          <a:p>
            <a:pPr algn="ctr"/>
            <a:r>
              <a:rPr lang="en-US" dirty="0"/>
              <a:t>B</a:t>
            </a:r>
          </a:p>
        </p:txBody>
      </p:sp>
      <p:sp>
        <p:nvSpPr>
          <p:cNvPr id="16" name="TextBox 15"/>
          <p:cNvSpPr txBox="1"/>
          <p:nvPr/>
        </p:nvSpPr>
        <p:spPr>
          <a:xfrm>
            <a:off x="2895600" y="5619492"/>
            <a:ext cx="3505200" cy="1200329"/>
          </a:xfrm>
          <a:prstGeom prst="rect">
            <a:avLst/>
          </a:prstGeom>
          <a:noFill/>
        </p:spPr>
        <p:txBody>
          <a:bodyPr wrap="square" rtlCol="0">
            <a:spAutoFit/>
          </a:bodyPr>
          <a:lstStyle/>
          <a:p>
            <a:pPr algn="ctr"/>
            <a:r>
              <a:rPr lang="en-US" dirty="0"/>
              <a:t>Both A &amp; B can communicate directly using wireless network interface card without any network device</a:t>
            </a:r>
          </a:p>
        </p:txBody>
      </p:sp>
      <p:sp>
        <p:nvSpPr>
          <p:cNvPr id="26" name="TextBox 25"/>
          <p:cNvSpPr txBox="1"/>
          <p:nvPr/>
        </p:nvSpPr>
        <p:spPr>
          <a:xfrm>
            <a:off x="3048000" y="3533164"/>
            <a:ext cx="3124200" cy="369332"/>
          </a:xfrm>
          <a:prstGeom prst="rect">
            <a:avLst/>
          </a:prstGeom>
          <a:noFill/>
        </p:spPr>
        <p:txBody>
          <a:bodyPr wrap="square" rtlCol="0">
            <a:spAutoFit/>
          </a:bodyPr>
          <a:lstStyle/>
          <a:p>
            <a:pPr algn="ctr"/>
            <a:r>
              <a:rPr lang="en-US" b="1" u="sng" dirty="0"/>
              <a:t>Wireless network (Ad-hoc)</a:t>
            </a:r>
          </a:p>
        </p:txBody>
      </p:sp>
    </p:spTree>
    <p:extLst>
      <p:ext uri="{BB962C8B-B14F-4D97-AF65-F5344CB8AC3E}">
        <p14:creationId xmlns:p14="http://schemas.microsoft.com/office/powerpoint/2010/main" val="3384210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4294967295"/>
          </p:nvPr>
        </p:nvSpPr>
        <p:spPr>
          <a:xfrm>
            <a:off x="2952750" y="6248400"/>
            <a:ext cx="4552950" cy="45720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t>Madras University Training  – 19</a:t>
            </a:r>
            <a:r>
              <a:rPr lang="en-US" sz="1400" baseline="30000"/>
              <a:t>th</a:t>
            </a:r>
            <a:r>
              <a:rPr lang="en-US" sz="1400"/>
              <a:t> October 2005</a:t>
            </a:r>
          </a:p>
        </p:txBody>
      </p:sp>
      <p:sp>
        <p:nvSpPr>
          <p:cNvPr id="41987" name="Rectangle 2"/>
          <p:cNvSpPr>
            <a:spLocks noGrp="1" noChangeArrowheads="1"/>
          </p:cNvSpPr>
          <p:nvPr>
            <p:ph type="title"/>
          </p:nvPr>
        </p:nvSpPr>
        <p:spPr/>
        <p:txBody>
          <a:bodyPr/>
          <a:lstStyle/>
          <a:p>
            <a:pPr eaLnBrk="1" hangingPunct="1"/>
            <a:r>
              <a:rPr lang="en-US"/>
              <a:t>Mesh</a:t>
            </a:r>
          </a:p>
        </p:txBody>
      </p:sp>
      <p:sp>
        <p:nvSpPr>
          <p:cNvPr id="41988" name="Rectangle 3"/>
          <p:cNvSpPr>
            <a:spLocks noChangeArrowheads="1"/>
          </p:cNvSpPr>
          <p:nvPr/>
        </p:nvSpPr>
        <p:spPr bwMode="auto">
          <a:xfrm>
            <a:off x="2571750" y="2347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pic>
        <p:nvPicPr>
          <p:cNvPr id="41989" name="Picture 4" descr="http://firewall.cx/pictures/topologies-mesh.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48493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4294967295"/>
          </p:nvPr>
        </p:nvSpPr>
        <p:spPr>
          <a:xfrm>
            <a:off x="2952750" y="6248400"/>
            <a:ext cx="4552950" cy="45720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t>Madras University Training  – 19</a:t>
            </a:r>
            <a:r>
              <a:rPr lang="en-US" sz="1400" baseline="30000"/>
              <a:t>th</a:t>
            </a:r>
            <a:r>
              <a:rPr lang="en-US" sz="1400"/>
              <a:t> October 2005</a:t>
            </a:r>
          </a:p>
        </p:txBody>
      </p:sp>
      <p:sp>
        <p:nvSpPr>
          <p:cNvPr id="43011" name="Rectangle 1026"/>
          <p:cNvSpPr>
            <a:spLocks noGrp="1" noChangeArrowheads="1"/>
          </p:cNvSpPr>
          <p:nvPr>
            <p:ph type="title"/>
          </p:nvPr>
        </p:nvSpPr>
        <p:spPr/>
        <p:txBody>
          <a:bodyPr/>
          <a:lstStyle/>
          <a:p>
            <a:pPr eaLnBrk="1" hangingPunct="1"/>
            <a:r>
              <a:rPr lang="en-US"/>
              <a:t>Hybrid-Star &amp; Bus</a:t>
            </a:r>
          </a:p>
        </p:txBody>
      </p:sp>
      <p:sp>
        <p:nvSpPr>
          <p:cNvPr id="43012" name="Rectangle 1027"/>
          <p:cNvSpPr>
            <a:spLocks noChangeArrowheads="1"/>
          </p:cNvSpPr>
          <p:nvPr/>
        </p:nvSpPr>
        <p:spPr bwMode="auto">
          <a:xfrm>
            <a:off x="2571750" y="2147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pic>
        <p:nvPicPr>
          <p:cNvPr id="43013" name="Picture 1028" descr="http://firewall.cx/pictures/topologies-hybrid-star-bus.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05206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4294967295"/>
          </p:nvPr>
        </p:nvSpPr>
        <p:spPr>
          <a:xfrm>
            <a:off x="2952750" y="6248400"/>
            <a:ext cx="4552950" cy="45720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t>Madras University Training  – 19</a:t>
            </a:r>
            <a:r>
              <a:rPr lang="en-US" sz="1400" baseline="30000"/>
              <a:t>th</a:t>
            </a:r>
            <a:r>
              <a:rPr lang="en-US" sz="1400"/>
              <a:t> October 2005</a:t>
            </a:r>
          </a:p>
        </p:txBody>
      </p:sp>
      <p:sp>
        <p:nvSpPr>
          <p:cNvPr id="44035" name="Rectangle 2"/>
          <p:cNvSpPr>
            <a:spLocks noGrp="1" noChangeArrowheads="1"/>
          </p:cNvSpPr>
          <p:nvPr>
            <p:ph type="title"/>
          </p:nvPr>
        </p:nvSpPr>
        <p:spPr/>
        <p:txBody>
          <a:bodyPr/>
          <a:lstStyle/>
          <a:p>
            <a:pPr eaLnBrk="1" hangingPunct="1"/>
            <a:r>
              <a:rPr lang="en-US"/>
              <a:t>Hybrid –Star &amp; Ring</a:t>
            </a:r>
          </a:p>
        </p:txBody>
      </p:sp>
      <p:sp>
        <p:nvSpPr>
          <p:cNvPr id="44036" name="Rectangle 3"/>
          <p:cNvSpPr>
            <a:spLocks noChangeArrowheads="1"/>
          </p:cNvSpPr>
          <p:nvPr/>
        </p:nvSpPr>
        <p:spPr bwMode="auto">
          <a:xfrm>
            <a:off x="2490788" y="1757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pic>
        <p:nvPicPr>
          <p:cNvPr id="44037" name="Picture 4" descr="http://firewall.cx/pictures/topologies-hybrid-star-ring.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04035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4422-684C-4E54-9101-5BB6EBCD1F94}"/>
              </a:ext>
            </a:extLst>
          </p:cNvPr>
          <p:cNvSpPr>
            <a:spLocks noGrp="1"/>
          </p:cNvSpPr>
          <p:nvPr>
            <p:ph type="title"/>
          </p:nvPr>
        </p:nvSpPr>
        <p:spPr/>
        <p:txBody>
          <a:bodyPr/>
          <a:lstStyle/>
          <a:p>
            <a:r>
              <a:rPr lang="en-US" b="0" i="0" dirty="0">
                <a:solidFill>
                  <a:srgbClr val="444444"/>
                </a:solidFill>
                <a:effectLst/>
                <a:latin typeface="Segoe UI" panose="020B0502040204020203" pitchFamily="34" charset="0"/>
              </a:rPr>
              <a:t>Metropolitan Area Network</a:t>
            </a:r>
            <a:endParaRPr lang="en-IN" dirty="0"/>
          </a:p>
        </p:txBody>
      </p:sp>
      <p:sp>
        <p:nvSpPr>
          <p:cNvPr id="3" name="Content Placeholder 2">
            <a:extLst>
              <a:ext uri="{FF2B5EF4-FFF2-40B4-BE49-F238E27FC236}">
                <a16:creationId xmlns:a16="http://schemas.microsoft.com/office/drawing/2014/main" id="{E41BB675-F3C8-4DEC-AF3F-9194A42DB790}"/>
              </a:ext>
            </a:extLst>
          </p:cNvPr>
          <p:cNvSpPr>
            <a:spLocks noGrp="1"/>
          </p:cNvSpPr>
          <p:nvPr>
            <p:ph idx="1"/>
          </p:nvPr>
        </p:nvSpPr>
        <p:spPr/>
        <p:txBody>
          <a:bodyPr/>
          <a:lstStyle/>
          <a:p>
            <a:endParaRPr lang="en-US" b="0" i="0" dirty="0">
              <a:solidFill>
                <a:srgbClr val="444444"/>
              </a:solidFill>
              <a:effectLst/>
              <a:latin typeface="Segoe UI" panose="020B0502040204020203" pitchFamily="34" charset="0"/>
            </a:endParaRPr>
          </a:p>
          <a:p>
            <a:endParaRPr lang="en-US" dirty="0">
              <a:solidFill>
                <a:srgbClr val="444444"/>
              </a:solidFill>
              <a:latin typeface="Segoe UI" panose="020B0502040204020203" pitchFamily="34" charset="0"/>
            </a:endParaRPr>
          </a:p>
          <a:p>
            <a:pPr algn="just"/>
            <a:r>
              <a:rPr lang="en-US" b="0" i="0" dirty="0">
                <a:solidFill>
                  <a:srgbClr val="444444"/>
                </a:solidFill>
                <a:effectLst/>
                <a:latin typeface="Segoe UI" panose="020B0502040204020203" pitchFamily="34" charset="0"/>
              </a:rPr>
              <a:t>A </a:t>
            </a:r>
            <a:r>
              <a:rPr lang="en-US" b="0" i="0" dirty="0">
                <a:solidFill>
                  <a:srgbClr val="FF0000"/>
                </a:solidFill>
                <a:effectLst/>
                <a:latin typeface="Segoe UI" panose="020B0502040204020203" pitchFamily="34" charset="0"/>
              </a:rPr>
              <a:t>metropolitan area network (MAN) </a:t>
            </a:r>
            <a:r>
              <a:rPr lang="en-US" b="0" i="0" dirty="0">
                <a:solidFill>
                  <a:srgbClr val="444444"/>
                </a:solidFill>
                <a:effectLst/>
                <a:latin typeface="Segoe UI" panose="020B0502040204020203" pitchFamily="34" charset="0"/>
              </a:rPr>
              <a:t>is a computer network that interconnects users with computer resources in a geographic region of the size of a metropolitan area. </a:t>
            </a:r>
          </a:p>
          <a:p>
            <a:pPr algn="just"/>
            <a:endParaRPr lang="en-US" dirty="0">
              <a:solidFill>
                <a:srgbClr val="444444"/>
              </a:solidFill>
              <a:latin typeface="Segoe UI" panose="020B0502040204020203" pitchFamily="34" charset="0"/>
            </a:endParaRPr>
          </a:p>
          <a:p>
            <a:pPr algn="just"/>
            <a:endParaRPr lang="en-US" b="0" i="0" dirty="0">
              <a:solidFill>
                <a:srgbClr val="444444"/>
              </a:solidFill>
              <a:effectLst/>
              <a:latin typeface="Segoe UI" panose="020B0502040204020203" pitchFamily="34" charset="0"/>
            </a:endParaRPr>
          </a:p>
          <a:p>
            <a:pPr algn="just"/>
            <a:r>
              <a:rPr lang="en-US" b="0" i="0" dirty="0">
                <a:solidFill>
                  <a:srgbClr val="444444"/>
                </a:solidFill>
                <a:effectLst/>
                <a:latin typeface="Segoe UI" panose="020B0502040204020203" pitchFamily="34" charset="0"/>
              </a:rPr>
              <a:t>The term MAN is applied to the interconnection of local area networks (LANs) in a city into a single larger network which may then also offer efficient connection to a wide area network. </a:t>
            </a:r>
            <a:endParaRPr lang="en-IN" dirty="0"/>
          </a:p>
        </p:txBody>
      </p:sp>
      <p:sp>
        <p:nvSpPr>
          <p:cNvPr id="4" name="Slide Number Placeholder 3">
            <a:extLst>
              <a:ext uri="{FF2B5EF4-FFF2-40B4-BE49-F238E27FC236}">
                <a16:creationId xmlns:a16="http://schemas.microsoft.com/office/drawing/2014/main" id="{DED9EE94-E9E0-49A7-BD3B-DF2E2E27E59D}"/>
              </a:ext>
            </a:extLst>
          </p:cNvPr>
          <p:cNvSpPr>
            <a:spLocks noGrp="1"/>
          </p:cNvSpPr>
          <p:nvPr>
            <p:ph type="sldNum" sz="quarter" idx="12"/>
          </p:nvPr>
        </p:nvSpPr>
        <p:spPr/>
        <p:txBody>
          <a:bodyPr/>
          <a:lstStyle/>
          <a:p>
            <a:fld id="{313880FF-B11A-4FA9-B5CC-7226C1B8517C}" type="slidenum">
              <a:rPr lang="en-GB" smtClean="0"/>
              <a:pPr/>
              <a:t>53</a:t>
            </a:fld>
            <a:endParaRPr lang="en-GB" dirty="0"/>
          </a:p>
        </p:txBody>
      </p:sp>
    </p:spTree>
    <p:extLst>
      <p:ext uri="{BB962C8B-B14F-4D97-AF65-F5344CB8AC3E}">
        <p14:creationId xmlns:p14="http://schemas.microsoft.com/office/powerpoint/2010/main" val="783596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8C78-0A6B-4578-BEC8-1E6EDE11D9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6AC34B-10CE-4AE6-A50A-893AD697BD39}"/>
              </a:ext>
            </a:extLst>
          </p:cNvPr>
          <p:cNvSpPr>
            <a:spLocks noGrp="1"/>
          </p:cNvSpPr>
          <p:nvPr>
            <p:ph idx="1"/>
          </p:nvPr>
        </p:nvSpPr>
        <p:spPr/>
        <p:txBody>
          <a:bodyPr/>
          <a:lstStyle/>
          <a:p>
            <a:pPr algn="l"/>
            <a:r>
              <a:rPr lang="en-US" b="0" i="0" dirty="0">
                <a:solidFill>
                  <a:srgbClr val="111111"/>
                </a:solidFill>
                <a:effectLst/>
                <a:latin typeface="Roboto"/>
              </a:rPr>
              <a:t>A </a:t>
            </a:r>
            <a:r>
              <a:rPr lang="en-US" b="1" i="0" dirty="0">
                <a:solidFill>
                  <a:srgbClr val="FF0000"/>
                </a:solidFill>
                <a:effectLst/>
                <a:latin typeface="Roboto"/>
              </a:rPr>
              <a:t>wide area network</a:t>
            </a:r>
            <a:r>
              <a:rPr lang="en-US" b="0" i="0" dirty="0">
                <a:solidFill>
                  <a:srgbClr val="FF0000"/>
                </a:solidFill>
                <a:effectLst/>
                <a:latin typeface="Roboto"/>
              </a:rPr>
              <a:t> </a:t>
            </a:r>
            <a:r>
              <a:rPr lang="en-US" b="0" i="0" dirty="0">
                <a:solidFill>
                  <a:srgbClr val="111111"/>
                </a:solidFill>
                <a:effectLst/>
                <a:latin typeface="Roboto"/>
              </a:rPr>
              <a:t>(WAN) is a telecommunications network that extends over a large geographic area for the primary purpose of computer networking. Wide area networks are often established with leased telecommunication circuits.</a:t>
            </a:r>
          </a:p>
          <a:p>
            <a:br>
              <a:rPr lang="en-US" b="0" i="0" dirty="0">
                <a:solidFill>
                  <a:srgbClr val="444444"/>
                </a:solidFill>
                <a:effectLst/>
                <a:latin typeface="Roboto"/>
              </a:rPr>
            </a:br>
            <a:endParaRPr lang="en-IN" dirty="0"/>
          </a:p>
        </p:txBody>
      </p:sp>
      <p:sp>
        <p:nvSpPr>
          <p:cNvPr id="4" name="Slide Number Placeholder 3">
            <a:extLst>
              <a:ext uri="{FF2B5EF4-FFF2-40B4-BE49-F238E27FC236}">
                <a16:creationId xmlns:a16="http://schemas.microsoft.com/office/drawing/2014/main" id="{47DE4589-3778-4C9F-B7C2-847B80FA65C7}"/>
              </a:ext>
            </a:extLst>
          </p:cNvPr>
          <p:cNvSpPr>
            <a:spLocks noGrp="1"/>
          </p:cNvSpPr>
          <p:nvPr>
            <p:ph type="sldNum" sz="quarter" idx="12"/>
          </p:nvPr>
        </p:nvSpPr>
        <p:spPr/>
        <p:txBody>
          <a:bodyPr/>
          <a:lstStyle/>
          <a:p>
            <a:fld id="{313880FF-B11A-4FA9-B5CC-7226C1B8517C}" type="slidenum">
              <a:rPr lang="en-GB" smtClean="0"/>
              <a:pPr/>
              <a:t>54</a:t>
            </a:fld>
            <a:endParaRPr lang="en-GB" dirty="0"/>
          </a:p>
        </p:txBody>
      </p:sp>
    </p:spTree>
    <p:extLst>
      <p:ext uri="{BB962C8B-B14F-4D97-AF65-F5344CB8AC3E}">
        <p14:creationId xmlns:p14="http://schemas.microsoft.com/office/powerpoint/2010/main" val="13183321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FE710-A43C-48BD-99BE-12FACD0C1E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DB9765-73DF-484A-A85E-0E86CAF0C84F}"/>
              </a:ext>
            </a:extLst>
          </p:cNvPr>
          <p:cNvSpPr>
            <a:spLocks noGrp="1"/>
          </p:cNvSpPr>
          <p:nvPr>
            <p:ph idx="1"/>
          </p:nvPr>
        </p:nvSpPr>
        <p:spPr/>
        <p:txBody>
          <a:bodyPr/>
          <a:lstStyle/>
          <a:p>
            <a:pPr algn="l"/>
            <a:endParaRPr lang="en-US" b="0" i="0" dirty="0">
              <a:solidFill>
                <a:srgbClr val="111111"/>
              </a:solidFill>
              <a:effectLst/>
              <a:latin typeface="Roboto"/>
            </a:endParaRPr>
          </a:p>
          <a:p>
            <a:pPr algn="l"/>
            <a:endParaRPr lang="en-US" dirty="0">
              <a:solidFill>
                <a:srgbClr val="111111"/>
              </a:solidFill>
              <a:latin typeface="Roboto"/>
            </a:endParaRPr>
          </a:p>
          <a:p>
            <a:pPr algn="l"/>
            <a:r>
              <a:rPr lang="en-US" b="0" i="0" dirty="0">
                <a:solidFill>
                  <a:srgbClr val="111111"/>
                </a:solidFill>
                <a:effectLst/>
                <a:latin typeface="Roboto"/>
              </a:rPr>
              <a:t>A</a:t>
            </a:r>
            <a:r>
              <a:rPr lang="en-US" b="0" i="0" dirty="0">
                <a:solidFill>
                  <a:srgbClr val="FF0000"/>
                </a:solidFill>
                <a:effectLst/>
                <a:latin typeface="Roboto"/>
              </a:rPr>
              <a:t> </a:t>
            </a:r>
            <a:r>
              <a:rPr lang="en-US" b="1" dirty="0">
                <a:solidFill>
                  <a:srgbClr val="FF0000"/>
                </a:solidFill>
                <a:latin typeface="Roboto"/>
              </a:rPr>
              <a:t>C</a:t>
            </a:r>
            <a:r>
              <a:rPr lang="en-US" b="1" i="0" dirty="0">
                <a:solidFill>
                  <a:srgbClr val="FF0000"/>
                </a:solidFill>
                <a:effectLst/>
                <a:latin typeface="Roboto"/>
              </a:rPr>
              <a:t>ontroller </a:t>
            </a:r>
            <a:r>
              <a:rPr lang="en-US" b="1" dirty="0">
                <a:solidFill>
                  <a:srgbClr val="FF0000"/>
                </a:solidFill>
                <a:latin typeface="Roboto"/>
              </a:rPr>
              <a:t>A</a:t>
            </a:r>
            <a:r>
              <a:rPr lang="en-US" b="1" i="0" dirty="0">
                <a:solidFill>
                  <a:srgbClr val="FF0000"/>
                </a:solidFill>
                <a:effectLst/>
                <a:latin typeface="Roboto"/>
              </a:rPr>
              <a:t>rea </a:t>
            </a:r>
            <a:r>
              <a:rPr lang="en-US" b="1" dirty="0">
                <a:solidFill>
                  <a:srgbClr val="FF0000"/>
                </a:solidFill>
                <a:latin typeface="Roboto"/>
              </a:rPr>
              <a:t>N</a:t>
            </a:r>
            <a:r>
              <a:rPr lang="en-US" b="1" i="0" dirty="0">
                <a:solidFill>
                  <a:srgbClr val="FF0000"/>
                </a:solidFill>
                <a:effectLst/>
                <a:latin typeface="Roboto"/>
              </a:rPr>
              <a:t>etwork</a:t>
            </a:r>
            <a:r>
              <a:rPr lang="en-US" b="0" i="0" dirty="0">
                <a:solidFill>
                  <a:srgbClr val="111111"/>
                </a:solidFill>
                <a:effectLst/>
                <a:latin typeface="Roboto"/>
              </a:rPr>
              <a:t> (CAN) is a serial bus network of microcontrollers that connects devices, sensors and actuators in a system or sub-system for real-time control applications. </a:t>
            </a:r>
          </a:p>
          <a:p>
            <a:pPr algn="l"/>
            <a:endParaRPr lang="en-US" b="0" i="0" dirty="0">
              <a:solidFill>
                <a:srgbClr val="111111"/>
              </a:solidFill>
              <a:effectLst/>
              <a:latin typeface="Roboto"/>
            </a:endParaRPr>
          </a:p>
          <a:p>
            <a:pPr algn="l"/>
            <a:r>
              <a:rPr lang="en-US" b="0" i="0" dirty="0">
                <a:solidFill>
                  <a:srgbClr val="111111"/>
                </a:solidFill>
                <a:effectLst/>
                <a:latin typeface="Roboto"/>
              </a:rPr>
              <a:t>There is no addressing scheme used in controller area networks, as in the sense of conventional addressing in networks (such as Ethernet ).</a:t>
            </a:r>
          </a:p>
          <a:p>
            <a:br>
              <a:rPr lang="en-US" b="0" i="0" dirty="0">
                <a:solidFill>
                  <a:srgbClr val="444444"/>
                </a:solidFill>
                <a:effectLst/>
                <a:latin typeface="Roboto"/>
              </a:rPr>
            </a:br>
            <a:endParaRPr lang="en-IN" dirty="0"/>
          </a:p>
        </p:txBody>
      </p:sp>
      <p:sp>
        <p:nvSpPr>
          <p:cNvPr id="4" name="Slide Number Placeholder 3">
            <a:extLst>
              <a:ext uri="{FF2B5EF4-FFF2-40B4-BE49-F238E27FC236}">
                <a16:creationId xmlns:a16="http://schemas.microsoft.com/office/drawing/2014/main" id="{BA73E4FA-8E25-494B-A990-B9FCFABB7A84}"/>
              </a:ext>
            </a:extLst>
          </p:cNvPr>
          <p:cNvSpPr>
            <a:spLocks noGrp="1"/>
          </p:cNvSpPr>
          <p:nvPr>
            <p:ph type="sldNum" sz="quarter" idx="12"/>
          </p:nvPr>
        </p:nvSpPr>
        <p:spPr/>
        <p:txBody>
          <a:bodyPr/>
          <a:lstStyle/>
          <a:p>
            <a:fld id="{313880FF-B11A-4FA9-B5CC-7226C1B8517C}" type="slidenum">
              <a:rPr lang="en-GB" smtClean="0"/>
              <a:pPr/>
              <a:t>55</a:t>
            </a:fld>
            <a:endParaRPr lang="en-GB" dirty="0"/>
          </a:p>
        </p:txBody>
      </p:sp>
    </p:spTree>
    <p:extLst>
      <p:ext uri="{BB962C8B-B14F-4D97-AF65-F5344CB8AC3E}">
        <p14:creationId xmlns:p14="http://schemas.microsoft.com/office/powerpoint/2010/main" val="385992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2"/>
          <p:cNvSpPr>
            <a:spLocks noChangeArrowheads="1"/>
          </p:cNvSpPr>
          <p:nvPr/>
        </p:nvSpPr>
        <p:spPr bwMode="auto">
          <a:xfrm>
            <a:off x="134938" y="3005138"/>
            <a:ext cx="1219200" cy="2963862"/>
          </a:xfrm>
          <a:prstGeom prst="downArrow">
            <a:avLst>
              <a:gd name="adj1" fmla="val 50000"/>
              <a:gd name="adj2" fmla="val 121561"/>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5124" name="Freeform 3"/>
          <p:cNvSpPr>
            <a:spLocks/>
          </p:cNvSpPr>
          <p:nvPr/>
        </p:nvSpPr>
        <p:spPr bwMode="auto">
          <a:xfrm>
            <a:off x="4029075" y="5138738"/>
            <a:ext cx="4522788" cy="915987"/>
          </a:xfrm>
          <a:custGeom>
            <a:avLst/>
            <a:gdLst>
              <a:gd name="T0" fmla="*/ 0 w 2849"/>
              <a:gd name="T1" fmla="*/ 0 h 577"/>
              <a:gd name="T2" fmla="*/ 0 w 2849"/>
              <a:gd name="T3" fmla="*/ 412 h 577"/>
              <a:gd name="T4" fmla="*/ 459 w 2849"/>
              <a:gd name="T5" fmla="*/ 576 h 577"/>
              <a:gd name="T6" fmla="*/ 2848 w 2849"/>
              <a:gd name="T7" fmla="*/ 481 h 577"/>
              <a:gd name="T8" fmla="*/ 2837 w 2849"/>
              <a:gd name="T9" fmla="*/ 2 h 577"/>
              <a:gd name="T10" fmla="*/ 0 w 2849"/>
              <a:gd name="T11" fmla="*/ 0 h 577"/>
              <a:gd name="T12" fmla="*/ 0 60000 65536"/>
              <a:gd name="T13" fmla="*/ 0 60000 65536"/>
              <a:gd name="T14" fmla="*/ 0 60000 65536"/>
              <a:gd name="T15" fmla="*/ 0 60000 65536"/>
              <a:gd name="T16" fmla="*/ 0 60000 65536"/>
              <a:gd name="T17" fmla="*/ 0 60000 65536"/>
              <a:gd name="T18" fmla="*/ 0 w 2849"/>
              <a:gd name="T19" fmla="*/ 0 h 577"/>
              <a:gd name="T20" fmla="*/ 2849 w 2849"/>
              <a:gd name="T21" fmla="*/ 577 h 577"/>
            </a:gdLst>
            <a:ahLst/>
            <a:cxnLst>
              <a:cxn ang="T12">
                <a:pos x="T0" y="T1"/>
              </a:cxn>
              <a:cxn ang="T13">
                <a:pos x="T2" y="T3"/>
              </a:cxn>
              <a:cxn ang="T14">
                <a:pos x="T4" y="T5"/>
              </a:cxn>
              <a:cxn ang="T15">
                <a:pos x="T6" y="T7"/>
              </a:cxn>
              <a:cxn ang="T16">
                <a:pos x="T8" y="T9"/>
              </a:cxn>
              <a:cxn ang="T17">
                <a:pos x="T10" y="T11"/>
              </a:cxn>
            </a:cxnLst>
            <a:rect l="T18" t="T19" r="T20" b="T21"/>
            <a:pathLst>
              <a:path w="2849" h="577">
                <a:moveTo>
                  <a:pt x="0" y="0"/>
                </a:moveTo>
                <a:lnTo>
                  <a:pt x="0" y="412"/>
                </a:lnTo>
                <a:lnTo>
                  <a:pt x="459" y="576"/>
                </a:lnTo>
                <a:lnTo>
                  <a:pt x="2848" y="481"/>
                </a:lnTo>
                <a:lnTo>
                  <a:pt x="2837" y="2"/>
                </a:lnTo>
                <a:lnTo>
                  <a:pt x="0" y="0"/>
                </a:lnTo>
              </a:path>
            </a:pathLst>
          </a:custGeom>
          <a:solidFill>
            <a:srgbClr val="FFC5C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5125" name="Freeform 4"/>
          <p:cNvSpPr>
            <a:spLocks/>
          </p:cNvSpPr>
          <p:nvPr/>
        </p:nvSpPr>
        <p:spPr bwMode="auto">
          <a:xfrm>
            <a:off x="4046538" y="3937000"/>
            <a:ext cx="4522787" cy="1271588"/>
          </a:xfrm>
          <a:custGeom>
            <a:avLst/>
            <a:gdLst>
              <a:gd name="T0" fmla="*/ 0 w 2849"/>
              <a:gd name="T1" fmla="*/ 428 h 801"/>
              <a:gd name="T2" fmla="*/ 2848 w 2849"/>
              <a:gd name="T3" fmla="*/ 0 h 801"/>
              <a:gd name="T4" fmla="*/ 2848 w 2849"/>
              <a:gd name="T5" fmla="*/ 800 h 801"/>
              <a:gd name="T6" fmla="*/ 0 w 2849"/>
              <a:gd name="T7" fmla="*/ 800 h 801"/>
              <a:gd name="T8" fmla="*/ 0 w 2849"/>
              <a:gd name="T9" fmla="*/ 428 h 801"/>
              <a:gd name="T10" fmla="*/ 0 60000 65536"/>
              <a:gd name="T11" fmla="*/ 0 60000 65536"/>
              <a:gd name="T12" fmla="*/ 0 60000 65536"/>
              <a:gd name="T13" fmla="*/ 0 60000 65536"/>
              <a:gd name="T14" fmla="*/ 0 60000 65536"/>
              <a:gd name="T15" fmla="*/ 0 w 2849"/>
              <a:gd name="T16" fmla="*/ 0 h 801"/>
              <a:gd name="T17" fmla="*/ 2849 w 2849"/>
              <a:gd name="T18" fmla="*/ 801 h 801"/>
            </a:gdLst>
            <a:ahLst/>
            <a:cxnLst>
              <a:cxn ang="T10">
                <a:pos x="T0" y="T1"/>
              </a:cxn>
              <a:cxn ang="T11">
                <a:pos x="T2" y="T3"/>
              </a:cxn>
              <a:cxn ang="T12">
                <a:pos x="T4" y="T5"/>
              </a:cxn>
              <a:cxn ang="T13">
                <a:pos x="T6" y="T7"/>
              </a:cxn>
              <a:cxn ang="T14">
                <a:pos x="T8" y="T9"/>
              </a:cxn>
            </a:cxnLst>
            <a:rect l="T15" t="T16" r="T17" b="T18"/>
            <a:pathLst>
              <a:path w="2849" h="801">
                <a:moveTo>
                  <a:pt x="0" y="428"/>
                </a:moveTo>
                <a:lnTo>
                  <a:pt x="2848" y="0"/>
                </a:lnTo>
                <a:lnTo>
                  <a:pt x="2848" y="800"/>
                </a:lnTo>
                <a:lnTo>
                  <a:pt x="0" y="800"/>
                </a:lnTo>
                <a:lnTo>
                  <a:pt x="0" y="428"/>
                </a:lnTo>
              </a:path>
            </a:pathLst>
          </a:custGeom>
          <a:solidFill>
            <a:srgbClr val="C1C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5126" name="Freeform 5"/>
          <p:cNvSpPr>
            <a:spLocks/>
          </p:cNvSpPr>
          <p:nvPr/>
        </p:nvSpPr>
        <p:spPr bwMode="auto">
          <a:xfrm>
            <a:off x="4064000" y="2227263"/>
            <a:ext cx="4522788" cy="2371725"/>
          </a:xfrm>
          <a:custGeom>
            <a:avLst/>
            <a:gdLst>
              <a:gd name="T0" fmla="*/ 0 w 2849"/>
              <a:gd name="T1" fmla="*/ 1184 h 1494"/>
              <a:gd name="T2" fmla="*/ 0 w 2849"/>
              <a:gd name="T3" fmla="*/ 1493 h 1494"/>
              <a:gd name="T4" fmla="*/ 2848 w 2849"/>
              <a:gd name="T5" fmla="*/ 1120 h 1494"/>
              <a:gd name="T6" fmla="*/ 2848 w 2849"/>
              <a:gd name="T7" fmla="*/ 0 h 1494"/>
              <a:gd name="T8" fmla="*/ 0 w 2849"/>
              <a:gd name="T9" fmla="*/ 1184 h 1494"/>
              <a:gd name="T10" fmla="*/ 0 60000 65536"/>
              <a:gd name="T11" fmla="*/ 0 60000 65536"/>
              <a:gd name="T12" fmla="*/ 0 60000 65536"/>
              <a:gd name="T13" fmla="*/ 0 60000 65536"/>
              <a:gd name="T14" fmla="*/ 0 60000 65536"/>
              <a:gd name="T15" fmla="*/ 0 w 2849"/>
              <a:gd name="T16" fmla="*/ 0 h 1494"/>
              <a:gd name="T17" fmla="*/ 2849 w 2849"/>
              <a:gd name="T18" fmla="*/ 1494 h 1494"/>
            </a:gdLst>
            <a:ahLst/>
            <a:cxnLst>
              <a:cxn ang="T10">
                <a:pos x="T0" y="T1"/>
              </a:cxn>
              <a:cxn ang="T11">
                <a:pos x="T2" y="T3"/>
              </a:cxn>
              <a:cxn ang="T12">
                <a:pos x="T4" y="T5"/>
              </a:cxn>
              <a:cxn ang="T13">
                <a:pos x="T6" y="T7"/>
              </a:cxn>
              <a:cxn ang="T14">
                <a:pos x="T8" y="T9"/>
              </a:cxn>
            </a:cxnLst>
            <a:rect l="T15" t="T16" r="T17" b="T18"/>
            <a:pathLst>
              <a:path w="2849" h="1494">
                <a:moveTo>
                  <a:pt x="0" y="1184"/>
                </a:moveTo>
                <a:lnTo>
                  <a:pt x="0" y="1493"/>
                </a:lnTo>
                <a:lnTo>
                  <a:pt x="2848" y="1120"/>
                </a:lnTo>
                <a:lnTo>
                  <a:pt x="2848" y="0"/>
                </a:lnTo>
                <a:lnTo>
                  <a:pt x="0" y="1184"/>
                </a:lnTo>
              </a:path>
            </a:pathLst>
          </a:custGeom>
          <a:solidFill>
            <a:srgbClr val="FCFEB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74118" name="Rectangle 6"/>
          <p:cNvSpPr>
            <a:spLocks noChangeArrowheads="1"/>
          </p:cNvSpPr>
          <p:nvPr/>
        </p:nvSpPr>
        <p:spPr bwMode="auto">
          <a:xfrm>
            <a:off x="1604963" y="1830388"/>
            <a:ext cx="2532062" cy="3938587"/>
          </a:xfrm>
          <a:prstGeom prst="rect">
            <a:avLst/>
          </a:prstGeom>
          <a:gradFill rotWithShape="0">
            <a:gsLst>
              <a:gs pos="0">
                <a:srgbClr val="FE9B03"/>
              </a:gs>
              <a:gs pos="100000">
                <a:srgbClr val="FE9B03">
                  <a:gamma/>
                  <a:tint val="0"/>
                  <a:invGamma/>
                </a:srgbClr>
              </a:gs>
            </a:gsLst>
            <a:lin ang="0" scaled="1"/>
          </a:gradFill>
          <a:ln w="25400">
            <a:solidFill>
              <a:schemeClr val="tx1"/>
            </a:solidFill>
            <a:miter lim="800000"/>
            <a:headEnd/>
            <a:tailEnd/>
          </a:ln>
          <a:effectLst>
            <a:outerShdw dist="179605" dir="2700000" algn="ctr" rotWithShape="0">
              <a:schemeClr val="tx2"/>
            </a:outerShdw>
          </a:effectLst>
        </p:spPr>
        <p:txBody>
          <a:bodyPr wrap="none" anchor="ctr"/>
          <a:lstStyle/>
          <a:p>
            <a:pPr>
              <a:defRPr/>
            </a:pPr>
            <a:endParaRPr lang="en-US"/>
          </a:p>
        </p:txBody>
      </p:sp>
      <p:sp>
        <p:nvSpPr>
          <p:cNvPr id="5128" name="Rectangle 7"/>
          <p:cNvSpPr>
            <a:spLocks noGrp="1" noChangeArrowheads="1"/>
          </p:cNvSpPr>
          <p:nvPr>
            <p:ph type="title"/>
          </p:nvPr>
        </p:nvSpPr>
        <p:spPr>
          <a:xfrm>
            <a:off x="1647825" y="203200"/>
            <a:ext cx="7119938" cy="900113"/>
          </a:xfrm>
          <a:noFill/>
          <a:ln>
            <a:solidFill>
              <a:srgbClr val="FF0000"/>
            </a:solidFill>
            <a:miter lim="800000"/>
            <a:headEnd/>
            <a:tailEnd/>
          </a:ln>
        </p:spPr>
        <p:txBody>
          <a:bodyPr/>
          <a:lstStyle/>
          <a:p>
            <a:pPr eaLnBrk="1" hangingPunct="1"/>
            <a:r>
              <a:rPr lang="en-US" sz="3200" b="1"/>
              <a:t>DEVICES FUNCTION AT LAYERS</a:t>
            </a:r>
          </a:p>
        </p:txBody>
      </p:sp>
      <p:sp>
        <p:nvSpPr>
          <p:cNvPr id="5129" name="Rectangle 8"/>
          <p:cNvSpPr>
            <a:spLocks noChangeArrowheads="1"/>
          </p:cNvSpPr>
          <p:nvPr/>
        </p:nvSpPr>
        <p:spPr bwMode="auto">
          <a:xfrm>
            <a:off x="1320800" y="1936750"/>
            <a:ext cx="30988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064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spcAft>
                <a:spcPct val="10000"/>
              </a:spcAft>
            </a:pPr>
            <a:r>
              <a:rPr lang="en-US" sz="2000" b="1">
                <a:latin typeface="Arial" panose="020B0604020202020204" pitchFamily="34" charset="0"/>
              </a:rPr>
              <a:t>7	Application</a:t>
            </a:r>
          </a:p>
          <a:p>
            <a:pPr>
              <a:spcBef>
                <a:spcPct val="50000"/>
              </a:spcBef>
              <a:spcAft>
                <a:spcPct val="10000"/>
              </a:spcAft>
            </a:pPr>
            <a:r>
              <a:rPr lang="en-US" sz="2000" b="1">
                <a:latin typeface="Arial" panose="020B0604020202020204" pitchFamily="34" charset="0"/>
              </a:rPr>
              <a:t>6	Presentation</a:t>
            </a:r>
          </a:p>
          <a:p>
            <a:pPr>
              <a:spcBef>
                <a:spcPct val="50000"/>
              </a:spcBef>
              <a:spcAft>
                <a:spcPct val="10000"/>
              </a:spcAft>
            </a:pPr>
            <a:r>
              <a:rPr lang="en-US" sz="2000" b="1">
                <a:latin typeface="Arial" panose="020B0604020202020204" pitchFamily="34" charset="0"/>
              </a:rPr>
              <a:t>5	Session</a:t>
            </a:r>
          </a:p>
          <a:p>
            <a:pPr>
              <a:spcBef>
                <a:spcPct val="50000"/>
              </a:spcBef>
              <a:spcAft>
                <a:spcPct val="10000"/>
              </a:spcAft>
            </a:pPr>
            <a:r>
              <a:rPr lang="en-US" sz="2000" b="1">
                <a:latin typeface="Arial" panose="020B0604020202020204" pitchFamily="34" charset="0"/>
              </a:rPr>
              <a:t>4	Transport</a:t>
            </a:r>
          </a:p>
          <a:p>
            <a:pPr>
              <a:spcBef>
                <a:spcPct val="50000"/>
              </a:spcBef>
              <a:spcAft>
                <a:spcPct val="10000"/>
              </a:spcAft>
            </a:pPr>
            <a:r>
              <a:rPr lang="en-US" sz="2000" b="1">
                <a:latin typeface="Arial" panose="020B0604020202020204" pitchFamily="34" charset="0"/>
              </a:rPr>
              <a:t>3	Network</a:t>
            </a:r>
          </a:p>
          <a:p>
            <a:pPr>
              <a:spcBef>
                <a:spcPct val="50000"/>
              </a:spcBef>
              <a:spcAft>
                <a:spcPct val="10000"/>
              </a:spcAft>
            </a:pPr>
            <a:r>
              <a:rPr lang="en-US" sz="2000" b="1">
                <a:latin typeface="Arial" panose="020B0604020202020204" pitchFamily="34" charset="0"/>
              </a:rPr>
              <a:t>2	Data Link</a:t>
            </a:r>
          </a:p>
          <a:p>
            <a:pPr>
              <a:spcBef>
                <a:spcPct val="50000"/>
              </a:spcBef>
              <a:spcAft>
                <a:spcPct val="10000"/>
              </a:spcAft>
            </a:pPr>
            <a:r>
              <a:rPr lang="en-US" sz="2000" b="1">
                <a:latin typeface="Arial" panose="020B0604020202020204" pitchFamily="34" charset="0"/>
              </a:rPr>
              <a:t>1	Physical</a:t>
            </a:r>
          </a:p>
        </p:txBody>
      </p:sp>
      <p:sp>
        <p:nvSpPr>
          <p:cNvPr id="5130" name="Line 9"/>
          <p:cNvSpPr>
            <a:spLocks noChangeShapeType="1"/>
          </p:cNvSpPr>
          <p:nvPr/>
        </p:nvSpPr>
        <p:spPr bwMode="auto">
          <a:xfrm>
            <a:off x="1600200" y="2395538"/>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31" name="Line 10"/>
          <p:cNvSpPr>
            <a:spLocks noChangeShapeType="1"/>
          </p:cNvSpPr>
          <p:nvPr/>
        </p:nvSpPr>
        <p:spPr bwMode="auto">
          <a:xfrm>
            <a:off x="1606550" y="2916238"/>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32" name="Line 11"/>
          <p:cNvSpPr>
            <a:spLocks noChangeShapeType="1"/>
          </p:cNvSpPr>
          <p:nvPr/>
        </p:nvSpPr>
        <p:spPr bwMode="auto">
          <a:xfrm>
            <a:off x="1600200" y="3384550"/>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33" name="Line 12"/>
          <p:cNvSpPr>
            <a:spLocks noChangeShapeType="1"/>
          </p:cNvSpPr>
          <p:nvPr/>
        </p:nvSpPr>
        <p:spPr bwMode="auto">
          <a:xfrm>
            <a:off x="1606550" y="3897313"/>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34" name="Line 13"/>
          <p:cNvSpPr>
            <a:spLocks noChangeShapeType="1"/>
          </p:cNvSpPr>
          <p:nvPr/>
        </p:nvSpPr>
        <p:spPr bwMode="auto">
          <a:xfrm>
            <a:off x="1600200" y="4383088"/>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35" name="Line 14"/>
          <p:cNvSpPr>
            <a:spLocks noChangeShapeType="1"/>
          </p:cNvSpPr>
          <p:nvPr/>
        </p:nvSpPr>
        <p:spPr bwMode="auto">
          <a:xfrm>
            <a:off x="1600200" y="4862513"/>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5136" name="Group 15"/>
          <p:cNvGrpSpPr>
            <a:grpSpLocks/>
          </p:cNvGrpSpPr>
          <p:nvPr/>
        </p:nvGrpSpPr>
        <p:grpSpPr bwMode="auto">
          <a:xfrm>
            <a:off x="322263" y="3344863"/>
            <a:ext cx="846137" cy="865187"/>
            <a:chOff x="203" y="2107"/>
            <a:chExt cx="533" cy="545"/>
          </a:xfrm>
        </p:grpSpPr>
        <p:sp>
          <p:nvSpPr>
            <p:cNvPr id="5145" name="Freeform 16"/>
            <p:cNvSpPr>
              <a:spLocks/>
            </p:cNvSpPr>
            <p:nvPr/>
          </p:nvSpPr>
          <p:spPr bwMode="auto">
            <a:xfrm>
              <a:off x="255" y="2107"/>
              <a:ext cx="481" cy="545"/>
            </a:xfrm>
            <a:custGeom>
              <a:avLst/>
              <a:gdLst>
                <a:gd name="T0" fmla="*/ 120 w 481"/>
                <a:gd name="T1" fmla="*/ 64 h 545"/>
                <a:gd name="T2" fmla="*/ 480 w 481"/>
                <a:gd name="T3" fmla="*/ 245 h 545"/>
                <a:gd name="T4" fmla="*/ 480 w 481"/>
                <a:gd name="T5" fmla="*/ 544 h 545"/>
                <a:gd name="T6" fmla="*/ 213 w 481"/>
                <a:gd name="T7" fmla="*/ 416 h 545"/>
                <a:gd name="T8" fmla="*/ 213 w 481"/>
                <a:gd name="T9" fmla="*/ 491 h 545"/>
                <a:gd name="T10" fmla="*/ 56 w 481"/>
                <a:gd name="T11" fmla="*/ 416 h 545"/>
                <a:gd name="T12" fmla="*/ 56 w 481"/>
                <a:gd name="T13" fmla="*/ 348 h 545"/>
                <a:gd name="T14" fmla="*/ 0 w 481"/>
                <a:gd name="T15" fmla="*/ 309 h 545"/>
                <a:gd name="T16" fmla="*/ 0 w 481"/>
                <a:gd name="T17" fmla="*/ 0 h 545"/>
                <a:gd name="T18" fmla="*/ 120 w 481"/>
                <a:gd name="T19" fmla="*/ 64 h 5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1"/>
                <a:gd name="T31" fmla="*/ 0 h 545"/>
                <a:gd name="T32" fmla="*/ 481 w 481"/>
                <a:gd name="T33" fmla="*/ 545 h 5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1" h="545">
                  <a:moveTo>
                    <a:pt x="120" y="64"/>
                  </a:moveTo>
                  <a:lnTo>
                    <a:pt x="480" y="245"/>
                  </a:lnTo>
                  <a:lnTo>
                    <a:pt x="480" y="544"/>
                  </a:lnTo>
                  <a:lnTo>
                    <a:pt x="213" y="416"/>
                  </a:lnTo>
                  <a:lnTo>
                    <a:pt x="213" y="491"/>
                  </a:lnTo>
                  <a:lnTo>
                    <a:pt x="56" y="416"/>
                  </a:lnTo>
                  <a:lnTo>
                    <a:pt x="56" y="348"/>
                  </a:lnTo>
                  <a:lnTo>
                    <a:pt x="0" y="309"/>
                  </a:lnTo>
                  <a:lnTo>
                    <a:pt x="0" y="0"/>
                  </a:lnTo>
                  <a:lnTo>
                    <a:pt x="120" y="64"/>
                  </a:lnTo>
                </a:path>
              </a:pathLst>
            </a:custGeom>
            <a:solidFill>
              <a:schemeClr val="accent2"/>
            </a:solidFill>
            <a:ln w="12700" cap="rnd" cmpd="sng">
              <a:solidFill>
                <a:schemeClr val="tx1"/>
              </a:solidFill>
              <a:prstDash val="solid"/>
              <a:round/>
              <a:headEnd/>
              <a:tailEnd/>
            </a:ln>
          </p:spPr>
          <p:txBody>
            <a:bodyPr/>
            <a:lstStyle/>
            <a:p>
              <a:endParaRPr lang="en-US"/>
            </a:p>
          </p:txBody>
        </p:sp>
        <p:sp>
          <p:nvSpPr>
            <p:cNvPr id="5146" name="Freeform 17"/>
            <p:cNvSpPr>
              <a:spLocks/>
            </p:cNvSpPr>
            <p:nvPr/>
          </p:nvSpPr>
          <p:spPr bwMode="auto">
            <a:xfrm>
              <a:off x="203" y="2295"/>
              <a:ext cx="53" cy="57"/>
            </a:xfrm>
            <a:custGeom>
              <a:avLst/>
              <a:gdLst>
                <a:gd name="T0" fmla="*/ 52 w 53"/>
                <a:gd name="T1" fmla="*/ 24 h 57"/>
                <a:gd name="T2" fmla="*/ 0 w 53"/>
                <a:gd name="T3" fmla="*/ 0 h 57"/>
                <a:gd name="T4" fmla="*/ 0 w 53"/>
                <a:gd name="T5" fmla="*/ 32 h 57"/>
                <a:gd name="T6" fmla="*/ 52 w 53"/>
                <a:gd name="T7" fmla="*/ 56 h 57"/>
                <a:gd name="T8" fmla="*/ 52 w 53"/>
                <a:gd name="T9" fmla="*/ 24 h 57"/>
                <a:gd name="T10" fmla="*/ 0 60000 65536"/>
                <a:gd name="T11" fmla="*/ 0 60000 65536"/>
                <a:gd name="T12" fmla="*/ 0 60000 65536"/>
                <a:gd name="T13" fmla="*/ 0 60000 65536"/>
                <a:gd name="T14" fmla="*/ 0 60000 65536"/>
                <a:gd name="T15" fmla="*/ 0 w 53"/>
                <a:gd name="T16" fmla="*/ 0 h 57"/>
                <a:gd name="T17" fmla="*/ 53 w 53"/>
                <a:gd name="T18" fmla="*/ 57 h 57"/>
              </a:gdLst>
              <a:ahLst/>
              <a:cxnLst>
                <a:cxn ang="T10">
                  <a:pos x="T0" y="T1"/>
                </a:cxn>
                <a:cxn ang="T11">
                  <a:pos x="T2" y="T3"/>
                </a:cxn>
                <a:cxn ang="T12">
                  <a:pos x="T4" y="T5"/>
                </a:cxn>
                <a:cxn ang="T13">
                  <a:pos x="T6" y="T7"/>
                </a:cxn>
                <a:cxn ang="T14">
                  <a:pos x="T8" y="T9"/>
                </a:cxn>
              </a:cxnLst>
              <a:rect l="T15" t="T16" r="T17" b="T18"/>
              <a:pathLst>
                <a:path w="53" h="57">
                  <a:moveTo>
                    <a:pt x="52" y="24"/>
                  </a:moveTo>
                  <a:lnTo>
                    <a:pt x="0" y="0"/>
                  </a:lnTo>
                  <a:lnTo>
                    <a:pt x="0" y="32"/>
                  </a:lnTo>
                  <a:lnTo>
                    <a:pt x="52" y="56"/>
                  </a:lnTo>
                  <a:lnTo>
                    <a:pt x="52" y="24"/>
                  </a:lnTo>
                </a:path>
              </a:pathLst>
            </a:custGeom>
            <a:solidFill>
              <a:srgbClr val="FE9B03"/>
            </a:solidFill>
            <a:ln w="12700" cap="rnd" cmpd="sng">
              <a:solidFill>
                <a:schemeClr val="bg2"/>
              </a:solidFill>
              <a:prstDash val="solid"/>
              <a:round/>
              <a:headEnd/>
              <a:tailEnd/>
            </a:ln>
          </p:spPr>
          <p:txBody>
            <a:bodyPr/>
            <a:lstStyle/>
            <a:p>
              <a:endParaRPr lang="en-US"/>
            </a:p>
          </p:txBody>
        </p:sp>
        <p:sp>
          <p:nvSpPr>
            <p:cNvPr id="5147" name="Freeform 18"/>
            <p:cNvSpPr>
              <a:spLocks/>
            </p:cNvSpPr>
            <p:nvPr/>
          </p:nvSpPr>
          <p:spPr bwMode="auto">
            <a:xfrm>
              <a:off x="295" y="2187"/>
              <a:ext cx="81" cy="109"/>
            </a:xfrm>
            <a:custGeom>
              <a:avLst/>
              <a:gdLst>
                <a:gd name="T0" fmla="*/ 0 w 81"/>
                <a:gd name="T1" fmla="*/ 0 h 109"/>
                <a:gd name="T2" fmla="*/ 80 w 81"/>
                <a:gd name="T3" fmla="*/ 40 h 109"/>
                <a:gd name="T4" fmla="*/ 80 w 81"/>
                <a:gd name="T5" fmla="*/ 108 h 109"/>
                <a:gd name="T6" fmla="*/ 0 w 81"/>
                <a:gd name="T7" fmla="*/ 72 h 109"/>
                <a:gd name="T8" fmla="*/ 0 w 81"/>
                <a:gd name="T9" fmla="*/ 0 h 109"/>
                <a:gd name="T10" fmla="*/ 0 60000 65536"/>
                <a:gd name="T11" fmla="*/ 0 60000 65536"/>
                <a:gd name="T12" fmla="*/ 0 60000 65536"/>
                <a:gd name="T13" fmla="*/ 0 60000 65536"/>
                <a:gd name="T14" fmla="*/ 0 60000 65536"/>
                <a:gd name="T15" fmla="*/ 0 w 81"/>
                <a:gd name="T16" fmla="*/ 0 h 109"/>
                <a:gd name="T17" fmla="*/ 81 w 81"/>
                <a:gd name="T18" fmla="*/ 109 h 109"/>
              </a:gdLst>
              <a:ahLst/>
              <a:cxnLst>
                <a:cxn ang="T10">
                  <a:pos x="T0" y="T1"/>
                </a:cxn>
                <a:cxn ang="T11">
                  <a:pos x="T2" y="T3"/>
                </a:cxn>
                <a:cxn ang="T12">
                  <a:pos x="T4" y="T5"/>
                </a:cxn>
                <a:cxn ang="T13">
                  <a:pos x="T6" y="T7"/>
                </a:cxn>
                <a:cxn ang="T14">
                  <a:pos x="T8" y="T9"/>
                </a:cxn>
              </a:cxnLst>
              <a:rect l="T15" t="T16" r="T17" b="T18"/>
              <a:pathLst>
                <a:path w="81" h="109">
                  <a:moveTo>
                    <a:pt x="0" y="0"/>
                  </a:moveTo>
                  <a:lnTo>
                    <a:pt x="80" y="40"/>
                  </a:lnTo>
                  <a:lnTo>
                    <a:pt x="80" y="108"/>
                  </a:lnTo>
                  <a:lnTo>
                    <a:pt x="0" y="72"/>
                  </a:lnTo>
                  <a:lnTo>
                    <a:pt x="0" y="0"/>
                  </a:lnTo>
                </a:path>
              </a:pathLst>
            </a:custGeom>
            <a:solidFill>
              <a:srgbClr val="F6BF69"/>
            </a:solidFill>
            <a:ln w="12700" cap="rnd" cmpd="sng">
              <a:solidFill>
                <a:srgbClr val="FE9B03"/>
              </a:solidFill>
              <a:prstDash val="solid"/>
              <a:round/>
              <a:headEnd/>
              <a:tailEnd/>
            </a:ln>
          </p:spPr>
          <p:txBody>
            <a:bodyPr/>
            <a:lstStyle/>
            <a:p>
              <a:endParaRPr lang="en-US"/>
            </a:p>
          </p:txBody>
        </p:sp>
        <p:sp>
          <p:nvSpPr>
            <p:cNvPr id="5148" name="Freeform 19"/>
            <p:cNvSpPr>
              <a:spLocks/>
            </p:cNvSpPr>
            <p:nvPr/>
          </p:nvSpPr>
          <p:spPr bwMode="auto">
            <a:xfrm>
              <a:off x="607" y="2339"/>
              <a:ext cx="81" cy="97"/>
            </a:xfrm>
            <a:custGeom>
              <a:avLst/>
              <a:gdLst>
                <a:gd name="T0" fmla="*/ 0 w 81"/>
                <a:gd name="T1" fmla="*/ 0 h 97"/>
                <a:gd name="T2" fmla="*/ 80 w 81"/>
                <a:gd name="T3" fmla="*/ 36 h 97"/>
                <a:gd name="T4" fmla="*/ 80 w 81"/>
                <a:gd name="T5" fmla="*/ 96 h 97"/>
                <a:gd name="T6" fmla="*/ 0 w 81"/>
                <a:gd name="T7" fmla="*/ 60 h 97"/>
                <a:gd name="T8" fmla="*/ 0 w 81"/>
                <a:gd name="T9" fmla="*/ 0 h 97"/>
                <a:gd name="T10" fmla="*/ 0 60000 65536"/>
                <a:gd name="T11" fmla="*/ 0 60000 65536"/>
                <a:gd name="T12" fmla="*/ 0 60000 65536"/>
                <a:gd name="T13" fmla="*/ 0 60000 65536"/>
                <a:gd name="T14" fmla="*/ 0 60000 65536"/>
                <a:gd name="T15" fmla="*/ 0 w 81"/>
                <a:gd name="T16" fmla="*/ 0 h 97"/>
                <a:gd name="T17" fmla="*/ 81 w 81"/>
                <a:gd name="T18" fmla="*/ 97 h 97"/>
              </a:gdLst>
              <a:ahLst/>
              <a:cxnLst>
                <a:cxn ang="T10">
                  <a:pos x="T0" y="T1"/>
                </a:cxn>
                <a:cxn ang="T11">
                  <a:pos x="T2" y="T3"/>
                </a:cxn>
                <a:cxn ang="T12">
                  <a:pos x="T4" y="T5"/>
                </a:cxn>
                <a:cxn ang="T13">
                  <a:pos x="T6" y="T7"/>
                </a:cxn>
                <a:cxn ang="T14">
                  <a:pos x="T8" y="T9"/>
                </a:cxn>
              </a:cxnLst>
              <a:rect l="T15" t="T16" r="T17" b="T18"/>
              <a:pathLst>
                <a:path w="81" h="97">
                  <a:moveTo>
                    <a:pt x="0" y="0"/>
                  </a:moveTo>
                  <a:lnTo>
                    <a:pt x="80" y="36"/>
                  </a:lnTo>
                  <a:lnTo>
                    <a:pt x="80" y="96"/>
                  </a:lnTo>
                  <a:lnTo>
                    <a:pt x="0" y="60"/>
                  </a:lnTo>
                  <a:lnTo>
                    <a:pt x="0" y="0"/>
                  </a:lnTo>
                </a:path>
              </a:pathLst>
            </a:custGeom>
            <a:solidFill>
              <a:srgbClr val="F6BF69"/>
            </a:solidFill>
            <a:ln w="12700" cap="rnd" cmpd="sng">
              <a:solidFill>
                <a:srgbClr val="FE9B03"/>
              </a:solidFill>
              <a:prstDash val="solid"/>
              <a:round/>
              <a:headEnd/>
              <a:tailEnd/>
            </a:ln>
          </p:spPr>
          <p:txBody>
            <a:bodyPr/>
            <a:lstStyle/>
            <a:p>
              <a:endParaRPr lang="en-US"/>
            </a:p>
          </p:txBody>
        </p:sp>
        <p:sp>
          <p:nvSpPr>
            <p:cNvPr id="5149" name="Freeform 20"/>
            <p:cNvSpPr>
              <a:spLocks/>
            </p:cNvSpPr>
            <p:nvPr/>
          </p:nvSpPr>
          <p:spPr bwMode="auto">
            <a:xfrm>
              <a:off x="607" y="2461"/>
              <a:ext cx="51" cy="57"/>
            </a:xfrm>
            <a:custGeom>
              <a:avLst/>
              <a:gdLst>
                <a:gd name="T0" fmla="*/ 0 w 51"/>
                <a:gd name="T1" fmla="*/ 0 h 57"/>
                <a:gd name="T2" fmla="*/ 50 w 51"/>
                <a:gd name="T3" fmla="*/ 22 h 57"/>
                <a:gd name="T4" fmla="*/ 50 w 51"/>
                <a:gd name="T5" fmla="*/ 56 h 57"/>
                <a:gd name="T6" fmla="*/ 0 w 51"/>
                <a:gd name="T7" fmla="*/ 34 h 57"/>
                <a:gd name="T8" fmla="*/ 0 w 51"/>
                <a:gd name="T9" fmla="*/ 0 h 57"/>
                <a:gd name="T10" fmla="*/ 0 60000 65536"/>
                <a:gd name="T11" fmla="*/ 0 60000 65536"/>
                <a:gd name="T12" fmla="*/ 0 60000 65536"/>
                <a:gd name="T13" fmla="*/ 0 60000 65536"/>
                <a:gd name="T14" fmla="*/ 0 60000 65536"/>
                <a:gd name="T15" fmla="*/ 0 w 51"/>
                <a:gd name="T16" fmla="*/ 0 h 57"/>
                <a:gd name="T17" fmla="*/ 51 w 51"/>
                <a:gd name="T18" fmla="*/ 57 h 57"/>
              </a:gdLst>
              <a:ahLst/>
              <a:cxnLst>
                <a:cxn ang="T10">
                  <a:pos x="T0" y="T1"/>
                </a:cxn>
                <a:cxn ang="T11">
                  <a:pos x="T2" y="T3"/>
                </a:cxn>
                <a:cxn ang="T12">
                  <a:pos x="T4" y="T5"/>
                </a:cxn>
                <a:cxn ang="T13">
                  <a:pos x="T6" y="T7"/>
                </a:cxn>
                <a:cxn ang="T14">
                  <a:pos x="T8" y="T9"/>
                </a:cxn>
              </a:cxnLst>
              <a:rect l="T15" t="T16" r="T17" b="T18"/>
              <a:pathLst>
                <a:path w="51" h="57">
                  <a:moveTo>
                    <a:pt x="0" y="0"/>
                  </a:moveTo>
                  <a:lnTo>
                    <a:pt x="50" y="22"/>
                  </a:lnTo>
                  <a:lnTo>
                    <a:pt x="50" y="56"/>
                  </a:lnTo>
                  <a:lnTo>
                    <a:pt x="0" y="34"/>
                  </a:lnTo>
                  <a:lnTo>
                    <a:pt x="0" y="0"/>
                  </a:lnTo>
                </a:path>
              </a:pathLst>
            </a:custGeom>
            <a:solidFill>
              <a:srgbClr val="F6BF69"/>
            </a:solidFill>
            <a:ln w="12700" cap="rnd" cmpd="sng">
              <a:solidFill>
                <a:srgbClr val="FE9B03"/>
              </a:solidFill>
              <a:prstDash val="solid"/>
              <a:round/>
              <a:headEnd/>
              <a:tailEnd/>
            </a:ln>
          </p:spPr>
          <p:txBody>
            <a:bodyPr/>
            <a:lstStyle/>
            <a:p>
              <a:endParaRPr lang="en-US"/>
            </a:p>
          </p:txBody>
        </p:sp>
        <p:sp>
          <p:nvSpPr>
            <p:cNvPr id="5150" name="Freeform 21"/>
            <p:cNvSpPr>
              <a:spLocks/>
            </p:cNvSpPr>
            <p:nvPr/>
          </p:nvSpPr>
          <p:spPr bwMode="auto">
            <a:xfrm>
              <a:off x="605" y="2517"/>
              <a:ext cx="51" cy="57"/>
            </a:xfrm>
            <a:custGeom>
              <a:avLst/>
              <a:gdLst>
                <a:gd name="T0" fmla="*/ 0 w 51"/>
                <a:gd name="T1" fmla="*/ 0 h 57"/>
                <a:gd name="T2" fmla="*/ 50 w 51"/>
                <a:gd name="T3" fmla="*/ 22 h 57"/>
                <a:gd name="T4" fmla="*/ 50 w 51"/>
                <a:gd name="T5" fmla="*/ 56 h 57"/>
                <a:gd name="T6" fmla="*/ 0 w 51"/>
                <a:gd name="T7" fmla="*/ 34 h 57"/>
                <a:gd name="T8" fmla="*/ 0 w 51"/>
                <a:gd name="T9" fmla="*/ 0 h 57"/>
                <a:gd name="T10" fmla="*/ 0 60000 65536"/>
                <a:gd name="T11" fmla="*/ 0 60000 65536"/>
                <a:gd name="T12" fmla="*/ 0 60000 65536"/>
                <a:gd name="T13" fmla="*/ 0 60000 65536"/>
                <a:gd name="T14" fmla="*/ 0 60000 65536"/>
                <a:gd name="T15" fmla="*/ 0 w 51"/>
                <a:gd name="T16" fmla="*/ 0 h 57"/>
                <a:gd name="T17" fmla="*/ 51 w 51"/>
                <a:gd name="T18" fmla="*/ 57 h 57"/>
              </a:gdLst>
              <a:ahLst/>
              <a:cxnLst>
                <a:cxn ang="T10">
                  <a:pos x="T0" y="T1"/>
                </a:cxn>
                <a:cxn ang="T11">
                  <a:pos x="T2" y="T3"/>
                </a:cxn>
                <a:cxn ang="T12">
                  <a:pos x="T4" y="T5"/>
                </a:cxn>
                <a:cxn ang="T13">
                  <a:pos x="T6" y="T7"/>
                </a:cxn>
                <a:cxn ang="T14">
                  <a:pos x="T8" y="T9"/>
                </a:cxn>
              </a:cxnLst>
              <a:rect l="T15" t="T16" r="T17" b="T18"/>
              <a:pathLst>
                <a:path w="51" h="57">
                  <a:moveTo>
                    <a:pt x="0" y="0"/>
                  </a:moveTo>
                  <a:lnTo>
                    <a:pt x="50" y="22"/>
                  </a:lnTo>
                  <a:lnTo>
                    <a:pt x="50" y="56"/>
                  </a:lnTo>
                  <a:lnTo>
                    <a:pt x="0" y="34"/>
                  </a:lnTo>
                  <a:lnTo>
                    <a:pt x="0" y="0"/>
                  </a:lnTo>
                </a:path>
              </a:pathLst>
            </a:custGeom>
            <a:solidFill>
              <a:srgbClr val="114FFB"/>
            </a:solidFill>
            <a:ln w="12700" cap="rnd" cmpd="sng">
              <a:solidFill>
                <a:srgbClr val="FE9B03"/>
              </a:solidFill>
              <a:prstDash val="solid"/>
              <a:round/>
              <a:headEnd/>
              <a:tailEnd/>
            </a:ln>
          </p:spPr>
          <p:txBody>
            <a:bodyPr/>
            <a:lstStyle/>
            <a:p>
              <a:endParaRPr lang="en-US"/>
            </a:p>
          </p:txBody>
        </p:sp>
        <p:sp>
          <p:nvSpPr>
            <p:cNvPr id="5151" name="Freeform 22"/>
            <p:cNvSpPr>
              <a:spLocks/>
            </p:cNvSpPr>
            <p:nvPr/>
          </p:nvSpPr>
          <p:spPr bwMode="auto">
            <a:xfrm>
              <a:off x="481" y="2271"/>
              <a:ext cx="51" cy="57"/>
            </a:xfrm>
            <a:custGeom>
              <a:avLst/>
              <a:gdLst>
                <a:gd name="T0" fmla="*/ 0 w 51"/>
                <a:gd name="T1" fmla="*/ 0 h 57"/>
                <a:gd name="T2" fmla="*/ 50 w 51"/>
                <a:gd name="T3" fmla="*/ 22 h 57"/>
                <a:gd name="T4" fmla="*/ 50 w 51"/>
                <a:gd name="T5" fmla="*/ 56 h 57"/>
                <a:gd name="T6" fmla="*/ 0 w 51"/>
                <a:gd name="T7" fmla="*/ 34 h 57"/>
                <a:gd name="T8" fmla="*/ 0 w 51"/>
                <a:gd name="T9" fmla="*/ 0 h 57"/>
                <a:gd name="T10" fmla="*/ 0 60000 65536"/>
                <a:gd name="T11" fmla="*/ 0 60000 65536"/>
                <a:gd name="T12" fmla="*/ 0 60000 65536"/>
                <a:gd name="T13" fmla="*/ 0 60000 65536"/>
                <a:gd name="T14" fmla="*/ 0 60000 65536"/>
                <a:gd name="T15" fmla="*/ 0 w 51"/>
                <a:gd name="T16" fmla="*/ 0 h 57"/>
                <a:gd name="T17" fmla="*/ 51 w 51"/>
                <a:gd name="T18" fmla="*/ 57 h 57"/>
              </a:gdLst>
              <a:ahLst/>
              <a:cxnLst>
                <a:cxn ang="T10">
                  <a:pos x="T0" y="T1"/>
                </a:cxn>
                <a:cxn ang="T11">
                  <a:pos x="T2" y="T3"/>
                </a:cxn>
                <a:cxn ang="T12">
                  <a:pos x="T4" y="T5"/>
                </a:cxn>
                <a:cxn ang="T13">
                  <a:pos x="T6" y="T7"/>
                </a:cxn>
                <a:cxn ang="T14">
                  <a:pos x="T8" y="T9"/>
                </a:cxn>
              </a:cxnLst>
              <a:rect l="T15" t="T16" r="T17" b="T18"/>
              <a:pathLst>
                <a:path w="51" h="57">
                  <a:moveTo>
                    <a:pt x="0" y="0"/>
                  </a:moveTo>
                  <a:lnTo>
                    <a:pt x="50" y="22"/>
                  </a:lnTo>
                  <a:lnTo>
                    <a:pt x="50" y="56"/>
                  </a:lnTo>
                  <a:lnTo>
                    <a:pt x="0" y="34"/>
                  </a:lnTo>
                  <a:lnTo>
                    <a:pt x="0" y="0"/>
                  </a:lnTo>
                </a:path>
              </a:pathLst>
            </a:custGeom>
            <a:solidFill>
              <a:srgbClr val="114FFB"/>
            </a:solidFill>
            <a:ln w="12700" cap="rnd" cmpd="sng">
              <a:solidFill>
                <a:srgbClr val="FE9B03"/>
              </a:solidFill>
              <a:prstDash val="solid"/>
              <a:round/>
              <a:headEnd/>
              <a:tailEnd/>
            </a:ln>
          </p:spPr>
          <p:txBody>
            <a:bodyPr/>
            <a:lstStyle/>
            <a:p>
              <a:endParaRPr lang="en-US"/>
            </a:p>
          </p:txBody>
        </p:sp>
        <p:sp>
          <p:nvSpPr>
            <p:cNvPr id="5152" name="Freeform 23"/>
            <p:cNvSpPr>
              <a:spLocks/>
            </p:cNvSpPr>
            <p:nvPr/>
          </p:nvSpPr>
          <p:spPr bwMode="auto">
            <a:xfrm>
              <a:off x="479" y="2325"/>
              <a:ext cx="51" cy="57"/>
            </a:xfrm>
            <a:custGeom>
              <a:avLst/>
              <a:gdLst>
                <a:gd name="T0" fmla="*/ 0 w 51"/>
                <a:gd name="T1" fmla="*/ 0 h 57"/>
                <a:gd name="T2" fmla="*/ 50 w 51"/>
                <a:gd name="T3" fmla="*/ 22 h 57"/>
                <a:gd name="T4" fmla="*/ 50 w 51"/>
                <a:gd name="T5" fmla="*/ 56 h 57"/>
                <a:gd name="T6" fmla="*/ 0 w 51"/>
                <a:gd name="T7" fmla="*/ 34 h 57"/>
                <a:gd name="T8" fmla="*/ 0 w 51"/>
                <a:gd name="T9" fmla="*/ 0 h 57"/>
                <a:gd name="T10" fmla="*/ 0 60000 65536"/>
                <a:gd name="T11" fmla="*/ 0 60000 65536"/>
                <a:gd name="T12" fmla="*/ 0 60000 65536"/>
                <a:gd name="T13" fmla="*/ 0 60000 65536"/>
                <a:gd name="T14" fmla="*/ 0 60000 65536"/>
                <a:gd name="T15" fmla="*/ 0 w 51"/>
                <a:gd name="T16" fmla="*/ 0 h 57"/>
                <a:gd name="T17" fmla="*/ 51 w 51"/>
                <a:gd name="T18" fmla="*/ 57 h 57"/>
              </a:gdLst>
              <a:ahLst/>
              <a:cxnLst>
                <a:cxn ang="T10">
                  <a:pos x="T0" y="T1"/>
                </a:cxn>
                <a:cxn ang="T11">
                  <a:pos x="T2" y="T3"/>
                </a:cxn>
                <a:cxn ang="T12">
                  <a:pos x="T4" y="T5"/>
                </a:cxn>
                <a:cxn ang="T13">
                  <a:pos x="T6" y="T7"/>
                </a:cxn>
                <a:cxn ang="T14">
                  <a:pos x="T8" y="T9"/>
                </a:cxn>
              </a:cxnLst>
              <a:rect l="T15" t="T16" r="T17" b="T18"/>
              <a:pathLst>
                <a:path w="51" h="57">
                  <a:moveTo>
                    <a:pt x="0" y="0"/>
                  </a:moveTo>
                  <a:lnTo>
                    <a:pt x="50" y="22"/>
                  </a:lnTo>
                  <a:lnTo>
                    <a:pt x="50" y="56"/>
                  </a:lnTo>
                  <a:lnTo>
                    <a:pt x="0" y="34"/>
                  </a:lnTo>
                  <a:lnTo>
                    <a:pt x="0" y="0"/>
                  </a:lnTo>
                </a:path>
              </a:pathLst>
            </a:custGeom>
            <a:solidFill>
              <a:srgbClr val="114FFB"/>
            </a:solidFill>
            <a:ln w="12700" cap="rnd" cmpd="sng">
              <a:solidFill>
                <a:srgbClr val="FE9B03"/>
              </a:solidFill>
              <a:prstDash val="solid"/>
              <a:round/>
              <a:headEnd/>
              <a:tailEnd/>
            </a:ln>
          </p:spPr>
          <p:txBody>
            <a:bodyPr/>
            <a:lstStyle/>
            <a:p>
              <a:endParaRPr lang="en-US"/>
            </a:p>
          </p:txBody>
        </p:sp>
        <p:sp>
          <p:nvSpPr>
            <p:cNvPr id="5153" name="Freeform 24"/>
            <p:cNvSpPr>
              <a:spLocks/>
            </p:cNvSpPr>
            <p:nvPr/>
          </p:nvSpPr>
          <p:spPr bwMode="auto">
            <a:xfrm>
              <a:off x="479" y="2379"/>
              <a:ext cx="51" cy="57"/>
            </a:xfrm>
            <a:custGeom>
              <a:avLst/>
              <a:gdLst>
                <a:gd name="T0" fmla="*/ 0 w 51"/>
                <a:gd name="T1" fmla="*/ 0 h 57"/>
                <a:gd name="T2" fmla="*/ 50 w 51"/>
                <a:gd name="T3" fmla="*/ 22 h 57"/>
                <a:gd name="T4" fmla="*/ 50 w 51"/>
                <a:gd name="T5" fmla="*/ 56 h 57"/>
                <a:gd name="T6" fmla="*/ 0 w 51"/>
                <a:gd name="T7" fmla="*/ 34 h 57"/>
                <a:gd name="T8" fmla="*/ 0 w 51"/>
                <a:gd name="T9" fmla="*/ 0 h 57"/>
                <a:gd name="T10" fmla="*/ 0 60000 65536"/>
                <a:gd name="T11" fmla="*/ 0 60000 65536"/>
                <a:gd name="T12" fmla="*/ 0 60000 65536"/>
                <a:gd name="T13" fmla="*/ 0 60000 65536"/>
                <a:gd name="T14" fmla="*/ 0 60000 65536"/>
                <a:gd name="T15" fmla="*/ 0 w 51"/>
                <a:gd name="T16" fmla="*/ 0 h 57"/>
                <a:gd name="T17" fmla="*/ 51 w 51"/>
                <a:gd name="T18" fmla="*/ 57 h 57"/>
              </a:gdLst>
              <a:ahLst/>
              <a:cxnLst>
                <a:cxn ang="T10">
                  <a:pos x="T0" y="T1"/>
                </a:cxn>
                <a:cxn ang="T11">
                  <a:pos x="T2" y="T3"/>
                </a:cxn>
                <a:cxn ang="T12">
                  <a:pos x="T4" y="T5"/>
                </a:cxn>
                <a:cxn ang="T13">
                  <a:pos x="T6" y="T7"/>
                </a:cxn>
                <a:cxn ang="T14">
                  <a:pos x="T8" y="T9"/>
                </a:cxn>
              </a:cxnLst>
              <a:rect l="T15" t="T16" r="T17" b="T18"/>
              <a:pathLst>
                <a:path w="51" h="57">
                  <a:moveTo>
                    <a:pt x="0" y="0"/>
                  </a:moveTo>
                  <a:lnTo>
                    <a:pt x="50" y="22"/>
                  </a:lnTo>
                  <a:lnTo>
                    <a:pt x="50" y="56"/>
                  </a:lnTo>
                  <a:lnTo>
                    <a:pt x="0" y="34"/>
                  </a:lnTo>
                  <a:lnTo>
                    <a:pt x="0" y="0"/>
                  </a:lnTo>
                </a:path>
              </a:pathLst>
            </a:custGeom>
            <a:solidFill>
              <a:srgbClr val="F6BF69"/>
            </a:solidFill>
            <a:ln w="12700" cap="rnd" cmpd="sng">
              <a:solidFill>
                <a:srgbClr val="FE9B03"/>
              </a:solidFill>
              <a:prstDash val="solid"/>
              <a:round/>
              <a:headEnd/>
              <a:tailEnd/>
            </a:ln>
          </p:spPr>
          <p:txBody>
            <a:bodyPr/>
            <a:lstStyle/>
            <a:p>
              <a:endParaRPr lang="en-US"/>
            </a:p>
          </p:txBody>
        </p:sp>
        <p:sp>
          <p:nvSpPr>
            <p:cNvPr id="5154" name="Freeform 25"/>
            <p:cNvSpPr>
              <a:spLocks/>
            </p:cNvSpPr>
            <p:nvPr/>
          </p:nvSpPr>
          <p:spPr bwMode="auto">
            <a:xfrm>
              <a:off x="479" y="2439"/>
              <a:ext cx="51" cy="57"/>
            </a:xfrm>
            <a:custGeom>
              <a:avLst/>
              <a:gdLst>
                <a:gd name="T0" fmla="*/ 0 w 51"/>
                <a:gd name="T1" fmla="*/ 0 h 57"/>
                <a:gd name="T2" fmla="*/ 50 w 51"/>
                <a:gd name="T3" fmla="*/ 22 h 57"/>
                <a:gd name="T4" fmla="*/ 50 w 51"/>
                <a:gd name="T5" fmla="*/ 56 h 57"/>
                <a:gd name="T6" fmla="*/ 0 w 51"/>
                <a:gd name="T7" fmla="*/ 34 h 57"/>
                <a:gd name="T8" fmla="*/ 0 w 51"/>
                <a:gd name="T9" fmla="*/ 0 h 57"/>
                <a:gd name="T10" fmla="*/ 0 60000 65536"/>
                <a:gd name="T11" fmla="*/ 0 60000 65536"/>
                <a:gd name="T12" fmla="*/ 0 60000 65536"/>
                <a:gd name="T13" fmla="*/ 0 60000 65536"/>
                <a:gd name="T14" fmla="*/ 0 60000 65536"/>
                <a:gd name="T15" fmla="*/ 0 w 51"/>
                <a:gd name="T16" fmla="*/ 0 h 57"/>
                <a:gd name="T17" fmla="*/ 51 w 51"/>
                <a:gd name="T18" fmla="*/ 57 h 57"/>
              </a:gdLst>
              <a:ahLst/>
              <a:cxnLst>
                <a:cxn ang="T10">
                  <a:pos x="T0" y="T1"/>
                </a:cxn>
                <a:cxn ang="T11">
                  <a:pos x="T2" y="T3"/>
                </a:cxn>
                <a:cxn ang="T12">
                  <a:pos x="T4" y="T5"/>
                </a:cxn>
                <a:cxn ang="T13">
                  <a:pos x="T6" y="T7"/>
                </a:cxn>
                <a:cxn ang="T14">
                  <a:pos x="T8" y="T9"/>
                </a:cxn>
              </a:cxnLst>
              <a:rect l="T15" t="T16" r="T17" b="T18"/>
              <a:pathLst>
                <a:path w="51" h="57">
                  <a:moveTo>
                    <a:pt x="0" y="0"/>
                  </a:moveTo>
                  <a:lnTo>
                    <a:pt x="50" y="22"/>
                  </a:lnTo>
                  <a:lnTo>
                    <a:pt x="50" y="56"/>
                  </a:lnTo>
                  <a:lnTo>
                    <a:pt x="0" y="34"/>
                  </a:lnTo>
                  <a:lnTo>
                    <a:pt x="0" y="0"/>
                  </a:lnTo>
                </a:path>
              </a:pathLst>
            </a:custGeom>
            <a:solidFill>
              <a:srgbClr val="F6BF69"/>
            </a:solidFill>
            <a:ln w="12700" cap="rnd" cmpd="sng">
              <a:solidFill>
                <a:srgbClr val="FE9B03"/>
              </a:solidFill>
              <a:prstDash val="solid"/>
              <a:round/>
              <a:headEnd/>
              <a:tailEnd/>
            </a:ln>
          </p:spPr>
          <p:txBody>
            <a:bodyPr/>
            <a:lstStyle/>
            <a:p>
              <a:endParaRPr lang="en-US"/>
            </a:p>
          </p:txBody>
        </p:sp>
        <p:sp>
          <p:nvSpPr>
            <p:cNvPr id="5155" name="Line 26"/>
            <p:cNvSpPr>
              <a:spLocks noChangeShapeType="1"/>
            </p:cNvSpPr>
            <p:nvPr/>
          </p:nvSpPr>
          <p:spPr bwMode="auto">
            <a:xfrm>
              <a:off x="335" y="2465"/>
              <a:ext cx="0" cy="68"/>
            </a:xfrm>
            <a:prstGeom prst="line">
              <a:avLst/>
            </a:prstGeom>
            <a:noFill/>
            <a:ln w="127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56" name="Line 27"/>
            <p:cNvSpPr>
              <a:spLocks noChangeShapeType="1"/>
            </p:cNvSpPr>
            <p:nvPr/>
          </p:nvSpPr>
          <p:spPr bwMode="auto">
            <a:xfrm>
              <a:off x="365" y="2483"/>
              <a:ext cx="0" cy="62"/>
            </a:xfrm>
            <a:prstGeom prst="line">
              <a:avLst/>
            </a:prstGeom>
            <a:noFill/>
            <a:ln w="127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57" name="Line 28"/>
            <p:cNvSpPr>
              <a:spLocks noChangeShapeType="1"/>
            </p:cNvSpPr>
            <p:nvPr/>
          </p:nvSpPr>
          <p:spPr bwMode="auto">
            <a:xfrm>
              <a:off x="391" y="2497"/>
              <a:ext cx="0" cy="68"/>
            </a:xfrm>
            <a:prstGeom prst="line">
              <a:avLst/>
            </a:prstGeom>
            <a:noFill/>
            <a:ln w="127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58" name="Line 29"/>
            <p:cNvSpPr>
              <a:spLocks noChangeShapeType="1"/>
            </p:cNvSpPr>
            <p:nvPr/>
          </p:nvSpPr>
          <p:spPr bwMode="auto">
            <a:xfrm>
              <a:off x="421" y="2509"/>
              <a:ext cx="0" cy="64"/>
            </a:xfrm>
            <a:prstGeom prst="line">
              <a:avLst/>
            </a:prstGeom>
            <a:noFill/>
            <a:ln w="127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59" name="Line 30"/>
            <p:cNvSpPr>
              <a:spLocks noChangeShapeType="1"/>
            </p:cNvSpPr>
            <p:nvPr/>
          </p:nvSpPr>
          <p:spPr bwMode="auto">
            <a:xfrm>
              <a:off x="447" y="2519"/>
              <a:ext cx="0" cy="70"/>
            </a:xfrm>
            <a:prstGeom prst="line">
              <a:avLst/>
            </a:prstGeom>
            <a:noFill/>
            <a:ln w="127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60" name="Freeform 31"/>
            <p:cNvSpPr>
              <a:spLocks/>
            </p:cNvSpPr>
            <p:nvPr/>
          </p:nvSpPr>
          <p:spPr bwMode="auto">
            <a:xfrm>
              <a:off x="259" y="2275"/>
              <a:ext cx="61" cy="73"/>
            </a:xfrm>
            <a:custGeom>
              <a:avLst/>
              <a:gdLst>
                <a:gd name="T0" fmla="*/ 0 w 61"/>
                <a:gd name="T1" fmla="*/ 48 h 73"/>
                <a:gd name="T2" fmla="*/ 60 w 61"/>
                <a:gd name="T3" fmla="*/ 72 h 73"/>
                <a:gd name="T4" fmla="*/ 60 w 61"/>
                <a:gd name="T5" fmla="*/ 0 h 73"/>
                <a:gd name="T6" fmla="*/ 0 60000 65536"/>
                <a:gd name="T7" fmla="*/ 0 60000 65536"/>
                <a:gd name="T8" fmla="*/ 0 60000 65536"/>
                <a:gd name="T9" fmla="*/ 0 w 61"/>
                <a:gd name="T10" fmla="*/ 0 h 73"/>
                <a:gd name="T11" fmla="*/ 61 w 61"/>
                <a:gd name="T12" fmla="*/ 73 h 73"/>
              </a:gdLst>
              <a:ahLst/>
              <a:cxnLst>
                <a:cxn ang="T6">
                  <a:pos x="T0" y="T1"/>
                </a:cxn>
                <a:cxn ang="T7">
                  <a:pos x="T2" y="T3"/>
                </a:cxn>
                <a:cxn ang="T8">
                  <a:pos x="T4" y="T5"/>
                </a:cxn>
              </a:cxnLst>
              <a:rect l="T9" t="T10" r="T11" b="T12"/>
              <a:pathLst>
                <a:path w="61" h="73">
                  <a:moveTo>
                    <a:pt x="0" y="48"/>
                  </a:moveTo>
                  <a:lnTo>
                    <a:pt x="60" y="72"/>
                  </a:lnTo>
                  <a:lnTo>
                    <a:pt x="60" y="0"/>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1" name="Freeform 32"/>
            <p:cNvSpPr>
              <a:spLocks/>
            </p:cNvSpPr>
            <p:nvPr/>
          </p:nvSpPr>
          <p:spPr bwMode="auto">
            <a:xfrm>
              <a:off x="261" y="2283"/>
              <a:ext cx="77" cy="87"/>
            </a:xfrm>
            <a:custGeom>
              <a:avLst/>
              <a:gdLst>
                <a:gd name="T0" fmla="*/ 0 w 77"/>
                <a:gd name="T1" fmla="*/ 58 h 87"/>
                <a:gd name="T2" fmla="*/ 76 w 77"/>
                <a:gd name="T3" fmla="*/ 86 h 87"/>
                <a:gd name="T4" fmla="*/ 76 w 77"/>
                <a:gd name="T5" fmla="*/ 0 h 87"/>
                <a:gd name="T6" fmla="*/ 0 60000 65536"/>
                <a:gd name="T7" fmla="*/ 0 60000 65536"/>
                <a:gd name="T8" fmla="*/ 0 60000 65536"/>
                <a:gd name="T9" fmla="*/ 0 w 77"/>
                <a:gd name="T10" fmla="*/ 0 h 87"/>
                <a:gd name="T11" fmla="*/ 77 w 77"/>
                <a:gd name="T12" fmla="*/ 87 h 87"/>
              </a:gdLst>
              <a:ahLst/>
              <a:cxnLst>
                <a:cxn ang="T6">
                  <a:pos x="T0" y="T1"/>
                </a:cxn>
                <a:cxn ang="T7">
                  <a:pos x="T2" y="T3"/>
                </a:cxn>
                <a:cxn ang="T8">
                  <a:pos x="T4" y="T5"/>
                </a:cxn>
              </a:cxnLst>
              <a:rect l="T9" t="T10" r="T11" b="T12"/>
              <a:pathLst>
                <a:path w="77" h="87">
                  <a:moveTo>
                    <a:pt x="0" y="58"/>
                  </a:moveTo>
                  <a:lnTo>
                    <a:pt x="76" y="86"/>
                  </a:lnTo>
                  <a:lnTo>
                    <a:pt x="76" y="0"/>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2" name="Freeform 33"/>
            <p:cNvSpPr>
              <a:spLocks/>
            </p:cNvSpPr>
            <p:nvPr/>
          </p:nvSpPr>
          <p:spPr bwMode="auto">
            <a:xfrm>
              <a:off x="377" y="2251"/>
              <a:ext cx="101" cy="41"/>
            </a:xfrm>
            <a:custGeom>
              <a:avLst/>
              <a:gdLst>
                <a:gd name="T0" fmla="*/ 0 w 101"/>
                <a:gd name="T1" fmla="*/ 0 h 41"/>
                <a:gd name="T2" fmla="*/ 100 w 101"/>
                <a:gd name="T3" fmla="*/ 40 h 41"/>
                <a:gd name="T4" fmla="*/ 0 60000 65536"/>
                <a:gd name="T5" fmla="*/ 0 60000 65536"/>
                <a:gd name="T6" fmla="*/ 0 w 101"/>
                <a:gd name="T7" fmla="*/ 0 h 41"/>
                <a:gd name="T8" fmla="*/ 101 w 101"/>
                <a:gd name="T9" fmla="*/ 41 h 41"/>
              </a:gdLst>
              <a:ahLst/>
              <a:cxnLst>
                <a:cxn ang="T4">
                  <a:pos x="T0" y="T1"/>
                </a:cxn>
                <a:cxn ang="T5">
                  <a:pos x="T2" y="T3"/>
                </a:cxn>
              </a:cxnLst>
              <a:rect l="T6" t="T7" r="T8" b="T9"/>
              <a:pathLst>
                <a:path w="101" h="41">
                  <a:moveTo>
                    <a:pt x="0" y="0"/>
                  </a:moveTo>
                  <a:lnTo>
                    <a:pt x="100" y="40"/>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3" name="Freeform 34"/>
            <p:cNvSpPr>
              <a:spLocks/>
            </p:cNvSpPr>
            <p:nvPr/>
          </p:nvSpPr>
          <p:spPr bwMode="auto">
            <a:xfrm>
              <a:off x="423" y="2285"/>
              <a:ext cx="53" cy="75"/>
            </a:xfrm>
            <a:custGeom>
              <a:avLst/>
              <a:gdLst>
                <a:gd name="T0" fmla="*/ 52 w 53"/>
                <a:gd name="T1" fmla="*/ 18 h 75"/>
                <a:gd name="T2" fmla="*/ 0 w 53"/>
                <a:gd name="T3" fmla="*/ 0 h 75"/>
                <a:gd name="T4" fmla="*/ 0 w 53"/>
                <a:gd name="T5" fmla="*/ 54 h 75"/>
                <a:gd name="T6" fmla="*/ 52 w 53"/>
                <a:gd name="T7" fmla="*/ 74 h 75"/>
                <a:gd name="T8" fmla="*/ 0 60000 65536"/>
                <a:gd name="T9" fmla="*/ 0 60000 65536"/>
                <a:gd name="T10" fmla="*/ 0 60000 65536"/>
                <a:gd name="T11" fmla="*/ 0 60000 65536"/>
                <a:gd name="T12" fmla="*/ 0 w 53"/>
                <a:gd name="T13" fmla="*/ 0 h 75"/>
                <a:gd name="T14" fmla="*/ 53 w 53"/>
                <a:gd name="T15" fmla="*/ 75 h 75"/>
              </a:gdLst>
              <a:ahLst/>
              <a:cxnLst>
                <a:cxn ang="T8">
                  <a:pos x="T0" y="T1"/>
                </a:cxn>
                <a:cxn ang="T9">
                  <a:pos x="T2" y="T3"/>
                </a:cxn>
                <a:cxn ang="T10">
                  <a:pos x="T4" y="T5"/>
                </a:cxn>
                <a:cxn ang="T11">
                  <a:pos x="T6" y="T7"/>
                </a:cxn>
              </a:cxnLst>
              <a:rect l="T12" t="T13" r="T14" b="T15"/>
              <a:pathLst>
                <a:path w="53" h="75">
                  <a:moveTo>
                    <a:pt x="52" y="18"/>
                  </a:moveTo>
                  <a:lnTo>
                    <a:pt x="0" y="0"/>
                  </a:lnTo>
                  <a:lnTo>
                    <a:pt x="0" y="54"/>
                  </a:lnTo>
                  <a:lnTo>
                    <a:pt x="52" y="74"/>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4" name="Freeform 35"/>
            <p:cNvSpPr>
              <a:spLocks/>
            </p:cNvSpPr>
            <p:nvPr/>
          </p:nvSpPr>
          <p:spPr bwMode="auto">
            <a:xfrm>
              <a:off x="533" y="2361"/>
              <a:ext cx="39" cy="65"/>
            </a:xfrm>
            <a:custGeom>
              <a:avLst/>
              <a:gdLst>
                <a:gd name="T0" fmla="*/ 0 w 39"/>
                <a:gd name="T1" fmla="*/ 0 h 65"/>
                <a:gd name="T2" fmla="*/ 38 w 39"/>
                <a:gd name="T3" fmla="*/ 16 h 65"/>
                <a:gd name="T4" fmla="*/ 38 w 39"/>
                <a:gd name="T5" fmla="*/ 64 h 65"/>
                <a:gd name="T6" fmla="*/ 0 w 39"/>
                <a:gd name="T7" fmla="*/ 50 h 65"/>
                <a:gd name="T8" fmla="*/ 0 60000 65536"/>
                <a:gd name="T9" fmla="*/ 0 60000 65536"/>
                <a:gd name="T10" fmla="*/ 0 60000 65536"/>
                <a:gd name="T11" fmla="*/ 0 60000 65536"/>
                <a:gd name="T12" fmla="*/ 0 w 39"/>
                <a:gd name="T13" fmla="*/ 0 h 65"/>
                <a:gd name="T14" fmla="*/ 39 w 39"/>
                <a:gd name="T15" fmla="*/ 65 h 65"/>
              </a:gdLst>
              <a:ahLst/>
              <a:cxnLst>
                <a:cxn ang="T8">
                  <a:pos x="T0" y="T1"/>
                </a:cxn>
                <a:cxn ang="T9">
                  <a:pos x="T2" y="T3"/>
                </a:cxn>
                <a:cxn ang="T10">
                  <a:pos x="T4" y="T5"/>
                </a:cxn>
                <a:cxn ang="T11">
                  <a:pos x="T6" y="T7"/>
                </a:cxn>
              </a:cxnLst>
              <a:rect l="T12" t="T13" r="T14" b="T15"/>
              <a:pathLst>
                <a:path w="39" h="65">
                  <a:moveTo>
                    <a:pt x="0" y="0"/>
                  </a:moveTo>
                  <a:lnTo>
                    <a:pt x="38" y="16"/>
                  </a:lnTo>
                  <a:lnTo>
                    <a:pt x="38" y="64"/>
                  </a:lnTo>
                  <a:lnTo>
                    <a:pt x="0" y="50"/>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5" name="Freeform 36"/>
            <p:cNvSpPr>
              <a:spLocks/>
            </p:cNvSpPr>
            <p:nvPr/>
          </p:nvSpPr>
          <p:spPr bwMode="auto">
            <a:xfrm>
              <a:off x="533" y="2417"/>
              <a:ext cx="95" cy="43"/>
            </a:xfrm>
            <a:custGeom>
              <a:avLst/>
              <a:gdLst>
                <a:gd name="T0" fmla="*/ 0 w 95"/>
                <a:gd name="T1" fmla="*/ 11 h 43"/>
                <a:gd name="T2" fmla="*/ 94 w 95"/>
                <a:gd name="T3" fmla="*/ 42 h 43"/>
                <a:gd name="T4" fmla="*/ 94 w 95"/>
                <a:gd name="T5" fmla="*/ 0 h 43"/>
                <a:gd name="T6" fmla="*/ 0 60000 65536"/>
                <a:gd name="T7" fmla="*/ 0 60000 65536"/>
                <a:gd name="T8" fmla="*/ 0 60000 65536"/>
                <a:gd name="T9" fmla="*/ 0 w 95"/>
                <a:gd name="T10" fmla="*/ 0 h 43"/>
                <a:gd name="T11" fmla="*/ 95 w 95"/>
                <a:gd name="T12" fmla="*/ 43 h 43"/>
              </a:gdLst>
              <a:ahLst/>
              <a:cxnLst>
                <a:cxn ang="T6">
                  <a:pos x="T0" y="T1"/>
                </a:cxn>
                <a:cxn ang="T7">
                  <a:pos x="T2" y="T3"/>
                </a:cxn>
                <a:cxn ang="T8">
                  <a:pos x="T4" y="T5"/>
                </a:cxn>
              </a:cxnLst>
              <a:rect l="T9" t="T10" r="T11" b="T12"/>
              <a:pathLst>
                <a:path w="95" h="43">
                  <a:moveTo>
                    <a:pt x="0" y="11"/>
                  </a:moveTo>
                  <a:lnTo>
                    <a:pt x="94" y="42"/>
                  </a:lnTo>
                  <a:lnTo>
                    <a:pt x="94" y="0"/>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6" name="Freeform 37"/>
            <p:cNvSpPr>
              <a:spLocks/>
            </p:cNvSpPr>
            <p:nvPr/>
          </p:nvSpPr>
          <p:spPr bwMode="auto">
            <a:xfrm>
              <a:off x="643" y="2423"/>
              <a:ext cx="17" cy="47"/>
            </a:xfrm>
            <a:custGeom>
              <a:avLst/>
              <a:gdLst>
                <a:gd name="T0" fmla="*/ 16 w 17"/>
                <a:gd name="T1" fmla="*/ 0 h 47"/>
                <a:gd name="T2" fmla="*/ 16 w 17"/>
                <a:gd name="T3" fmla="*/ 7 h 47"/>
                <a:gd name="T4" fmla="*/ 16 w 17"/>
                <a:gd name="T5" fmla="*/ 14 h 47"/>
                <a:gd name="T6" fmla="*/ 16 w 17"/>
                <a:gd name="T7" fmla="*/ 18 h 47"/>
                <a:gd name="T8" fmla="*/ 16 w 17"/>
                <a:gd name="T9" fmla="*/ 25 h 47"/>
                <a:gd name="T10" fmla="*/ 16 w 17"/>
                <a:gd name="T11" fmla="*/ 43 h 47"/>
                <a:gd name="T12" fmla="*/ 0 w 17"/>
                <a:gd name="T13" fmla="*/ 37 h 47"/>
                <a:gd name="T14" fmla="*/ 0 w 17"/>
                <a:gd name="T15" fmla="*/ 41 h 47"/>
                <a:gd name="T16" fmla="*/ 0 w 17"/>
                <a:gd name="T17" fmla="*/ 46 h 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7"/>
                <a:gd name="T29" fmla="*/ 17 w 17"/>
                <a:gd name="T30" fmla="*/ 47 h 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7">
                  <a:moveTo>
                    <a:pt x="16" y="0"/>
                  </a:moveTo>
                  <a:lnTo>
                    <a:pt x="16" y="7"/>
                  </a:lnTo>
                  <a:lnTo>
                    <a:pt x="16" y="14"/>
                  </a:lnTo>
                  <a:lnTo>
                    <a:pt x="16" y="18"/>
                  </a:lnTo>
                  <a:lnTo>
                    <a:pt x="16" y="25"/>
                  </a:lnTo>
                  <a:lnTo>
                    <a:pt x="16" y="43"/>
                  </a:lnTo>
                  <a:lnTo>
                    <a:pt x="0" y="37"/>
                  </a:lnTo>
                  <a:lnTo>
                    <a:pt x="0" y="41"/>
                  </a:lnTo>
                  <a:lnTo>
                    <a:pt x="0" y="46"/>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7" name="Freeform 38"/>
            <p:cNvSpPr>
              <a:spLocks/>
            </p:cNvSpPr>
            <p:nvPr/>
          </p:nvSpPr>
          <p:spPr bwMode="auto">
            <a:xfrm>
              <a:off x="535" y="2469"/>
              <a:ext cx="69" cy="61"/>
            </a:xfrm>
            <a:custGeom>
              <a:avLst/>
              <a:gdLst>
                <a:gd name="T0" fmla="*/ 0 w 69"/>
                <a:gd name="T1" fmla="*/ 0 h 61"/>
                <a:gd name="T2" fmla="*/ 42 w 69"/>
                <a:gd name="T3" fmla="*/ 20 h 61"/>
                <a:gd name="T4" fmla="*/ 42 w 69"/>
                <a:gd name="T5" fmla="*/ 52 h 61"/>
                <a:gd name="T6" fmla="*/ 68 w 69"/>
                <a:gd name="T7" fmla="*/ 60 h 61"/>
                <a:gd name="T8" fmla="*/ 0 60000 65536"/>
                <a:gd name="T9" fmla="*/ 0 60000 65536"/>
                <a:gd name="T10" fmla="*/ 0 60000 65536"/>
                <a:gd name="T11" fmla="*/ 0 60000 65536"/>
                <a:gd name="T12" fmla="*/ 0 w 69"/>
                <a:gd name="T13" fmla="*/ 0 h 61"/>
                <a:gd name="T14" fmla="*/ 69 w 69"/>
                <a:gd name="T15" fmla="*/ 61 h 61"/>
              </a:gdLst>
              <a:ahLst/>
              <a:cxnLst>
                <a:cxn ang="T8">
                  <a:pos x="T0" y="T1"/>
                </a:cxn>
                <a:cxn ang="T9">
                  <a:pos x="T2" y="T3"/>
                </a:cxn>
                <a:cxn ang="T10">
                  <a:pos x="T4" y="T5"/>
                </a:cxn>
                <a:cxn ang="T11">
                  <a:pos x="T6" y="T7"/>
                </a:cxn>
              </a:cxnLst>
              <a:rect l="T12" t="T13" r="T14" b="T15"/>
              <a:pathLst>
                <a:path w="69" h="61">
                  <a:moveTo>
                    <a:pt x="0" y="0"/>
                  </a:moveTo>
                  <a:lnTo>
                    <a:pt x="42" y="20"/>
                  </a:lnTo>
                  <a:lnTo>
                    <a:pt x="42" y="52"/>
                  </a:lnTo>
                  <a:lnTo>
                    <a:pt x="68" y="60"/>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8" name="Freeform 39"/>
            <p:cNvSpPr>
              <a:spLocks/>
            </p:cNvSpPr>
            <p:nvPr/>
          </p:nvSpPr>
          <p:spPr bwMode="auto">
            <a:xfrm>
              <a:off x="447" y="2409"/>
              <a:ext cx="265" cy="209"/>
            </a:xfrm>
            <a:custGeom>
              <a:avLst/>
              <a:gdLst>
                <a:gd name="T0" fmla="*/ 246 w 265"/>
                <a:gd name="T1" fmla="*/ 0 h 209"/>
                <a:gd name="T2" fmla="*/ 264 w 265"/>
                <a:gd name="T3" fmla="*/ 10 h 209"/>
                <a:gd name="T4" fmla="*/ 264 w 265"/>
                <a:gd name="T5" fmla="*/ 208 h 209"/>
                <a:gd name="T6" fmla="*/ 0 w 265"/>
                <a:gd name="T7" fmla="*/ 80 h 209"/>
                <a:gd name="T8" fmla="*/ 0 w 265"/>
                <a:gd name="T9" fmla="*/ 108 h 209"/>
                <a:gd name="T10" fmla="*/ 0 60000 65536"/>
                <a:gd name="T11" fmla="*/ 0 60000 65536"/>
                <a:gd name="T12" fmla="*/ 0 60000 65536"/>
                <a:gd name="T13" fmla="*/ 0 60000 65536"/>
                <a:gd name="T14" fmla="*/ 0 60000 65536"/>
                <a:gd name="T15" fmla="*/ 0 w 265"/>
                <a:gd name="T16" fmla="*/ 0 h 209"/>
                <a:gd name="T17" fmla="*/ 265 w 265"/>
                <a:gd name="T18" fmla="*/ 209 h 209"/>
              </a:gdLst>
              <a:ahLst/>
              <a:cxnLst>
                <a:cxn ang="T10">
                  <a:pos x="T0" y="T1"/>
                </a:cxn>
                <a:cxn ang="T11">
                  <a:pos x="T2" y="T3"/>
                </a:cxn>
                <a:cxn ang="T12">
                  <a:pos x="T4" y="T5"/>
                </a:cxn>
                <a:cxn ang="T13">
                  <a:pos x="T6" y="T7"/>
                </a:cxn>
                <a:cxn ang="T14">
                  <a:pos x="T8" y="T9"/>
                </a:cxn>
              </a:cxnLst>
              <a:rect l="T15" t="T16" r="T17" b="T18"/>
              <a:pathLst>
                <a:path w="265" h="209">
                  <a:moveTo>
                    <a:pt x="246" y="0"/>
                  </a:moveTo>
                  <a:lnTo>
                    <a:pt x="264" y="10"/>
                  </a:lnTo>
                  <a:lnTo>
                    <a:pt x="264" y="208"/>
                  </a:lnTo>
                  <a:lnTo>
                    <a:pt x="0" y="80"/>
                  </a:lnTo>
                  <a:lnTo>
                    <a:pt x="0" y="108"/>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9" name="Freeform 40"/>
            <p:cNvSpPr>
              <a:spLocks/>
            </p:cNvSpPr>
            <p:nvPr/>
          </p:nvSpPr>
          <p:spPr bwMode="auto">
            <a:xfrm>
              <a:off x="423" y="2458"/>
              <a:ext cx="51" cy="67"/>
            </a:xfrm>
            <a:custGeom>
              <a:avLst/>
              <a:gdLst>
                <a:gd name="T0" fmla="*/ 50 w 51"/>
                <a:gd name="T1" fmla="*/ 20 h 67"/>
                <a:gd name="T2" fmla="*/ 0 w 51"/>
                <a:gd name="T3" fmla="*/ 0 h 67"/>
                <a:gd name="T4" fmla="*/ 0 w 51"/>
                <a:gd name="T5" fmla="*/ 66 h 67"/>
                <a:gd name="T6" fmla="*/ 0 60000 65536"/>
                <a:gd name="T7" fmla="*/ 0 60000 65536"/>
                <a:gd name="T8" fmla="*/ 0 60000 65536"/>
                <a:gd name="T9" fmla="*/ 0 w 51"/>
                <a:gd name="T10" fmla="*/ 0 h 67"/>
                <a:gd name="T11" fmla="*/ 51 w 51"/>
                <a:gd name="T12" fmla="*/ 67 h 67"/>
              </a:gdLst>
              <a:ahLst/>
              <a:cxnLst>
                <a:cxn ang="T6">
                  <a:pos x="T0" y="T1"/>
                </a:cxn>
                <a:cxn ang="T7">
                  <a:pos x="T2" y="T3"/>
                </a:cxn>
                <a:cxn ang="T8">
                  <a:pos x="T4" y="T5"/>
                </a:cxn>
              </a:cxnLst>
              <a:rect l="T9" t="T10" r="T11" b="T12"/>
              <a:pathLst>
                <a:path w="51" h="67">
                  <a:moveTo>
                    <a:pt x="50" y="20"/>
                  </a:moveTo>
                  <a:lnTo>
                    <a:pt x="0" y="0"/>
                  </a:lnTo>
                  <a:lnTo>
                    <a:pt x="0" y="66"/>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70" name="Freeform 41"/>
            <p:cNvSpPr>
              <a:spLocks/>
            </p:cNvSpPr>
            <p:nvPr/>
          </p:nvSpPr>
          <p:spPr bwMode="auto">
            <a:xfrm>
              <a:off x="391" y="2369"/>
              <a:ext cx="85" cy="129"/>
            </a:xfrm>
            <a:custGeom>
              <a:avLst/>
              <a:gdLst>
                <a:gd name="T0" fmla="*/ 84 w 85"/>
                <a:gd name="T1" fmla="*/ 34 h 129"/>
                <a:gd name="T2" fmla="*/ 0 w 85"/>
                <a:gd name="T3" fmla="*/ 0 h 129"/>
                <a:gd name="T4" fmla="*/ 0 w 85"/>
                <a:gd name="T5" fmla="*/ 128 h 129"/>
                <a:gd name="T6" fmla="*/ 0 60000 65536"/>
                <a:gd name="T7" fmla="*/ 0 60000 65536"/>
                <a:gd name="T8" fmla="*/ 0 60000 65536"/>
                <a:gd name="T9" fmla="*/ 0 w 85"/>
                <a:gd name="T10" fmla="*/ 0 h 129"/>
                <a:gd name="T11" fmla="*/ 85 w 85"/>
                <a:gd name="T12" fmla="*/ 129 h 129"/>
              </a:gdLst>
              <a:ahLst/>
              <a:cxnLst>
                <a:cxn ang="T6">
                  <a:pos x="T0" y="T1"/>
                </a:cxn>
                <a:cxn ang="T7">
                  <a:pos x="T2" y="T3"/>
                </a:cxn>
                <a:cxn ang="T8">
                  <a:pos x="T4" y="T5"/>
                </a:cxn>
              </a:cxnLst>
              <a:rect l="T9" t="T10" r="T11" b="T12"/>
              <a:pathLst>
                <a:path w="85" h="129">
                  <a:moveTo>
                    <a:pt x="84" y="34"/>
                  </a:moveTo>
                  <a:lnTo>
                    <a:pt x="0" y="0"/>
                  </a:lnTo>
                  <a:lnTo>
                    <a:pt x="0" y="128"/>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71" name="Freeform 42"/>
            <p:cNvSpPr>
              <a:spLocks/>
            </p:cNvSpPr>
            <p:nvPr/>
          </p:nvSpPr>
          <p:spPr bwMode="auto">
            <a:xfrm>
              <a:off x="367" y="2345"/>
              <a:ext cx="111" cy="139"/>
            </a:xfrm>
            <a:custGeom>
              <a:avLst/>
              <a:gdLst>
                <a:gd name="T0" fmla="*/ 110 w 111"/>
                <a:gd name="T1" fmla="*/ 42 h 139"/>
                <a:gd name="T2" fmla="*/ 100 w 111"/>
                <a:gd name="T3" fmla="*/ 38 h 139"/>
                <a:gd name="T4" fmla="*/ 94 w 111"/>
                <a:gd name="T5" fmla="*/ 36 h 139"/>
                <a:gd name="T6" fmla="*/ 80 w 111"/>
                <a:gd name="T7" fmla="*/ 32 h 139"/>
                <a:gd name="T8" fmla="*/ 66 w 111"/>
                <a:gd name="T9" fmla="*/ 26 h 139"/>
                <a:gd name="T10" fmla="*/ 0 w 111"/>
                <a:gd name="T11" fmla="*/ 0 h 139"/>
                <a:gd name="T12" fmla="*/ 0 w 111"/>
                <a:gd name="T13" fmla="*/ 138 h 139"/>
                <a:gd name="T14" fmla="*/ 0 60000 65536"/>
                <a:gd name="T15" fmla="*/ 0 60000 65536"/>
                <a:gd name="T16" fmla="*/ 0 60000 65536"/>
                <a:gd name="T17" fmla="*/ 0 60000 65536"/>
                <a:gd name="T18" fmla="*/ 0 60000 65536"/>
                <a:gd name="T19" fmla="*/ 0 60000 65536"/>
                <a:gd name="T20" fmla="*/ 0 60000 65536"/>
                <a:gd name="T21" fmla="*/ 0 w 111"/>
                <a:gd name="T22" fmla="*/ 0 h 139"/>
                <a:gd name="T23" fmla="*/ 111 w 111"/>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39">
                  <a:moveTo>
                    <a:pt x="110" y="42"/>
                  </a:moveTo>
                  <a:lnTo>
                    <a:pt x="100" y="38"/>
                  </a:lnTo>
                  <a:lnTo>
                    <a:pt x="94" y="36"/>
                  </a:lnTo>
                  <a:lnTo>
                    <a:pt x="80" y="32"/>
                  </a:lnTo>
                  <a:lnTo>
                    <a:pt x="66" y="26"/>
                  </a:lnTo>
                  <a:lnTo>
                    <a:pt x="0" y="0"/>
                  </a:lnTo>
                  <a:lnTo>
                    <a:pt x="0" y="138"/>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72" name="Freeform 43"/>
            <p:cNvSpPr>
              <a:spLocks/>
            </p:cNvSpPr>
            <p:nvPr/>
          </p:nvSpPr>
          <p:spPr bwMode="auto">
            <a:xfrm>
              <a:off x="255" y="2353"/>
              <a:ext cx="81" cy="115"/>
            </a:xfrm>
            <a:custGeom>
              <a:avLst/>
              <a:gdLst>
                <a:gd name="T0" fmla="*/ 80 w 81"/>
                <a:gd name="T1" fmla="*/ 114 h 115"/>
                <a:gd name="T2" fmla="*/ 80 w 81"/>
                <a:gd name="T3" fmla="*/ 30 h 115"/>
                <a:gd name="T4" fmla="*/ 0 w 81"/>
                <a:gd name="T5" fmla="*/ 0 h 115"/>
                <a:gd name="T6" fmla="*/ 0 60000 65536"/>
                <a:gd name="T7" fmla="*/ 0 60000 65536"/>
                <a:gd name="T8" fmla="*/ 0 60000 65536"/>
                <a:gd name="T9" fmla="*/ 0 w 81"/>
                <a:gd name="T10" fmla="*/ 0 h 115"/>
                <a:gd name="T11" fmla="*/ 81 w 81"/>
                <a:gd name="T12" fmla="*/ 115 h 115"/>
              </a:gdLst>
              <a:ahLst/>
              <a:cxnLst>
                <a:cxn ang="T6">
                  <a:pos x="T0" y="T1"/>
                </a:cxn>
                <a:cxn ang="T7">
                  <a:pos x="T2" y="T3"/>
                </a:cxn>
                <a:cxn ang="T8">
                  <a:pos x="T4" y="T5"/>
                </a:cxn>
              </a:cxnLst>
              <a:rect l="T9" t="T10" r="T11" b="T12"/>
              <a:pathLst>
                <a:path w="81" h="115">
                  <a:moveTo>
                    <a:pt x="80" y="114"/>
                  </a:moveTo>
                  <a:lnTo>
                    <a:pt x="80" y="30"/>
                  </a:lnTo>
                  <a:lnTo>
                    <a:pt x="0" y="0"/>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37" name="Rectangle 44"/>
          <p:cNvSpPr>
            <a:spLocks noChangeArrowheads="1"/>
          </p:cNvSpPr>
          <p:nvPr/>
        </p:nvSpPr>
        <p:spPr bwMode="auto">
          <a:xfrm>
            <a:off x="220663" y="2768600"/>
            <a:ext cx="1162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tx2"/>
                </a:solidFill>
                <a:latin typeface="Arial" panose="020B0604020202020204" pitchFamily="34" charset="0"/>
              </a:rPr>
              <a:t>NIC Card</a:t>
            </a:r>
          </a:p>
        </p:txBody>
      </p:sp>
      <p:graphicFrame>
        <p:nvGraphicFramePr>
          <p:cNvPr id="5122" name="Object 2048"/>
          <p:cNvGraphicFramePr>
            <a:graphicFrameLocks/>
          </p:cNvGraphicFramePr>
          <p:nvPr/>
        </p:nvGraphicFramePr>
        <p:xfrm>
          <a:off x="4649788" y="1393825"/>
          <a:ext cx="1547812" cy="1289050"/>
        </p:xfrm>
        <a:graphic>
          <a:graphicData uri="http://schemas.openxmlformats.org/presentationml/2006/ole">
            <mc:AlternateContent xmlns:mc="http://schemas.openxmlformats.org/markup-compatibility/2006">
              <mc:Choice xmlns:v="urn:schemas-microsoft-com:vml" Requires="v">
                <p:oleObj name="Microsoft ClipArt Gallery" r:id="rId3" imgW="6146640" imgH="5117760" progId="MS_ClipArt_Gallery">
                  <p:embed/>
                </p:oleObj>
              </mc:Choice>
              <mc:Fallback>
                <p:oleObj name="Microsoft ClipArt Gallery" r:id="rId3" imgW="6146640" imgH="5117760" progId="MS_ClipArt_Gallery">
                  <p:embed/>
                  <p:pic>
                    <p:nvPicPr>
                      <p:cNvPr id="5122" name="Object 20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788" y="1393825"/>
                        <a:ext cx="1547812"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138" name="Picture 4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48388" y="4502150"/>
            <a:ext cx="121761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9" name="Picture 4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2013" y="5265738"/>
            <a:ext cx="1270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0" name="Picture 4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08863" y="5283200"/>
            <a:ext cx="102076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1" name="Picture 49"/>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81638" y="3479800"/>
            <a:ext cx="1171575"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2" name="Picture 50"/>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56500" y="4295775"/>
            <a:ext cx="7889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3" name="Picture 51"/>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54563" y="4454525"/>
            <a:ext cx="1011237"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4" name="Picture 52"/>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132513" y="5322888"/>
            <a:ext cx="8588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2203068"/>
      </p:ext>
    </p:extLst>
  </p:cSld>
  <p:clrMapOvr>
    <a:masterClrMapping/>
  </p:clrMapOvr>
  <p:transition>
    <p:dissolv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ChangeArrowheads="1"/>
          </p:cNvSpPr>
          <p:nvPr/>
        </p:nvSpPr>
        <p:spPr bwMode="auto">
          <a:xfrm>
            <a:off x="1758950" y="1749425"/>
            <a:ext cx="2967038" cy="3995738"/>
          </a:xfrm>
          <a:prstGeom prst="rect">
            <a:avLst/>
          </a:prstGeom>
          <a:gradFill rotWithShape="0">
            <a:gsLst>
              <a:gs pos="0">
                <a:srgbClr val="FE9B03"/>
              </a:gs>
              <a:gs pos="100000">
                <a:srgbClr val="FE9B03">
                  <a:gamma/>
                  <a:tint val="0"/>
                  <a:invGamma/>
                </a:srgbClr>
              </a:gs>
            </a:gsLst>
            <a:lin ang="0" scaled="1"/>
          </a:gradFill>
          <a:ln w="25400">
            <a:solidFill>
              <a:schemeClr val="tx1"/>
            </a:solidFill>
            <a:miter lim="800000"/>
            <a:headEnd/>
            <a:tailEnd/>
          </a:ln>
          <a:effectLst>
            <a:outerShdw dist="179605" dir="2700000" algn="ctr" rotWithShape="0">
              <a:schemeClr val="tx2"/>
            </a:outerShdw>
          </a:effectLst>
        </p:spPr>
        <p:txBody>
          <a:bodyPr wrap="none" anchor="ctr"/>
          <a:lstStyle/>
          <a:p>
            <a:pPr>
              <a:defRPr/>
            </a:pPr>
            <a:endParaRPr lang="en-US"/>
          </a:p>
        </p:txBody>
      </p:sp>
      <p:sp>
        <p:nvSpPr>
          <p:cNvPr id="46083" name="Rectangle 3"/>
          <p:cNvSpPr>
            <a:spLocks noGrp="1" noChangeArrowheads="1"/>
          </p:cNvSpPr>
          <p:nvPr>
            <p:ph type="title"/>
          </p:nvPr>
        </p:nvSpPr>
        <p:spPr>
          <a:xfrm>
            <a:off x="2305050" y="315913"/>
            <a:ext cx="5319713" cy="885825"/>
          </a:xfrm>
          <a:noFill/>
        </p:spPr>
        <p:txBody>
          <a:bodyPr/>
          <a:lstStyle/>
          <a:p>
            <a:pPr eaLnBrk="1" hangingPunct="1"/>
            <a:r>
              <a:rPr lang="en-US" b="1"/>
              <a:t>HOST LAYERS</a:t>
            </a:r>
          </a:p>
        </p:txBody>
      </p:sp>
      <p:sp>
        <p:nvSpPr>
          <p:cNvPr id="46084" name="Rectangle 4"/>
          <p:cNvSpPr>
            <a:spLocks noChangeArrowheads="1"/>
          </p:cNvSpPr>
          <p:nvPr/>
        </p:nvSpPr>
        <p:spPr bwMode="auto">
          <a:xfrm>
            <a:off x="1744663" y="1878013"/>
            <a:ext cx="30988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spcAft>
                <a:spcPct val="10000"/>
              </a:spcAft>
            </a:pPr>
            <a:r>
              <a:rPr lang="en-US" sz="2000" b="1">
                <a:latin typeface="Arial" panose="020B0604020202020204" pitchFamily="34" charset="0"/>
              </a:rPr>
              <a:t>7	Application</a:t>
            </a:r>
          </a:p>
          <a:p>
            <a:pPr>
              <a:spcBef>
                <a:spcPct val="50000"/>
              </a:spcBef>
              <a:spcAft>
                <a:spcPct val="10000"/>
              </a:spcAft>
            </a:pPr>
            <a:r>
              <a:rPr lang="en-US" sz="2000" b="1">
                <a:latin typeface="Arial" panose="020B0604020202020204" pitchFamily="34" charset="0"/>
              </a:rPr>
              <a:t>6	Presentation</a:t>
            </a:r>
          </a:p>
          <a:p>
            <a:pPr>
              <a:spcBef>
                <a:spcPct val="50000"/>
              </a:spcBef>
              <a:spcAft>
                <a:spcPct val="10000"/>
              </a:spcAft>
            </a:pPr>
            <a:r>
              <a:rPr lang="en-US" sz="2000" b="1">
                <a:latin typeface="Arial" panose="020B0604020202020204" pitchFamily="34" charset="0"/>
              </a:rPr>
              <a:t>5	Session</a:t>
            </a:r>
          </a:p>
          <a:p>
            <a:pPr>
              <a:spcBef>
                <a:spcPct val="50000"/>
              </a:spcBef>
              <a:spcAft>
                <a:spcPct val="10000"/>
              </a:spcAft>
            </a:pPr>
            <a:r>
              <a:rPr lang="en-US" sz="2000" b="1">
                <a:latin typeface="Arial" panose="020B0604020202020204" pitchFamily="34" charset="0"/>
              </a:rPr>
              <a:t>4	Transport</a:t>
            </a:r>
          </a:p>
          <a:p>
            <a:pPr>
              <a:spcBef>
                <a:spcPct val="50000"/>
              </a:spcBef>
              <a:spcAft>
                <a:spcPct val="10000"/>
              </a:spcAft>
            </a:pPr>
            <a:r>
              <a:rPr lang="en-US" sz="2000" b="1">
                <a:latin typeface="Arial" panose="020B0604020202020204" pitchFamily="34" charset="0"/>
              </a:rPr>
              <a:t>3	Network</a:t>
            </a:r>
          </a:p>
          <a:p>
            <a:pPr>
              <a:spcBef>
                <a:spcPct val="50000"/>
              </a:spcBef>
              <a:spcAft>
                <a:spcPct val="10000"/>
              </a:spcAft>
            </a:pPr>
            <a:r>
              <a:rPr lang="en-US" sz="2000" b="1">
                <a:latin typeface="Arial" panose="020B0604020202020204" pitchFamily="34" charset="0"/>
              </a:rPr>
              <a:t>2	Data Link</a:t>
            </a:r>
          </a:p>
          <a:p>
            <a:pPr>
              <a:spcBef>
                <a:spcPct val="50000"/>
              </a:spcBef>
              <a:spcAft>
                <a:spcPct val="10000"/>
              </a:spcAft>
            </a:pPr>
            <a:r>
              <a:rPr lang="en-US" sz="2000" b="1">
                <a:latin typeface="Arial" panose="020B0604020202020204" pitchFamily="34" charset="0"/>
              </a:rPr>
              <a:t>1	Physical</a:t>
            </a:r>
          </a:p>
        </p:txBody>
      </p:sp>
      <p:sp>
        <p:nvSpPr>
          <p:cNvPr id="46085" name="Line 5"/>
          <p:cNvSpPr>
            <a:spLocks noChangeShapeType="1"/>
          </p:cNvSpPr>
          <p:nvPr/>
        </p:nvSpPr>
        <p:spPr bwMode="auto">
          <a:xfrm>
            <a:off x="1804988" y="2357438"/>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86" name="Line 6"/>
          <p:cNvSpPr>
            <a:spLocks noChangeShapeType="1"/>
          </p:cNvSpPr>
          <p:nvPr/>
        </p:nvSpPr>
        <p:spPr bwMode="auto">
          <a:xfrm>
            <a:off x="1739900" y="2849563"/>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87" name="Line 7"/>
          <p:cNvSpPr>
            <a:spLocks noChangeShapeType="1"/>
          </p:cNvSpPr>
          <p:nvPr/>
        </p:nvSpPr>
        <p:spPr bwMode="auto">
          <a:xfrm>
            <a:off x="1747838" y="3332163"/>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88" name="Line 8"/>
          <p:cNvSpPr>
            <a:spLocks noChangeShapeType="1"/>
          </p:cNvSpPr>
          <p:nvPr/>
        </p:nvSpPr>
        <p:spPr bwMode="auto">
          <a:xfrm>
            <a:off x="1754188" y="3830638"/>
            <a:ext cx="25400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89" name="Line 9"/>
          <p:cNvSpPr>
            <a:spLocks noChangeShapeType="1"/>
          </p:cNvSpPr>
          <p:nvPr/>
        </p:nvSpPr>
        <p:spPr bwMode="auto">
          <a:xfrm>
            <a:off x="1776413" y="4302125"/>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0" name="Line 10"/>
          <p:cNvSpPr>
            <a:spLocks noChangeShapeType="1"/>
          </p:cNvSpPr>
          <p:nvPr/>
        </p:nvSpPr>
        <p:spPr bwMode="auto">
          <a:xfrm>
            <a:off x="1776413" y="4767263"/>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6171" name="Rectangle 11"/>
          <p:cNvSpPr>
            <a:spLocks noChangeArrowheads="1"/>
          </p:cNvSpPr>
          <p:nvPr/>
        </p:nvSpPr>
        <p:spPr bwMode="auto">
          <a:xfrm>
            <a:off x="5808663" y="2095500"/>
            <a:ext cx="2952750" cy="1433513"/>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2800" b="1">
                <a:solidFill>
                  <a:srgbClr val="8901F3"/>
                </a:solidFill>
                <a:effectLst>
                  <a:outerShdw blurRad="38100" dist="38100" dir="2700000" algn="tl">
                    <a:srgbClr val="C0C0C0"/>
                  </a:outerShdw>
                </a:effectLst>
                <a:latin typeface="Arial" pitchFamily="34" charset="0"/>
              </a:rPr>
              <a:t>Host layers:</a:t>
            </a:r>
            <a:r>
              <a:rPr lang="en-US" sz="2800" b="1">
                <a:solidFill>
                  <a:srgbClr val="063DE8"/>
                </a:solidFill>
                <a:effectLst>
                  <a:outerShdw blurRad="38100" dist="38100" dir="2700000" algn="tl">
                    <a:srgbClr val="C0C0C0"/>
                  </a:outerShdw>
                </a:effectLst>
                <a:latin typeface="Arial" pitchFamily="34" charset="0"/>
              </a:rPr>
              <a:t> </a:t>
            </a:r>
            <a:r>
              <a:rPr lang="en-US" sz="2000" b="1">
                <a:solidFill>
                  <a:srgbClr val="063DE8"/>
                </a:solidFill>
                <a:latin typeface="Arial" pitchFamily="34" charset="0"/>
              </a:rPr>
              <a:t>Provide accurate data delivery between computers</a:t>
            </a:r>
          </a:p>
        </p:txBody>
      </p:sp>
      <p:sp>
        <p:nvSpPr>
          <p:cNvPr id="46092" name="Rectangle 12"/>
          <p:cNvSpPr>
            <a:spLocks noChangeArrowheads="1"/>
          </p:cNvSpPr>
          <p:nvPr/>
        </p:nvSpPr>
        <p:spPr bwMode="auto">
          <a:xfrm>
            <a:off x="4943475" y="1133475"/>
            <a:ext cx="882650"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600">
                <a:solidFill>
                  <a:schemeClr val="tx2"/>
                </a:solidFill>
                <a:latin typeface="Arial" panose="020B0604020202020204" pitchFamily="34" charset="0"/>
              </a:rPr>
              <a:t>}</a:t>
            </a:r>
          </a:p>
        </p:txBody>
      </p:sp>
    </p:spTree>
    <p:extLst>
      <p:ext uri="{BB962C8B-B14F-4D97-AF65-F5344CB8AC3E}">
        <p14:creationId xmlns:p14="http://schemas.microsoft.com/office/powerpoint/2010/main" val="1570274889"/>
      </p:ext>
    </p:extLst>
  </p:cSld>
  <p:clrMapOvr>
    <a:masterClrMapping/>
  </p:clrMapOvr>
  <p:transition>
    <p:dissolv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ChangeArrowheads="1"/>
          </p:cNvSpPr>
          <p:nvPr/>
        </p:nvSpPr>
        <p:spPr bwMode="auto">
          <a:xfrm>
            <a:off x="1582738" y="1966913"/>
            <a:ext cx="2779712" cy="3690937"/>
          </a:xfrm>
          <a:prstGeom prst="rect">
            <a:avLst/>
          </a:prstGeom>
          <a:gradFill rotWithShape="0">
            <a:gsLst>
              <a:gs pos="0">
                <a:srgbClr val="FE9B03"/>
              </a:gs>
              <a:gs pos="100000">
                <a:srgbClr val="FE9B03">
                  <a:gamma/>
                  <a:tint val="0"/>
                  <a:invGamma/>
                </a:srgbClr>
              </a:gs>
            </a:gsLst>
            <a:lin ang="0" scaled="1"/>
          </a:gradFill>
          <a:ln w="25400">
            <a:solidFill>
              <a:schemeClr val="tx1"/>
            </a:solidFill>
            <a:miter lim="800000"/>
            <a:headEnd/>
            <a:tailEnd/>
          </a:ln>
          <a:effectLst>
            <a:outerShdw dist="179605" dir="2700000" algn="ctr" rotWithShape="0">
              <a:schemeClr val="tx2"/>
            </a:outerShdw>
          </a:effectLst>
        </p:spPr>
        <p:txBody>
          <a:bodyPr wrap="none" anchor="ctr"/>
          <a:lstStyle/>
          <a:p>
            <a:pPr>
              <a:defRPr/>
            </a:pPr>
            <a:endParaRPr lang="en-US"/>
          </a:p>
        </p:txBody>
      </p:sp>
      <p:sp>
        <p:nvSpPr>
          <p:cNvPr id="47107" name="Rectangle 3"/>
          <p:cNvSpPr>
            <a:spLocks noGrp="1" noChangeArrowheads="1"/>
          </p:cNvSpPr>
          <p:nvPr>
            <p:ph type="title"/>
          </p:nvPr>
        </p:nvSpPr>
        <p:spPr>
          <a:xfrm>
            <a:off x="2560638" y="387350"/>
            <a:ext cx="5294312" cy="635000"/>
          </a:xfrm>
          <a:noFill/>
        </p:spPr>
        <p:txBody>
          <a:bodyPr/>
          <a:lstStyle/>
          <a:p>
            <a:pPr eaLnBrk="1" hangingPunct="1"/>
            <a:r>
              <a:rPr lang="en-US" b="1"/>
              <a:t>MEDIA LAYERS</a:t>
            </a:r>
          </a:p>
        </p:txBody>
      </p:sp>
      <p:sp>
        <p:nvSpPr>
          <p:cNvPr id="47108" name="Rectangle 4"/>
          <p:cNvSpPr>
            <a:spLocks noChangeArrowheads="1"/>
          </p:cNvSpPr>
          <p:nvPr/>
        </p:nvSpPr>
        <p:spPr bwMode="auto">
          <a:xfrm>
            <a:off x="1512888" y="1936750"/>
            <a:ext cx="30988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spcAft>
                <a:spcPct val="10000"/>
              </a:spcAft>
            </a:pPr>
            <a:r>
              <a:rPr lang="en-US" sz="2000" b="1">
                <a:solidFill>
                  <a:srgbClr val="FFFFFF"/>
                </a:solidFill>
                <a:latin typeface="Arial" panose="020B0604020202020204" pitchFamily="34" charset="0"/>
              </a:rPr>
              <a:t>7</a:t>
            </a:r>
            <a:r>
              <a:rPr lang="en-US" sz="2000" b="1">
                <a:latin typeface="Arial" panose="020B0604020202020204" pitchFamily="34" charset="0"/>
              </a:rPr>
              <a:t>	Application</a:t>
            </a:r>
          </a:p>
          <a:p>
            <a:pPr>
              <a:spcBef>
                <a:spcPct val="50000"/>
              </a:spcBef>
              <a:spcAft>
                <a:spcPct val="10000"/>
              </a:spcAft>
            </a:pPr>
            <a:r>
              <a:rPr lang="en-US" sz="2000" b="1">
                <a:solidFill>
                  <a:srgbClr val="FFFFFF"/>
                </a:solidFill>
                <a:latin typeface="Arial" panose="020B0604020202020204" pitchFamily="34" charset="0"/>
              </a:rPr>
              <a:t>6</a:t>
            </a:r>
            <a:r>
              <a:rPr lang="en-US" sz="2000" b="1">
                <a:latin typeface="Arial" panose="020B0604020202020204" pitchFamily="34" charset="0"/>
              </a:rPr>
              <a:t>	Presentation</a:t>
            </a:r>
          </a:p>
          <a:p>
            <a:pPr>
              <a:spcBef>
                <a:spcPct val="50000"/>
              </a:spcBef>
              <a:spcAft>
                <a:spcPct val="10000"/>
              </a:spcAft>
            </a:pPr>
            <a:r>
              <a:rPr lang="en-US" sz="2000" b="1">
                <a:solidFill>
                  <a:srgbClr val="FFFFFF"/>
                </a:solidFill>
                <a:latin typeface="Arial" panose="020B0604020202020204" pitchFamily="34" charset="0"/>
              </a:rPr>
              <a:t>5</a:t>
            </a:r>
            <a:r>
              <a:rPr lang="en-US" sz="2000" b="1">
                <a:latin typeface="Arial" panose="020B0604020202020204" pitchFamily="34" charset="0"/>
              </a:rPr>
              <a:t>	Session</a:t>
            </a:r>
          </a:p>
          <a:p>
            <a:pPr>
              <a:spcBef>
                <a:spcPct val="50000"/>
              </a:spcBef>
              <a:spcAft>
                <a:spcPct val="10000"/>
              </a:spcAft>
            </a:pPr>
            <a:r>
              <a:rPr lang="en-US" sz="2000" b="1">
                <a:solidFill>
                  <a:srgbClr val="FFFFFF"/>
                </a:solidFill>
                <a:latin typeface="Arial" panose="020B0604020202020204" pitchFamily="34" charset="0"/>
              </a:rPr>
              <a:t>4</a:t>
            </a:r>
            <a:r>
              <a:rPr lang="en-US" sz="2000" b="1">
                <a:latin typeface="Arial" panose="020B0604020202020204" pitchFamily="34" charset="0"/>
              </a:rPr>
              <a:t>	Transport</a:t>
            </a:r>
          </a:p>
          <a:p>
            <a:pPr>
              <a:spcBef>
                <a:spcPct val="50000"/>
              </a:spcBef>
              <a:spcAft>
                <a:spcPct val="10000"/>
              </a:spcAft>
            </a:pPr>
            <a:r>
              <a:rPr lang="en-US" sz="2000" b="1">
                <a:solidFill>
                  <a:srgbClr val="FFFFFF"/>
                </a:solidFill>
                <a:latin typeface="Arial" panose="020B0604020202020204" pitchFamily="34" charset="0"/>
              </a:rPr>
              <a:t>3</a:t>
            </a:r>
            <a:r>
              <a:rPr lang="en-US" sz="2000" b="1">
                <a:latin typeface="Arial" panose="020B0604020202020204" pitchFamily="34" charset="0"/>
              </a:rPr>
              <a:t>	Network</a:t>
            </a:r>
          </a:p>
          <a:p>
            <a:pPr>
              <a:spcBef>
                <a:spcPct val="50000"/>
              </a:spcBef>
              <a:spcAft>
                <a:spcPct val="10000"/>
              </a:spcAft>
            </a:pPr>
            <a:r>
              <a:rPr lang="en-US" sz="2000" b="1">
                <a:solidFill>
                  <a:srgbClr val="FFFFFF"/>
                </a:solidFill>
                <a:latin typeface="Arial" panose="020B0604020202020204" pitchFamily="34" charset="0"/>
              </a:rPr>
              <a:t>2</a:t>
            </a:r>
            <a:r>
              <a:rPr lang="en-US" sz="2000" b="1">
                <a:latin typeface="Arial" panose="020B0604020202020204" pitchFamily="34" charset="0"/>
              </a:rPr>
              <a:t>	Data Link</a:t>
            </a:r>
          </a:p>
          <a:p>
            <a:pPr>
              <a:spcBef>
                <a:spcPct val="50000"/>
              </a:spcBef>
              <a:spcAft>
                <a:spcPct val="10000"/>
              </a:spcAft>
            </a:pPr>
            <a:r>
              <a:rPr lang="en-US" sz="2000" b="1">
                <a:solidFill>
                  <a:srgbClr val="FFFFFF"/>
                </a:solidFill>
                <a:latin typeface="Arial" panose="020B0604020202020204" pitchFamily="34" charset="0"/>
              </a:rPr>
              <a:t>1</a:t>
            </a:r>
            <a:r>
              <a:rPr lang="en-US" sz="2000" b="1">
                <a:latin typeface="Arial" panose="020B0604020202020204" pitchFamily="34" charset="0"/>
              </a:rPr>
              <a:t>	Physical</a:t>
            </a:r>
          </a:p>
        </p:txBody>
      </p:sp>
      <p:sp>
        <p:nvSpPr>
          <p:cNvPr id="47109" name="Line 5"/>
          <p:cNvSpPr>
            <a:spLocks noChangeShapeType="1"/>
          </p:cNvSpPr>
          <p:nvPr/>
        </p:nvSpPr>
        <p:spPr bwMode="auto">
          <a:xfrm>
            <a:off x="1619250" y="2386013"/>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110" name="Line 6"/>
          <p:cNvSpPr>
            <a:spLocks noChangeShapeType="1"/>
          </p:cNvSpPr>
          <p:nvPr/>
        </p:nvSpPr>
        <p:spPr bwMode="auto">
          <a:xfrm>
            <a:off x="1582738" y="2892425"/>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111" name="Line 7"/>
          <p:cNvSpPr>
            <a:spLocks noChangeShapeType="1"/>
          </p:cNvSpPr>
          <p:nvPr/>
        </p:nvSpPr>
        <p:spPr bwMode="auto">
          <a:xfrm>
            <a:off x="1562100" y="3375025"/>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112" name="Line 8"/>
          <p:cNvSpPr>
            <a:spLocks noChangeShapeType="1"/>
          </p:cNvSpPr>
          <p:nvPr/>
        </p:nvSpPr>
        <p:spPr bwMode="auto">
          <a:xfrm>
            <a:off x="1597025" y="3844925"/>
            <a:ext cx="25400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113" name="Line 9"/>
          <p:cNvSpPr>
            <a:spLocks noChangeShapeType="1"/>
          </p:cNvSpPr>
          <p:nvPr/>
        </p:nvSpPr>
        <p:spPr bwMode="auto">
          <a:xfrm>
            <a:off x="1576388" y="4373563"/>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114" name="Line 10"/>
          <p:cNvSpPr>
            <a:spLocks noChangeShapeType="1"/>
          </p:cNvSpPr>
          <p:nvPr/>
        </p:nvSpPr>
        <p:spPr bwMode="auto">
          <a:xfrm>
            <a:off x="1576388" y="4838700"/>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8219" name="Rectangle 11"/>
          <p:cNvSpPr>
            <a:spLocks noChangeArrowheads="1"/>
          </p:cNvSpPr>
          <p:nvPr/>
        </p:nvSpPr>
        <p:spPr bwMode="auto">
          <a:xfrm>
            <a:off x="5357813" y="2160588"/>
            <a:ext cx="3316287" cy="1128712"/>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2800" b="1">
                <a:solidFill>
                  <a:srgbClr val="8901F3"/>
                </a:solidFill>
                <a:effectLst>
                  <a:outerShdw blurRad="38100" dist="38100" dir="2700000" algn="tl">
                    <a:srgbClr val="C0C0C0"/>
                  </a:outerShdw>
                </a:effectLst>
                <a:latin typeface="Arial" pitchFamily="34" charset="0"/>
              </a:rPr>
              <a:t>Host layers:</a:t>
            </a:r>
            <a:r>
              <a:rPr lang="en-US" sz="2800" b="1">
                <a:solidFill>
                  <a:srgbClr val="063DE8"/>
                </a:solidFill>
                <a:effectLst>
                  <a:outerShdw blurRad="38100" dist="38100" dir="2700000" algn="tl">
                    <a:srgbClr val="C0C0C0"/>
                  </a:outerShdw>
                </a:effectLst>
                <a:latin typeface="Arial" pitchFamily="34" charset="0"/>
              </a:rPr>
              <a:t> </a:t>
            </a:r>
            <a:r>
              <a:rPr lang="en-US" sz="2000" b="1">
                <a:solidFill>
                  <a:srgbClr val="063DE8"/>
                </a:solidFill>
                <a:latin typeface="Arial" pitchFamily="34" charset="0"/>
              </a:rPr>
              <a:t>Provide accurate data delivery between computers</a:t>
            </a:r>
          </a:p>
        </p:txBody>
      </p:sp>
      <p:sp>
        <p:nvSpPr>
          <p:cNvPr id="478220" name="Rectangle 12"/>
          <p:cNvSpPr>
            <a:spLocks noChangeArrowheads="1"/>
          </p:cNvSpPr>
          <p:nvPr/>
        </p:nvSpPr>
        <p:spPr bwMode="auto">
          <a:xfrm>
            <a:off x="5303838" y="4237038"/>
            <a:ext cx="3562350" cy="1128712"/>
          </a:xfrm>
          <a:prstGeom prst="rect">
            <a:avLst/>
          </a:prstGeom>
          <a:noFill/>
          <a:ln w="9525">
            <a:noFill/>
            <a:miter lim="800000"/>
            <a:headEnd/>
            <a:tailEnd/>
          </a:ln>
          <a:effectLst/>
        </p:spPr>
        <p:txBody>
          <a:bodyPr lIns="92075" tIns="46038" rIns="92075" bIns="46038">
            <a:spAutoFit/>
          </a:bodyPr>
          <a:lstStyle/>
          <a:p>
            <a:pPr eaLnBrk="0" hangingPunct="0">
              <a:defRPr/>
            </a:pPr>
            <a:r>
              <a:rPr lang="en-US" sz="2800" b="1">
                <a:solidFill>
                  <a:srgbClr val="8901F3"/>
                </a:solidFill>
                <a:effectLst>
                  <a:outerShdw blurRad="38100" dist="38100" dir="2700000" algn="tl">
                    <a:srgbClr val="C0C0C0"/>
                  </a:outerShdw>
                </a:effectLst>
                <a:latin typeface="Arial" pitchFamily="34" charset="0"/>
              </a:rPr>
              <a:t>Media layers:</a:t>
            </a:r>
            <a:r>
              <a:rPr lang="en-US" sz="2800" b="1">
                <a:solidFill>
                  <a:srgbClr val="063DE8"/>
                </a:solidFill>
                <a:effectLst>
                  <a:outerShdw blurRad="38100" dist="38100" dir="2700000" algn="tl">
                    <a:srgbClr val="C0C0C0"/>
                  </a:outerShdw>
                </a:effectLst>
                <a:latin typeface="Arial" pitchFamily="34" charset="0"/>
              </a:rPr>
              <a:t> </a:t>
            </a:r>
            <a:r>
              <a:rPr lang="en-US" sz="2000" b="1">
                <a:solidFill>
                  <a:srgbClr val="063DE8"/>
                </a:solidFill>
                <a:latin typeface="Arial" pitchFamily="34" charset="0"/>
              </a:rPr>
              <a:t>Control</a:t>
            </a:r>
          </a:p>
          <a:p>
            <a:pPr eaLnBrk="0" hangingPunct="0">
              <a:defRPr/>
            </a:pPr>
            <a:r>
              <a:rPr lang="en-US" sz="2000" b="1">
                <a:solidFill>
                  <a:srgbClr val="063DE8"/>
                </a:solidFill>
                <a:latin typeface="Arial" pitchFamily="34" charset="0"/>
              </a:rPr>
              <a:t>physical delivery of messages over the network</a:t>
            </a:r>
          </a:p>
        </p:txBody>
      </p:sp>
      <p:sp>
        <p:nvSpPr>
          <p:cNvPr id="47117" name="Rectangle 13"/>
          <p:cNvSpPr>
            <a:spLocks noChangeArrowheads="1"/>
          </p:cNvSpPr>
          <p:nvPr/>
        </p:nvSpPr>
        <p:spPr bwMode="auto">
          <a:xfrm>
            <a:off x="4627563" y="3478213"/>
            <a:ext cx="1160462"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0">
                <a:solidFill>
                  <a:schemeClr val="tx2"/>
                </a:solidFill>
                <a:latin typeface="Arial" panose="020B0604020202020204" pitchFamily="34" charset="0"/>
              </a:rPr>
              <a:t>}</a:t>
            </a:r>
          </a:p>
        </p:txBody>
      </p:sp>
      <p:sp>
        <p:nvSpPr>
          <p:cNvPr id="47118" name="Rectangle 14"/>
          <p:cNvSpPr>
            <a:spLocks noChangeArrowheads="1"/>
          </p:cNvSpPr>
          <p:nvPr/>
        </p:nvSpPr>
        <p:spPr bwMode="auto">
          <a:xfrm>
            <a:off x="4627563" y="1447800"/>
            <a:ext cx="896937"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5500">
                <a:solidFill>
                  <a:schemeClr val="tx2"/>
                </a:solidFill>
                <a:latin typeface="Arial" panose="020B0604020202020204" pitchFamily="34" charset="0"/>
              </a:rPr>
              <a:t>}</a:t>
            </a:r>
          </a:p>
        </p:txBody>
      </p:sp>
    </p:spTree>
    <p:extLst>
      <p:ext uri="{BB962C8B-B14F-4D97-AF65-F5344CB8AC3E}">
        <p14:creationId xmlns:p14="http://schemas.microsoft.com/office/powerpoint/2010/main" val="2592054176"/>
      </p:ext>
    </p:extLst>
  </p:cSld>
  <p:clrMapOvr>
    <a:masterClrMapping/>
  </p:clrMapOvr>
  <p:transition>
    <p:dissolv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EE93-867A-43BF-AE36-A22630AF59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9B4AAE-66D9-40B2-A6D2-A49732F255E2}"/>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r>
              <a:rPr lang="en-IN" sz="2400" b="1" dirty="0"/>
              <a:t>		More in Detail on the protocols </a:t>
            </a:r>
          </a:p>
          <a:p>
            <a:r>
              <a:rPr lang="en-IN" sz="2400" b="1" dirty="0"/>
              <a:t>		will be learnt in coming classes</a:t>
            </a:r>
          </a:p>
        </p:txBody>
      </p:sp>
      <p:sp>
        <p:nvSpPr>
          <p:cNvPr id="4" name="Slide Number Placeholder 3">
            <a:extLst>
              <a:ext uri="{FF2B5EF4-FFF2-40B4-BE49-F238E27FC236}">
                <a16:creationId xmlns:a16="http://schemas.microsoft.com/office/drawing/2014/main" id="{E491BBD4-0697-4C66-9934-E9B144BF864E}"/>
              </a:ext>
            </a:extLst>
          </p:cNvPr>
          <p:cNvSpPr>
            <a:spLocks noGrp="1"/>
          </p:cNvSpPr>
          <p:nvPr>
            <p:ph type="sldNum" sz="quarter" idx="12"/>
          </p:nvPr>
        </p:nvSpPr>
        <p:spPr/>
        <p:txBody>
          <a:bodyPr/>
          <a:lstStyle/>
          <a:p>
            <a:fld id="{313880FF-B11A-4FA9-B5CC-7226C1B8517C}" type="slidenum">
              <a:rPr lang="en-GB" smtClean="0"/>
              <a:pPr/>
              <a:t>59</a:t>
            </a:fld>
            <a:endParaRPr lang="en-GB" dirty="0"/>
          </a:p>
        </p:txBody>
      </p:sp>
    </p:spTree>
    <p:extLst>
      <p:ext uri="{BB962C8B-B14F-4D97-AF65-F5344CB8AC3E}">
        <p14:creationId xmlns:p14="http://schemas.microsoft.com/office/powerpoint/2010/main" val="113942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network</a:t>
            </a:r>
          </a:p>
        </p:txBody>
      </p:sp>
      <p:sp>
        <p:nvSpPr>
          <p:cNvPr id="3" name="Slide Number Placeholder 2"/>
          <p:cNvSpPr>
            <a:spLocks noGrp="1"/>
          </p:cNvSpPr>
          <p:nvPr>
            <p:ph type="sldNum" sz="quarter" idx="12"/>
          </p:nvPr>
        </p:nvSpPr>
        <p:spPr/>
        <p:txBody>
          <a:bodyPr/>
          <a:lstStyle/>
          <a:p>
            <a:fld id="{313880FF-B11A-4FA9-B5CC-7226C1B8517C}" type="slidenum">
              <a:rPr lang="en-GB" smtClean="0"/>
              <a:pPr/>
              <a:t>6</a:t>
            </a:fld>
            <a:endParaRPr lang="en-GB" dirty="0"/>
          </a:p>
        </p:txBody>
      </p:sp>
      <p:sp>
        <p:nvSpPr>
          <p:cNvPr id="4" name="AutoShape 2" descr="Email symbol on laptop screen - Free computer ic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Email symbol on laptop screen - Free computer ic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ree Computer Clip Art with No Background - ClipartKe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Desktop computer icon computer - Transparent PNG &amp; SVG vector fi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41535"/>
            <a:ext cx="1549265" cy="15492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Desktop computer icon computer - Transparent PNG &amp; SVG vector fi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041535"/>
            <a:ext cx="1549265" cy="154926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559251" y="6248728"/>
            <a:ext cx="7156450" cy="523220"/>
          </a:xfrm>
          <a:prstGeom prst="rect">
            <a:avLst/>
          </a:prstGeom>
          <a:noFill/>
        </p:spPr>
        <p:txBody>
          <a:bodyPr wrap="square" rtlCol="0">
            <a:spAutoFit/>
          </a:bodyPr>
          <a:lstStyle/>
          <a:p>
            <a:r>
              <a:rPr lang="en-US" sz="1400" dirty="0"/>
              <a:t>To connect more than 2 system we need a device either hub or switch (also called as intelligent hub)</a:t>
            </a:r>
          </a:p>
        </p:txBody>
      </p:sp>
      <p:pic>
        <p:nvPicPr>
          <p:cNvPr id="1040" name="Picture 16" descr="Laptop wifi Icon | Flatastic 11 Iconset | Custom Icon Desig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413" y="4343400"/>
            <a:ext cx="1444625" cy="1444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352800" y="908502"/>
            <a:ext cx="1981200" cy="369332"/>
          </a:xfrm>
          <a:prstGeom prst="rect">
            <a:avLst/>
          </a:prstGeom>
          <a:noFill/>
        </p:spPr>
        <p:txBody>
          <a:bodyPr wrap="square" rtlCol="0">
            <a:spAutoFit/>
          </a:bodyPr>
          <a:lstStyle/>
          <a:p>
            <a:pPr algn="ctr"/>
            <a:r>
              <a:rPr lang="en-US" b="1" dirty="0"/>
              <a:t>Wired Network</a:t>
            </a:r>
          </a:p>
        </p:txBody>
      </p:sp>
      <p:pic>
        <p:nvPicPr>
          <p:cNvPr id="18" name="Picture 16" descr="Laptop wifi Icon | Flatastic 11 Iconset | Custom Icon Desig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4238" y="4267200"/>
            <a:ext cx="1444625" cy="14446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371600" y="5788025"/>
            <a:ext cx="381000" cy="369332"/>
          </a:xfrm>
          <a:prstGeom prst="rect">
            <a:avLst/>
          </a:prstGeom>
          <a:noFill/>
          <a:ln>
            <a:solidFill>
              <a:schemeClr val="tx2"/>
            </a:solidFill>
          </a:ln>
        </p:spPr>
        <p:txBody>
          <a:bodyPr wrap="square" rtlCol="0">
            <a:spAutoFit/>
          </a:bodyPr>
          <a:lstStyle/>
          <a:p>
            <a:pPr algn="ctr"/>
            <a:r>
              <a:rPr lang="en-US" dirty="0"/>
              <a:t>C</a:t>
            </a:r>
          </a:p>
        </p:txBody>
      </p:sp>
      <p:sp>
        <p:nvSpPr>
          <p:cNvPr id="21" name="TextBox 20"/>
          <p:cNvSpPr txBox="1"/>
          <p:nvPr/>
        </p:nvSpPr>
        <p:spPr>
          <a:xfrm>
            <a:off x="1239666" y="2457669"/>
            <a:ext cx="381000" cy="369332"/>
          </a:xfrm>
          <a:prstGeom prst="rect">
            <a:avLst/>
          </a:prstGeom>
          <a:noFill/>
          <a:ln>
            <a:solidFill>
              <a:schemeClr val="tx2"/>
            </a:solidFill>
          </a:ln>
        </p:spPr>
        <p:txBody>
          <a:bodyPr wrap="square" rtlCol="0">
            <a:spAutoFit/>
          </a:bodyPr>
          <a:lstStyle/>
          <a:p>
            <a:pPr algn="ctr"/>
            <a:r>
              <a:rPr lang="en-US" dirty="0"/>
              <a:t>A</a:t>
            </a:r>
          </a:p>
        </p:txBody>
      </p:sp>
      <p:sp>
        <p:nvSpPr>
          <p:cNvPr id="22" name="TextBox 21"/>
          <p:cNvSpPr txBox="1"/>
          <p:nvPr/>
        </p:nvSpPr>
        <p:spPr>
          <a:xfrm>
            <a:off x="7106050" y="5711825"/>
            <a:ext cx="381000" cy="369332"/>
          </a:xfrm>
          <a:prstGeom prst="rect">
            <a:avLst/>
          </a:prstGeom>
          <a:noFill/>
          <a:ln>
            <a:solidFill>
              <a:schemeClr val="tx2"/>
            </a:solidFill>
          </a:ln>
        </p:spPr>
        <p:txBody>
          <a:bodyPr wrap="square" rtlCol="0">
            <a:spAutoFit/>
          </a:bodyPr>
          <a:lstStyle/>
          <a:p>
            <a:pPr algn="ctr"/>
            <a:r>
              <a:rPr lang="en-US" dirty="0"/>
              <a:t>D</a:t>
            </a:r>
          </a:p>
        </p:txBody>
      </p:sp>
      <p:sp>
        <p:nvSpPr>
          <p:cNvPr id="23" name="TextBox 22"/>
          <p:cNvSpPr txBox="1"/>
          <p:nvPr/>
        </p:nvSpPr>
        <p:spPr>
          <a:xfrm>
            <a:off x="6781800" y="2505400"/>
            <a:ext cx="381000" cy="369332"/>
          </a:xfrm>
          <a:prstGeom prst="rect">
            <a:avLst/>
          </a:prstGeom>
          <a:noFill/>
          <a:ln>
            <a:solidFill>
              <a:schemeClr val="tx2"/>
            </a:solidFill>
          </a:ln>
        </p:spPr>
        <p:txBody>
          <a:bodyPr wrap="square" rtlCol="0">
            <a:spAutoFit/>
          </a:bodyPr>
          <a:lstStyle/>
          <a:p>
            <a:pPr algn="ctr"/>
            <a:r>
              <a:rPr lang="en-US" dirty="0"/>
              <a:t>B</a:t>
            </a:r>
          </a:p>
        </p:txBody>
      </p:sp>
      <p:sp>
        <p:nvSpPr>
          <p:cNvPr id="16" name="TextBox 15"/>
          <p:cNvSpPr txBox="1"/>
          <p:nvPr/>
        </p:nvSpPr>
        <p:spPr>
          <a:xfrm>
            <a:off x="2771464" y="4388170"/>
            <a:ext cx="3505200" cy="369332"/>
          </a:xfrm>
          <a:prstGeom prst="rect">
            <a:avLst/>
          </a:prstGeom>
          <a:noFill/>
        </p:spPr>
        <p:txBody>
          <a:bodyPr wrap="square" rtlCol="0">
            <a:spAutoFit/>
          </a:bodyPr>
          <a:lstStyle/>
          <a:p>
            <a:pPr algn="ctr"/>
            <a:r>
              <a:rPr lang="en-US" dirty="0"/>
              <a:t>Hub/ Switch</a:t>
            </a:r>
          </a:p>
        </p:txBody>
      </p:sp>
      <p:pic>
        <p:nvPicPr>
          <p:cNvPr id="2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786421"/>
            <a:ext cx="9302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a:endCxn id="11" idx="1"/>
          </p:cNvCxnSpPr>
          <p:nvPr/>
        </p:nvCxnSpPr>
        <p:spPr>
          <a:xfrm flipV="1">
            <a:off x="4968875" y="1816168"/>
            <a:ext cx="1355725" cy="19702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0" idx="1"/>
            <a:endCxn id="1036" idx="3"/>
          </p:cNvCxnSpPr>
          <p:nvPr/>
        </p:nvCxnSpPr>
        <p:spPr>
          <a:xfrm flipH="1" flipV="1">
            <a:off x="2387465" y="1816168"/>
            <a:ext cx="1651135" cy="21766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40" idx="3"/>
            <a:endCxn id="20" idx="2"/>
          </p:cNvCxnSpPr>
          <p:nvPr/>
        </p:nvCxnSpPr>
        <p:spPr>
          <a:xfrm flipV="1">
            <a:off x="2307038" y="4199171"/>
            <a:ext cx="2196700" cy="8665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1"/>
            <a:endCxn id="20" idx="2"/>
          </p:cNvCxnSpPr>
          <p:nvPr/>
        </p:nvCxnSpPr>
        <p:spPr>
          <a:xfrm flipH="1" flipV="1">
            <a:off x="4503738" y="4199171"/>
            <a:ext cx="2070500" cy="7903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5523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WordArt 2"/>
          <p:cNvSpPr>
            <a:spLocks noChangeArrowheads="1" noChangeShapeType="1" noTextEdit="1"/>
          </p:cNvSpPr>
          <p:nvPr/>
        </p:nvSpPr>
        <p:spPr bwMode="auto">
          <a:xfrm>
            <a:off x="2263775" y="2062163"/>
            <a:ext cx="5915025" cy="1966912"/>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Impact" panose="020B0806030902050204" pitchFamily="34" charset="0"/>
              </a:rPr>
              <a:t>Networking Standards</a:t>
            </a:r>
          </a:p>
        </p:txBody>
      </p:sp>
    </p:spTree>
    <p:extLst>
      <p:ext uri="{BB962C8B-B14F-4D97-AF65-F5344CB8AC3E}">
        <p14:creationId xmlns:p14="http://schemas.microsoft.com/office/powerpoint/2010/main" val="26469360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844675" y="1327150"/>
            <a:ext cx="68072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b="1">
                <a:solidFill>
                  <a:srgbClr val="063DE8"/>
                </a:solidFill>
              </a:rPr>
              <a:t>802.3 (1985) Base standard (10B5)</a:t>
            </a:r>
          </a:p>
          <a:p>
            <a:pPr>
              <a:spcBef>
                <a:spcPct val="50000"/>
              </a:spcBef>
            </a:pPr>
            <a:r>
              <a:rPr lang="en-US" b="1">
                <a:solidFill>
                  <a:srgbClr val="063DE8"/>
                </a:solidFill>
              </a:rPr>
              <a:t>802.3a (1992) 10B2 Ethernet over thin coaxial cable</a:t>
            </a:r>
          </a:p>
          <a:p>
            <a:pPr>
              <a:spcBef>
                <a:spcPct val="50000"/>
              </a:spcBef>
            </a:pPr>
            <a:r>
              <a:rPr lang="en-US" b="1">
                <a:solidFill>
                  <a:srgbClr val="063DE8"/>
                </a:solidFill>
              </a:rPr>
              <a:t>802.3b (1985) Broadband Ethernet (using coaxial TV cable, now seldom used)</a:t>
            </a:r>
          </a:p>
          <a:p>
            <a:pPr>
              <a:spcBef>
                <a:spcPct val="50000"/>
              </a:spcBef>
            </a:pPr>
            <a:r>
              <a:rPr lang="en-US" b="1">
                <a:solidFill>
                  <a:srgbClr val="063DE8"/>
                </a:solidFill>
              </a:rPr>
              <a:t>802.3c (1985) Improved definition of a Repeater</a:t>
            </a:r>
          </a:p>
          <a:p>
            <a:pPr>
              <a:spcBef>
                <a:spcPct val="50000"/>
              </a:spcBef>
            </a:pPr>
            <a:r>
              <a:rPr lang="en-US" b="1">
                <a:solidFill>
                  <a:srgbClr val="063DE8"/>
                </a:solidFill>
              </a:rPr>
              <a:t>802.3d (1987) Definition of Ethernet for Fibre(10BFOIRL) (now seldom used)</a:t>
            </a:r>
          </a:p>
          <a:p>
            <a:pPr>
              <a:spcBef>
                <a:spcPct val="50000"/>
              </a:spcBef>
            </a:pPr>
            <a:r>
              <a:rPr lang="en-US" b="1">
                <a:solidFill>
                  <a:srgbClr val="063DE8"/>
                </a:solidFill>
              </a:rPr>
              <a:t>802.3e (1987) 1Base5 or StarLAN (now seldom used)</a:t>
            </a:r>
          </a:p>
        </p:txBody>
      </p:sp>
      <p:sp>
        <p:nvSpPr>
          <p:cNvPr id="51203" name="WordArt 3"/>
          <p:cNvSpPr>
            <a:spLocks noChangeArrowheads="1" noChangeShapeType="1" noTextEdit="1"/>
          </p:cNvSpPr>
          <p:nvPr/>
        </p:nvSpPr>
        <p:spPr bwMode="auto">
          <a:xfrm>
            <a:off x="2697163" y="347663"/>
            <a:ext cx="4811712" cy="6318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FF0000"/>
                </a:solidFill>
                <a:effectLst>
                  <a:outerShdw dist="45791" dir="2021404" algn="ctr" rotWithShape="0">
                    <a:srgbClr val="C0C0C0"/>
                  </a:outerShdw>
                </a:effectLst>
                <a:cs typeface="Times New Roman" panose="02020603050405020304" pitchFamily="18" charset="0"/>
              </a:rPr>
              <a:t>IEEE - 802.3 STANDARDS</a:t>
            </a:r>
          </a:p>
        </p:txBody>
      </p:sp>
    </p:spTree>
    <p:extLst>
      <p:ext uri="{BB962C8B-B14F-4D97-AF65-F5344CB8AC3E}">
        <p14:creationId xmlns:p14="http://schemas.microsoft.com/office/powerpoint/2010/main" val="3636164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592513" y="1879600"/>
            <a:ext cx="25908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folHlink"/>
              </a:buClr>
              <a:buFontTx/>
              <a:buChar char="•"/>
            </a:pPr>
            <a:r>
              <a:rPr lang="en-US" sz="3200" b="1">
                <a:latin typeface="Arial" panose="020B0604020202020204" pitchFamily="34" charset="0"/>
              </a:rPr>
              <a:t>  </a:t>
            </a:r>
            <a:r>
              <a:rPr lang="en-US" sz="3200" b="1">
                <a:solidFill>
                  <a:srgbClr val="063DE8"/>
                </a:solidFill>
                <a:latin typeface="Arial" panose="020B0604020202020204" pitchFamily="34" charset="0"/>
              </a:rPr>
              <a:t>Hubs</a:t>
            </a:r>
          </a:p>
          <a:p>
            <a:pPr>
              <a:spcBef>
                <a:spcPct val="50000"/>
              </a:spcBef>
              <a:buClr>
                <a:schemeClr val="folHlink"/>
              </a:buClr>
              <a:buFontTx/>
              <a:buChar char="•"/>
            </a:pPr>
            <a:r>
              <a:rPr lang="en-US" sz="3200" b="1">
                <a:solidFill>
                  <a:srgbClr val="063DE8"/>
                </a:solidFill>
                <a:latin typeface="Arial" panose="020B0604020202020204" pitchFamily="34" charset="0"/>
              </a:rPr>
              <a:t>  Bridges</a:t>
            </a:r>
          </a:p>
          <a:p>
            <a:pPr>
              <a:spcBef>
                <a:spcPct val="50000"/>
              </a:spcBef>
              <a:buClr>
                <a:schemeClr val="folHlink"/>
              </a:buClr>
              <a:buFontTx/>
              <a:buChar char="•"/>
            </a:pPr>
            <a:r>
              <a:rPr lang="en-US" sz="3200" b="1">
                <a:solidFill>
                  <a:srgbClr val="063DE8"/>
                </a:solidFill>
                <a:latin typeface="Arial" panose="020B0604020202020204" pitchFamily="34" charset="0"/>
              </a:rPr>
              <a:t>  Switches</a:t>
            </a:r>
          </a:p>
          <a:p>
            <a:pPr>
              <a:spcBef>
                <a:spcPct val="50000"/>
              </a:spcBef>
              <a:buClr>
                <a:schemeClr val="folHlink"/>
              </a:buClr>
            </a:pPr>
            <a:endParaRPr lang="en-US" sz="3200" b="1">
              <a:solidFill>
                <a:srgbClr val="063DE8"/>
              </a:solidFill>
              <a:latin typeface="Arial" panose="020B0604020202020204" pitchFamily="34" charset="0"/>
            </a:endParaRPr>
          </a:p>
        </p:txBody>
      </p:sp>
      <p:sp>
        <p:nvSpPr>
          <p:cNvPr id="88067" name="Rectangle 4"/>
          <p:cNvSpPr>
            <a:spLocks noGrp="1" noChangeArrowheads="1"/>
          </p:cNvSpPr>
          <p:nvPr>
            <p:ph type="title"/>
          </p:nvPr>
        </p:nvSpPr>
        <p:spPr/>
        <p:txBody>
          <a:bodyPr/>
          <a:lstStyle/>
          <a:p>
            <a:pPr eaLnBrk="1" hangingPunct="1"/>
            <a:r>
              <a:rPr lang="en-US" b="1"/>
              <a:t>LAN DEVICES</a:t>
            </a:r>
          </a:p>
        </p:txBody>
      </p:sp>
    </p:spTree>
    <p:extLst>
      <p:ext uri="{BB962C8B-B14F-4D97-AF65-F5344CB8AC3E}">
        <p14:creationId xmlns:p14="http://schemas.microsoft.com/office/powerpoint/2010/main" val="3739275150"/>
      </p:ext>
    </p:extLst>
  </p:cSld>
  <p:clrMapOvr>
    <a:masterClrMapping/>
  </p:clrMapOvr>
  <p:transition>
    <p:dissolv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title"/>
          </p:nvPr>
        </p:nvSpPr>
        <p:spPr>
          <a:xfrm>
            <a:off x="3273425" y="577850"/>
            <a:ext cx="3959225" cy="1041400"/>
          </a:xfrm>
          <a:noFill/>
        </p:spPr>
        <p:txBody>
          <a:bodyPr/>
          <a:lstStyle/>
          <a:p>
            <a:pPr eaLnBrk="1" hangingPunct="1"/>
            <a:r>
              <a:rPr lang="en-US" b="1"/>
              <a:t>HUB</a:t>
            </a:r>
          </a:p>
        </p:txBody>
      </p:sp>
      <p:sp>
        <p:nvSpPr>
          <p:cNvPr id="57348" name="Rectangle 4"/>
          <p:cNvSpPr>
            <a:spLocks noChangeArrowheads="1"/>
          </p:cNvSpPr>
          <p:nvPr/>
        </p:nvSpPr>
        <p:spPr bwMode="auto">
          <a:xfrm>
            <a:off x="1416050" y="2087563"/>
            <a:ext cx="7394575" cy="2528887"/>
          </a:xfrm>
          <a:prstGeom prst="rect">
            <a:avLst/>
          </a:prstGeom>
          <a:noFill/>
          <a:ln w="9525">
            <a:noFill/>
            <a:miter lim="800000"/>
            <a:headEnd/>
            <a:tailEnd/>
          </a:ln>
          <a:effectLst/>
        </p:spPr>
        <p:txBody>
          <a:bodyPr lIns="92075" tIns="46038" rIns="92075" bIns="46038">
            <a:spAutoFit/>
          </a:bodyPr>
          <a:lstStyle/>
          <a:p>
            <a:pPr marL="285750" indent="-285750" eaLnBrk="0" hangingPunct="0">
              <a:buClr>
                <a:schemeClr val="folHlink"/>
              </a:buClr>
              <a:buFontTx/>
              <a:buChar char="•"/>
              <a:defRPr/>
            </a:pPr>
            <a:r>
              <a:rPr lang="en-US" sz="3200" b="1">
                <a:solidFill>
                  <a:srgbClr val="063DE8"/>
                </a:solidFill>
                <a:effectLst>
                  <a:outerShdw blurRad="38100" dist="38100" dir="2700000" algn="tl">
                    <a:srgbClr val="C0C0C0"/>
                  </a:outerShdw>
                </a:effectLst>
                <a:latin typeface="Arial" pitchFamily="34" charset="0"/>
              </a:rPr>
              <a:t>Device that serves as the center of a star topology network, sometimes referred to as a </a:t>
            </a:r>
            <a:r>
              <a:rPr lang="en-US" sz="3200" b="1" i="1">
                <a:solidFill>
                  <a:srgbClr val="063DE8"/>
                </a:solidFill>
                <a:effectLst>
                  <a:outerShdw blurRad="38100" dist="38100" dir="2700000" algn="tl">
                    <a:srgbClr val="C0C0C0"/>
                  </a:outerShdw>
                </a:effectLst>
                <a:latin typeface="Arial" pitchFamily="34" charset="0"/>
              </a:rPr>
              <a:t>multiport repeater</a:t>
            </a:r>
            <a:r>
              <a:rPr lang="en-US" sz="3200" b="1">
                <a:solidFill>
                  <a:srgbClr val="063DE8"/>
                </a:solidFill>
                <a:effectLst>
                  <a:outerShdw blurRad="38100" dist="38100" dir="2700000" algn="tl">
                    <a:srgbClr val="C0C0C0"/>
                  </a:outerShdw>
                </a:effectLst>
                <a:latin typeface="Arial" pitchFamily="34" charset="0"/>
              </a:rPr>
              <a:t>, or in Ethernet, a </a:t>
            </a:r>
            <a:r>
              <a:rPr lang="en-US" sz="3200" b="1" i="1">
                <a:solidFill>
                  <a:srgbClr val="063DE8"/>
                </a:solidFill>
                <a:effectLst>
                  <a:outerShdw blurRad="38100" dist="38100" dir="2700000" algn="tl">
                    <a:srgbClr val="C0C0C0"/>
                  </a:outerShdw>
                </a:effectLst>
                <a:latin typeface="Arial" pitchFamily="34" charset="0"/>
              </a:rPr>
              <a:t>concentrator; </a:t>
            </a:r>
            <a:r>
              <a:rPr lang="en-US" sz="3200" b="1">
                <a:solidFill>
                  <a:srgbClr val="063DE8"/>
                </a:solidFill>
                <a:effectLst>
                  <a:outerShdw blurRad="38100" dist="38100" dir="2700000" algn="tl">
                    <a:srgbClr val="C0C0C0"/>
                  </a:outerShdw>
                </a:effectLst>
                <a:latin typeface="Arial" pitchFamily="34" charset="0"/>
              </a:rPr>
              <a:t>no forwarding intelligence</a:t>
            </a:r>
          </a:p>
        </p:txBody>
      </p:sp>
    </p:spTree>
    <p:extLst>
      <p:ext uri="{BB962C8B-B14F-4D97-AF65-F5344CB8AC3E}">
        <p14:creationId xmlns:p14="http://schemas.microsoft.com/office/powerpoint/2010/main" val="217266294"/>
      </p:ext>
    </p:extLst>
  </p:cSld>
  <p:clrMapOvr>
    <a:masterClrMapping/>
  </p:clrMapOvr>
  <p:transition>
    <p:dissolv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noFill/>
        </p:spPr>
        <p:txBody>
          <a:bodyPr/>
          <a:lstStyle/>
          <a:p>
            <a:pPr eaLnBrk="1" hangingPunct="1"/>
            <a:r>
              <a:rPr lang="en-US"/>
              <a:t>Hubs</a:t>
            </a:r>
          </a:p>
        </p:txBody>
      </p:sp>
      <p:grpSp>
        <p:nvGrpSpPr>
          <p:cNvPr id="6148" name="Group 67"/>
          <p:cNvGrpSpPr>
            <a:grpSpLocks/>
          </p:cNvGrpSpPr>
          <p:nvPr/>
        </p:nvGrpSpPr>
        <p:grpSpPr bwMode="auto">
          <a:xfrm>
            <a:off x="1911350" y="1470025"/>
            <a:ext cx="6021388" cy="3013075"/>
            <a:chOff x="826" y="1118"/>
            <a:chExt cx="3793" cy="1898"/>
          </a:xfrm>
        </p:grpSpPr>
        <p:grpSp>
          <p:nvGrpSpPr>
            <p:cNvPr id="6150" name="Group 66"/>
            <p:cNvGrpSpPr>
              <a:grpSpLocks/>
            </p:cNvGrpSpPr>
            <p:nvPr/>
          </p:nvGrpSpPr>
          <p:grpSpPr bwMode="auto">
            <a:xfrm>
              <a:off x="3001" y="1380"/>
              <a:ext cx="1068" cy="792"/>
              <a:chOff x="3001" y="1092"/>
              <a:chExt cx="1092" cy="1080"/>
            </a:xfrm>
          </p:grpSpPr>
          <p:sp>
            <p:nvSpPr>
              <p:cNvPr id="6210" name="Line 6"/>
              <p:cNvSpPr>
                <a:spLocks noChangeShapeType="1"/>
              </p:cNvSpPr>
              <p:nvPr/>
            </p:nvSpPr>
            <p:spPr bwMode="auto">
              <a:xfrm flipH="1">
                <a:off x="3012" y="1092"/>
                <a:ext cx="1081" cy="1080"/>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211" name="Line 55"/>
              <p:cNvSpPr>
                <a:spLocks noChangeShapeType="1"/>
              </p:cNvSpPr>
              <p:nvPr/>
            </p:nvSpPr>
            <p:spPr bwMode="auto">
              <a:xfrm flipV="1">
                <a:off x="3001" y="1201"/>
                <a:ext cx="843" cy="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6151" name="Line 3"/>
            <p:cNvSpPr>
              <a:spLocks noChangeShapeType="1"/>
            </p:cNvSpPr>
            <p:nvPr/>
          </p:nvSpPr>
          <p:spPr bwMode="auto">
            <a:xfrm>
              <a:off x="1206" y="1417"/>
              <a:ext cx="1262" cy="766"/>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2" name="Line 4"/>
            <p:cNvSpPr>
              <a:spLocks noChangeShapeType="1"/>
            </p:cNvSpPr>
            <p:nvPr/>
          </p:nvSpPr>
          <p:spPr bwMode="auto">
            <a:xfrm>
              <a:off x="1273" y="1987"/>
              <a:ext cx="1142" cy="313"/>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3" name="Line 5"/>
            <p:cNvSpPr>
              <a:spLocks noChangeShapeType="1"/>
            </p:cNvSpPr>
            <p:nvPr/>
          </p:nvSpPr>
          <p:spPr bwMode="auto">
            <a:xfrm flipV="1">
              <a:off x="1231" y="2417"/>
              <a:ext cx="1195" cy="246"/>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4" name="Line 7"/>
            <p:cNvSpPr>
              <a:spLocks noChangeShapeType="1"/>
            </p:cNvSpPr>
            <p:nvPr/>
          </p:nvSpPr>
          <p:spPr bwMode="auto">
            <a:xfrm flipH="1">
              <a:off x="3012" y="2033"/>
              <a:ext cx="1184" cy="246"/>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5" name="Line 8"/>
            <p:cNvSpPr>
              <a:spLocks noChangeShapeType="1"/>
            </p:cNvSpPr>
            <p:nvPr/>
          </p:nvSpPr>
          <p:spPr bwMode="auto">
            <a:xfrm flipH="1" flipV="1">
              <a:off x="3012" y="2375"/>
              <a:ext cx="1148" cy="344"/>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6156" name="Group 15"/>
            <p:cNvGrpSpPr>
              <a:grpSpLocks/>
            </p:cNvGrpSpPr>
            <p:nvPr/>
          </p:nvGrpSpPr>
          <p:grpSpPr bwMode="auto">
            <a:xfrm>
              <a:off x="4048" y="1816"/>
              <a:ext cx="571" cy="543"/>
              <a:chOff x="4257" y="1312"/>
              <a:chExt cx="571" cy="543"/>
            </a:xfrm>
          </p:grpSpPr>
          <p:sp>
            <p:nvSpPr>
              <p:cNvPr id="6204" name="Rectangle 9"/>
              <p:cNvSpPr>
                <a:spLocks noChangeArrowheads="1"/>
              </p:cNvSpPr>
              <p:nvPr/>
            </p:nvSpPr>
            <p:spPr bwMode="auto">
              <a:xfrm>
                <a:off x="4312" y="1312"/>
                <a:ext cx="362" cy="350"/>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205" name="AutoShape 10"/>
              <p:cNvSpPr>
                <a:spLocks noChangeArrowheads="1"/>
              </p:cNvSpPr>
              <p:nvPr/>
            </p:nvSpPr>
            <p:spPr bwMode="auto">
              <a:xfrm>
                <a:off x="4335" y="1343"/>
                <a:ext cx="316" cy="292"/>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206" name="Arc 11"/>
              <p:cNvSpPr>
                <a:spLocks/>
              </p:cNvSpPr>
              <p:nvPr/>
            </p:nvSpPr>
            <p:spPr bwMode="auto">
              <a:xfrm>
                <a:off x="4709" y="1690"/>
                <a:ext cx="95" cy="70"/>
              </a:xfrm>
              <a:custGeom>
                <a:avLst/>
                <a:gdLst>
                  <a:gd name="T0" fmla="*/ 0 w 21825"/>
                  <a:gd name="T1" fmla="*/ 0 h 21600"/>
                  <a:gd name="T2" fmla="*/ 95 w 21825"/>
                  <a:gd name="T3" fmla="*/ 69 h 21600"/>
                  <a:gd name="T4" fmla="*/ 1 w 21825"/>
                  <a:gd name="T5" fmla="*/ 7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5" y="0"/>
                      <a:pt x="151" y="-1"/>
                      <a:pt x="227" y="0"/>
                    </a:cubicBezTo>
                    <a:cubicBezTo>
                      <a:pt x="12034" y="0"/>
                      <a:pt x="21654" y="9481"/>
                      <a:pt x="21824" y="21288"/>
                    </a:cubicBezTo>
                  </a:path>
                  <a:path w="21825" h="21600" stroke="0" extrusionOk="0">
                    <a:moveTo>
                      <a:pt x="0" y="1"/>
                    </a:moveTo>
                    <a:cubicBezTo>
                      <a:pt x="75" y="0"/>
                      <a:pt x="151" y="-1"/>
                      <a:pt x="227" y="0"/>
                    </a:cubicBezTo>
                    <a:cubicBezTo>
                      <a:pt x="12034" y="0"/>
                      <a:pt x="21654" y="9481"/>
                      <a:pt x="21824" y="21288"/>
                    </a:cubicBezTo>
                    <a:lnTo>
                      <a:pt x="227"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07" name="Rectangle 12"/>
              <p:cNvSpPr>
                <a:spLocks noChangeArrowheads="1"/>
              </p:cNvSpPr>
              <p:nvPr/>
            </p:nvSpPr>
            <p:spPr bwMode="auto">
              <a:xfrm>
                <a:off x="4768" y="1758"/>
                <a:ext cx="60" cy="9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208" name="Rectangle 13"/>
              <p:cNvSpPr>
                <a:spLocks noChangeArrowheads="1"/>
              </p:cNvSpPr>
              <p:nvPr/>
            </p:nvSpPr>
            <p:spPr bwMode="auto">
              <a:xfrm>
                <a:off x="4257" y="1680"/>
                <a:ext cx="462" cy="126"/>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209" name="Line 14"/>
              <p:cNvSpPr>
                <a:spLocks noChangeShapeType="1"/>
              </p:cNvSpPr>
              <p:nvPr/>
            </p:nvSpPr>
            <p:spPr bwMode="auto">
              <a:xfrm>
                <a:off x="4576" y="1730"/>
                <a:ext cx="12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57" name="Group 22"/>
            <p:cNvGrpSpPr>
              <a:grpSpLocks/>
            </p:cNvGrpSpPr>
            <p:nvPr/>
          </p:nvGrpSpPr>
          <p:grpSpPr bwMode="auto">
            <a:xfrm>
              <a:off x="3888" y="1160"/>
              <a:ext cx="571" cy="543"/>
              <a:chOff x="4097" y="584"/>
              <a:chExt cx="571" cy="543"/>
            </a:xfrm>
          </p:grpSpPr>
          <p:sp>
            <p:nvSpPr>
              <p:cNvPr id="6198" name="Rectangle 16"/>
              <p:cNvSpPr>
                <a:spLocks noChangeArrowheads="1"/>
              </p:cNvSpPr>
              <p:nvPr/>
            </p:nvSpPr>
            <p:spPr bwMode="auto">
              <a:xfrm>
                <a:off x="4152" y="584"/>
                <a:ext cx="362" cy="349"/>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99" name="AutoShape 17"/>
              <p:cNvSpPr>
                <a:spLocks noChangeArrowheads="1"/>
              </p:cNvSpPr>
              <p:nvPr/>
            </p:nvSpPr>
            <p:spPr bwMode="auto">
              <a:xfrm>
                <a:off x="4175" y="614"/>
                <a:ext cx="316" cy="292"/>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200" name="Arc 18"/>
              <p:cNvSpPr>
                <a:spLocks/>
              </p:cNvSpPr>
              <p:nvPr/>
            </p:nvSpPr>
            <p:spPr bwMode="auto">
              <a:xfrm>
                <a:off x="4549" y="962"/>
                <a:ext cx="95" cy="70"/>
              </a:xfrm>
              <a:custGeom>
                <a:avLst/>
                <a:gdLst>
                  <a:gd name="T0" fmla="*/ 0 w 21825"/>
                  <a:gd name="T1" fmla="*/ 0 h 21600"/>
                  <a:gd name="T2" fmla="*/ 95 w 21825"/>
                  <a:gd name="T3" fmla="*/ 69 h 21600"/>
                  <a:gd name="T4" fmla="*/ 1 w 21825"/>
                  <a:gd name="T5" fmla="*/ 7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5" y="0"/>
                      <a:pt x="151" y="-1"/>
                      <a:pt x="227" y="0"/>
                    </a:cubicBezTo>
                    <a:cubicBezTo>
                      <a:pt x="12034" y="0"/>
                      <a:pt x="21654" y="9481"/>
                      <a:pt x="21824" y="21288"/>
                    </a:cubicBezTo>
                  </a:path>
                  <a:path w="21825" h="21600" stroke="0" extrusionOk="0">
                    <a:moveTo>
                      <a:pt x="0" y="1"/>
                    </a:moveTo>
                    <a:cubicBezTo>
                      <a:pt x="75" y="0"/>
                      <a:pt x="151" y="-1"/>
                      <a:pt x="227" y="0"/>
                    </a:cubicBezTo>
                    <a:cubicBezTo>
                      <a:pt x="12034" y="0"/>
                      <a:pt x="21654" y="9481"/>
                      <a:pt x="21824" y="21288"/>
                    </a:cubicBezTo>
                    <a:lnTo>
                      <a:pt x="227"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01" name="Rectangle 19"/>
              <p:cNvSpPr>
                <a:spLocks noChangeArrowheads="1"/>
              </p:cNvSpPr>
              <p:nvPr/>
            </p:nvSpPr>
            <p:spPr bwMode="auto">
              <a:xfrm>
                <a:off x="4608" y="1030"/>
                <a:ext cx="60" cy="9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202" name="Rectangle 20"/>
              <p:cNvSpPr>
                <a:spLocks noChangeArrowheads="1"/>
              </p:cNvSpPr>
              <p:nvPr/>
            </p:nvSpPr>
            <p:spPr bwMode="auto">
              <a:xfrm>
                <a:off x="4097" y="952"/>
                <a:ext cx="462" cy="126"/>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203" name="Line 21"/>
              <p:cNvSpPr>
                <a:spLocks noChangeShapeType="1"/>
              </p:cNvSpPr>
              <p:nvPr/>
            </p:nvSpPr>
            <p:spPr bwMode="auto">
              <a:xfrm>
                <a:off x="4416" y="1002"/>
                <a:ext cx="12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58" name="Group 29"/>
            <p:cNvGrpSpPr>
              <a:grpSpLocks/>
            </p:cNvGrpSpPr>
            <p:nvPr/>
          </p:nvGrpSpPr>
          <p:grpSpPr bwMode="auto">
            <a:xfrm>
              <a:off x="826" y="2474"/>
              <a:ext cx="571" cy="542"/>
              <a:chOff x="1035" y="2126"/>
              <a:chExt cx="571" cy="542"/>
            </a:xfrm>
          </p:grpSpPr>
          <p:sp>
            <p:nvSpPr>
              <p:cNvPr id="6192" name="Rectangle 23"/>
              <p:cNvSpPr>
                <a:spLocks noChangeArrowheads="1"/>
              </p:cNvSpPr>
              <p:nvPr/>
            </p:nvSpPr>
            <p:spPr bwMode="auto">
              <a:xfrm>
                <a:off x="1089" y="2126"/>
                <a:ext cx="363" cy="349"/>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93" name="AutoShape 24"/>
              <p:cNvSpPr>
                <a:spLocks noChangeArrowheads="1"/>
              </p:cNvSpPr>
              <p:nvPr/>
            </p:nvSpPr>
            <p:spPr bwMode="auto">
              <a:xfrm>
                <a:off x="1113" y="2156"/>
                <a:ext cx="315" cy="292"/>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94" name="Arc 25"/>
              <p:cNvSpPr>
                <a:spLocks/>
              </p:cNvSpPr>
              <p:nvPr/>
            </p:nvSpPr>
            <p:spPr bwMode="auto">
              <a:xfrm>
                <a:off x="1486" y="2504"/>
                <a:ext cx="95" cy="70"/>
              </a:xfrm>
              <a:custGeom>
                <a:avLst/>
                <a:gdLst>
                  <a:gd name="T0" fmla="*/ 0 w 21825"/>
                  <a:gd name="T1" fmla="*/ 0 h 21600"/>
                  <a:gd name="T2" fmla="*/ 95 w 21825"/>
                  <a:gd name="T3" fmla="*/ 69 h 21600"/>
                  <a:gd name="T4" fmla="*/ 1 w 21825"/>
                  <a:gd name="T5" fmla="*/ 7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5" y="0"/>
                      <a:pt x="151" y="-1"/>
                      <a:pt x="227" y="0"/>
                    </a:cubicBezTo>
                    <a:cubicBezTo>
                      <a:pt x="12034" y="0"/>
                      <a:pt x="21654" y="9481"/>
                      <a:pt x="21824" y="21288"/>
                    </a:cubicBezTo>
                  </a:path>
                  <a:path w="21825" h="21600" stroke="0" extrusionOk="0">
                    <a:moveTo>
                      <a:pt x="0" y="1"/>
                    </a:moveTo>
                    <a:cubicBezTo>
                      <a:pt x="75" y="0"/>
                      <a:pt x="151" y="-1"/>
                      <a:pt x="227" y="0"/>
                    </a:cubicBezTo>
                    <a:cubicBezTo>
                      <a:pt x="12034" y="0"/>
                      <a:pt x="21654" y="9481"/>
                      <a:pt x="21824" y="21288"/>
                    </a:cubicBezTo>
                    <a:lnTo>
                      <a:pt x="227"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95" name="Rectangle 26"/>
              <p:cNvSpPr>
                <a:spLocks noChangeArrowheads="1"/>
              </p:cNvSpPr>
              <p:nvPr/>
            </p:nvSpPr>
            <p:spPr bwMode="auto">
              <a:xfrm>
                <a:off x="1545" y="2571"/>
                <a:ext cx="61" cy="9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96" name="Rectangle 27"/>
              <p:cNvSpPr>
                <a:spLocks noChangeArrowheads="1"/>
              </p:cNvSpPr>
              <p:nvPr/>
            </p:nvSpPr>
            <p:spPr bwMode="auto">
              <a:xfrm>
                <a:off x="1035" y="2493"/>
                <a:ext cx="462" cy="126"/>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97" name="Line 28"/>
              <p:cNvSpPr>
                <a:spLocks noChangeShapeType="1"/>
              </p:cNvSpPr>
              <p:nvPr/>
            </p:nvSpPr>
            <p:spPr bwMode="auto">
              <a:xfrm>
                <a:off x="1354" y="2543"/>
                <a:ext cx="12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59" name="Group 36"/>
            <p:cNvGrpSpPr>
              <a:grpSpLocks/>
            </p:cNvGrpSpPr>
            <p:nvPr/>
          </p:nvGrpSpPr>
          <p:grpSpPr bwMode="auto">
            <a:xfrm>
              <a:off x="848" y="1752"/>
              <a:ext cx="571" cy="542"/>
              <a:chOff x="1057" y="1404"/>
              <a:chExt cx="571" cy="542"/>
            </a:xfrm>
          </p:grpSpPr>
          <p:sp>
            <p:nvSpPr>
              <p:cNvPr id="6186" name="Rectangle 30"/>
              <p:cNvSpPr>
                <a:spLocks noChangeArrowheads="1"/>
              </p:cNvSpPr>
              <p:nvPr/>
            </p:nvSpPr>
            <p:spPr bwMode="auto">
              <a:xfrm>
                <a:off x="1111" y="1404"/>
                <a:ext cx="363" cy="349"/>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87" name="AutoShape 31"/>
              <p:cNvSpPr>
                <a:spLocks noChangeArrowheads="1"/>
              </p:cNvSpPr>
              <p:nvPr/>
            </p:nvSpPr>
            <p:spPr bwMode="auto">
              <a:xfrm>
                <a:off x="1135" y="1434"/>
                <a:ext cx="315" cy="292"/>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88" name="Arc 32"/>
              <p:cNvSpPr>
                <a:spLocks/>
              </p:cNvSpPr>
              <p:nvPr/>
            </p:nvSpPr>
            <p:spPr bwMode="auto">
              <a:xfrm>
                <a:off x="1509" y="1782"/>
                <a:ext cx="95" cy="70"/>
              </a:xfrm>
              <a:custGeom>
                <a:avLst/>
                <a:gdLst>
                  <a:gd name="T0" fmla="*/ 0 w 21825"/>
                  <a:gd name="T1" fmla="*/ 0 h 21600"/>
                  <a:gd name="T2" fmla="*/ 95 w 21825"/>
                  <a:gd name="T3" fmla="*/ 69 h 21600"/>
                  <a:gd name="T4" fmla="*/ 1 w 21825"/>
                  <a:gd name="T5" fmla="*/ 7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5" y="0"/>
                      <a:pt x="151" y="-1"/>
                      <a:pt x="227" y="0"/>
                    </a:cubicBezTo>
                    <a:cubicBezTo>
                      <a:pt x="12034" y="0"/>
                      <a:pt x="21654" y="9481"/>
                      <a:pt x="21824" y="21288"/>
                    </a:cubicBezTo>
                  </a:path>
                  <a:path w="21825" h="21600" stroke="0" extrusionOk="0">
                    <a:moveTo>
                      <a:pt x="0" y="1"/>
                    </a:moveTo>
                    <a:cubicBezTo>
                      <a:pt x="75" y="0"/>
                      <a:pt x="151" y="-1"/>
                      <a:pt x="227" y="0"/>
                    </a:cubicBezTo>
                    <a:cubicBezTo>
                      <a:pt x="12034" y="0"/>
                      <a:pt x="21654" y="9481"/>
                      <a:pt x="21824" y="21288"/>
                    </a:cubicBezTo>
                    <a:lnTo>
                      <a:pt x="227"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89" name="Rectangle 33"/>
              <p:cNvSpPr>
                <a:spLocks noChangeArrowheads="1"/>
              </p:cNvSpPr>
              <p:nvPr/>
            </p:nvSpPr>
            <p:spPr bwMode="auto">
              <a:xfrm>
                <a:off x="1567" y="1849"/>
                <a:ext cx="61" cy="9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90" name="Rectangle 34"/>
              <p:cNvSpPr>
                <a:spLocks noChangeArrowheads="1"/>
              </p:cNvSpPr>
              <p:nvPr/>
            </p:nvSpPr>
            <p:spPr bwMode="auto">
              <a:xfrm>
                <a:off x="1057" y="1771"/>
                <a:ext cx="462" cy="126"/>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91" name="Line 35"/>
              <p:cNvSpPr>
                <a:spLocks noChangeShapeType="1"/>
              </p:cNvSpPr>
              <p:nvPr/>
            </p:nvSpPr>
            <p:spPr bwMode="auto">
              <a:xfrm>
                <a:off x="1376" y="1822"/>
                <a:ext cx="12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60" name="Group 43"/>
            <p:cNvGrpSpPr>
              <a:grpSpLocks/>
            </p:cNvGrpSpPr>
            <p:nvPr/>
          </p:nvGrpSpPr>
          <p:grpSpPr bwMode="auto">
            <a:xfrm>
              <a:off x="870" y="1118"/>
              <a:ext cx="571" cy="543"/>
              <a:chOff x="1079" y="770"/>
              <a:chExt cx="571" cy="543"/>
            </a:xfrm>
          </p:grpSpPr>
          <p:sp>
            <p:nvSpPr>
              <p:cNvPr id="6180" name="Rectangle 37"/>
              <p:cNvSpPr>
                <a:spLocks noChangeArrowheads="1"/>
              </p:cNvSpPr>
              <p:nvPr/>
            </p:nvSpPr>
            <p:spPr bwMode="auto">
              <a:xfrm>
                <a:off x="1134" y="770"/>
                <a:ext cx="363" cy="350"/>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81" name="AutoShape 38"/>
              <p:cNvSpPr>
                <a:spLocks noChangeArrowheads="1"/>
              </p:cNvSpPr>
              <p:nvPr/>
            </p:nvSpPr>
            <p:spPr bwMode="auto">
              <a:xfrm>
                <a:off x="1158" y="801"/>
                <a:ext cx="315" cy="291"/>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82" name="Arc 39"/>
              <p:cNvSpPr>
                <a:spLocks/>
              </p:cNvSpPr>
              <p:nvPr/>
            </p:nvSpPr>
            <p:spPr bwMode="auto">
              <a:xfrm>
                <a:off x="1531" y="1148"/>
                <a:ext cx="95" cy="70"/>
              </a:xfrm>
              <a:custGeom>
                <a:avLst/>
                <a:gdLst>
                  <a:gd name="T0" fmla="*/ 0 w 21825"/>
                  <a:gd name="T1" fmla="*/ 0 h 21600"/>
                  <a:gd name="T2" fmla="*/ 95 w 21825"/>
                  <a:gd name="T3" fmla="*/ 69 h 21600"/>
                  <a:gd name="T4" fmla="*/ 1 w 21825"/>
                  <a:gd name="T5" fmla="*/ 7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5" y="0"/>
                      <a:pt x="151" y="-1"/>
                      <a:pt x="227" y="0"/>
                    </a:cubicBezTo>
                    <a:cubicBezTo>
                      <a:pt x="12034" y="0"/>
                      <a:pt x="21654" y="9481"/>
                      <a:pt x="21824" y="21288"/>
                    </a:cubicBezTo>
                  </a:path>
                  <a:path w="21825" h="21600" stroke="0" extrusionOk="0">
                    <a:moveTo>
                      <a:pt x="0" y="1"/>
                    </a:moveTo>
                    <a:cubicBezTo>
                      <a:pt x="75" y="0"/>
                      <a:pt x="151" y="-1"/>
                      <a:pt x="227" y="0"/>
                    </a:cubicBezTo>
                    <a:cubicBezTo>
                      <a:pt x="12034" y="0"/>
                      <a:pt x="21654" y="9481"/>
                      <a:pt x="21824" y="21288"/>
                    </a:cubicBezTo>
                    <a:lnTo>
                      <a:pt x="227"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83" name="Rectangle 40"/>
              <p:cNvSpPr>
                <a:spLocks noChangeArrowheads="1"/>
              </p:cNvSpPr>
              <p:nvPr/>
            </p:nvSpPr>
            <p:spPr bwMode="auto">
              <a:xfrm>
                <a:off x="1590" y="1216"/>
                <a:ext cx="60" cy="9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84" name="Rectangle 41"/>
              <p:cNvSpPr>
                <a:spLocks noChangeArrowheads="1"/>
              </p:cNvSpPr>
              <p:nvPr/>
            </p:nvSpPr>
            <p:spPr bwMode="auto">
              <a:xfrm>
                <a:off x="1079" y="1138"/>
                <a:ext cx="462" cy="126"/>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85" name="Line 42"/>
              <p:cNvSpPr>
                <a:spLocks noChangeShapeType="1"/>
              </p:cNvSpPr>
              <p:nvPr/>
            </p:nvSpPr>
            <p:spPr bwMode="auto">
              <a:xfrm>
                <a:off x="1398" y="1188"/>
                <a:ext cx="12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6146" name="Object 4096"/>
            <p:cNvGraphicFramePr>
              <a:graphicFrameLocks/>
            </p:cNvGraphicFramePr>
            <p:nvPr/>
          </p:nvGraphicFramePr>
          <p:xfrm>
            <a:off x="4096" y="2554"/>
            <a:ext cx="425" cy="417"/>
          </p:xfrm>
          <a:graphic>
            <a:graphicData uri="http://schemas.openxmlformats.org/presentationml/2006/ole">
              <mc:AlternateContent xmlns:mc="http://schemas.openxmlformats.org/markup-compatibility/2006">
                <mc:Choice xmlns:v="urn:schemas-microsoft-com:vml" Requires="v">
                  <p:oleObj name="Microsoft ClipArt Gallery" r:id="rId3" imgW="4394160" imgH="3555720" progId="MS_ClipArt_Gallery">
                    <p:embed/>
                  </p:oleObj>
                </mc:Choice>
                <mc:Fallback>
                  <p:oleObj name="Microsoft ClipArt Gallery" r:id="rId3" imgW="4394160" imgH="355572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6" y="2554"/>
                          <a:ext cx="425" cy="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37" name="Rectangle 45"/>
            <p:cNvSpPr>
              <a:spLocks noChangeArrowheads="1"/>
            </p:cNvSpPr>
            <p:nvPr/>
          </p:nvSpPr>
          <p:spPr bwMode="auto">
            <a:xfrm>
              <a:off x="898" y="1193"/>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123</a:t>
              </a:r>
            </a:p>
          </p:txBody>
        </p:sp>
        <p:sp>
          <p:nvSpPr>
            <p:cNvPr id="59438" name="Rectangle 46"/>
            <p:cNvSpPr>
              <a:spLocks noChangeArrowheads="1"/>
            </p:cNvSpPr>
            <p:nvPr/>
          </p:nvSpPr>
          <p:spPr bwMode="auto">
            <a:xfrm>
              <a:off x="899" y="1825"/>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124</a:t>
              </a:r>
            </a:p>
          </p:txBody>
        </p:sp>
        <p:sp>
          <p:nvSpPr>
            <p:cNvPr id="59439" name="Rectangle 47"/>
            <p:cNvSpPr>
              <a:spLocks noChangeArrowheads="1"/>
            </p:cNvSpPr>
            <p:nvPr/>
          </p:nvSpPr>
          <p:spPr bwMode="auto">
            <a:xfrm>
              <a:off x="882" y="2530"/>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125</a:t>
              </a:r>
            </a:p>
          </p:txBody>
        </p:sp>
        <p:sp>
          <p:nvSpPr>
            <p:cNvPr id="59440" name="Rectangle 48"/>
            <p:cNvSpPr>
              <a:spLocks noChangeArrowheads="1"/>
            </p:cNvSpPr>
            <p:nvPr/>
          </p:nvSpPr>
          <p:spPr bwMode="auto">
            <a:xfrm>
              <a:off x="3960" y="1207"/>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126</a:t>
              </a:r>
            </a:p>
          </p:txBody>
        </p:sp>
        <p:sp>
          <p:nvSpPr>
            <p:cNvPr id="59441" name="Rectangle 49"/>
            <p:cNvSpPr>
              <a:spLocks noChangeArrowheads="1"/>
            </p:cNvSpPr>
            <p:nvPr/>
          </p:nvSpPr>
          <p:spPr bwMode="auto">
            <a:xfrm>
              <a:off x="4130" y="1902"/>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127</a:t>
              </a:r>
            </a:p>
          </p:txBody>
        </p:sp>
        <p:sp>
          <p:nvSpPr>
            <p:cNvPr id="59442" name="Rectangle 50"/>
            <p:cNvSpPr>
              <a:spLocks noChangeArrowheads="1"/>
            </p:cNvSpPr>
            <p:nvPr/>
          </p:nvSpPr>
          <p:spPr bwMode="auto">
            <a:xfrm>
              <a:off x="4148" y="2643"/>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128</a:t>
              </a:r>
            </a:p>
          </p:txBody>
        </p:sp>
        <p:sp>
          <p:nvSpPr>
            <p:cNvPr id="6167" name="Rectangle 51"/>
            <p:cNvSpPr>
              <a:spLocks noChangeArrowheads="1"/>
            </p:cNvSpPr>
            <p:nvPr/>
          </p:nvSpPr>
          <p:spPr bwMode="auto">
            <a:xfrm>
              <a:off x="2484" y="2237"/>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latin typeface="Arial" panose="020B0604020202020204" pitchFamily="34" charset="0"/>
                </a:rPr>
                <a:t>Hub</a:t>
              </a:r>
            </a:p>
          </p:txBody>
        </p:sp>
        <p:sp>
          <p:nvSpPr>
            <p:cNvPr id="6168" name="AutoShape 52"/>
            <p:cNvSpPr>
              <a:spLocks noChangeArrowheads="1"/>
            </p:cNvSpPr>
            <p:nvPr/>
          </p:nvSpPr>
          <p:spPr bwMode="auto">
            <a:xfrm>
              <a:off x="2445" y="2087"/>
              <a:ext cx="567" cy="429"/>
            </a:xfrm>
            <a:prstGeom prst="cube">
              <a:avLst>
                <a:gd name="adj" fmla="val 24995"/>
              </a:avLst>
            </a:prstGeom>
            <a:noFill/>
            <a:ln w="254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69" name="Line 53"/>
            <p:cNvSpPr>
              <a:spLocks noChangeShapeType="1"/>
            </p:cNvSpPr>
            <p:nvPr/>
          </p:nvSpPr>
          <p:spPr bwMode="auto">
            <a:xfrm flipH="1" flipV="1">
              <a:off x="1604" y="1521"/>
              <a:ext cx="864" cy="53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170" name="Line 54"/>
            <p:cNvSpPr>
              <a:spLocks noChangeShapeType="1"/>
            </p:cNvSpPr>
            <p:nvPr/>
          </p:nvSpPr>
          <p:spPr bwMode="auto">
            <a:xfrm flipH="1" flipV="1">
              <a:off x="1348" y="1884"/>
              <a:ext cx="992" cy="32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171" name="Line 56"/>
            <p:cNvSpPr>
              <a:spLocks noChangeShapeType="1"/>
            </p:cNvSpPr>
            <p:nvPr/>
          </p:nvSpPr>
          <p:spPr bwMode="auto">
            <a:xfrm flipV="1">
              <a:off x="3172" y="1991"/>
              <a:ext cx="768" cy="17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6172" name="Group 59"/>
            <p:cNvGrpSpPr>
              <a:grpSpLocks/>
            </p:cNvGrpSpPr>
            <p:nvPr/>
          </p:nvGrpSpPr>
          <p:grpSpPr bwMode="auto">
            <a:xfrm>
              <a:off x="1509" y="2590"/>
              <a:ext cx="792" cy="231"/>
              <a:chOff x="1718" y="2242"/>
              <a:chExt cx="792" cy="231"/>
            </a:xfrm>
          </p:grpSpPr>
          <p:sp>
            <p:nvSpPr>
              <p:cNvPr id="6178" name="Rectangle 57"/>
              <p:cNvSpPr>
                <a:spLocks noChangeArrowheads="1"/>
              </p:cNvSpPr>
              <p:nvPr/>
            </p:nvSpPr>
            <p:spPr bwMode="auto">
              <a:xfrm rot="-780000">
                <a:off x="1718" y="2244"/>
                <a:ext cx="792" cy="174"/>
              </a:xfrm>
              <a:prstGeom prst="rect">
                <a:avLst/>
              </a:prstGeom>
              <a:solidFill>
                <a:srgbClr val="00279F"/>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59450" name="Rectangle 58"/>
              <p:cNvSpPr>
                <a:spLocks noChangeArrowheads="1"/>
              </p:cNvSpPr>
              <p:nvPr/>
            </p:nvSpPr>
            <p:spPr bwMode="auto">
              <a:xfrm rot="20820000">
                <a:off x="1852" y="2242"/>
                <a:ext cx="428" cy="231"/>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800" b="1">
                    <a:solidFill>
                      <a:srgbClr val="FFFFFF"/>
                    </a:solidFill>
                    <a:effectLst>
                      <a:outerShdw blurRad="38100" dist="38100" dir="2700000" algn="tl">
                        <a:srgbClr val="C0C0C0"/>
                      </a:outerShdw>
                    </a:effectLst>
                    <a:latin typeface="Arial" pitchFamily="34" charset="0"/>
                  </a:rPr>
                  <a:t>Data</a:t>
                </a:r>
              </a:p>
            </p:txBody>
          </p:sp>
        </p:grpSp>
        <p:sp>
          <p:nvSpPr>
            <p:cNvPr id="6173" name="Line 60"/>
            <p:cNvSpPr>
              <a:spLocks noChangeShapeType="1"/>
            </p:cNvSpPr>
            <p:nvPr/>
          </p:nvSpPr>
          <p:spPr bwMode="auto">
            <a:xfrm flipV="1">
              <a:off x="1423" y="2375"/>
              <a:ext cx="864" cy="149"/>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174" name="Line 61"/>
            <p:cNvSpPr>
              <a:spLocks noChangeShapeType="1"/>
            </p:cNvSpPr>
            <p:nvPr/>
          </p:nvSpPr>
          <p:spPr bwMode="auto">
            <a:xfrm>
              <a:off x="3130" y="2321"/>
              <a:ext cx="917" cy="26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6175" name="Group 64"/>
            <p:cNvGrpSpPr>
              <a:grpSpLocks/>
            </p:cNvGrpSpPr>
            <p:nvPr/>
          </p:nvGrpSpPr>
          <p:grpSpPr bwMode="auto">
            <a:xfrm>
              <a:off x="3085" y="2541"/>
              <a:ext cx="792" cy="231"/>
              <a:chOff x="3294" y="2193"/>
              <a:chExt cx="792" cy="231"/>
            </a:xfrm>
          </p:grpSpPr>
          <p:sp>
            <p:nvSpPr>
              <p:cNvPr id="6176" name="Rectangle 62"/>
              <p:cNvSpPr>
                <a:spLocks noChangeArrowheads="1"/>
              </p:cNvSpPr>
              <p:nvPr/>
            </p:nvSpPr>
            <p:spPr bwMode="auto">
              <a:xfrm rot="1080000">
                <a:off x="3294" y="2224"/>
                <a:ext cx="792" cy="174"/>
              </a:xfrm>
              <a:prstGeom prst="rect">
                <a:avLst/>
              </a:prstGeom>
              <a:solidFill>
                <a:srgbClr val="00279F"/>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59455" name="Rectangle 63"/>
              <p:cNvSpPr>
                <a:spLocks noChangeArrowheads="1"/>
              </p:cNvSpPr>
              <p:nvPr/>
            </p:nvSpPr>
            <p:spPr bwMode="auto">
              <a:xfrm rot="1080000">
                <a:off x="3422" y="2193"/>
                <a:ext cx="428" cy="231"/>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800" b="1">
                    <a:solidFill>
                      <a:srgbClr val="FFFFFF"/>
                    </a:solidFill>
                    <a:effectLst>
                      <a:outerShdw blurRad="38100" dist="38100" dir="2700000" algn="tl">
                        <a:srgbClr val="C0C0C0"/>
                      </a:outerShdw>
                    </a:effectLst>
                    <a:latin typeface="Arial" pitchFamily="34" charset="0"/>
                  </a:rPr>
                  <a:t>Data</a:t>
                </a:r>
              </a:p>
            </p:txBody>
          </p:sp>
        </p:grpSp>
      </p:grpSp>
      <p:sp>
        <p:nvSpPr>
          <p:cNvPr id="6149" name="Rectangle 65"/>
          <p:cNvSpPr>
            <a:spLocks noGrp="1" noChangeArrowheads="1"/>
          </p:cNvSpPr>
          <p:nvPr>
            <p:ph type="body" idx="1"/>
          </p:nvPr>
        </p:nvSpPr>
        <p:spPr>
          <a:xfrm>
            <a:off x="2047875" y="4589463"/>
            <a:ext cx="6065838" cy="1995487"/>
          </a:xfrm>
          <a:noFill/>
        </p:spPr>
        <p:txBody>
          <a:bodyPr lIns="92075" tIns="46038" rIns="92075" bIns="46038"/>
          <a:lstStyle/>
          <a:p>
            <a:pPr eaLnBrk="1" hangingPunct="1">
              <a:spcBef>
                <a:spcPct val="30000"/>
              </a:spcBef>
            </a:pPr>
            <a:r>
              <a:rPr lang="en-US" sz="2000">
                <a:solidFill>
                  <a:srgbClr val="063DE8"/>
                </a:solidFill>
              </a:rPr>
              <a:t>Amplifies signals</a:t>
            </a:r>
          </a:p>
          <a:p>
            <a:pPr eaLnBrk="1" hangingPunct="1">
              <a:spcBef>
                <a:spcPct val="30000"/>
              </a:spcBef>
            </a:pPr>
            <a:r>
              <a:rPr lang="en-US" sz="2000">
                <a:solidFill>
                  <a:srgbClr val="063DE8"/>
                </a:solidFill>
              </a:rPr>
              <a:t>Propagates signals through the network</a:t>
            </a:r>
          </a:p>
          <a:p>
            <a:pPr eaLnBrk="1" hangingPunct="1">
              <a:spcBef>
                <a:spcPct val="30000"/>
              </a:spcBef>
            </a:pPr>
            <a:r>
              <a:rPr lang="en-US" sz="2000">
                <a:solidFill>
                  <a:srgbClr val="063DE8"/>
                </a:solidFill>
              </a:rPr>
              <a:t>Does not filter data packets based on destination</a:t>
            </a:r>
          </a:p>
          <a:p>
            <a:pPr eaLnBrk="1" hangingPunct="1">
              <a:spcBef>
                <a:spcPct val="30000"/>
              </a:spcBef>
            </a:pPr>
            <a:r>
              <a:rPr lang="en-US" sz="2000">
                <a:solidFill>
                  <a:srgbClr val="063DE8"/>
                </a:solidFill>
              </a:rPr>
              <a:t>No path determination or switching</a:t>
            </a:r>
          </a:p>
          <a:p>
            <a:pPr eaLnBrk="1" hangingPunct="1">
              <a:spcBef>
                <a:spcPct val="30000"/>
              </a:spcBef>
            </a:pPr>
            <a:r>
              <a:rPr lang="en-US" sz="2000">
                <a:solidFill>
                  <a:srgbClr val="063DE8"/>
                </a:solidFill>
              </a:rPr>
              <a:t>Used as network concentration point</a:t>
            </a:r>
          </a:p>
        </p:txBody>
      </p:sp>
    </p:spTree>
    <p:extLst>
      <p:ext uri="{BB962C8B-B14F-4D97-AF65-F5344CB8AC3E}">
        <p14:creationId xmlns:p14="http://schemas.microsoft.com/office/powerpoint/2010/main" val="2592893183"/>
      </p:ext>
    </p:extLst>
  </p:cSld>
  <p:clrMapOvr>
    <a:masterClrMapping/>
  </p:clrMapOvr>
  <p:transition>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title"/>
          </p:nvPr>
        </p:nvSpPr>
        <p:spPr>
          <a:xfrm>
            <a:off x="2706688" y="388938"/>
            <a:ext cx="4741862" cy="1055687"/>
          </a:xfrm>
          <a:noFill/>
        </p:spPr>
        <p:txBody>
          <a:bodyPr/>
          <a:lstStyle/>
          <a:p>
            <a:pPr eaLnBrk="1" hangingPunct="1"/>
            <a:r>
              <a:rPr lang="en-US"/>
              <a:t>BRIDGE</a:t>
            </a:r>
          </a:p>
        </p:txBody>
      </p:sp>
      <p:sp>
        <p:nvSpPr>
          <p:cNvPr id="61444" name="Rectangle 4"/>
          <p:cNvSpPr>
            <a:spLocks noChangeArrowheads="1"/>
          </p:cNvSpPr>
          <p:nvPr/>
        </p:nvSpPr>
        <p:spPr bwMode="auto">
          <a:xfrm>
            <a:off x="1670050" y="1885950"/>
            <a:ext cx="7067550" cy="3208338"/>
          </a:xfrm>
          <a:prstGeom prst="rect">
            <a:avLst/>
          </a:prstGeom>
          <a:noFill/>
          <a:ln w="9525">
            <a:noFill/>
            <a:miter lim="800000"/>
            <a:headEnd/>
            <a:tailEnd/>
          </a:ln>
          <a:effectLst/>
        </p:spPr>
        <p:txBody>
          <a:bodyPr lIns="92075" tIns="46038" rIns="92075" bIns="46038">
            <a:spAutoFit/>
          </a:bodyPr>
          <a:lstStyle/>
          <a:p>
            <a:pPr marL="285750" indent="-285750" eaLnBrk="0" hangingPunct="0">
              <a:spcBef>
                <a:spcPct val="15000"/>
              </a:spcBef>
              <a:spcAft>
                <a:spcPct val="15000"/>
              </a:spcAft>
              <a:buClr>
                <a:schemeClr val="folHlink"/>
              </a:buClr>
              <a:buFontTx/>
              <a:buChar char="•"/>
              <a:defRPr/>
            </a:pPr>
            <a:r>
              <a:rPr lang="en-US" sz="2800" b="1">
                <a:solidFill>
                  <a:srgbClr val="063DE8"/>
                </a:solidFill>
                <a:effectLst>
                  <a:outerShdw blurRad="38100" dist="38100" dir="2700000" algn="tl">
                    <a:srgbClr val="C0C0C0"/>
                  </a:outerShdw>
                </a:effectLst>
                <a:latin typeface="Arial" pitchFamily="34" charset="0"/>
              </a:rPr>
              <a:t>Device that connects and passes packets between two network segments.</a:t>
            </a:r>
          </a:p>
          <a:p>
            <a:pPr marL="285750" indent="-285750" eaLnBrk="0" hangingPunct="0">
              <a:spcBef>
                <a:spcPct val="15000"/>
              </a:spcBef>
              <a:spcAft>
                <a:spcPct val="15000"/>
              </a:spcAft>
              <a:buClr>
                <a:schemeClr val="folHlink"/>
              </a:buClr>
              <a:buFontTx/>
              <a:buChar char="•"/>
              <a:defRPr/>
            </a:pPr>
            <a:r>
              <a:rPr lang="en-US" sz="2800" b="1">
                <a:solidFill>
                  <a:srgbClr val="063DE8"/>
                </a:solidFill>
                <a:effectLst>
                  <a:outerShdw blurRad="38100" dist="38100" dir="2700000" algn="tl">
                    <a:srgbClr val="C0C0C0"/>
                  </a:outerShdw>
                </a:effectLst>
                <a:latin typeface="Arial" pitchFamily="34" charset="0"/>
              </a:rPr>
              <a:t>More intelligent than hub—analyzes incoming packets and forwards (or filters) them based on addressing information.  </a:t>
            </a:r>
          </a:p>
        </p:txBody>
      </p:sp>
    </p:spTree>
    <p:extLst>
      <p:ext uri="{BB962C8B-B14F-4D97-AF65-F5344CB8AC3E}">
        <p14:creationId xmlns:p14="http://schemas.microsoft.com/office/powerpoint/2010/main" val="1284747058"/>
      </p:ext>
    </p:extLst>
  </p:cSld>
  <p:clrMapOvr>
    <a:masterClrMapping/>
  </p:clrMapOvr>
  <p:transition>
    <p:dissolv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Group 72"/>
          <p:cNvGrpSpPr>
            <a:grpSpLocks/>
          </p:cNvGrpSpPr>
          <p:nvPr/>
        </p:nvGrpSpPr>
        <p:grpSpPr bwMode="auto">
          <a:xfrm>
            <a:off x="1971675" y="1400175"/>
            <a:ext cx="6159500" cy="2889250"/>
            <a:chOff x="877" y="1033"/>
            <a:chExt cx="3880" cy="1820"/>
          </a:xfrm>
        </p:grpSpPr>
        <p:sp>
          <p:nvSpPr>
            <p:cNvPr id="7174" name="Line 2"/>
            <p:cNvSpPr>
              <a:spLocks noChangeAspect="1" noChangeShapeType="1"/>
            </p:cNvSpPr>
            <p:nvPr/>
          </p:nvSpPr>
          <p:spPr bwMode="auto">
            <a:xfrm flipH="1">
              <a:off x="2766" y="2016"/>
              <a:ext cx="12" cy="591"/>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5" name="Line 4"/>
            <p:cNvSpPr>
              <a:spLocks noChangeAspect="1" noChangeShapeType="1"/>
            </p:cNvSpPr>
            <p:nvPr/>
          </p:nvSpPr>
          <p:spPr bwMode="auto">
            <a:xfrm>
              <a:off x="2284" y="1899"/>
              <a:ext cx="285" cy="2"/>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6" name="Line 5"/>
            <p:cNvSpPr>
              <a:spLocks noChangeAspect="1" noChangeShapeType="1"/>
            </p:cNvSpPr>
            <p:nvPr/>
          </p:nvSpPr>
          <p:spPr bwMode="auto">
            <a:xfrm>
              <a:off x="3028" y="1936"/>
              <a:ext cx="181" cy="0"/>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7" name="Line 6"/>
            <p:cNvSpPr>
              <a:spLocks noChangeAspect="1" noChangeShapeType="1"/>
            </p:cNvSpPr>
            <p:nvPr/>
          </p:nvSpPr>
          <p:spPr bwMode="auto">
            <a:xfrm>
              <a:off x="1269" y="1254"/>
              <a:ext cx="605" cy="436"/>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8" name="Line 7"/>
            <p:cNvSpPr>
              <a:spLocks noChangeAspect="1" noChangeShapeType="1"/>
            </p:cNvSpPr>
            <p:nvPr/>
          </p:nvSpPr>
          <p:spPr bwMode="auto">
            <a:xfrm>
              <a:off x="1254" y="1682"/>
              <a:ext cx="530" cy="186"/>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9" name="Line 8"/>
            <p:cNvSpPr>
              <a:spLocks noChangeAspect="1" noChangeShapeType="1"/>
            </p:cNvSpPr>
            <p:nvPr/>
          </p:nvSpPr>
          <p:spPr bwMode="auto">
            <a:xfrm flipV="1">
              <a:off x="1254" y="1972"/>
              <a:ext cx="530" cy="208"/>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80" name="Line 9"/>
            <p:cNvSpPr>
              <a:spLocks noChangeAspect="1" noChangeShapeType="1"/>
            </p:cNvSpPr>
            <p:nvPr/>
          </p:nvSpPr>
          <p:spPr bwMode="auto">
            <a:xfrm flipH="1">
              <a:off x="3695" y="1214"/>
              <a:ext cx="625" cy="533"/>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81" name="Line 10"/>
            <p:cNvSpPr>
              <a:spLocks noChangeAspect="1" noChangeShapeType="1"/>
            </p:cNvSpPr>
            <p:nvPr/>
          </p:nvSpPr>
          <p:spPr bwMode="auto">
            <a:xfrm flipH="1">
              <a:off x="3697" y="1760"/>
              <a:ext cx="543" cy="151"/>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82" name="Line 11"/>
            <p:cNvSpPr>
              <a:spLocks noChangeAspect="1" noChangeShapeType="1"/>
            </p:cNvSpPr>
            <p:nvPr/>
          </p:nvSpPr>
          <p:spPr bwMode="auto">
            <a:xfrm flipH="1" flipV="1">
              <a:off x="3700" y="2008"/>
              <a:ext cx="585" cy="442"/>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7183" name="Group 18"/>
            <p:cNvGrpSpPr>
              <a:grpSpLocks noChangeAspect="1"/>
            </p:cNvGrpSpPr>
            <p:nvPr/>
          </p:nvGrpSpPr>
          <p:grpSpPr bwMode="auto">
            <a:xfrm>
              <a:off x="4190" y="1651"/>
              <a:ext cx="482" cy="464"/>
              <a:chOff x="4554" y="1293"/>
              <a:chExt cx="566" cy="546"/>
            </a:xfrm>
          </p:grpSpPr>
          <p:sp>
            <p:nvSpPr>
              <p:cNvPr id="7234" name="Rectangle 12"/>
              <p:cNvSpPr>
                <a:spLocks noChangeAspect="1" noChangeArrowheads="1"/>
              </p:cNvSpPr>
              <p:nvPr/>
            </p:nvSpPr>
            <p:spPr bwMode="auto">
              <a:xfrm>
                <a:off x="4608" y="1293"/>
                <a:ext cx="359" cy="352"/>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35" name="AutoShape 13"/>
              <p:cNvSpPr>
                <a:spLocks noChangeAspect="1" noChangeArrowheads="1"/>
              </p:cNvSpPr>
              <p:nvPr/>
            </p:nvSpPr>
            <p:spPr bwMode="auto">
              <a:xfrm>
                <a:off x="4632" y="1323"/>
                <a:ext cx="312" cy="294"/>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36" name="Arc 14"/>
              <p:cNvSpPr>
                <a:spLocks noChangeAspect="1"/>
              </p:cNvSpPr>
              <p:nvPr/>
            </p:nvSpPr>
            <p:spPr bwMode="auto">
              <a:xfrm>
                <a:off x="5002" y="1674"/>
                <a:ext cx="94" cy="70"/>
              </a:xfrm>
              <a:custGeom>
                <a:avLst/>
                <a:gdLst>
                  <a:gd name="T0" fmla="*/ 0 w 21831"/>
                  <a:gd name="T1" fmla="*/ 0 h 21600"/>
                  <a:gd name="T2" fmla="*/ 94 w 21831"/>
                  <a:gd name="T3" fmla="*/ 70 h 21600"/>
                  <a:gd name="T4" fmla="*/ 1 w 21831"/>
                  <a:gd name="T5" fmla="*/ 70 h 21600"/>
                  <a:gd name="T6" fmla="*/ 0 60000 65536"/>
                  <a:gd name="T7" fmla="*/ 0 60000 65536"/>
                  <a:gd name="T8" fmla="*/ 0 60000 65536"/>
                  <a:gd name="T9" fmla="*/ 0 w 21831"/>
                  <a:gd name="T10" fmla="*/ 0 h 21600"/>
                  <a:gd name="T11" fmla="*/ 21831 w 21831"/>
                  <a:gd name="T12" fmla="*/ 21600 h 21600"/>
                </a:gdLst>
                <a:ahLst/>
                <a:cxnLst>
                  <a:cxn ang="T6">
                    <a:pos x="T0" y="T1"/>
                  </a:cxn>
                  <a:cxn ang="T7">
                    <a:pos x="T2" y="T3"/>
                  </a:cxn>
                  <a:cxn ang="T8">
                    <a:pos x="T4" y="T5"/>
                  </a:cxn>
                </a:cxnLst>
                <a:rect l="T9" t="T10" r="T11" b="T12"/>
                <a:pathLst>
                  <a:path w="21831" h="21600" fill="none" extrusionOk="0">
                    <a:moveTo>
                      <a:pt x="0" y="1"/>
                    </a:moveTo>
                    <a:cubicBezTo>
                      <a:pt x="76" y="0"/>
                      <a:pt x="153" y="-1"/>
                      <a:pt x="231" y="0"/>
                    </a:cubicBezTo>
                    <a:cubicBezTo>
                      <a:pt x="12160" y="0"/>
                      <a:pt x="21831" y="9670"/>
                      <a:pt x="21831" y="21600"/>
                    </a:cubicBezTo>
                  </a:path>
                  <a:path w="21831" h="21600" stroke="0" extrusionOk="0">
                    <a:moveTo>
                      <a:pt x="0" y="1"/>
                    </a:moveTo>
                    <a:cubicBezTo>
                      <a:pt x="76" y="0"/>
                      <a:pt x="153" y="-1"/>
                      <a:pt x="231" y="0"/>
                    </a:cubicBezTo>
                    <a:cubicBezTo>
                      <a:pt x="12160" y="0"/>
                      <a:pt x="21831" y="9670"/>
                      <a:pt x="21831" y="21600"/>
                    </a:cubicBezTo>
                    <a:lnTo>
                      <a:pt x="231"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37" name="Rectangle 15"/>
              <p:cNvSpPr>
                <a:spLocks noChangeAspect="1" noChangeArrowheads="1"/>
              </p:cNvSpPr>
              <p:nvPr/>
            </p:nvSpPr>
            <p:spPr bwMode="auto">
              <a:xfrm>
                <a:off x="5060" y="1742"/>
                <a:ext cx="60" cy="9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38" name="Rectangle 16"/>
              <p:cNvSpPr>
                <a:spLocks noChangeAspect="1" noChangeArrowheads="1"/>
              </p:cNvSpPr>
              <p:nvPr/>
            </p:nvSpPr>
            <p:spPr bwMode="auto">
              <a:xfrm>
                <a:off x="4554" y="1663"/>
                <a:ext cx="458" cy="12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39" name="Line 17"/>
              <p:cNvSpPr>
                <a:spLocks noChangeAspect="1" noChangeShapeType="1"/>
              </p:cNvSpPr>
              <p:nvPr/>
            </p:nvSpPr>
            <p:spPr bwMode="auto">
              <a:xfrm>
                <a:off x="4870" y="1714"/>
                <a:ext cx="12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84" name="Group 25"/>
            <p:cNvGrpSpPr>
              <a:grpSpLocks noChangeAspect="1"/>
            </p:cNvGrpSpPr>
            <p:nvPr/>
          </p:nvGrpSpPr>
          <p:grpSpPr bwMode="auto">
            <a:xfrm>
              <a:off x="4154" y="1085"/>
              <a:ext cx="482" cy="465"/>
              <a:chOff x="4554" y="473"/>
              <a:chExt cx="566" cy="547"/>
            </a:xfrm>
          </p:grpSpPr>
          <p:sp>
            <p:nvSpPr>
              <p:cNvPr id="7228" name="Rectangle 19"/>
              <p:cNvSpPr>
                <a:spLocks noChangeAspect="1" noChangeArrowheads="1"/>
              </p:cNvSpPr>
              <p:nvPr/>
            </p:nvSpPr>
            <p:spPr bwMode="auto">
              <a:xfrm>
                <a:off x="4608" y="473"/>
                <a:ext cx="359" cy="352"/>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29" name="AutoShape 20"/>
              <p:cNvSpPr>
                <a:spLocks noChangeAspect="1" noChangeArrowheads="1"/>
              </p:cNvSpPr>
              <p:nvPr/>
            </p:nvSpPr>
            <p:spPr bwMode="auto">
              <a:xfrm>
                <a:off x="4632" y="504"/>
                <a:ext cx="312" cy="294"/>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30" name="Arc 21"/>
              <p:cNvSpPr>
                <a:spLocks noChangeAspect="1"/>
              </p:cNvSpPr>
              <p:nvPr/>
            </p:nvSpPr>
            <p:spPr bwMode="auto">
              <a:xfrm>
                <a:off x="5002" y="854"/>
                <a:ext cx="94" cy="70"/>
              </a:xfrm>
              <a:custGeom>
                <a:avLst/>
                <a:gdLst>
                  <a:gd name="T0" fmla="*/ 0 w 21831"/>
                  <a:gd name="T1" fmla="*/ 0 h 21600"/>
                  <a:gd name="T2" fmla="*/ 94 w 21831"/>
                  <a:gd name="T3" fmla="*/ 70 h 21600"/>
                  <a:gd name="T4" fmla="*/ 1 w 21831"/>
                  <a:gd name="T5" fmla="*/ 70 h 21600"/>
                  <a:gd name="T6" fmla="*/ 0 60000 65536"/>
                  <a:gd name="T7" fmla="*/ 0 60000 65536"/>
                  <a:gd name="T8" fmla="*/ 0 60000 65536"/>
                  <a:gd name="T9" fmla="*/ 0 w 21831"/>
                  <a:gd name="T10" fmla="*/ 0 h 21600"/>
                  <a:gd name="T11" fmla="*/ 21831 w 21831"/>
                  <a:gd name="T12" fmla="*/ 21600 h 21600"/>
                </a:gdLst>
                <a:ahLst/>
                <a:cxnLst>
                  <a:cxn ang="T6">
                    <a:pos x="T0" y="T1"/>
                  </a:cxn>
                  <a:cxn ang="T7">
                    <a:pos x="T2" y="T3"/>
                  </a:cxn>
                  <a:cxn ang="T8">
                    <a:pos x="T4" y="T5"/>
                  </a:cxn>
                </a:cxnLst>
                <a:rect l="T9" t="T10" r="T11" b="T12"/>
                <a:pathLst>
                  <a:path w="21831" h="21600" fill="none" extrusionOk="0">
                    <a:moveTo>
                      <a:pt x="0" y="1"/>
                    </a:moveTo>
                    <a:cubicBezTo>
                      <a:pt x="76" y="0"/>
                      <a:pt x="153" y="-1"/>
                      <a:pt x="231" y="0"/>
                    </a:cubicBezTo>
                    <a:cubicBezTo>
                      <a:pt x="12160" y="0"/>
                      <a:pt x="21831" y="9670"/>
                      <a:pt x="21831" y="21600"/>
                    </a:cubicBezTo>
                  </a:path>
                  <a:path w="21831" h="21600" stroke="0" extrusionOk="0">
                    <a:moveTo>
                      <a:pt x="0" y="1"/>
                    </a:moveTo>
                    <a:cubicBezTo>
                      <a:pt x="76" y="0"/>
                      <a:pt x="153" y="-1"/>
                      <a:pt x="231" y="0"/>
                    </a:cubicBezTo>
                    <a:cubicBezTo>
                      <a:pt x="12160" y="0"/>
                      <a:pt x="21831" y="9670"/>
                      <a:pt x="21831" y="21600"/>
                    </a:cubicBezTo>
                    <a:lnTo>
                      <a:pt x="231"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31" name="Rectangle 22"/>
              <p:cNvSpPr>
                <a:spLocks noChangeAspect="1" noChangeArrowheads="1"/>
              </p:cNvSpPr>
              <p:nvPr/>
            </p:nvSpPr>
            <p:spPr bwMode="auto">
              <a:xfrm>
                <a:off x="5060" y="922"/>
                <a:ext cx="60" cy="98"/>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32" name="Rectangle 23"/>
              <p:cNvSpPr>
                <a:spLocks noChangeAspect="1" noChangeArrowheads="1"/>
              </p:cNvSpPr>
              <p:nvPr/>
            </p:nvSpPr>
            <p:spPr bwMode="auto">
              <a:xfrm>
                <a:off x="4554" y="843"/>
                <a:ext cx="458" cy="12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33" name="Line 24"/>
              <p:cNvSpPr>
                <a:spLocks noChangeAspect="1" noChangeShapeType="1"/>
              </p:cNvSpPr>
              <p:nvPr/>
            </p:nvSpPr>
            <p:spPr bwMode="auto">
              <a:xfrm>
                <a:off x="4870" y="894"/>
                <a:ext cx="12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85" name="Group 32"/>
            <p:cNvGrpSpPr>
              <a:grpSpLocks noChangeAspect="1"/>
            </p:cNvGrpSpPr>
            <p:nvPr/>
          </p:nvGrpSpPr>
          <p:grpSpPr bwMode="auto">
            <a:xfrm>
              <a:off x="877" y="2040"/>
              <a:ext cx="481" cy="465"/>
              <a:chOff x="661" y="1877"/>
              <a:chExt cx="565" cy="547"/>
            </a:xfrm>
          </p:grpSpPr>
          <p:sp>
            <p:nvSpPr>
              <p:cNvPr id="7222" name="Rectangle 26"/>
              <p:cNvSpPr>
                <a:spLocks noChangeAspect="1" noChangeArrowheads="1"/>
              </p:cNvSpPr>
              <p:nvPr/>
            </p:nvSpPr>
            <p:spPr bwMode="auto">
              <a:xfrm>
                <a:off x="715" y="1877"/>
                <a:ext cx="358" cy="352"/>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23" name="AutoShape 27"/>
              <p:cNvSpPr>
                <a:spLocks noChangeAspect="1" noChangeArrowheads="1"/>
              </p:cNvSpPr>
              <p:nvPr/>
            </p:nvSpPr>
            <p:spPr bwMode="auto">
              <a:xfrm>
                <a:off x="738" y="1908"/>
                <a:ext cx="312" cy="294"/>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24" name="Arc 28"/>
              <p:cNvSpPr>
                <a:spLocks noChangeAspect="1"/>
              </p:cNvSpPr>
              <p:nvPr/>
            </p:nvSpPr>
            <p:spPr bwMode="auto">
              <a:xfrm>
                <a:off x="1108" y="2258"/>
                <a:ext cx="94" cy="70"/>
              </a:xfrm>
              <a:custGeom>
                <a:avLst/>
                <a:gdLst>
                  <a:gd name="T0" fmla="*/ 0 w 21831"/>
                  <a:gd name="T1" fmla="*/ 0 h 21600"/>
                  <a:gd name="T2" fmla="*/ 94 w 21831"/>
                  <a:gd name="T3" fmla="*/ 70 h 21600"/>
                  <a:gd name="T4" fmla="*/ 1 w 21831"/>
                  <a:gd name="T5" fmla="*/ 70 h 21600"/>
                  <a:gd name="T6" fmla="*/ 0 60000 65536"/>
                  <a:gd name="T7" fmla="*/ 0 60000 65536"/>
                  <a:gd name="T8" fmla="*/ 0 60000 65536"/>
                  <a:gd name="T9" fmla="*/ 0 w 21831"/>
                  <a:gd name="T10" fmla="*/ 0 h 21600"/>
                  <a:gd name="T11" fmla="*/ 21831 w 21831"/>
                  <a:gd name="T12" fmla="*/ 21600 h 21600"/>
                </a:gdLst>
                <a:ahLst/>
                <a:cxnLst>
                  <a:cxn ang="T6">
                    <a:pos x="T0" y="T1"/>
                  </a:cxn>
                  <a:cxn ang="T7">
                    <a:pos x="T2" y="T3"/>
                  </a:cxn>
                  <a:cxn ang="T8">
                    <a:pos x="T4" y="T5"/>
                  </a:cxn>
                </a:cxnLst>
                <a:rect l="T9" t="T10" r="T11" b="T12"/>
                <a:pathLst>
                  <a:path w="21831" h="21600" fill="none" extrusionOk="0">
                    <a:moveTo>
                      <a:pt x="0" y="1"/>
                    </a:moveTo>
                    <a:cubicBezTo>
                      <a:pt x="76" y="0"/>
                      <a:pt x="153" y="-1"/>
                      <a:pt x="231" y="0"/>
                    </a:cubicBezTo>
                    <a:cubicBezTo>
                      <a:pt x="12160" y="0"/>
                      <a:pt x="21831" y="9670"/>
                      <a:pt x="21831" y="21600"/>
                    </a:cubicBezTo>
                  </a:path>
                  <a:path w="21831" h="21600" stroke="0" extrusionOk="0">
                    <a:moveTo>
                      <a:pt x="0" y="1"/>
                    </a:moveTo>
                    <a:cubicBezTo>
                      <a:pt x="76" y="0"/>
                      <a:pt x="153" y="-1"/>
                      <a:pt x="231" y="0"/>
                    </a:cubicBezTo>
                    <a:cubicBezTo>
                      <a:pt x="12160" y="0"/>
                      <a:pt x="21831" y="9670"/>
                      <a:pt x="21831" y="21600"/>
                    </a:cubicBezTo>
                    <a:lnTo>
                      <a:pt x="231"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25" name="Rectangle 29"/>
              <p:cNvSpPr>
                <a:spLocks noChangeAspect="1" noChangeArrowheads="1"/>
              </p:cNvSpPr>
              <p:nvPr/>
            </p:nvSpPr>
            <p:spPr bwMode="auto">
              <a:xfrm>
                <a:off x="1166" y="2326"/>
                <a:ext cx="60" cy="98"/>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26" name="Rectangle 30"/>
              <p:cNvSpPr>
                <a:spLocks noChangeAspect="1" noChangeArrowheads="1"/>
              </p:cNvSpPr>
              <p:nvPr/>
            </p:nvSpPr>
            <p:spPr bwMode="auto">
              <a:xfrm>
                <a:off x="661" y="2247"/>
                <a:ext cx="457" cy="12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27" name="Line 31"/>
              <p:cNvSpPr>
                <a:spLocks noChangeAspect="1" noChangeShapeType="1"/>
              </p:cNvSpPr>
              <p:nvPr/>
            </p:nvSpPr>
            <p:spPr bwMode="auto">
              <a:xfrm>
                <a:off x="976" y="2298"/>
                <a:ext cx="12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86" name="Group 39"/>
            <p:cNvGrpSpPr>
              <a:grpSpLocks noChangeAspect="1"/>
            </p:cNvGrpSpPr>
            <p:nvPr/>
          </p:nvGrpSpPr>
          <p:grpSpPr bwMode="auto">
            <a:xfrm>
              <a:off x="896" y="1529"/>
              <a:ext cx="481" cy="466"/>
              <a:chOff x="683" y="1150"/>
              <a:chExt cx="565" cy="547"/>
            </a:xfrm>
          </p:grpSpPr>
          <p:sp>
            <p:nvSpPr>
              <p:cNvPr id="7216" name="Rectangle 33"/>
              <p:cNvSpPr>
                <a:spLocks noChangeAspect="1" noChangeArrowheads="1"/>
              </p:cNvSpPr>
              <p:nvPr/>
            </p:nvSpPr>
            <p:spPr bwMode="auto">
              <a:xfrm>
                <a:off x="737" y="1150"/>
                <a:ext cx="359" cy="352"/>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17" name="AutoShape 34"/>
              <p:cNvSpPr>
                <a:spLocks noChangeAspect="1" noChangeArrowheads="1"/>
              </p:cNvSpPr>
              <p:nvPr/>
            </p:nvSpPr>
            <p:spPr bwMode="auto">
              <a:xfrm>
                <a:off x="760" y="1180"/>
                <a:ext cx="312" cy="295"/>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18" name="Arc 35"/>
              <p:cNvSpPr>
                <a:spLocks noChangeAspect="1"/>
              </p:cNvSpPr>
              <p:nvPr/>
            </p:nvSpPr>
            <p:spPr bwMode="auto">
              <a:xfrm>
                <a:off x="1130" y="1531"/>
                <a:ext cx="94" cy="70"/>
              </a:xfrm>
              <a:custGeom>
                <a:avLst/>
                <a:gdLst>
                  <a:gd name="T0" fmla="*/ 0 w 21831"/>
                  <a:gd name="T1" fmla="*/ 0 h 21600"/>
                  <a:gd name="T2" fmla="*/ 94 w 21831"/>
                  <a:gd name="T3" fmla="*/ 70 h 21600"/>
                  <a:gd name="T4" fmla="*/ 1 w 21831"/>
                  <a:gd name="T5" fmla="*/ 70 h 21600"/>
                  <a:gd name="T6" fmla="*/ 0 60000 65536"/>
                  <a:gd name="T7" fmla="*/ 0 60000 65536"/>
                  <a:gd name="T8" fmla="*/ 0 60000 65536"/>
                  <a:gd name="T9" fmla="*/ 0 w 21831"/>
                  <a:gd name="T10" fmla="*/ 0 h 21600"/>
                  <a:gd name="T11" fmla="*/ 21831 w 21831"/>
                  <a:gd name="T12" fmla="*/ 21600 h 21600"/>
                </a:gdLst>
                <a:ahLst/>
                <a:cxnLst>
                  <a:cxn ang="T6">
                    <a:pos x="T0" y="T1"/>
                  </a:cxn>
                  <a:cxn ang="T7">
                    <a:pos x="T2" y="T3"/>
                  </a:cxn>
                  <a:cxn ang="T8">
                    <a:pos x="T4" y="T5"/>
                  </a:cxn>
                </a:cxnLst>
                <a:rect l="T9" t="T10" r="T11" b="T12"/>
                <a:pathLst>
                  <a:path w="21831" h="21600" fill="none" extrusionOk="0">
                    <a:moveTo>
                      <a:pt x="0" y="1"/>
                    </a:moveTo>
                    <a:cubicBezTo>
                      <a:pt x="76" y="0"/>
                      <a:pt x="153" y="-1"/>
                      <a:pt x="231" y="0"/>
                    </a:cubicBezTo>
                    <a:cubicBezTo>
                      <a:pt x="12160" y="0"/>
                      <a:pt x="21831" y="9670"/>
                      <a:pt x="21831" y="21600"/>
                    </a:cubicBezTo>
                  </a:path>
                  <a:path w="21831" h="21600" stroke="0" extrusionOk="0">
                    <a:moveTo>
                      <a:pt x="0" y="1"/>
                    </a:moveTo>
                    <a:cubicBezTo>
                      <a:pt x="76" y="0"/>
                      <a:pt x="153" y="-1"/>
                      <a:pt x="231" y="0"/>
                    </a:cubicBezTo>
                    <a:cubicBezTo>
                      <a:pt x="12160" y="0"/>
                      <a:pt x="21831" y="9670"/>
                      <a:pt x="21831" y="21600"/>
                    </a:cubicBezTo>
                    <a:lnTo>
                      <a:pt x="231"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19" name="Rectangle 36"/>
              <p:cNvSpPr>
                <a:spLocks noChangeAspect="1" noChangeArrowheads="1"/>
              </p:cNvSpPr>
              <p:nvPr/>
            </p:nvSpPr>
            <p:spPr bwMode="auto">
              <a:xfrm>
                <a:off x="1188" y="1599"/>
                <a:ext cx="60" cy="98"/>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20" name="Rectangle 37"/>
              <p:cNvSpPr>
                <a:spLocks noChangeAspect="1" noChangeArrowheads="1"/>
              </p:cNvSpPr>
              <p:nvPr/>
            </p:nvSpPr>
            <p:spPr bwMode="auto">
              <a:xfrm>
                <a:off x="683" y="1520"/>
                <a:ext cx="457" cy="12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21" name="Line 38"/>
              <p:cNvSpPr>
                <a:spLocks noChangeAspect="1" noChangeShapeType="1"/>
              </p:cNvSpPr>
              <p:nvPr/>
            </p:nvSpPr>
            <p:spPr bwMode="auto">
              <a:xfrm>
                <a:off x="998" y="1571"/>
                <a:ext cx="12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87" name="Group 46"/>
            <p:cNvGrpSpPr>
              <a:grpSpLocks noChangeAspect="1"/>
            </p:cNvGrpSpPr>
            <p:nvPr/>
          </p:nvGrpSpPr>
          <p:grpSpPr bwMode="auto">
            <a:xfrm>
              <a:off x="914" y="1033"/>
              <a:ext cx="481" cy="466"/>
              <a:chOff x="705" y="511"/>
              <a:chExt cx="565" cy="547"/>
            </a:xfrm>
          </p:grpSpPr>
          <p:sp>
            <p:nvSpPr>
              <p:cNvPr id="7210" name="Rectangle 40"/>
              <p:cNvSpPr>
                <a:spLocks noChangeAspect="1" noChangeArrowheads="1"/>
              </p:cNvSpPr>
              <p:nvPr/>
            </p:nvSpPr>
            <p:spPr bwMode="auto">
              <a:xfrm>
                <a:off x="759" y="511"/>
                <a:ext cx="359" cy="352"/>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11" name="AutoShape 41"/>
              <p:cNvSpPr>
                <a:spLocks noChangeAspect="1" noChangeArrowheads="1"/>
              </p:cNvSpPr>
              <p:nvPr/>
            </p:nvSpPr>
            <p:spPr bwMode="auto">
              <a:xfrm>
                <a:off x="782" y="542"/>
                <a:ext cx="312" cy="294"/>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12" name="Arc 42"/>
              <p:cNvSpPr>
                <a:spLocks noChangeAspect="1"/>
              </p:cNvSpPr>
              <p:nvPr/>
            </p:nvSpPr>
            <p:spPr bwMode="auto">
              <a:xfrm>
                <a:off x="1152" y="892"/>
                <a:ext cx="94" cy="70"/>
              </a:xfrm>
              <a:custGeom>
                <a:avLst/>
                <a:gdLst>
                  <a:gd name="T0" fmla="*/ 0 w 21831"/>
                  <a:gd name="T1" fmla="*/ 0 h 21600"/>
                  <a:gd name="T2" fmla="*/ 94 w 21831"/>
                  <a:gd name="T3" fmla="*/ 70 h 21600"/>
                  <a:gd name="T4" fmla="*/ 1 w 21831"/>
                  <a:gd name="T5" fmla="*/ 70 h 21600"/>
                  <a:gd name="T6" fmla="*/ 0 60000 65536"/>
                  <a:gd name="T7" fmla="*/ 0 60000 65536"/>
                  <a:gd name="T8" fmla="*/ 0 60000 65536"/>
                  <a:gd name="T9" fmla="*/ 0 w 21831"/>
                  <a:gd name="T10" fmla="*/ 0 h 21600"/>
                  <a:gd name="T11" fmla="*/ 21831 w 21831"/>
                  <a:gd name="T12" fmla="*/ 21600 h 21600"/>
                </a:gdLst>
                <a:ahLst/>
                <a:cxnLst>
                  <a:cxn ang="T6">
                    <a:pos x="T0" y="T1"/>
                  </a:cxn>
                  <a:cxn ang="T7">
                    <a:pos x="T2" y="T3"/>
                  </a:cxn>
                  <a:cxn ang="T8">
                    <a:pos x="T4" y="T5"/>
                  </a:cxn>
                </a:cxnLst>
                <a:rect l="T9" t="T10" r="T11" b="T12"/>
                <a:pathLst>
                  <a:path w="21831" h="21600" fill="none" extrusionOk="0">
                    <a:moveTo>
                      <a:pt x="0" y="1"/>
                    </a:moveTo>
                    <a:cubicBezTo>
                      <a:pt x="76" y="0"/>
                      <a:pt x="153" y="-1"/>
                      <a:pt x="231" y="0"/>
                    </a:cubicBezTo>
                    <a:cubicBezTo>
                      <a:pt x="12160" y="0"/>
                      <a:pt x="21831" y="9670"/>
                      <a:pt x="21831" y="21600"/>
                    </a:cubicBezTo>
                  </a:path>
                  <a:path w="21831" h="21600" stroke="0" extrusionOk="0">
                    <a:moveTo>
                      <a:pt x="0" y="1"/>
                    </a:moveTo>
                    <a:cubicBezTo>
                      <a:pt x="76" y="0"/>
                      <a:pt x="153" y="-1"/>
                      <a:pt x="231" y="0"/>
                    </a:cubicBezTo>
                    <a:cubicBezTo>
                      <a:pt x="12160" y="0"/>
                      <a:pt x="21831" y="9670"/>
                      <a:pt x="21831" y="21600"/>
                    </a:cubicBezTo>
                    <a:lnTo>
                      <a:pt x="231"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13" name="Rectangle 43"/>
              <p:cNvSpPr>
                <a:spLocks noChangeAspect="1" noChangeArrowheads="1"/>
              </p:cNvSpPr>
              <p:nvPr/>
            </p:nvSpPr>
            <p:spPr bwMode="auto">
              <a:xfrm>
                <a:off x="1210" y="960"/>
                <a:ext cx="60" cy="98"/>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14" name="Rectangle 44"/>
              <p:cNvSpPr>
                <a:spLocks noChangeAspect="1" noChangeArrowheads="1"/>
              </p:cNvSpPr>
              <p:nvPr/>
            </p:nvSpPr>
            <p:spPr bwMode="auto">
              <a:xfrm>
                <a:off x="705" y="882"/>
                <a:ext cx="457" cy="12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15" name="Line 45"/>
              <p:cNvSpPr>
                <a:spLocks noChangeAspect="1" noChangeShapeType="1"/>
              </p:cNvSpPr>
              <p:nvPr/>
            </p:nvSpPr>
            <p:spPr bwMode="auto">
              <a:xfrm>
                <a:off x="1021" y="932"/>
                <a:ext cx="1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7170" name="Object 0"/>
            <p:cNvGraphicFramePr>
              <a:graphicFrameLocks noChangeAspect="1"/>
            </p:cNvGraphicFramePr>
            <p:nvPr/>
          </p:nvGraphicFramePr>
          <p:xfrm>
            <a:off x="4212" y="2163"/>
            <a:ext cx="359" cy="358"/>
          </p:xfrm>
          <a:graphic>
            <a:graphicData uri="http://schemas.openxmlformats.org/presentationml/2006/ole">
              <mc:AlternateContent xmlns:mc="http://schemas.openxmlformats.org/markup-compatibility/2006">
                <mc:Choice xmlns:v="urn:schemas-microsoft-com:vml" Requires="v">
                  <p:oleObj name="Microsoft ClipArt Gallery" r:id="rId3" imgW="4394160" imgH="3555720" progId="MS_ClipArt_Gallery">
                    <p:embed/>
                  </p:oleObj>
                </mc:Choice>
                <mc:Fallback>
                  <p:oleObj name="Microsoft ClipArt Gallery" r:id="rId3" imgW="4394160" imgH="3555720" progId="MS_ClipArt_Gallery">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2" y="2163"/>
                          <a:ext cx="35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8" name="Rectangle 48"/>
            <p:cNvSpPr>
              <a:spLocks noChangeAspect="1" noChangeArrowheads="1"/>
            </p:cNvSpPr>
            <p:nvPr/>
          </p:nvSpPr>
          <p:spPr bwMode="auto">
            <a:xfrm>
              <a:off x="2477" y="1436"/>
              <a:ext cx="6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b="1">
                  <a:solidFill>
                    <a:schemeClr val="tx2"/>
                  </a:solidFill>
                  <a:latin typeface="Arial" panose="020B0604020202020204" pitchFamily="34" charset="0"/>
                </a:rPr>
                <a:t>Bridge</a:t>
              </a:r>
            </a:p>
          </p:txBody>
        </p:sp>
        <p:sp>
          <p:nvSpPr>
            <p:cNvPr id="7189" name="Rectangle 49"/>
            <p:cNvSpPr>
              <a:spLocks noChangeAspect="1" noChangeArrowheads="1"/>
            </p:cNvSpPr>
            <p:nvPr/>
          </p:nvSpPr>
          <p:spPr bwMode="auto">
            <a:xfrm>
              <a:off x="1037" y="2522"/>
              <a:ext cx="7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solidFill>
                    <a:schemeClr val="tx2"/>
                  </a:solidFill>
                  <a:latin typeface="Arial" panose="020B0604020202020204" pitchFamily="34" charset="0"/>
                </a:rPr>
                <a:t>Segment 1</a:t>
              </a:r>
            </a:p>
          </p:txBody>
        </p:sp>
        <p:sp>
          <p:nvSpPr>
            <p:cNvPr id="7190" name="Rectangle 50"/>
            <p:cNvSpPr>
              <a:spLocks noChangeAspect="1" noChangeArrowheads="1"/>
            </p:cNvSpPr>
            <p:nvPr/>
          </p:nvSpPr>
          <p:spPr bwMode="auto">
            <a:xfrm>
              <a:off x="3994" y="2552"/>
              <a:ext cx="7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solidFill>
                    <a:schemeClr val="tx2"/>
                  </a:solidFill>
                  <a:latin typeface="Arial" panose="020B0604020202020204" pitchFamily="34" charset="0"/>
                </a:rPr>
                <a:t>Segment 2</a:t>
              </a:r>
            </a:p>
          </p:txBody>
        </p:sp>
        <p:sp>
          <p:nvSpPr>
            <p:cNvPr id="63539" name="Rectangle 51"/>
            <p:cNvSpPr>
              <a:spLocks noChangeAspect="1" noChangeArrowheads="1"/>
            </p:cNvSpPr>
            <p:nvPr/>
          </p:nvSpPr>
          <p:spPr bwMode="auto">
            <a:xfrm>
              <a:off x="932" y="1089"/>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123</a:t>
              </a:r>
            </a:p>
          </p:txBody>
        </p:sp>
        <p:sp>
          <p:nvSpPr>
            <p:cNvPr id="63540" name="Rectangle 52"/>
            <p:cNvSpPr>
              <a:spLocks noChangeAspect="1" noChangeArrowheads="1"/>
            </p:cNvSpPr>
            <p:nvPr/>
          </p:nvSpPr>
          <p:spPr bwMode="auto">
            <a:xfrm>
              <a:off x="933" y="1583"/>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124</a:t>
              </a:r>
            </a:p>
          </p:txBody>
        </p:sp>
        <p:sp>
          <p:nvSpPr>
            <p:cNvPr id="63541" name="Rectangle 53"/>
            <p:cNvSpPr>
              <a:spLocks noChangeAspect="1" noChangeArrowheads="1"/>
            </p:cNvSpPr>
            <p:nvPr/>
          </p:nvSpPr>
          <p:spPr bwMode="auto">
            <a:xfrm>
              <a:off x="918" y="2079"/>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125</a:t>
              </a:r>
            </a:p>
          </p:txBody>
        </p:sp>
        <p:sp>
          <p:nvSpPr>
            <p:cNvPr id="63542" name="Rectangle 54"/>
            <p:cNvSpPr>
              <a:spLocks noChangeAspect="1" noChangeArrowheads="1"/>
            </p:cNvSpPr>
            <p:nvPr/>
          </p:nvSpPr>
          <p:spPr bwMode="auto">
            <a:xfrm>
              <a:off x="4195" y="1133"/>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126</a:t>
              </a:r>
            </a:p>
          </p:txBody>
        </p:sp>
        <p:sp>
          <p:nvSpPr>
            <p:cNvPr id="63543" name="Rectangle 55"/>
            <p:cNvSpPr>
              <a:spLocks noChangeAspect="1" noChangeArrowheads="1"/>
            </p:cNvSpPr>
            <p:nvPr/>
          </p:nvSpPr>
          <p:spPr bwMode="auto">
            <a:xfrm>
              <a:off x="4231" y="1690"/>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127</a:t>
              </a:r>
            </a:p>
          </p:txBody>
        </p:sp>
        <p:sp>
          <p:nvSpPr>
            <p:cNvPr id="63544" name="Rectangle 56"/>
            <p:cNvSpPr>
              <a:spLocks noChangeAspect="1" noChangeArrowheads="1"/>
            </p:cNvSpPr>
            <p:nvPr/>
          </p:nvSpPr>
          <p:spPr bwMode="auto">
            <a:xfrm>
              <a:off x="4261" y="2220"/>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128</a:t>
              </a:r>
            </a:p>
          </p:txBody>
        </p:sp>
        <p:pic>
          <p:nvPicPr>
            <p:cNvPr id="7197"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8" y="2265"/>
              <a:ext cx="1452"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8" name="Rectangle 58"/>
            <p:cNvSpPr>
              <a:spLocks noChangeAspect="1" noChangeArrowheads="1"/>
            </p:cNvSpPr>
            <p:nvPr/>
          </p:nvSpPr>
          <p:spPr bwMode="auto">
            <a:xfrm>
              <a:off x="2246" y="2436"/>
              <a:ext cx="12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latin typeface="Arial" panose="020B0604020202020204" pitchFamily="34" charset="0"/>
                </a:rPr>
                <a:t>Corporate Intranet</a:t>
              </a:r>
            </a:p>
          </p:txBody>
        </p:sp>
        <p:grpSp>
          <p:nvGrpSpPr>
            <p:cNvPr id="7199" name="Group 65"/>
            <p:cNvGrpSpPr>
              <a:grpSpLocks noChangeAspect="1"/>
            </p:cNvGrpSpPr>
            <p:nvPr/>
          </p:nvGrpSpPr>
          <p:grpSpPr bwMode="auto">
            <a:xfrm>
              <a:off x="2463" y="1700"/>
              <a:ext cx="556" cy="458"/>
              <a:chOff x="2525" y="1478"/>
              <a:chExt cx="653" cy="538"/>
            </a:xfrm>
          </p:grpSpPr>
          <p:sp>
            <p:nvSpPr>
              <p:cNvPr id="7204" name="Freeform 59"/>
              <p:cNvSpPr>
                <a:spLocks noChangeAspect="1"/>
              </p:cNvSpPr>
              <p:nvPr/>
            </p:nvSpPr>
            <p:spPr bwMode="auto">
              <a:xfrm>
                <a:off x="2587" y="1478"/>
                <a:ext cx="591" cy="452"/>
              </a:xfrm>
              <a:custGeom>
                <a:avLst/>
                <a:gdLst>
                  <a:gd name="T0" fmla="*/ 0 w 591"/>
                  <a:gd name="T1" fmla="*/ 0 h 452"/>
                  <a:gd name="T2" fmla="*/ 0 w 591"/>
                  <a:gd name="T3" fmla="*/ 451 h 452"/>
                  <a:gd name="T4" fmla="*/ 590 w 591"/>
                  <a:gd name="T5" fmla="*/ 451 h 452"/>
                  <a:gd name="T6" fmla="*/ 590 w 591"/>
                  <a:gd name="T7" fmla="*/ 3 h 452"/>
                  <a:gd name="T8" fmla="*/ 534 w 591"/>
                  <a:gd name="T9" fmla="*/ 86 h 452"/>
                  <a:gd name="T10" fmla="*/ 444 w 591"/>
                  <a:gd name="T11" fmla="*/ 135 h 452"/>
                  <a:gd name="T12" fmla="*/ 332 w 591"/>
                  <a:gd name="T13" fmla="*/ 152 h 452"/>
                  <a:gd name="T14" fmla="*/ 240 w 591"/>
                  <a:gd name="T15" fmla="*/ 152 h 452"/>
                  <a:gd name="T16" fmla="*/ 133 w 591"/>
                  <a:gd name="T17" fmla="*/ 126 h 452"/>
                  <a:gd name="T18" fmla="*/ 52 w 591"/>
                  <a:gd name="T19" fmla="*/ 83 h 452"/>
                  <a:gd name="T20" fmla="*/ 0 w 591"/>
                  <a:gd name="T21" fmla="*/ 0 h 4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1"/>
                  <a:gd name="T34" fmla="*/ 0 h 452"/>
                  <a:gd name="T35" fmla="*/ 591 w 591"/>
                  <a:gd name="T36" fmla="*/ 452 h 4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1" h="452">
                    <a:moveTo>
                      <a:pt x="0" y="0"/>
                    </a:moveTo>
                    <a:lnTo>
                      <a:pt x="0" y="451"/>
                    </a:lnTo>
                    <a:lnTo>
                      <a:pt x="590" y="451"/>
                    </a:lnTo>
                    <a:lnTo>
                      <a:pt x="590" y="3"/>
                    </a:lnTo>
                    <a:lnTo>
                      <a:pt x="534" y="86"/>
                    </a:lnTo>
                    <a:lnTo>
                      <a:pt x="444" y="135"/>
                    </a:lnTo>
                    <a:lnTo>
                      <a:pt x="332" y="152"/>
                    </a:lnTo>
                    <a:lnTo>
                      <a:pt x="240" y="152"/>
                    </a:lnTo>
                    <a:lnTo>
                      <a:pt x="133" y="126"/>
                    </a:lnTo>
                    <a:lnTo>
                      <a:pt x="52" y="83"/>
                    </a:lnTo>
                    <a:lnTo>
                      <a:pt x="0" y="0"/>
                    </a:lnTo>
                  </a:path>
                </a:pathLst>
              </a:custGeom>
              <a:solidFill>
                <a:srgbClr val="A2C1F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205" name="Freeform 60"/>
              <p:cNvSpPr>
                <a:spLocks noChangeAspect="1"/>
              </p:cNvSpPr>
              <p:nvPr/>
            </p:nvSpPr>
            <p:spPr bwMode="auto">
              <a:xfrm>
                <a:off x="2527" y="1564"/>
                <a:ext cx="592" cy="452"/>
              </a:xfrm>
              <a:custGeom>
                <a:avLst/>
                <a:gdLst>
                  <a:gd name="T0" fmla="*/ 0 w 592"/>
                  <a:gd name="T1" fmla="*/ 0 h 452"/>
                  <a:gd name="T2" fmla="*/ 0 w 592"/>
                  <a:gd name="T3" fmla="*/ 451 h 452"/>
                  <a:gd name="T4" fmla="*/ 591 w 592"/>
                  <a:gd name="T5" fmla="*/ 451 h 452"/>
                  <a:gd name="T6" fmla="*/ 591 w 592"/>
                  <a:gd name="T7" fmla="*/ 3 h 452"/>
                  <a:gd name="T8" fmla="*/ 535 w 592"/>
                  <a:gd name="T9" fmla="*/ 86 h 452"/>
                  <a:gd name="T10" fmla="*/ 445 w 592"/>
                  <a:gd name="T11" fmla="*/ 135 h 452"/>
                  <a:gd name="T12" fmla="*/ 332 w 592"/>
                  <a:gd name="T13" fmla="*/ 152 h 452"/>
                  <a:gd name="T14" fmla="*/ 240 w 592"/>
                  <a:gd name="T15" fmla="*/ 152 h 452"/>
                  <a:gd name="T16" fmla="*/ 133 w 592"/>
                  <a:gd name="T17" fmla="*/ 126 h 452"/>
                  <a:gd name="T18" fmla="*/ 53 w 592"/>
                  <a:gd name="T19" fmla="*/ 83 h 452"/>
                  <a:gd name="T20" fmla="*/ 0 w 592"/>
                  <a:gd name="T21" fmla="*/ 0 h 4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2"/>
                  <a:gd name="T34" fmla="*/ 0 h 452"/>
                  <a:gd name="T35" fmla="*/ 592 w 592"/>
                  <a:gd name="T36" fmla="*/ 452 h 4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2" h="452">
                    <a:moveTo>
                      <a:pt x="0" y="0"/>
                    </a:moveTo>
                    <a:lnTo>
                      <a:pt x="0" y="451"/>
                    </a:lnTo>
                    <a:lnTo>
                      <a:pt x="591" y="451"/>
                    </a:lnTo>
                    <a:lnTo>
                      <a:pt x="591" y="3"/>
                    </a:lnTo>
                    <a:lnTo>
                      <a:pt x="535" y="86"/>
                    </a:lnTo>
                    <a:lnTo>
                      <a:pt x="445" y="135"/>
                    </a:lnTo>
                    <a:lnTo>
                      <a:pt x="332" y="152"/>
                    </a:lnTo>
                    <a:lnTo>
                      <a:pt x="240" y="152"/>
                    </a:lnTo>
                    <a:lnTo>
                      <a:pt x="133" y="126"/>
                    </a:lnTo>
                    <a:lnTo>
                      <a:pt x="53" y="83"/>
                    </a:lnTo>
                    <a:lnTo>
                      <a:pt x="0" y="0"/>
                    </a:lnTo>
                  </a:path>
                </a:pathLst>
              </a:custGeom>
              <a:solidFill>
                <a:schemeClr val="accent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206" name="Freeform 61"/>
              <p:cNvSpPr>
                <a:spLocks noChangeAspect="1"/>
              </p:cNvSpPr>
              <p:nvPr/>
            </p:nvSpPr>
            <p:spPr bwMode="auto">
              <a:xfrm>
                <a:off x="2525" y="1484"/>
                <a:ext cx="69" cy="161"/>
              </a:xfrm>
              <a:custGeom>
                <a:avLst/>
                <a:gdLst>
                  <a:gd name="T0" fmla="*/ 0 w 69"/>
                  <a:gd name="T1" fmla="*/ 73 h 161"/>
                  <a:gd name="T2" fmla="*/ 68 w 69"/>
                  <a:gd name="T3" fmla="*/ 0 h 161"/>
                  <a:gd name="T4" fmla="*/ 68 w 69"/>
                  <a:gd name="T5" fmla="*/ 160 h 161"/>
                  <a:gd name="T6" fmla="*/ 0 w 69"/>
                  <a:gd name="T7" fmla="*/ 73 h 161"/>
                  <a:gd name="T8" fmla="*/ 0 60000 65536"/>
                  <a:gd name="T9" fmla="*/ 0 60000 65536"/>
                  <a:gd name="T10" fmla="*/ 0 60000 65536"/>
                  <a:gd name="T11" fmla="*/ 0 60000 65536"/>
                  <a:gd name="T12" fmla="*/ 0 w 69"/>
                  <a:gd name="T13" fmla="*/ 0 h 161"/>
                  <a:gd name="T14" fmla="*/ 69 w 69"/>
                  <a:gd name="T15" fmla="*/ 161 h 161"/>
                </a:gdLst>
                <a:ahLst/>
                <a:cxnLst>
                  <a:cxn ang="T8">
                    <a:pos x="T0" y="T1"/>
                  </a:cxn>
                  <a:cxn ang="T9">
                    <a:pos x="T2" y="T3"/>
                  </a:cxn>
                  <a:cxn ang="T10">
                    <a:pos x="T4" y="T5"/>
                  </a:cxn>
                  <a:cxn ang="T11">
                    <a:pos x="T6" y="T7"/>
                  </a:cxn>
                </a:cxnLst>
                <a:rect l="T12" t="T13" r="T14" b="T15"/>
                <a:pathLst>
                  <a:path w="69" h="161">
                    <a:moveTo>
                      <a:pt x="0" y="73"/>
                    </a:moveTo>
                    <a:lnTo>
                      <a:pt x="68" y="0"/>
                    </a:lnTo>
                    <a:lnTo>
                      <a:pt x="68" y="160"/>
                    </a:lnTo>
                    <a:lnTo>
                      <a:pt x="0" y="73"/>
                    </a:lnTo>
                  </a:path>
                </a:pathLst>
              </a:custGeom>
              <a:solidFill>
                <a:srgbClr val="A2C1F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207" name="Freeform 62"/>
              <p:cNvSpPr>
                <a:spLocks noChangeAspect="1"/>
              </p:cNvSpPr>
              <p:nvPr/>
            </p:nvSpPr>
            <p:spPr bwMode="auto">
              <a:xfrm>
                <a:off x="3123" y="1931"/>
                <a:ext cx="55" cy="85"/>
              </a:xfrm>
              <a:custGeom>
                <a:avLst/>
                <a:gdLst>
                  <a:gd name="T0" fmla="*/ 4 w 55"/>
                  <a:gd name="T1" fmla="*/ 84 h 85"/>
                  <a:gd name="T2" fmla="*/ 54 w 55"/>
                  <a:gd name="T3" fmla="*/ 0 h 85"/>
                  <a:gd name="T4" fmla="*/ 0 w 55"/>
                  <a:gd name="T5" fmla="*/ 0 h 85"/>
                  <a:gd name="T6" fmla="*/ 4 w 55"/>
                  <a:gd name="T7" fmla="*/ 84 h 85"/>
                  <a:gd name="T8" fmla="*/ 0 60000 65536"/>
                  <a:gd name="T9" fmla="*/ 0 60000 65536"/>
                  <a:gd name="T10" fmla="*/ 0 60000 65536"/>
                  <a:gd name="T11" fmla="*/ 0 60000 65536"/>
                  <a:gd name="T12" fmla="*/ 0 w 55"/>
                  <a:gd name="T13" fmla="*/ 0 h 85"/>
                  <a:gd name="T14" fmla="*/ 55 w 55"/>
                  <a:gd name="T15" fmla="*/ 85 h 85"/>
                </a:gdLst>
                <a:ahLst/>
                <a:cxnLst>
                  <a:cxn ang="T8">
                    <a:pos x="T0" y="T1"/>
                  </a:cxn>
                  <a:cxn ang="T9">
                    <a:pos x="T2" y="T3"/>
                  </a:cxn>
                  <a:cxn ang="T10">
                    <a:pos x="T4" y="T5"/>
                  </a:cxn>
                  <a:cxn ang="T11">
                    <a:pos x="T6" y="T7"/>
                  </a:cxn>
                </a:cxnLst>
                <a:rect l="T12" t="T13" r="T14" b="T15"/>
                <a:pathLst>
                  <a:path w="55" h="85">
                    <a:moveTo>
                      <a:pt x="4" y="84"/>
                    </a:moveTo>
                    <a:lnTo>
                      <a:pt x="54" y="0"/>
                    </a:lnTo>
                    <a:lnTo>
                      <a:pt x="0" y="0"/>
                    </a:lnTo>
                    <a:lnTo>
                      <a:pt x="4" y="84"/>
                    </a:lnTo>
                  </a:path>
                </a:pathLst>
              </a:custGeom>
              <a:solidFill>
                <a:schemeClr val="accent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208" name="Freeform 63"/>
              <p:cNvSpPr>
                <a:spLocks noChangeAspect="1"/>
              </p:cNvSpPr>
              <p:nvPr/>
            </p:nvSpPr>
            <p:spPr bwMode="auto">
              <a:xfrm>
                <a:off x="3117" y="1487"/>
                <a:ext cx="61" cy="527"/>
              </a:xfrm>
              <a:custGeom>
                <a:avLst/>
                <a:gdLst>
                  <a:gd name="T0" fmla="*/ 0 w 61"/>
                  <a:gd name="T1" fmla="*/ 86 h 527"/>
                  <a:gd name="T2" fmla="*/ 60 w 61"/>
                  <a:gd name="T3" fmla="*/ 0 h 527"/>
                  <a:gd name="T4" fmla="*/ 60 w 61"/>
                  <a:gd name="T5" fmla="*/ 442 h 527"/>
                  <a:gd name="T6" fmla="*/ 4 w 61"/>
                  <a:gd name="T7" fmla="*/ 526 h 527"/>
                  <a:gd name="T8" fmla="*/ 0 w 61"/>
                  <a:gd name="T9" fmla="*/ 86 h 527"/>
                  <a:gd name="T10" fmla="*/ 0 60000 65536"/>
                  <a:gd name="T11" fmla="*/ 0 60000 65536"/>
                  <a:gd name="T12" fmla="*/ 0 60000 65536"/>
                  <a:gd name="T13" fmla="*/ 0 60000 65536"/>
                  <a:gd name="T14" fmla="*/ 0 60000 65536"/>
                  <a:gd name="T15" fmla="*/ 0 w 61"/>
                  <a:gd name="T16" fmla="*/ 0 h 527"/>
                  <a:gd name="T17" fmla="*/ 61 w 61"/>
                  <a:gd name="T18" fmla="*/ 527 h 527"/>
                </a:gdLst>
                <a:ahLst/>
                <a:cxnLst>
                  <a:cxn ang="T10">
                    <a:pos x="T0" y="T1"/>
                  </a:cxn>
                  <a:cxn ang="T11">
                    <a:pos x="T2" y="T3"/>
                  </a:cxn>
                  <a:cxn ang="T12">
                    <a:pos x="T4" y="T5"/>
                  </a:cxn>
                  <a:cxn ang="T13">
                    <a:pos x="T6" y="T7"/>
                  </a:cxn>
                  <a:cxn ang="T14">
                    <a:pos x="T8" y="T9"/>
                  </a:cxn>
                </a:cxnLst>
                <a:rect l="T15" t="T16" r="T17" b="T18"/>
                <a:pathLst>
                  <a:path w="61" h="527">
                    <a:moveTo>
                      <a:pt x="0" y="86"/>
                    </a:moveTo>
                    <a:lnTo>
                      <a:pt x="60" y="0"/>
                    </a:lnTo>
                    <a:lnTo>
                      <a:pt x="60" y="442"/>
                    </a:lnTo>
                    <a:lnTo>
                      <a:pt x="4" y="526"/>
                    </a:lnTo>
                    <a:lnTo>
                      <a:pt x="0" y="86"/>
                    </a:lnTo>
                  </a:path>
                </a:pathLst>
              </a:custGeom>
              <a:solidFill>
                <a:srgbClr val="A2C1F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209" name="Line 64"/>
              <p:cNvSpPr>
                <a:spLocks noChangeAspect="1" noChangeShapeType="1"/>
              </p:cNvSpPr>
              <p:nvPr/>
            </p:nvSpPr>
            <p:spPr bwMode="auto">
              <a:xfrm flipH="1">
                <a:off x="2525" y="1484"/>
                <a:ext cx="68" cy="7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en-US"/>
              </a:p>
            </p:txBody>
          </p:sp>
        </p:grpSp>
        <p:sp>
          <p:nvSpPr>
            <p:cNvPr id="7200" name="Rectangle 66"/>
            <p:cNvSpPr>
              <a:spLocks noChangeAspect="1" noChangeArrowheads="1"/>
            </p:cNvSpPr>
            <p:nvPr/>
          </p:nvSpPr>
          <p:spPr bwMode="auto">
            <a:xfrm>
              <a:off x="1817" y="1837"/>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latin typeface="Arial" panose="020B0604020202020204" pitchFamily="34" charset="0"/>
                </a:rPr>
                <a:t>Hub</a:t>
              </a:r>
            </a:p>
          </p:txBody>
        </p:sp>
        <p:sp>
          <p:nvSpPr>
            <p:cNvPr id="7201" name="AutoShape 67"/>
            <p:cNvSpPr>
              <a:spLocks noChangeAspect="1" noChangeArrowheads="1"/>
            </p:cNvSpPr>
            <p:nvPr/>
          </p:nvSpPr>
          <p:spPr bwMode="auto">
            <a:xfrm>
              <a:off x="1783" y="1710"/>
              <a:ext cx="483" cy="365"/>
            </a:xfrm>
            <a:prstGeom prst="cube">
              <a:avLst>
                <a:gd name="adj" fmla="val 24995"/>
              </a:avLst>
            </a:prstGeom>
            <a:noFill/>
            <a:ln w="254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02" name="Rectangle 68"/>
            <p:cNvSpPr>
              <a:spLocks noChangeAspect="1" noChangeArrowheads="1"/>
            </p:cNvSpPr>
            <p:nvPr/>
          </p:nvSpPr>
          <p:spPr bwMode="auto">
            <a:xfrm>
              <a:off x="3251" y="1846"/>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latin typeface="Arial" panose="020B0604020202020204" pitchFamily="34" charset="0"/>
                </a:rPr>
                <a:t>Hub</a:t>
              </a:r>
            </a:p>
          </p:txBody>
        </p:sp>
        <p:sp>
          <p:nvSpPr>
            <p:cNvPr id="7203" name="AutoShape 69"/>
            <p:cNvSpPr>
              <a:spLocks noChangeAspect="1" noChangeArrowheads="1"/>
            </p:cNvSpPr>
            <p:nvPr/>
          </p:nvSpPr>
          <p:spPr bwMode="auto">
            <a:xfrm>
              <a:off x="3217" y="1718"/>
              <a:ext cx="483" cy="365"/>
            </a:xfrm>
            <a:prstGeom prst="cube">
              <a:avLst>
                <a:gd name="adj" fmla="val 24995"/>
              </a:avLst>
            </a:prstGeom>
            <a:noFill/>
            <a:ln w="254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sp>
        <p:nvSpPr>
          <p:cNvPr id="7172" name="Rectangle 70"/>
          <p:cNvSpPr>
            <a:spLocks noGrp="1" noChangeArrowheads="1"/>
          </p:cNvSpPr>
          <p:nvPr>
            <p:ph type="body" idx="1"/>
          </p:nvPr>
        </p:nvSpPr>
        <p:spPr>
          <a:xfrm>
            <a:off x="1600200" y="4297363"/>
            <a:ext cx="6889750" cy="2273300"/>
          </a:xfrm>
          <a:noFill/>
        </p:spPr>
        <p:txBody>
          <a:bodyPr lIns="92075" tIns="46038" rIns="92075" bIns="46038"/>
          <a:lstStyle/>
          <a:p>
            <a:pPr eaLnBrk="1" hangingPunct="1">
              <a:spcBef>
                <a:spcPct val="30000"/>
              </a:spcBef>
            </a:pPr>
            <a:r>
              <a:rPr lang="en-US" sz="2000"/>
              <a:t>More intelligent than a hub—can analyze incoming packets and forward (or filter) them based on addressing information</a:t>
            </a:r>
          </a:p>
          <a:p>
            <a:pPr eaLnBrk="1" hangingPunct="1">
              <a:spcBef>
                <a:spcPct val="30000"/>
              </a:spcBef>
            </a:pPr>
            <a:r>
              <a:rPr lang="en-US" sz="2000"/>
              <a:t>Collects and passes packets between two network segments  </a:t>
            </a:r>
          </a:p>
          <a:p>
            <a:pPr eaLnBrk="1" hangingPunct="1">
              <a:spcBef>
                <a:spcPct val="30000"/>
              </a:spcBef>
            </a:pPr>
            <a:r>
              <a:rPr lang="en-US" sz="2000"/>
              <a:t>Maintains address tables</a:t>
            </a:r>
          </a:p>
          <a:p>
            <a:pPr eaLnBrk="1" hangingPunct="1">
              <a:spcBef>
                <a:spcPct val="30000"/>
              </a:spcBef>
            </a:pPr>
            <a:r>
              <a:rPr lang="en-US" sz="2000"/>
              <a:t>Different types of bridges: transparent and source route (used primarily in Token Ring LANs)</a:t>
            </a:r>
          </a:p>
        </p:txBody>
      </p:sp>
      <p:sp>
        <p:nvSpPr>
          <p:cNvPr id="7173" name="Rectangle 73"/>
          <p:cNvSpPr>
            <a:spLocks noGrp="1" noChangeArrowheads="1"/>
          </p:cNvSpPr>
          <p:nvPr>
            <p:ph type="title"/>
          </p:nvPr>
        </p:nvSpPr>
        <p:spPr>
          <a:xfrm>
            <a:off x="2387600" y="285750"/>
            <a:ext cx="5540375" cy="823913"/>
          </a:xfrm>
        </p:spPr>
        <p:txBody>
          <a:bodyPr/>
          <a:lstStyle/>
          <a:p>
            <a:pPr eaLnBrk="1" hangingPunct="1"/>
            <a:r>
              <a:rPr lang="en-US"/>
              <a:t>Bridge Example</a:t>
            </a:r>
          </a:p>
        </p:txBody>
      </p:sp>
    </p:spTree>
    <p:extLst>
      <p:ext uri="{BB962C8B-B14F-4D97-AF65-F5344CB8AC3E}">
        <p14:creationId xmlns:p14="http://schemas.microsoft.com/office/powerpoint/2010/main" val="2540721242"/>
      </p:ext>
    </p:extLst>
  </p:cSld>
  <p:clrMapOvr>
    <a:masterClrMapping/>
  </p:clrMapOvr>
  <p:transition>
    <p:dissolv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title"/>
          </p:nvPr>
        </p:nvSpPr>
        <p:spPr>
          <a:xfrm>
            <a:off x="2535238" y="273050"/>
            <a:ext cx="5465762" cy="1189038"/>
          </a:xfrm>
          <a:noFill/>
        </p:spPr>
        <p:txBody>
          <a:bodyPr/>
          <a:lstStyle/>
          <a:p>
            <a:pPr eaLnBrk="1" hangingPunct="1"/>
            <a:r>
              <a:rPr lang="en-US"/>
              <a:t>SWITCHES</a:t>
            </a:r>
          </a:p>
        </p:txBody>
      </p:sp>
      <p:sp>
        <p:nvSpPr>
          <p:cNvPr id="65540" name="Rectangle 4"/>
          <p:cNvSpPr>
            <a:spLocks noGrp="1" noChangeArrowheads="1"/>
          </p:cNvSpPr>
          <p:nvPr>
            <p:ph type="body" idx="1"/>
          </p:nvPr>
        </p:nvSpPr>
        <p:spPr>
          <a:xfrm>
            <a:off x="1781175" y="1752600"/>
            <a:ext cx="6781800" cy="3259138"/>
          </a:xfrm>
        </p:spPr>
        <p:txBody>
          <a:bodyPr lIns="92075" tIns="46038" rIns="92075" bIns="46038"/>
          <a:lstStyle/>
          <a:p>
            <a:pPr eaLnBrk="1" hangingPunct="1">
              <a:lnSpc>
                <a:spcPct val="90000"/>
              </a:lnSpc>
              <a:spcBef>
                <a:spcPct val="40000"/>
              </a:spcBef>
              <a:defRPr/>
            </a:pPr>
            <a:r>
              <a:rPr lang="en-US" sz="2800">
                <a:solidFill>
                  <a:srgbClr val="063DE8"/>
                </a:solidFill>
                <a:effectLst>
                  <a:outerShdw blurRad="38100" dist="38100" dir="2700000" algn="tl">
                    <a:srgbClr val="C0C0C0"/>
                  </a:outerShdw>
                </a:effectLst>
              </a:rPr>
              <a:t>Use bridging technology to </a:t>
            </a:r>
            <a:br>
              <a:rPr lang="en-US" sz="2800">
                <a:solidFill>
                  <a:srgbClr val="063DE8"/>
                </a:solidFill>
                <a:effectLst>
                  <a:outerShdw blurRad="38100" dist="38100" dir="2700000" algn="tl">
                    <a:srgbClr val="C0C0C0"/>
                  </a:outerShdw>
                </a:effectLst>
              </a:rPr>
            </a:br>
            <a:r>
              <a:rPr lang="en-US" sz="2800">
                <a:solidFill>
                  <a:srgbClr val="063DE8"/>
                </a:solidFill>
                <a:effectLst>
                  <a:outerShdw blurRad="38100" dist="38100" dir="2700000" algn="tl">
                    <a:srgbClr val="C0C0C0"/>
                  </a:outerShdw>
                </a:effectLst>
              </a:rPr>
              <a:t>forward traffic between ports. </a:t>
            </a:r>
          </a:p>
          <a:p>
            <a:pPr eaLnBrk="1" hangingPunct="1">
              <a:lnSpc>
                <a:spcPct val="90000"/>
              </a:lnSpc>
              <a:spcBef>
                <a:spcPct val="40000"/>
              </a:spcBef>
              <a:defRPr/>
            </a:pPr>
            <a:r>
              <a:rPr lang="en-US" sz="2800">
                <a:solidFill>
                  <a:srgbClr val="063DE8"/>
                </a:solidFill>
                <a:effectLst>
                  <a:outerShdw blurRad="38100" dist="38100" dir="2700000" algn="tl">
                    <a:srgbClr val="C0C0C0"/>
                  </a:outerShdw>
                </a:effectLst>
              </a:rPr>
              <a:t>Provide full dedicated data transmission rate between two stations that are directly connected to the switch ports.</a:t>
            </a:r>
          </a:p>
          <a:p>
            <a:pPr eaLnBrk="1" hangingPunct="1">
              <a:lnSpc>
                <a:spcPct val="90000"/>
              </a:lnSpc>
              <a:spcBef>
                <a:spcPct val="40000"/>
              </a:spcBef>
              <a:defRPr/>
            </a:pPr>
            <a:r>
              <a:rPr lang="en-US" sz="2800">
                <a:solidFill>
                  <a:srgbClr val="063DE8"/>
                </a:solidFill>
                <a:effectLst>
                  <a:outerShdw blurRad="38100" dist="38100" dir="2700000" algn="tl">
                    <a:srgbClr val="C0C0C0"/>
                  </a:outerShdw>
                </a:effectLst>
              </a:rPr>
              <a:t>Build and maintain address </a:t>
            </a:r>
            <a:br>
              <a:rPr lang="en-US" sz="2800">
                <a:solidFill>
                  <a:srgbClr val="063DE8"/>
                </a:solidFill>
                <a:effectLst>
                  <a:outerShdw blurRad="38100" dist="38100" dir="2700000" algn="tl">
                    <a:srgbClr val="C0C0C0"/>
                  </a:outerShdw>
                </a:effectLst>
              </a:rPr>
            </a:br>
            <a:r>
              <a:rPr lang="en-US" sz="2800">
                <a:solidFill>
                  <a:srgbClr val="063DE8"/>
                </a:solidFill>
                <a:effectLst>
                  <a:outerShdw blurRad="38100" dist="38100" dir="2700000" algn="tl">
                    <a:srgbClr val="C0C0C0"/>
                  </a:outerShdw>
                </a:effectLst>
              </a:rPr>
              <a:t>tables called content-addressable memory (CAM) or MAC Address Table</a:t>
            </a:r>
          </a:p>
        </p:txBody>
      </p:sp>
    </p:spTree>
    <p:extLst>
      <p:ext uri="{BB962C8B-B14F-4D97-AF65-F5344CB8AC3E}">
        <p14:creationId xmlns:p14="http://schemas.microsoft.com/office/powerpoint/2010/main" val="515603706"/>
      </p:ext>
    </p:extLst>
  </p:cSld>
  <p:clrMapOvr>
    <a:masterClrMapping/>
  </p:clrMapOvr>
  <p:transition>
    <p:dissolv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7" name="Group 16"/>
          <p:cNvGrpSpPr>
            <a:grpSpLocks noChangeAspect="1"/>
          </p:cNvGrpSpPr>
          <p:nvPr/>
        </p:nvGrpSpPr>
        <p:grpSpPr bwMode="auto">
          <a:xfrm>
            <a:off x="2108200" y="1620838"/>
            <a:ext cx="1027113" cy="812800"/>
            <a:chOff x="839" y="706"/>
            <a:chExt cx="762" cy="602"/>
          </a:xfrm>
        </p:grpSpPr>
        <p:sp>
          <p:nvSpPr>
            <p:cNvPr id="8264" name="Rectangle 10"/>
            <p:cNvSpPr>
              <a:spLocks noChangeAspect="1" noChangeArrowheads="1"/>
            </p:cNvSpPr>
            <p:nvPr/>
          </p:nvSpPr>
          <p:spPr bwMode="auto">
            <a:xfrm>
              <a:off x="912" y="706"/>
              <a:ext cx="484" cy="388"/>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65" name="AutoShape 11"/>
            <p:cNvSpPr>
              <a:spLocks noChangeAspect="1" noChangeArrowheads="1"/>
            </p:cNvSpPr>
            <p:nvPr/>
          </p:nvSpPr>
          <p:spPr bwMode="auto">
            <a:xfrm>
              <a:off x="943" y="740"/>
              <a:ext cx="422" cy="324"/>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66" name="Arc 12"/>
            <p:cNvSpPr>
              <a:spLocks noChangeAspect="1"/>
            </p:cNvSpPr>
            <p:nvPr/>
          </p:nvSpPr>
          <p:spPr bwMode="auto">
            <a:xfrm>
              <a:off x="1441" y="1125"/>
              <a:ext cx="126" cy="77"/>
            </a:xfrm>
            <a:custGeom>
              <a:avLst/>
              <a:gdLst>
                <a:gd name="T0" fmla="*/ 0 w 21772"/>
                <a:gd name="T1" fmla="*/ 0 h 21600"/>
                <a:gd name="T2" fmla="*/ 126 w 21772"/>
                <a:gd name="T3" fmla="*/ 77 h 21600"/>
                <a:gd name="T4" fmla="*/ 1 w 21772"/>
                <a:gd name="T5" fmla="*/ 77 h 21600"/>
                <a:gd name="T6" fmla="*/ 0 60000 65536"/>
                <a:gd name="T7" fmla="*/ 0 60000 65536"/>
                <a:gd name="T8" fmla="*/ 0 60000 65536"/>
                <a:gd name="T9" fmla="*/ 0 w 21772"/>
                <a:gd name="T10" fmla="*/ 0 h 21600"/>
                <a:gd name="T11" fmla="*/ 21772 w 21772"/>
                <a:gd name="T12" fmla="*/ 21600 h 21600"/>
              </a:gdLst>
              <a:ahLst/>
              <a:cxnLst>
                <a:cxn ang="T6">
                  <a:pos x="T0" y="T1"/>
                </a:cxn>
                <a:cxn ang="T7">
                  <a:pos x="T2" y="T3"/>
                </a:cxn>
                <a:cxn ang="T8">
                  <a:pos x="T4" y="T5"/>
                </a:cxn>
              </a:cxnLst>
              <a:rect l="T9" t="T10" r="T11" b="T12"/>
              <a:pathLst>
                <a:path w="21772" h="21600" fill="none" extrusionOk="0">
                  <a:moveTo>
                    <a:pt x="-1" y="0"/>
                  </a:moveTo>
                  <a:cubicBezTo>
                    <a:pt x="57" y="0"/>
                    <a:pt x="114" y="-1"/>
                    <a:pt x="172" y="0"/>
                  </a:cubicBezTo>
                  <a:cubicBezTo>
                    <a:pt x="12101" y="0"/>
                    <a:pt x="21772" y="9670"/>
                    <a:pt x="21772" y="21600"/>
                  </a:cubicBezTo>
                </a:path>
                <a:path w="21772" h="21600" stroke="0" extrusionOk="0">
                  <a:moveTo>
                    <a:pt x="-1" y="0"/>
                  </a:moveTo>
                  <a:cubicBezTo>
                    <a:pt x="57" y="0"/>
                    <a:pt x="114" y="-1"/>
                    <a:pt x="172" y="0"/>
                  </a:cubicBezTo>
                  <a:cubicBezTo>
                    <a:pt x="12101" y="0"/>
                    <a:pt x="21772" y="9670"/>
                    <a:pt x="21772" y="21600"/>
                  </a:cubicBezTo>
                  <a:lnTo>
                    <a:pt x="172"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67" name="Rectangle 13"/>
            <p:cNvSpPr>
              <a:spLocks noChangeAspect="1" noChangeArrowheads="1"/>
            </p:cNvSpPr>
            <p:nvPr/>
          </p:nvSpPr>
          <p:spPr bwMode="auto">
            <a:xfrm>
              <a:off x="1518" y="1199"/>
              <a:ext cx="83" cy="109"/>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68" name="Rectangle 14"/>
            <p:cNvSpPr>
              <a:spLocks noChangeAspect="1" noChangeArrowheads="1"/>
            </p:cNvSpPr>
            <p:nvPr/>
          </p:nvSpPr>
          <p:spPr bwMode="auto">
            <a:xfrm>
              <a:off x="839" y="1113"/>
              <a:ext cx="618" cy="140"/>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69" name="Line 15"/>
            <p:cNvSpPr>
              <a:spLocks noChangeAspect="1" noChangeShapeType="1"/>
            </p:cNvSpPr>
            <p:nvPr/>
          </p:nvSpPr>
          <p:spPr bwMode="auto">
            <a:xfrm>
              <a:off x="1264" y="1169"/>
              <a:ext cx="1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8198" name="Rectangle 17"/>
          <p:cNvSpPr>
            <a:spLocks noChangeAspect="1" noChangeArrowheads="1"/>
          </p:cNvSpPr>
          <p:nvPr/>
        </p:nvSpPr>
        <p:spPr bwMode="auto">
          <a:xfrm>
            <a:off x="4484688" y="1466850"/>
            <a:ext cx="13573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600" b="1">
                <a:solidFill>
                  <a:schemeClr val="tx2"/>
                </a:solidFill>
                <a:latin typeface="Arial" panose="020B0604020202020204" pitchFamily="34" charset="0"/>
              </a:rPr>
              <a:t>10-Mbps</a:t>
            </a:r>
          </a:p>
          <a:p>
            <a:pPr algn="ctr"/>
            <a:r>
              <a:rPr lang="en-US" sz="1600" b="1">
                <a:solidFill>
                  <a:schemeClr val="tx2"/>
                </a:solidFill>
                <a:latin typeface="Arial" panose="020B0604020202020204" pitchFamily="34" charset="0"/>
              </a:rPr>
              <a:t>UTP Cable</a:t>
            </a:r>
          </a:p>
          <a:p>
            <a:pPr algn="ctr"/>
            <a:r>
              <a:rPr lang="en-US" sz="1600" b="1">
                <a:solidFill>
                  <a:schemeClr val="tx2"/>
                </a:solidFill>
                <a:latin typeface="Arial" panose="020B0604020202020204" pitchFamily="34" charset="0"/>
              </a:rPr>
              <a:t>“Dedicated”</a:t>
            </a:r>
          </a:p>
        </p:txBody>
      </p:sp>
      <p:graphicFrame>
        <p:nvGraphicFramePr>
          <p:cNvPr id="8194" name="Object 0"/>
          <p:cNvGraphicFramePr>
            <a:graphicFrameLocks noChangeAspect="1"/>
          </p:cNvGraphicFramePr>
          <p:nvPr/>
        </p:nvGraphicFramePr>
        <p:xfrm>
          <a:off x="2287588" y="3243263"/>
          <a:ext cx="598487" cy="1058862"/>
        </p:xfrm>
        <a:graphic>
          <a:graphicData uri="http://schemas.openxmlformats.org/presentationml/2006/ole">
            <mc:AlternateContent xmlns:mc="http://schemas.openxmlformats.org/markup-compatibility/2006">
              <mc:Choice xmlns:v="urn:schemas-microsoft-com:vml" Requires="v">
                <p:oleObj name="Microsoft ClipArt Gallery" r:id="rId3" imgW="1917360" imgH="3377880" progId="MS_ClipArt_Gallery">
                  <p:embed/>
                </p:oleObj>
              </mc:Choice>
              <mc:Fallback>
                <p:oleObj name="Microsoft ClipArt Gallery" r:id="rId3" imgW="1917360" imgH="3377880" progId="MS_ClipArt_Gallery">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588" y="3243263"/>
                        <a:ext cx="598487" cy="105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9" name="Line 20"/>
          <p:cNvSpPr>
            <a:spLocks noChangeAspect="1" noChangeShapeType="1"/>
          </p:cNvSpPr>
          <p:nvPr/>
        </p:nvSpPr>
        <p:spPr bwMode="auto">
          <a:xfrm flipH="1">
            <a:off x="4064000" y="1820863"/>
            <a:ext cx="446088" cy="403225"/>
          </a:xfrm>
          <a:prstGeom prst="line">
            <a:avLst/>
          </a:prstGeom>
          <a:noFill/>
          <a:ln w="12700">
            <a:solidFill>
              <a:srgbClr val="FFFF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00" name="Line 21"/>
          <p:cNvSpPr>
            <a:spLocks noChangeAspect="1" noChangeShapeType="1"/>
          </p:cNvSpPr>
          <p:nvPr/>
        </p:nvSpPr>
        <p:spPr bwMode="auto">
          <a:xfrm>
            <a:off x="5789613" y="1835150"/>
            <a:ext cx="635000" cy="346075"/>
          </a:xfrm>
          <a:prstGeom prst="line">
            <a:avLst/>
          </a:prstGeom>
          <a:noFill/>
          <a:ln w="12700">
            <a:solidFill>
              <a:srgbClr val="FFFF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01" name="Rectangle 22"/>
          <p:cNvSpPr>
            <a:spLocks noChangeAspect="1" noChangeArrowheads="1"/>
          </p:cNvSpPr>
          <p:nvPr/>
        </p:nvSpPr>
        <p:spPr bwMode="auto">
          <a:xfrm>
            <a:off x="2039938" y="1217613"/>
            <a:ext cx="1065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b="1">
                <a:solidFill>
                  <a:schemeClr val="tx2"/>
                </a:solidFill>
                <a:latin typeface="Arial" panose="020B0604020202020204" pitchFamily="34" charset="0"/>
              </a:rPr>
              <a:t>Workstation</a:t>
            </a:r>
          </a:p>
        </p:txBody>
      </p:sp>
      <p:sp>
        <p:nvSpPr>
          <p:cNvPr id="67607" name="Rectangle 23"/>
          <p:cNvSpPr>
            <a:spLocks noChangeAspect="1" noChangeArrowheads="1"/>
          </p:cNvSpPr>
          <p:nvPr/>
        </p:nvSpPr>
        <p:spPr bwMode="auto">
          <a:xfrm>
            <a:off x="2359025" y="1701800"/>
            <a:ext cx="466725" cy="396875"/>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000" b="1">
                <a:solidFill>
                  <a:srgbClr val="FFFFFF"/>
                </a:solidFill>
                <a:effectLst>
                  <a:outerShdw blurRad="38100" dist="38100" dir="2700000" algn="tl">
                    <a:srgbClr val="C0C0C0"/>
                  </a:outerShdw>
                </a:effectLst>
                <a:latin typeface="Arial" pitchFamily="34" charset="0"/>
              </a:rPr>
              <a:t>31</a:t>
            </a:r>
          </a:p>
        </p:txBody>
      </p:sp>
      <p:sp>
        <p:nvSpPr>
          <p:cNvPr id="8203" name="Line 25"/>
          <p:cNvSpPr>
            <a:spLocks noChangeAspect="1" noChangeShapeType="1"/>
          </p:cNvSpPr>
          <p:nvPr/>
        </p:nvSpPr>
        <p:spPr bwMode="auto">
          <a:xfrm>
            <a:off x="4878388" y="3351213"/>
            <a:ext cx="79375" cy="846137"/>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8204" name="Group 39"/>
          <p:cNvGrpSpPr>
            <a:grpSpLocks noChangeAspect="1"/>
          </p:cNvGrpSpPr>
          <p:nvPr/>
        </p:nvGrpSpPr>
        <p:grpSpPr bwMode="auto">
          <a:xfrm>
            <a:off x="2236788" y="2509838"/>
            <a:ext cx="762000" cy="738187"/>
            <a:chOff x="923" y="1390"/>
            <a:chExt cx="565" cy="547"/>
          </a:xfrm>
        </p:grpSpPr>
        <p:sp>
          <p:nvSpPr>
            <p:cNvPr id="8258" name="Rectangle 33"/>
            <p:cNvSpPr>
              <a:spLocks noChangeAspect="1" noChangeArrowheads="1"/>
            </p:cNvSpPr>
            <p:nvPr/>
          </p:nvSpPr>
          <p:spPr bwMode="auto">
            <a:xfrm>
              <a:off x="977" y="1390"/>
              <a:ext cx="359" cy="352"/>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59" name="AutoShape 34"/>
            <p:cNvSpPr>
              <a:spLocks noChangeAspect="1" noChangeArrowheads="1"/>
            </p:cNvSpPr>
            <p:nvPr/>
          </p:nvSpPr>
          <p:spPr bwMode="auto">
            <a:xfrm>
              <a:off x="1000" y="1420"/>
              <a:ext cx="312" cy="295"/>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60" name="Arc 35"/>
            <p:cNvSpPr>
              <a:spLocks noChangeAspect="1"/>
            </p:cNvSpPr>
            <p:nvPr/>
          </p:nvSpPr>
          <p:spPr bwMode="auto">
            <a:xfrm>
              <a:off x="1370" y="1771"/>
              <a:ext cx="94" cy="70"/>
            </a:xfrm>
            <a:custGeom>
              <a:avLst/>
              <a:gdLst>
                <a:gd name="T0" fmla="*/ 0 w 21831"/>
                <a:gd name="T1" fmla="*/ 0 h 21600"/>
                <a:gd name="T2" fmla="*/ 94 w 21831"/>
                <a:gd name="T3" fmla="*/ 70 h 21600"/>
                <a:gd name="T4" fmla="*/ 1 w 21831"/>
                <a:gd name="T5" fmla="*/ 70 h 21600"/>
                <a:gd name="T6" fmla="*/ 0 60000 65536"/>
                <a:gd name="T7" fmla="*/ 0 60000 65536"/>
                <a:gd name="T8" fmla="*/ 0 60000 65536"/>
                <a:gd name="T9" fmla="*/ 0 w 21831"/>
                <a:gd name="T10" fmla="*/ 0 h 21600"/>
                <a:gd name="T11" fmla="*/ 21831 w 21831"/>
                <a:gd name="T12" fmla="*/ 21600 h 21600"/>
              </a:gdLst>
              <a:ahLst/>
              <a:cxnLst>
                <a:cxn ang="T6">
                  <a:pos x="T0" y="T1"/>
                </a:cxn>
                <a:cxn ang="T7">
                  <a:pos x="T2" y="T3"/>
                </a:cxn>
                <a:cxn ang="T8">
                  <a:pos x="T4" y="T5"/>
                </a:cxn>
              </a:cxnLst>
              <a:rect l="T9" t="T10" r="T11" b="T12"/>
              <a:pathLst>
                <a:path w="21831" h="21600" fill="none" extrusionOk="0">
                  <a:moveTo>
                    <a:pt x="0" y="1"/>
                  </a:moveTo>
                  <a:cubicBezTo>
                    <a:pt x="76" y="0"/>
                    <a:pt x="153" y="-1"/>
                    <a:pt x="231" y="0"/>
                  </a:cubicBezTo>
                  <a:cubicBezTo>
                    <a:pt x="12160" y="0"/>
                    <a:pt x="21831" y="9670"/>
                    <a:pt x="21831" y="21600"/>
                  </a:cubicBezTo>
                </a:path>
                <a:path w="21831" h="21600" stroke="0" extrusionOk="0">
                  <a:moveTo>
                    <a:pt x="0" y="1"/>
                  </a:moveTo>
                  <a:cubicBezTo>
                    <a:pt x="76" y="0"/>
                    <a:pt x="153" y="-1"/>
                    <a:pt x="231" y="0"/>
                  </a:cubicBezTo>
                  <a:cubicBezTo>
                    <a:pt x="12160" y="0"/>
                    <a:pt x="21831" y="9670"/>
                    <a:pt x="21831" y="21600"/>
                  </a:cubicBezTo>
                  <a:lnTo>
                    <a:pt x="231"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61" name="Rectangle 36"/>
            <p:cNvSpPr>
              <a:spLocks noChangeAspect="1" noChangeArrowheads="1"/>
            </p:cNvSpPr>
            <p:nvPr/>
          </p:nvSpPr>
          <p:spPr bwMode="auto">
            <a:xfrm>
              <a:off x="1428" y="1839"/>
              <a:ext cx="60" cy="98"/>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62" name="Rectangle 37"/>
            <p:cNvSpPr>
              <a:spLocks noChangeAspect="1" noChangeArrowheads="1"/>
            </p:cNvSpPr>
            <p:nvPr/>
          </p:nvSpPr>
          <p:spPr bwMode="auto">
            <a:xfrm>
              <a:off x="923" y="1760"/>
              <a:ext cx="457" cy="12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63" name="Line 38"/>
            <p:cNvSpPr>
              <a:spLocks noChangeAspect="1" noChangeShapeType="1"/>
            </p:cNvSpPr>
            <p:nvPr/>
          </p:nvSpPr>
          <p:spPr bwMode="auto">
            <a:xfrm>
              <a:off x="1238" y="1811"/>
              <a:ext cx="12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8195" name="Object 1"/>
          <p:cNvGraphicFramePr>
            <a:graphicFrameLocks noChangeAspect="1"/>
          </p:cNvGraphicFramePr>
          <p:nvPr/>
        </p:nvGraphicFramePr>
        <p:xfrm>
          <a:off x="7175500" y="3706813"/>
          <a:ext cx="568325" cy="566737"/>
        </p:xfrm>
        <a:graphic>
          <a:graphicData uri="http://schemas.openxmlformats.org/presentationml/2006/ole">
            <mc:AlternateContent xmlns:mc="http://schemas.openxmlformats.org/markup-compatibility/2006">
              <mc:Choice xmlns:v="urn:schemas-microsoft-com:vml" Requires="v">
                <p:oleObj name="Microsoft ClipArt Gallery" r:id="rId5" imgW="4394160" imgH="3555720" progId="MS_ClipArt_Gallery">
                  <p:embed/>
                </p:oleObj>
              </mc:Choice>
              <mc:Fallback>
                <p:oleObj name="Microsoft ClipArt Gallery" r:id="rId5" imgW="4394160" imgH="3555720" progId="MS_ClipArt_Gallery">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500" y="3706813"/>
                        <a:ext cx="568325"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5" name="Rectangle 41"/>
          <p:cNvSpPr>
            <a:spLocks noChangeAspect="1" noChangeArrowheads="1"/>
          </p:cNvSpPr>
          <p:nvPr/>
        </p:nvSpPr>
        <p:spPr bwMode="auto">
          <a:xfrm>
            <a:off x="4830763" y="2311400"/>
            <a:ext cx="839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solidFill>
                  <a:schemeClr val="tx2"/>
                </a:solidFill>
                <a:latin typeface="Arial" panose="020B0604020202020204" pitchFamily="34" charset="0"/>
              </a:rPr>
              <a:t>Switch</a:t>
            </a:r>
          </a:p>
        </p:txBody>
      </p:sp>
      <p:pic>
        <p:nvPicPr>
          <p:cNvPr id="8206" name="Picture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2750" y="3898900"/>
            <a:ext cx="23018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7" name="Rectangle 43"/>
          <p:cNvSpPr>
            <a:spLocks noChangeAspect="1" noChangeArrowheads="1"/>
          </p:cNvSpPr>
          <p:nvPr/>
        </p:nvSpPr>
        <p:spPr bwMode="auto">
          <a:xfrm>
            <a:off x="4416425" y="4170363"/>
            <a:ext cx="1957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latin typeface="Arial" panose="020B0604020202020204" pitchFamily="34" charset="0"/>
              </a:rPr>
              <a:t>Corporate Intranet</a:t>
            </a:r>
          </a:p>
        </p:txBody>
      </p:sp>
      <p:sp>
        <p:nvSpPr>
          <p:cNvPr id="67628" name="Rectangle 44"/>
          <p:cNvSpPr>
            <a:spLocks noChangeAspect="1" noChangeArrowheads="1"/>
          </p:cNvSpPr>
          <p:nvPr/>
        </p:nvSpPr>
        <p:spPr bwMode="auto">
          <a:xfrm>
            <a:off x="2359025" y="2593975"/>
            <a:ext cx="466725" cy="396875"/>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000" b="1">
                <a:solidFill>
                  <a:srgbClr val="FFFFFF"/>
                </a:solidFill>
                <a:effectLst>
                  <a:outerShdw blurRad="38100" dist="38100" dir="2700000" algn="tl">
                    <a:srgbClr val="C0C0C0"/>
                  </a:outerShdw>
                </a:effectLst>
                <a:latin typeface="Arial" pitchFamily="34" charset="0"/>
              </a:rPr>
              <a:t>32</a:t>
            </a:r>
          </a:p>
        </p:txBody>
      </p:sp>
      <p:sp>
        <p:nvSpPr>
          <p:cNvPr id="67630" name="Rectangle 46"/>
          <p:cNvSpPr>
            <a:spLocks noChangeAspect="1" noChangeArrowheads="1"/>
          </p:cNvSpPr>
          <p:nvPr/>
        </p:nvSpPr>
        <p:spPr bwMode="auto">
          <a:xfrm>
            <a:off x="7261225" y="3816350"/>
            <a:ext cx="466725" cy="396875"/>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000" b="1">
                <a:solidFill>
                  <a:srgbClr val="FFFFFF"/>
                </a:solidFill>
                <a:effectLst>
                  <a:outerShdw blurRad="38100" dist="38100" dir="2700000" algn="tl">
                    <a:srgbClr val="C0C0C0"/>
                  </a:outerShdw>
                </a:effectLst>
                <a:latin typeface="Arial" pitchFamily="34" charset="0"/>
              </a:rPr>
              <a:t>36</a:t>
            </a:r>
          </a:p>
        </p:txBody>
      </p:sp>
      <p:sp>
        <p:nvSpPr>
          <p:cNvPr id="8211" name="Rectangle 48"/>
          <p:cNvSpPr>
            <a:spLocks noChangeAspect="1" noChangeArrowheads="1"/>
          </p:cNvSpPr>
          <p:nvPr/>
        </p:nvSpPr>
        <p:spPr bwMode="auto">
          <a:xfrm>
            <a:off x="4424363" y="3019425"/>
            <a:ext cx="1077912" cy="373063"/>
          </a:xfrm>
          <a:prstGeom prst="rect">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12" name="AutoShape 49"/>
          <p:cNvSpPr>
            <a:spLocks noChangeAspect="1" noChangeArrowheads="1"/>
          </p:cNvSpPr>
          <p:nvPr/>
        </p:nvSpPr>
        <p:spPr bwMode="auto">
          <a:xfrm>
            <a:off x="4418013" y="2579688"/>
            <a:ext cx="1430337" cy="438150"/>
          </a:xfrm>
          <a:prstGeom prst="parallelogram">
            <a:avLst>
              <a:gd name="adj" fmla="val 81597"/>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13" name="AutoShape 50"/>
          <p:cNvSpPr>
            <a:spLocks noChangeAspect="1" noChangeArrowheads="1"/>
          </p:cNvSpPr>
          <p:nvPr/>
        </p:nvSpPr>
        <p:spPr bwMode="auto">
          <a:xfrm>
            <a:off x="5307013" y="2598738"/>
            <a:ext cx="449262" cy="142875"/>
          </a:xfrm>
          <a:prstGeom prst="rightArrow">
            <a:avLst>
              <a:gd name="adj1" fmla="val 50000"/>
              <a:gd name="adj2" fmla="val 157237"/>
            </a:avLst>
          </a:prstGeom>
          <a:solidFill>
            <a:srgbClr val="FFFFFF"/>
          </a:solidFill>
          <a:ln w="12700">
            <a:solidFill>
              <a:srgbClr val="FFFFFF"/>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14" name="AutoShape 51"/>
          <p:cNvSpPr>
            <a:spLocks noChangeAspect="1" noChangeArrowheads="1"/>
          </p:cNvSpPr>
          <p:nvPr/>
        </p:nvSpPr>
        <p:spPr bwMode="auto">
          <a:xfrm>
            <a:off x="5149850" y="2779713"/>
            <a:ext cx="447675" cy="141287"/>
          </a:xfrm>
          <a:prstGeom prst="rightArrow">
            <a:avLst>
              <a:gd name="adj1" fmla="val 50000"/>
              <a:gd name="adj2" fmla="val 158442"/>
            </a:avLst>
          </a:prstGeom>
          <a:solidFill>
            <a:srgbClr val="FFFFFF"/>
          </a:solidFill>
          <a:ln w="12700">
            <a:solidFill>
              <a:srgbClr val="FFFFFF"/>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15" name="AutoShape 52"/>
          <p:cNvSpPr>
            <a:spLocks noChangeAspect="1" noChangeArrowheads="1"/>
          </p:cNvSpPr>
          <p:nvPr/>
        </p:nvSpPr>
        <p:spPr bwMode="auto">
          <a:xfrm>
            <a:off x="4516438" y="2852738"/>
            <a:ext cx="579437" cy="127000"/>
          </a:xfrm>
          <a:prstGeom prst="leftArrow">
            <a:avLst>
              <a:gd name="adj1" fmla="val 50000"/>
              <a:gd name="adj2" fmla="val 228104"/>
            </a:avLst>
          </a:prstGeom>
          <a:solidFill>
            <a:srgbClr val="FFFFFF"/>
          </a:solidFill>
          <a:ln w="12700">
            <a:solidFill>
              <a:srgbClr val="FFFFFF"/>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16" name="Freeform 53"/>
          <p:cNvSpPr>
            <a:spLocks noChangeAspect="1"/>
          </p:cNvSpPr>
          <p:nvPr/>
        </p:nvSpPr>
        <p:spPr bwMode="auto">
          <a:xfrm>
            <a:off x="5505450" y="2579688"/>
            <a:ext cx="341313" cy="819150"/>
          </a:xfrm>
          <a:custGeom>
            <a:avLst/>
            <a:gdLst>
              <a:gd name="T0" fmla="*/ 0 w 253"/>
              <a:gd name="T1" fmla="*/ 606 h 607"/>
              <a:gd name="T2" fmla="*/ 252 w 253"/>
              <a:gd name="T3" fmla="*/ 277 h 607"/>
              <a:gd name="T4" fmla="*/ 252 w 253"/>
              <a:gd name="T5" fmla="*/ 0 h 607"/>
              <a:gd name="T6" fmla="*/ 0 w 253"/>
              <a:gd name="T7" fmla="*/ 322 h 607"/>
              <a:gd name="T8" fmla="*/ 0 w 253"/>
              <a:gd name="T9" fmla="*/ 606 h 607"/>
              <a:gd name="T10" fmla="*/ 0 60000 65536"/>
              <a:gd name="T11" fmla="*/ 0 60000 65536"/>
              <a:gd name="T12" fmla="*/ 0 60000 65536"/>
              <a:gd name="T13" fmla="*/ 0 60000 65536"/>
              <a:gd name="T14" fmla="*/ 0 60000 65536"/>
              <a:gd name="T15" fmla="*/ 0 w 253"/>
              <a:gd name="T16" fmla="*/ 0 h 607"/>
              <a:gd name="T17" fmla="*/ 253 w 253"/>
              <a:gd name="T18" fmla="*/ 607 h 607"/>
            </a:gdLst>
            <a:ahLst/>
            <a:cxnLst>
              <a:cxn ang="T10">
                <a:pos x="T0" y="T1"/>
              </a:cxn>
              <a:cxn ang="T11">
                <a:pos x="T2" y="T3"/>
              </a:cxn>
              <a:cxn ang="T12">
                <a:pos x="T4" y="T5"/>
              </a:cxn>
              <a:cxn ang="T13">
                <a:pos x="T6" y="T7"/>
              </a:cxn>
              <a:cxn ang="T14">
                <a:pos x="T8" y="T9"/>
              </a:cxn>
            </a:cxnLst>
            <a:rect l="T15" t="T16" r="T17" b="T18"/>
            <a:pathLst>
              <a:path w="253" h="607">
                <a:moveTo>
                  <a:pt x="0" y="606"/>
                </a:moveTo>
                <a:lnTo>
                  <a:pt x="252" y="277"/>
                </a:lnTo>
                <a:lnTo>
                  <a:pt x="252" y="0"/>
                </a:lnTo>
                <a:lnTo>
                  <a:pt x="0" y="322"/>
                </a:lnTo>
                <a:lnTo>
                  <a:pt x="0" y="606"/>
                </a:lnTo>
              </a:path>
            </a:pathLst>
          </a:custGeom>
          <a:solidFill>
            <a:schemeClr val="accent1"/>
          </a:solidFill>
          <a:ln w="12700" cap="rnd" cmpd="sng">
            <a:solidFill>
              <a:schemeClr val="tx2"/>
            </a:solidFill>
            <a:prstDash val="solid"/>
            <a:round/>
            <a:headEnd/>
            <a:tailEnd/>
          </a:ln>
        </p:spPr>
        <p:txBody>
          <a:bodyPr/>
          <a:lstStyle/>
          <a:p>
            <a:endParaRPr lang="en-US"/>
          </a:p>
        </p:txBody>
      </p:sp>
      <p:sp>
        <p:nvSpPr>
          <p:cNvPr id="8217" name="AutoShape 54"/>
          <p:cNvSpPr>
            <a:spLocks noChangeAspect="1" noChangeArrowheads="1"/>
          </p:cNvSpPr>
          <p:nvPr/>
        </p:nvSpPr>
        <p:spPr bwMode="auto">
          <a:xfrm>
            <a:off x="4684713" y="2647950"/>
            <a:ext cx="579437" cy="128588"/>
          </a:xfrm>
          <a:prstGeom prst="leftArrow">
            <a:avLst>
              <a:gd name="adj1" fmla="val 50000"/>
              <a:gd name="adj2" fmla="val 225287"/>
            </a:avLst>
          </a:prstGeom>
          <a:solidFill>
            <a:srgbClr val="FFFFFF"/>
          </a:solidFill>
          <a:ln w="12700">
            <a:solidFill>
              <a:srgbClr val="FFFFFF"/>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18" name="Rectangle 55"/>
          <p:cNvSpPr>
            <a:spLocks noChangeAspect="1" noChangeArrowheads="1"/>
          </p:cNvSpPr>
          <p:nvPr/>
        </p:nvSpPr>
        <p:spPr bwMode="auto">
          <a:xfrm>
            <a:off x="4441825" y="3087688"/>
            <a:ext cx="122238" cy="10795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19" name="Rectangle 56"/>
          <p:cNvSpPr>
            <a:spLocks noChangeAspect="1" noChangeArrowheads="1"/>
          </p:cNvSpPr>
          <p:nvPr/>
        </p:nvSpPr>
        <p:spPr bwMode="auto">
          <a:xfrm>
            <a:off x="4610100" y="3090863"/>
            <a:ext cx="120650" cy="10795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0" name="Rectangle 57"/>
          <p:cNvSpPr>
            <a:spLocks noChangeAspect="1" noChangeArrowheads="1"/>
          </p:cNvSpPr>
          <p:nvPr/>
        </p:nvSpPr>
        <p:spPr bwMode="auto">
          <a:xfrm>
            <a:off x="4799013" y="3090863"/>
            <a:ext cx="120650" cy="10795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1" name="Rectangle 58"/>
          <p:cNvSpPr>
            <a:spLocks noChangeAspect="1" noChangeArrowheads="1"/>
          </p:cNvSpPr>
          <p:nvPr/>
        </p:nvSpPr>
        <p:spPr bwMode="auto">
          <a:xfrm>
            <a:off x="4989513" y="3090863"/>
            <a:ext cx="122237" cy="10795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2" name="Rectangle 59"/>
          <p:cNvSpPr>
            <a:spLocks noChangeAspect="1" noChangeArrowheads="1"/>
          </p:cNvSpPr>
          <p:nvPr/>
        </p:nvSpPr>
        <p:spPr bwMode="auto">
          <a:xfrm>
            <a:off x="5181600" y="3090863"/>
            <a:ext cx="122238" cy="10795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3" name="Rectangle 60"/>
          <p:cNvSpPr>
            <a:spLocks noChangeAspect="1" noChangeArrowheads="1"/>
          </p:cNvSpPr>
          <p:nvPr/>
        </p:nvSpPr>
        <p:spPr bwMode="auto">
          <a:xfrm>
            <a:off x="5375275" y="3087688"/>
            <a:ext cx="122238" cy="10795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4" name="AutoShape 61"/>
          <p:cNvSpPr>
            <a:spLocks noChangeAspect="1" noChangeArrowheads="1"/>
          </p:cNvSpPr>
          <p:nvPr/>
        </p:nvSpPr>
        <p:spPr bwMode="auto">
          <a:xfrm>
            <a:off x="4403725" y="3122613"/>
            <a:ext cx="138113" cy="115887"/>
          </a:xfrm>
          <a:prstGeom prst="cube">
            <a:avLst>
              <a:gd name="adj" fmla="val 2499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5" name="AutoShape 62"/>
          <p:cNvSpPr>
            <a:spLocks noChangeAspect="1" noChangeArrowheads="1"/>
          </p:cNvSpPr>
          <p:nvPr/>
        </p:nvSpPr>
        <p:spPr bwMode="auto">
          <a:xfrm>
            <a:off x="4572000" y="3122613"/>
            <a:ext cx="136525" cy="115887"/>
          </a:xfrm>
          <a:prstGeom prst="cube">
            <a:avLst>
              <a:gd name="adj" fmla="val 2499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6" name="AutoShape 63"/>
          <p:cNvSpPr>
            <a:spLocks noChangeAspect="1" noChangeArrowheads="1"/>
          </p:cNvSpPr>
          <p:nvPr/>
        </p:nvSpPr>
        <p:spPr bwMode="auto">
          <a:xfrm>
            <a:off x="4757738" y="3117850"/>
            <a:ext cx="138112" cy="115888"/>
          </a:xfrm>
          <a:prstGeom prst="cube">
            <a:avLst>
              <a:gd name="adj" fmla="val 2499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7" name="AutoShape 64"/>
          <p:cNvSpPr>
            <a:spLocks noChangeAspect="1" noChangeArrowheads="1"/>
          </p:cNvSpPr>
          <p:nvPr/>
        </p:nvSpPr>
        <p:spPr bwMode="auto">
          <a:xfrm>
            <a:off x="4951413" y="3117850"/>
            <a:ext cx="138112" cy="115888"/>
          </a:xfrm>
          <a:prstGeom prst="cube">
            <a:avLst>
              <a:gd name="adj" fmla="val 2499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8" name="AutoShape 65"/>
          <p:cNvSpPr>
            <a:spLocks noChangeAspect="1" noChangeArrowheads="1"/>
          </p:cNvSpPr>
          <p:nvPr/>
        </p:nvSpPr>
        <p:spPr bwMode="auto">
          <a:xfrm>
            <a:off x="5138738" y="3119438"/>
            <a:ext cx="138112" cy="115887"/>
          </a:xfrm>
          <a:prstGeom prst="cube">
            <a:avLst>
              <a:gd name="adj" fmla="val 2499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9" name="AutoShape 66"/>
          <p:cNvSpPr>
            <a:spLocks noChangeAspect="1" noChangeArrowheads="1"/>
          </p:cNvSpPr>
          <p:nvPr/>
        </p:nvSpPr>
        <p:spPr bwMode="auto">
          <a:xfrm>
            <a:off x="5338763" y="3114675"/>
            <a:ext cx="136525" cy="115888"/>
          </a:xfrm>
          <a:prstGeom prst="cube">
            <a:avLst>
              <a:gd name="adj" fmla="val 2499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30" name="Freeform 67"/>
          <p:cNvSpPr>
            <a:spLocks noChangeAspect="1"/>
          </p:cNvSpPr>
          <p:nvPr/>
        </p:nvSpPr>
        <p:spPr bwMode="auto">
          <a:xfrm>
            <a:off x="2811463" y="3189288"/>
            <a:ext cx="2003425" cy="561975"/>
          </a:xfrm>
          <a:custGeom>
            <a:avLst/>
            <a:gdLst>
              <a:gd name="T0" fmla="*/ 0 w 1484"/>
              <a:gd name="T1" fmla="*/ 416 h 417"/>
              <a:gd name="T2" fmla="*/ 1387 w 1484"/>
              <a:gd name="T3" fmla="*/ 331 h 417"/>
              <a:gd name="T4" fmla="*/ 1483 w 1484"/>
              <a:gd name="T5" fmla="*/ 0 h 417"/>
              <a:gd name="T6" fmla="*/ 0 60000 65536"/>
              <a:gd name="T7" fmla="*/ 0 60000 65536"/>
              <a:gd name="T8" fmla="*/ 0 60000 65536"/>
              <a:gd name="T9" fmla="*/ 0 w 1484"/>
              <a:gd name="T10" fmla="*/ 0 h 417"/>
              <a:gd name="T11" fmla="*/ 1484 w 1484"/>
              <a:gd name="T12" fmla="*/ 417 h 417"/>
            </a:gdLst>
            <a:ahLst/>
            <a:cxnLst>
              <a:cxn ang="T6">
                <a:pos x="T0" y="T1"/>
              </a:cxn>
              <a:cxn ang="T7">
                <a:pos x="T2" y="T3"/>
              </a:cxn>
              <a:cxn ang="T8">
                <a:pos x="T4" y="T5"/>
              </a:cxn>
            </a:cxnLst>
            <a:rect l="T9" t="T10" r="T11" b="T12"/>
            <a:pathLst>
              <a:path w="1484" h="417">
                <a:moveTo>
                  <a:pt x="0" y="416"/>
                </a:moveTo>
                <a:lnTo>
                  <a:pt x="1387" y="331"/>
                </a:lnTo>
                <a:lnTo>
                  <a:pt x="1483" y="0"/>
                </a:lnTo>
              </a:path>
            </a:pathLst>
          </a:custGeom>
          <a:noFill/>
          <a:ln w="25400" cap="rnd" cmpd="sng">
            <a:solidFill>
              <a:srgbClr val="FE9B0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31" name="Freeform 68"/>
          <p:cNvSpPr>
            <a:spLocks noChangeAspect="1"/>
          </p:cNvSpPr>
          <p:nvPr/>
        </p:nvSpPr>
        <p:spPr bwMode="auto">
          <a:xfrm>
            <a:off x="2798763" y="2641600"/>
            <a:ext cx="1828800" cy="765175"/>
          </a:xfrm>
          <a:custGeom>
            <a:avLst/>
            <a:gdLst>
              <a:gd name="T0" fmla="*/ 0 w 1355"/>
              <a:gd name="T1" fmla="*/ 0 h 566"/>
              <a:gd name="T2" fmla="*/ 1088 w 1355"/>
              <a:gd name="T3" fmla="*/ 565 h 566"/>
              <a:gd name="T4" fmla="*/ 1333 w 1355"/>
              <a:gd name="T5" fmla="*/ 565 h 566"/>
              <a:gd name="T6" fmla="*/ 1354 w 1355"/>
              <a:gd name="T7" fmla="*/ 405 h 566"/>
              <a:gd name="T8" fmla="*/ 0 60000 65536"/>
              <a:gd name="T9" fmla="*/ 0 60000 65536"/>
              <a:gd name="T10" fmla="*/ 0 60000 65536"/>
              <a:gd name="T11" fmla="*/ 0 60000 65536"/>
              <a:gd name="T12" fmla="*/ 0 w 1355"/>
              <a:gd name="T13" fmla="*/ 0 h 566"/>
              <a:gd name="T14" fmla="*/ 1355 w 1355"/>
              <a:gd name="T15" fmla="*/ 566 h 566"/>
            </a:gdLst>
            <a:ahLst/>
            <a:cxnLst>
              <a:cxn ang="T8">
                <a:pos x="T0" y="T1"/>
              </a:cxn>
              <a:cxn ang="T9">
                <a:pos x="T2" y="T3"/>
              </a:cxn>
              <a:cxn ang="T10">
                <a:pos x="T4" y="T5"/>
              </a:cxn>
              <a:cxn ang="T11">
                <a:pos x="T6" y="T7"/>
              </a:cxn>
            </a:cxnLst>
            <a:rect l="T12" t="T13" r="T14" b="T15"/>
            <a:pathLst>
              <a:path w="1355" h="566">
                <a:moveTo>
                  <a:pt x="0" y="0"/>
                </a:moveTo>
                <a:lnTo>
                  <a:pt x="1088" y="565"/>
                </a:lnTo>
                <a:lnTo>
                  <a:pt x="1333" y="565"/>
                </a:lnTo>
                <a:lnTo>
                  <a:pt x="1354" y="405"/>
                </a:lnTo>
              </a:path>
            </a:pathLst>
          </a:custGeom>
          <a:noFill/>
          <a:ln w="25400" cap="rnd" cmpd="sng">
            <a:solidFill>
              <a:srgbClr val="FE9B0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32" name="Freeform 69"/>
          <p:cNvSpPr>
            <a:spLocks noChangeAspect="1"/>
          </p:cNvSpPr>
          <p:nvPr/>
        </p:nvSpPr>
        <p:spPr bwMode="auto">
          <a:xfrm>
            <a:off x="2884488" y="1792288"/>
            <a:ext cx="1570037" cy="1398587"/>
          </a:xfrm>
          <a:custGeom>
            <a:avLst/>
            <a:gdLst>
              <a:gd name="T0" fmla="*/ 0 w 1163"/>
              <a:gd name="T1" fmla="*/ 0 h 1036"/>
              <a:gd name="T2" fmla="*/ 981 w 1163"/>
              <a:gd name="T3" fmla="*/ 1035 h 1036"/>
              <a:gd name="T4" fmla="*/ 1162 w 1163"/>
              <a:gd name="T5" fmla="*/ 1035 h 1036"/>
              <a:gd name="T6" fmla="*/ 0 60000 65536"/>
              <a:gd name="T7" fmla="*/ 0 60000 65536"/>
              <a:gd name="T8" fmla="*/ 0 60000 65536"/>
              <a:gd name="T9" fmla="*/ 0 w 1163"/>
              <a:gd name="T10" fmla="*/ 0 h 1036"/>
              <a:gd name="T11" fmla="*/ 1163 w 1163"/>
              <a:gd name="T12" fmla="*/ 1036 h 1036"/>
            </a:gdLst>
            <a:ahLst/>
            <a:cxnLst>
              <a:cxn ang="T6">
                <a:pos x="T0" y="T1"/>
              </a:cxn>
              <a:cxn ang="T7">
                <a:pos x="T2" y="T3"/>
              </a:cxn>
              <a:cxn ang="T8">
                <a:pos x="T4" y="T5"/>
              </a:cxn>
            </a:cxnLst>
            <a:rect l="T9" t="T10" r="T11" b="T12"/>
            <a:pathLst>
              <a:path w="1163" h="1036">
                <a:moveTo>
                  <a:pt x="0" y="0"/>
                </a:moveTo>
                <a:lnTo>
                  <a:pt x="981" y="1035"/>
                </a:lnTo>
                <a:lnTo>
                  <a:pt x="1162" y="1035"/>
                </a:lnTo>
              </a:path>
            </a:pathLst>
          </a:custGeom>
          <a:noFill/>
          <a:ln w="25400" cap="rnd" cmpd="sng">
            <a:solidFill>
              <a:srgbClr val="FE9B0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33" name="Freeform 70"/>
          <p:cNvSpPr>
            <a:spLocks noChangeAspect="1"/>
          </p:cNvSpPr>
          <p:nvPr/>
        </p:nvSpPr>
        <p:spPr bwMode="auto">
          <a:xfrm>
            <a:off x="5389563" y="1995488"/>
            <a:ext cx="1944687" cy="1179512"/>
          </a:xfrm>
          <a:custGeom>
            <a:avLst/>
            <a:gdLst>
              <a:gd name="T0" fmla="*/ 1440 w 1441"/>
              <a:gd name="T1" fmla="*/ 0 h 875"/>
              <a:gd name="T2" fmla="*/ 224 w 1441"/>
              <a:gd name="T3" fmla="*/ 874 h 875"/>
              <a:gd name="T4" fmla="*/ 0 w 1441"/>
              <a:gd name="T5" fmla="*/ 874 h 875"/>
              <a:gd name="T6" fmla="*/ 0 60000 65536"/>
              <a:gd name="T7" fmla="*/ 0 60000 65536"/>
              <a:gd name="T8" fmla="*/ 0 60000 65536"/>
              <a:gd name="T9" fmla="*/ 0 w 1441"/>
              <a:gd name="T10" fmla="*/ 0 h 875"/>
              <a:gd name="T11" fmla="*/ 1441 w 1441"/>
              <a:gd name="T12" fmla="*/ 875 h 875"/>
            </a:gdLst>
            <a:ahLst/>
            <a:cxnLst>
              <a:cxn ang="T6">
                <a:pos x="T0" y="T1"/>
              </a:cxn>
              <a:cxn ang="T7">
                <a:pos x="T2" y="T3"/>
              </a:cxn>
              <a:cxn ang="T8">
                <a:pos x="T4" y="T5"/>
              </a:cxn>
            </a:cxnLst>
            <a:rect l="T9" t="T10" r="T11" b="T12"/>
            <a:pathLst>
              <a:path w="1441" h="875">
                <a:moveTo>
                  <a:pt x="1440" y="0"/>
                </a:moveTo>
                <a:lnTo>
                  <a:pt x="224" y="874"/>
                </a:lnTo>
                <a:lnTo>
                  <a:pt x="0" y="874"/>
                </a:lnTo>
              </a:path>
            </a:pathLst>
          </a:custGeom>
          <a:noFill/>
          <a:ln w="25400" cap="rnd" cmpd="sng">
            <a:solidFill>
              <a:srgbClr val="FE9B0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34" name="Freeform 71"/>
          <p:cNvSpPr>
            <a:spLocks noChangeAspect="1"/>
          </p:cNvSpPr>
          <p:nvPr/>
        </p:nvSpPr>
        <p:spPr bwMode="auto">
          <a:xfrm>
            <a:off x="5202238" y="3117850"/>
            <a:ext cx="2246312" cy="346075"/>
          </a:xfrm>
          <a:custGeom>
            <a:avLst/>
            <a:gdLst>
              <a:gd name="T0" fmla="*/ 1664 w 1665"/>
              <a:gd name="T1" fmla="*/ 0 h 257"/>
              <a:gd name="T2" fmla="*/ 85 w 1665"/>
              <a:gd name="T3" fmla="*/ 256 h 257"/>
              <a:gd name="T4" fmla="*/ 0 w 1665"/>
              <a:gd name="T5" fmla="*/ 53 h 257"/>
              <a:gd name="T6" fmla="*/ 0 60000 65536"/>
              <a:gd name="T7" fmla="*/ 0 60000 65536"/>
              <a:gd name="T8" fmla="*/ 0 60000 65536"/>
              <a:gd name="T9" fmla="*/ 0 w 1665"/>
              <a:gd name="T10" fmla="*/ 0 h 257"/>
              <a:gd name="T11" fmla="*/ 1665 w 1665"/>
              <a:gd name="T12" fmla="*/ 257 h 257"/>
            </a:gdLst>
            <a:ahLst/>
            <a:cxnLst>
              <a:cxn ang="T6">
                <a:pos x="T0" y="T1"/>
              </a:cxn>
              <a:cxn ang="T7">
                <a:pos x="T2" y="T3"/>
              </a:cxn>
              <a:cxn ang="T8">
                <a:pos x="T4" y="T5"/>
              </a:cxn>
            </a:cxnLst>
            <a:rect l="T9" t="T10" r="T11" b="T12"/>
            <a:pathLst>
              <a:path w="1665" h="257">
                <a:moveTo>
                  <a:pt x="1664" y="0"/>
                </a:moveTo>
                <a:lnTo>
                  <a:pt x="85" y="256"/>
                </a:lnTo>
                <a:lnTo>
                  <a:pt x="0" y="53"/>
                </a:lnTo>
              </a:path>
            </a:pathLst>
          </a:custGeom>
          <a:noFill/>
          <a:ln w="25400" cap="rnd" cmpd="sng">
            <a:solidFill>
              <a:srgbClr val="FE9B0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35" name="Freeform 72"/>
          <p:cNvSpPr>
            <a:spLocks noChangeAspect="1"/>
          </p:cNvSpPr>
          <p:nvPr/>
        </p:nvSpPr>
        <p:spPr bwMode="auto">
          <a:xfrm>
            <a:off x="5000625" y="3173413"/>
            <a:ext cx="2490788" cy="708025"/>
          </a:xfrm>
          <a:custGeom>
            <a:avLst/>
            <a:gdLst>
              <a:gd name="T0" fmla="*/ 1845 w 1846"/>
              <a:gd name="T1" fmla="*/ 523 h 524"/>
              <a:gd name="T2" fmla="*/ 128 w 1846"/>
              <a:gd name="T3" fmla="*/ 310 h 524"/>
              <a:gd name="T4" fmla="*/ 0 w 1846"/>
              <a:gd name="T5" fmla="*/ 0 h 524"/>
              <a:gd name="T6" fmla="*/ 0 60000 65536"/>
              <a:gd name="T7" fmla="*/ 0 60000 65536"/>
              <a:gd name="T8" fmla="*/ 0 60000 65536"/>
              <a:gd name="T9" fmla="*/ 0 w 1846"/>
              <a:gd name="T10" fmla="*/ 0 h 524"/>
              <a:gd name="T11" fmla="*/ 1846 w 1846"/>
              <a:gd name="T12" fmla="*/ 524 h 524"/>
            </a:gdLst>
            <a:ahLst/>
            <a:cxnLst>
              <a:cxn ang="T6">
                <a:pos x="T0" y="T1"/>
              </a:cxn>
              <a:cxn ang="T7">
                <a:pos x="T2" y="T3"/>
              </a:cxn>
              <a:cxn ang="T8">
                <a:pos x="T4" y="T5"/>
              </a:cxn>
            </a:cxnLst>
            <a:rect l="T9" t="T10" r="T11" b="T12"/>
            <a:pathLst>
              <a:path w="1846" h="524">
                <a:moveTo>
                  <a:pt x="1845" y="523"/>
                </a:moveTo>
                <a:lnTo>
                  <a:pt x="128" y="310"/>
                </a:lnTo>
                <a:lnTo>
                  <a:pt x="0" y="0"/>
                </a:lnTo>
              </a:path>
            </a:pathLst>
          </a:custGeom>
          <a:noFill/>
          <a:ln w="25400" cap="rnd" cmpd="sng">
            <a:solidFill>
              <a:srgbClr val="FE9B0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36" name="Rectangle 73"/>
          <p:cNvSpPr>
            <a:spLocks noChangeAspect="1" noChangeArrowheads="1"/>
          </p:cNvSpPr>
          <p:nvPr/>
        </p:nvSpPr>
        <p:spPr bwMode="auto">
          <a:xfrm>
            <a:off x="4852988" y="3262313"/>
            <a:ext cx="120650" cy="10795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37" name="AutoShape 74"/>
          <p:cNvSpPr>
            <a:spLocks noChangeAspect="1" noChangeArrowheads="1"/>
          </p:cNvSpPr>
          <p:nvPr/>
        </p:nvSpPr>
        <p:spPr bwMode="auto">
          <a:xfrm>
            <a:off x="4811713" y="3289300"/>
            <a:ext cx="138112" cy="117475"/>
          </a:xfrm>
          <a:prstGeom prst="cube">
            <a:avLst>
              <a:gd name="adj" fmla="val 2499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38" name="Rectangle 75"/>
          <p:cNvSpPr>
            <a:spLocks noChangeAspect="1" noChangeArrowheads="1"/>
          </p:cNvSpPr>
          <p:nvPr/>
        </p:nvSpPr>
        <p:spPr bwMode="auto">
          <a:xfrm>
            <a:off x="3195638" y="3711575"/>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solidFill>
                  <a:schemeClr val="tx2"/>
                </a:solidFill>
                <a:latin typeface="Arial" panose="020B0604020202020204" pitchFamily="34" charset="0"/>
              </a:rPr>
              <a:t>100 Mbps</a:t>
            </a:r>
          </a:p>
        </p:txBody>
      </p:sp>
      <p:sp>
        <p:nvSpPr>
          <p:cNvPr id="8239" name="Rectangle 76"/>
          <p:cNvSpPr>
            <a:spLocks noChangeAspect="1" noChangeArrowheads="1"/>
          </p:cNvSpPr>
          <p:nvPr/>
        </p:nvSpPr>
        <p:spPr bwMode="auto">
          <a:xfrm>
            <a:off x="4951413" y="3675063"/>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solidFill>
                  <a:schemeClr val="tx2"/>
                </a:solidFill>
                <a:latin typeface="Arial" panose="020B0604020202020204" pitchFamily="34" charset="0"/>
              </a:rPr>
              <a:t>100 Mbps</a:t>
            </a:r>
          </a:p>
        </p:txBody>
      </p:sp>
      <p:sp>
        <p:nvSpPr>
          <p:cNvPr id="8240" name="Rectangle 77"/>
          <p:cNvSpPr>
            <a:spLocks noGrp="1" noChangeArrowheads="1"/>
          </p:cNvSpPr>
          <p:nvPr>
            <p:ph type="body" idx="1"/>
          </p:nvPr>
        </p:nvSpPr>
        <p:spPr>
          <a:xfrm>
            <a:off x="2157413" y="4857750"/>
            <a:ext cx="6683375" cy="2000250"/>
          </a:xfrm>
          <a:noFill/>
        </p:spPr>
        <p:txBody>
          <a:bodyPr lIns="92075" tIns="46038" rIns="92075" bIns="46038"/>
          <a:lstStyle/>
          <a:p>
            <a:pPr eaLnBrk="1" hangingPunct="1">
              <a:lnSpc>
                <a:spcPct val="90000"/>
              </a:lnSpc>
              <a:spcBef>
                <a:spcPct val="30000"/>
              </a:spcBef>
            </a:pPr>
            <a:r>
              <a:rPr lang="en-US" sz="1900">
                <a:solidFill>
                  <a:srgbClr val="063DE8"/>
                </a:solidFill>
              </a:rPr>
              <a:t>Uses bridging technology to forward traffic (i.e. </a:t>
            </a:r>
            <a:br>
              <a:rPr lang="en-US" sz="1900">
                <a:solidFill>
                  <a:srgbClr val="063DE8"/>
                </a:solidFill>
              </a:rPr>
            </a:br>
            <a:r>
              <a:rPr lang="en-US" sz="1900">
                <a:solidFill>
                  <a:srgbClr val="063DE8"/>
                </a:solidFill>
              </a:rPr>
              <a:t>maintains address tables, and can filter)</a:t>
            </a:r>
          </a:p>
          <a:p>
            <a:pPr eaLnBrk="1" hangingPunct="1">
              <a:lnSpc>
                <a:spcPct val="90000"/>
              </a:lnSpc>
              <a:spcBef>
                <a:spcPct val="30000"/>
              </a:spcBef>
            </a:pPr>
            <a:r>
              <a:rPr lang="en-US" sz="1900">
                <a:solidFill>
                  <a:srgbClr val="063DE8"/>
                </a:solidFill>
              </a:rPr>
              <a:t>Provides full dedicated transmission rate between </a:t>
            </a:r>
            <a:br>
              <a:rPr lang="en-US" sz="1900">
                <a:solidFill>
                  <a:srgbClr val="063DE8"/>
                </a:solidFill>
              </a:rPr>
            </a:br>
            <a:r>
              <a:rPr lang="en-US" sz="1900">
                <a:solidFill>
                  <a:srgbClr val="063DE8"/>
                </a:solidFill>
              </a:rPr>
              <a:t>stations that are connected to switch ports</a:t>
            </a:r>
          </a:p>
          <a:p>
            <a:pPr eaLnBrk="1" hangingPunct="1">
              <a:lnSpc>
                <a:spcPct val="90000"/>
              </a:lnSpc>
              <a:spcBef>
                <a:spcPct val="30000"/>
              </a:spcBef>
            </a:pPr>
            <a:r>
              <a:rPr lang="en-US" sz="1900">
                <a:solidFill>
                  <a:srgbClr val="063DE8"/>
                </a:solidFill>
              </a:rPr>
              <a:t>Used in both local-area and in wide-area networking</a:t>
            </a:r>
          </a:p>
          <a:p>
            <a:pPr eaLnBrk="1" hangingPunct="1">
              <a:lnSpc>
                <a:spcPct val="90000"/>
              </a:lnSpc>
              <a:spcBef>
                <a:spcPct val="30000"/>
              </a:spcBef>
            </a:pPr>
            <a:r>
              <a:rPr lang="en-US" sz="1900">
                <a:solidFill>
                  <a:srgbClr val="063DE8"/>
                </a:solidFill>
              </a:rPr>
              <a:t>All types available—Ethernet, Token Ring, ATM</a:t>
            </a:r>
          </a:p>
        </p:txBody>
      </p:sp>
      <p:sp>
        <p:nvSpPr>
          <p:cNvPr id="8241" name="Rectangle 78"/>
          <p:cNvSpPr>
            <a:spLocks noGrp="1" noChangeArrowheads="1"/>
          </p:cNvSpPr>
          <p:nvPr>
            <p:ph type="title"/>
          </p:nvPr>
        </p:nvSpPr>
        <p:spPr>
          <a:xfrm>
            <a:off x="1257300" y="255588"/>
            <a:ext cx="7704138" cy="781050"/>
          </a:xfrm>
        </p:spPr>
        <p:txBody>
          <a:bodyPr/>
          <a:lstStyle/>
          <a:p>
            <a:pPr eaLnBrk="1" hangingPunct="1"/>
            <a:r>
              <a:rPr lang="en-US"/>
              <a:t>Switching—“Dedicated” Media</a:t>
            </a:r>
          </a:p>
        </p:txBody>
      </p:sp>
      <p:grpSp>
        <p:nvGrpSpPr>
          <p:cNvPr id="8242" name="Group 32"/>
          <p:cNvGrpSpPr>
            <a:grpSpLocks noChangeAspect="1"/>
          </p:cNvGrpSpPr>
          <p:nvPr/>
        </p:nvGrpSpPr>
        <p:grpSpPr bwMode="auto">
          <a:xfrm>
            <a:off x="6980238" y="2836863"/>
            <a:ext cx="763587" cy="736600"/>
            <a:chOff x="4794" y="1533"/>
            <a:chExt cx="566" cy="546"/>
          </a:xfrm>
        </p:grpSpPr>
        <p:sp>
          <p:nvSpPr>
            <p:cNvPr id="8252" name="Rectangle 26"/>
            <p:cNvSpPr>
              <a:spLocks noChangeAspect="1" noChangeArrowheads="1"/>
            </p:cNvSpPr>
            <p:nvPr/>
          </p:nvSpPr>
          <p:spPr bwMode="auto">
            <a:xfrm>
              <a:off x="4848" y="1533"/>
              <a:ext cx="359" cy="352"/>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53" name="AutoShape 27"/>
            <p:cNvSpPr>
              <a:spLocks noChangeAspect="1" noChangeArrowheads="1"/>
            </p:cNvSpPr>
            <p:nvPr/>
          </p:nvSpPr>
          <p:spPr bwMode="auto">
            <a:xfrm>
              <a:off x="4872" y="1563"/>
              <a:ext cx="312" cy="294"/>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54" name="Arc 28"/>
            <p:cNvSpPr>
              <a:spLocks noChangeAspect="1"/>
            </p:cNvSpPr>
            <p:nvPr/>
          </p:nvSpPr>
          <p:spPr bwMode="auto">
            <a:xfrm>
              <a:off x="5242" y="1914"/>
              <a:ext cx="94" cy="70"/>
            </a:xfrm>
            <a:custGeom>
              <a:avLst/>
              <a:gdLst>
                <a:gd name="T0" fmla="*/ 0 w 21831"/>
                <a:gd name="T1" fmla="*/ 0 h 21600"/>
                <a:gd name="T2" fmla="*/ 94 w 21831"/>
                <a:gd name="T3" fmla="*/ 70 h 21600"/>
                <a:gd name="T4" fmla="*/ 1 w 21831"/>
                <a:gd name="T5" fmla="*/ 70 h 21600"/>
                <a:gd name="T6" fmla="*/ 0 60000 65536"/>
                <a:gd name="T7" fmla="*/ 0 60000 65536"/>
                <a:gd name="T8" fmla="*/ 0 60000 65536"/>
                <a:gd name="T9" fmla="*/ 0 w 21831"/>
                <a:gd name="T10" fmla="*/ 0 h 21600"/>
                <a:gd name="T11" fmla="*/ 21831 w 21831"/>
                <a:gd name="T12" fmla="*/ 21600 h 21600"/>
              </a:gdLst>
              <a:ahLst/>
              <a:cxnLst>
                <a:cxn ang="T6">
                  <a:pos x="T0" y="T1"/>
                </a:cxn>
                <a:cxn ang="T7">
                  <a:pos x="T2" y="T3"/>
                </a:cxn>
                <a:cxn ang="T8">
                  <a:pos x="T4" y="T5"/>
                </a:cxn>
              </a:cxnLst>
              <a:rect l="T9" t="T10" r="T11" b="T12"/>
              <a:pathLst>
                <a:path w="21831" h="21600" fill="none" extrusionOk="0">
                  <a:moveTo>
                    <a:pt x="0" y="1"/>
                  </a:moveTo>
                  <a:cubicBezTo>
                    <a:pt x="76" y="0"/>
                    <a:pt x="153" y="-1"/>
                    <a:pt x="231" y="0"/>
                  </a:cubicBezTo>
                  <a:cubicBezTo>
                    <a:pt x="12160" y="0"/>
                    <a:pt x="21831" y="9670"/>
                    <a:pt x="21831" y="21600"/>
                  </a:cubicBezTo>
                </a:path>
                <a:path w="21831" h="21600" stroke="0" extrusionOk="0">
                  <a:moveTo>
                    <a:pt x="0" y="1"/>
                  </a:moveTo>
                  <a:cubicBezTo>
                    <a:pt x="76" y="0"/>
                    <a:pt x="153" y="-1"/>
                    <a:pt x="231" y="0"/>
                  </a:cubicBezTo>
                  <a:cubicBezTo>
                    <a:pt x="12160" y="0"/>
                    <a:pt x="21831" y="9670"/>
                    <a:pt x="21831" y="21600"/>
                  </a:cubicBezTo>
                  <a:lnTo>
                    <a:pt x="231"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55" name="Rectangle 29"/>
            <p:cNvSpPr>
              <a:spLocks noChangeAspect="1" noChangeArrowheads="1"/>
            </p:cNvSpPr>
            <p:nvPr/>
          </p:nvSpPr>
          <p:spPr bwMode="auto">
            <a:xfrm>
              <a:off x="5300" y="1982"/>
              <a:ext cx="60" cy="9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56" name="Rectangle 30"/>
            <p:cNvSpPr>
              <a:spLocks noChangeAspect="1" noChangeArrowheads="1"/>
            </p:cNvSpPr>
            <p:nvPr/>
          </p:nvSpPr>
          <p:spPr bwMode="auto">
            <a:xfrm>
              <a:off x="4794" y="1903"/>
              <a:ext cx="458" cy="12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57" name="Line 31"/>
            <p:cNvSpPr>
              <a:spLocks noChangeAspect="1" noChangeShapeType="1"/>
            </p:cNvSpPr>
            <p:nvPr/>
          </p:nvSpPr>
          <p:spPr bwMode="auto">
            <a:xfrm>
              <a:off x="5110" y="1954"/>
              <a:ext cx="12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67631" name="Rectangle 47"/>
          <p:cNvSpPr>
            <a:spLocks noChangeAspect="1" noChangeArrowheads="1"/>
          </p:cNvSpPr>
          <p:nvPr/>
        </p:nvSpPr>
        <p:spPr bwMode="auto">
          <a:xfrm>
            <a:off x="7086600" y="2867025"/>
            <a:ext cx="466725" cy="396875"/>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000" b="1">
                <a:solidFill>
                  <a:srgbClr val="FFFFFF"/>
                </a:solidFill>
                <a:effectLst>
                  <a:outerShdw blurRad="38100" dist="38100" dir="2700000" algn="tl">
                    <a:srgbClr val="C0C0C0"/>
                  </a:outerShdw>
                </a:effectLst>
                <a:latin typeface="Arial" pitchFamily="34" charset="0"/>
              </a:rPr>
              <a:t>35</a:t>
            </a:r>
          </a:p>
        </p:txBody>
      </p:sp>
      <p:grpSp>
        <p:nvGrpSpPr>
          <p:cNvPr id="8244" name="Group 9"/>
          <p:cNvGrpSpPr>
            <a:grpSpLocks noChangeAspect="1"/>
          </p:cNvGrpSpPr>
          <p:nvPr/>
        </p:nvGrpSpPr>
        <p:grpSpPr bwMode="auto">
          <a:xfrm>
            <a:off x="7037388" y="2033588"/>
            <a:ext cx="730250" cy="615950"/>
            <a:chOff x="4634" y="754"/>
            <a:chExt cx="541" cy="457"/>
          </a:xfrm>
        </p:grpSpPr>
        <p:sp>
          <p:nvSpPr>
            <p:cNvPr id="8246" name="Rectangle 3"/>
            <p:cNvSpPr>
              <a:spLocks noChangeAspect="1" noChangeArrowheads="1"/>
            </p:cNvSpPr>
            <p:nvPr/>
          </p:nvSpPr>
          <p:spPr bwMode="auto">
            <a:xfrm>
              <a:off x="4686" y="754"/>
              <a:ext cx="343" cy="294"/>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47" name="AutoShape 4"/>
            <p:cNvSpPr>
              <a:spLocks noChangeAspect="1" noChangeArrowheads="1"/>
            </p:cNvSpPr>
            <p:nvPr/>
          </p:nvSpPr>
          <p:spPr bwMode="auto">
            <a:xfrm>
              <a:off x="4708" y="780"/>
              <a:ext cx="299" cy="245"/>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48" name="Arc 5"/>
            <p:cNvSpPr>
              <a:spLocks noChangeAspect="1"/>
            </p:cNvSpPr>
            <p:nvPr/>
          </p:nvSpPr>
          <p:spPr bwMode="auto">
            <a:xfrm>
              <a:off x="5062" y="1073"/>
              <a:ext cx="90" cy="59"/>
            </a:xfrm>
            <a:custGeom>
              <a:avLst/>
              <a:gdLst>
                <a:gd name="T0" fmla="*/ 0 w 21597"/>
                <a:gd name="T1" fmla="*/ 0 h 21600"/>
                <a:gd name="T2" fmla="*/ 90 w 21597"/>
                <a:gd name="T3" fmla="*/ 58 h 21600"/>
                <a:gd name="T4" fmla="*/ 0 w 21597"/>
                <a:gd name="T5" fmla="*/ 59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785" y="0"/>
                    <a:pt x="21395" y="9447"/>
                    <a:pt x="21596" y="21231"/>
                  </a:cubicBezTo>
                </a:path>
                <a:path w="21597" h="21600" stroke="0" extrusionOk="0">
                  <a:moveTo>
                    <a:pt x="-1" y="0"/>
                  </a:moveTo>
                  <a:cubicBezTo>
                    <a:pt x="11785" y="0"/>
                    <a:pt x="21395" y="9447"/>
                    <a:pt x="21596" y="21231"/>
                  </a:cubicBezTo>
                  <a:lnTo>
                    <a:pt x="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49" name="Rectangle 6"/>
            <p:cNvSpPr>
              <a:spLocks noChangeAspect="1" noChangeArrowheads="1"/>
            </p:cNvSpPr>
            <p:nvPr/>
          </p:nvSpPr>
          <p:spPr bwMode="auto">
            <a:xfrm>
              <a:off x="5118" y="1130"/>
              <a:ext cx="57" cy="81"/>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50" name="Rectangle 7"/>
            <p:cNvSpPr>
              <a:spLocks noChangeAspect="1" noChangeArrowheads="1"/>
            </p:cNvSpPr>
            <p:nvPr/>
          </p:nvSpPr>
          <p:spPr bwMode="auto">
            <a:xfrm>
              <a:off x="4634" y="1064"/>
              <a:ext cx="438" cy="105"/>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51" name="Line 8"/>
            <p:cNvSpPr>
              <a:spLocks noChangeAspect="1" noChangeShapeType="1"/>
            </p:cNvSpPr>
            <p:nvPr/>
          </p:nvSpPr>
          <p:spPr bwMode="auto">
            <a:xfrm>
              <a:off x="4937" y="1106"/>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8196" name="Object 2"/>
          <p:cNvGraphicFramePr>
            <a:graphicFrameLocks noChangeAspect="1"/>
          </p:cNvGraphicFramePr>
          <p:nvPr/>
        </p:nvGraphicFramePr>
        <p:xfrm>
          <a:off x="7264400" y="1592263"/>
          <a:ext cx="612775" cy="720725"/>
        </p:xfrm>
        <a:graphic>
          <a:graphicData uri="http://schemas.openxmlformats.org/presentationml/2006/ole">
            <mc:AlternateContent xmlns:mc="http://schemas.openxmlformats.org/markup-compatibility/2006">
              <mc:Choice xmlns:v="urn:schemas-microsoft-com:vml" Requires="v">
                <p:oleObj name="Microsoft ClipArt Gallery" r:id="rId8" imgW="3022560" imgH="3555720" progId="MS_ClipArt_Gallery">
                  <p:embed/>
                </p:oleObj>
              </mc:Choice>
              <mc:Fallback>
                <p:oleObj name="Microsoft ClipArt Gallery" r:id="rId8" imgW="3022560" imgH="3555720" progId="MS_ClipArt_Gallery">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64400" y="1592263"/>
                        <a:ext cx="61277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08" name="Rectangle 24"/>
          <p:cNvSpPr>
            <a:spLocks noChangeAspect="1" noChangeArrowheads="1"/>
          </p:cNvSpPr>
          <p:nvPr/>
        </p:nvSpPr>
        <p:spPr bwMode="auto">
          <a:xfrm>
            <a:off x="7118350" y="2265363"/>
            <a:ext cx="466725" cy="396875"/>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000" b="1">
                <a:solidFill>
                  <a:srgbClr val="FFFFFF"/>
                </a:solidFill>
                <a:effectLst>
                  <a:outerShdw blurRad="38100" dist="38100" dir="2700000" algn="tl">
                    <a:srgbClr val="C0C0C0"/>
                  </a:outerShdw>
                </a:effectLst>
                <a:latin typeface="Arial" pitchFamily="34" charset="0"/>
              </a:rPr>
              <a:t>34</a:t>
            </a:r>
          </a:p>
        </p:txBody>
      </p:sp>
    </p:spTree>
    <p:extLst>
      <p:ext uri="{BB962C8B-B14F-4D97-AF65-F5344CB8AC3E}">
        <p14:creationId xmlns:p14="http://schemas.microsoft.com/office/powerpoint/2010/main" val="2094938981"/>
      </p:ext>
    </p:extLst>
  </p:cSld>
  <p:clrMapOvr>
    <a:masterClrMapping/>
  </p:clrMapOvr>
  <p:transition>
    <p:dissolv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DC20-4C93-48AF-8784-DEAFA9675730}"/>
              </a:ext>
            </a:extLst>
          </p:cNvPr>
          <p:cNvSpPr>
            <a:spLocks noGrp="1"/>
          </p:cNvSpPr>
          <p:nvPr>
            <p:ph type="title"/>
          </p:nvPr>
        </p:nvSpPr>
        <p:spPr/>
        <p:txBody>
          <a:bodyPr/>
          <a:lstStyle/>
          <a:p>
            <a:r>
              <a:rPr lang="en-US" dirty="0"/>
              <a:t>About our Campus Network </a:t>
            </a:r>
            <a:endParaRPr lang="en-IN" dirty="0"/>
          </a:p>
        </p:txBody>
      </p:sp>
      <p:sp>
        <p:nvSpPr>
          <p:cNvPr id="3" name="Content Placeholder 2">
            <a:extLst>
              <a:ext uri="{FF2B5EF4-FFF2-40B4-BE49-F238E27FC236}">
                <a16:creationId xmlns:a16="http://schemas.microsoft.com/office/drawing/2014/main" id="{AE228354-3CD5-4757-B259-D06EC6D66733}"/>
              </a:ext>
            </a:extLst>
          </p:cNvPr>
          <p:cNvSpPr>
            <a:spLocks noGrp="1"/>
          </p:cNvSpPr>
          <p:nvPr>
            <p:ph idx="1"/>
          </p:nvPr>
        </p:nvSpPr>
        <p:spPr/>
        <p:txBody>
          <a:bodyPr/>
          <a:lstStyle/>
          <a:p>
            <a:pPr marL="342900" indent="-342900">
              <a:buAutoNum type="arabicPeriod"/>
            </a:pPr>
            <a:r>
              <a:rPr lang="en-US" sz="2400" dirty="0"/>
              <a:t>We have a Virtual LAN for each computer lab</a:t>
            </a:r>
          </a:p>
          <a:p>
            <a:pPr marL="342900" indent="-342900">
              <a:buAutoNum type="arabicPeriod"/>
            </a:pPr>
            <a:r>
              <a:rPr lang="en-US" sz="2400" dirty="0"/>
              <a:t>All computers in Network are connected to the switch in the Lab in same floor</a:t>
            </a:r>
          </a:p>
          <a:p>
            <a:pPr marL="342900" indent="-342900">
              <a:buAutoNum type="arabicPeriod"/>
            </a:pPr>
            <a:r>
              <a:rPr lang="en-US" sz="2400" dirty="0"/>
              <a:t>Switches are interconnected among themselves in the same Network(</a:t>
            </a:r>
            <a:r>
              <a:rPr lang="en-US" sz="2400" dirty="0" err="1"/>
              <a:t>i,e</a:t>
            </a:r>
            <a:r>
              <a:rPr lang="en-US" sz="2400" dirty="0"/>
              <a:t> same floor)</a:t>
            </a:r>
          </a:p>
          <a:p>
            <a:pPr marL="342900" indent="-342900">
              <a:buAutoNum type="arabicPeriod"/>
            </a:pPr>
            <a:r>
              <a:rPr lang="en-US" sz="2400" dirty="0"/>
              <a:t>A network cable connects Switch from one floor to another floor</a:t>
            </a:r>
          </a:p>
          <a:p>
            <a:pPr marL="342900" indent="-342900">
              <a:buAutoNum type="arabicPeriod"/>
            </a:pPr>
            <a:r>
              <a:rPr lang="en-US" sz="2400" dirty="0"/>
              <a:t>Hence all systems identify themselves with a IP address using the switch.</a:t>
            </a:r>
          </a:p>
          <a:p>
            <a:pPr marL="342900" indent="-342900">
              <a:buAutoNum type="arabicPeriod"/>
            </a:pPr>
            <a:r>
              <a:rPr lang="en-US" sz="2400" dirty="0"/>
              <a:t>The subnetworks are interconnected to the main campus server in the main block.</a:t>
            </a:r>
            <a:endParaRPr lang="en-IN" sz="2400" dirty="0"/>
          </a:p>
        </p:txBody>
      </p:sp>
      <p:sp>
        <p:nvSpPr>
          <p:cNvPr id="4" name="Slide Number Placeholder 3">
            <a:extLst>
              <a:ext uri="{FF2B5EF4-FFF2-40B4-BE49-F238E27FC236}">
                <a16:creationId xmlns:a16="http://schemas.microsoft.com/office/drawing/2014/main" id="{1B3EC4F3-4161-46ED-A62F-1C35F53C8B57}"/>
              </a:ext>
            </a:extLst>
          </p:cNvPr>
          <p:cNvSpPr>
            <a:spLocks noGrp="1"/>
          </p:cNvSpPr>
          <p:nvPr>
            <p:ph type="sldNum" sz="quarter" idx="12"/>
          </p:nvPr>
        </p:nvSpPr>
        <p:spPr/>
        <p:txBody>
          <a:bodyPr/>
          <a:lstStyle/>
          <a:p>
            <a:fld id="{313880FF-B11A-4FA9-B5CC-7226C1B8517C}" type="slidenum">
              <a:rPr lang="en-GB" smtClean="0"/>
              <a:pPr/>
              <a:t>69</a:t>
            </a:fld>
            <a:endParaRPr lang="en-GB" dirty="0"/>
          </a:p>
        </p:txBody>
      </p:sp>
    </p:spTree>
    <p:extLst>
      <p:ext uri="{BB962C8B-B14F-4D97-AF65-F5344CB8AC3E}">
        <p14:creationId xmlns:p14="http://schemas.microsoft.com/office/powerpoint/2010/main" val="3897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06413" y="4989513"/>
            <a:ext cx="16319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778" tIns="46389" rIns="92778" bIns="46389">
            <a:spAutoFit/>
          </a:bodyPr>
          <a:lstStyle>
            <a:lvl1pPr defTabSz="815975">
              <a:defRPr>
                <a:solidFill>
                  <a:schemeClr val="tx1"/>
                </a:solidFill>
                <a:latin typeface="Arial" panose="020B0604020202020204" pitchFamily="34" charset="0"/>
              </a:defRPr>
            </a:lvl1pPr>
            <a:lvl2pPr defTabSz="815975">
              <a:defRPr>
                <a:solidFill>
                  <a:schemeClr val="tx1"/>
                </a:solidFill>
                <a:latin typeface="Arial" panose="020B0604020202020204" pitchFamily="34" charset="0"/>
              </a:defRPr>
            </a:lvl2pPr>
            <a:lvl3pPr marL="915988" defTabSz="815975">
              <a:defRPr>
                <a:solidFill>
                  <a:schemeClr val="tx1"/>
                </a:solidFill>
                <a:latin typeface="Arial" panose="020B0604020202020204" pitchFamily="34" charset="0"/>
              </a:defRPr>
            </a:lvl3pPr>
            <a:lvl4pPr defTabSz="815975">
              <a:defRPr>
                <a:solidFill>
                  <a:schemeClr val="tx1"/>
                </a:solidFill>
                <a:latin typeface="Arial" panose="020B0604020202020204" pitchFamily="34" charset="0"/>
              </a:defRPr>
            </a:lvl4pPr>
            <a:lvl5pPr defTabSz="815975">
              <a:defRPr>
                <a:solidFill>
                  <a:schemeClr val="tx1"/>
                </a:solidFill>
                <a:latin typeface="Arial" panose="020B0604020202020204" pitchFamily="34" charset="0"/>
              </a:defRPr>
            </a:lvl5pPr>
            <a:lvl6pPr defTabSz="815975" fontAlgn="base">
              <a:spcBef>
                <a:spcPct val="0"/>
              </a:spcBef>
              <a:spcAft>
                <a:spcPct val="0"/>
              </a:spcAft>
              <a:defRPr>
                <a:solidFill>
                  <a:schemeClr val="tx1"/>
                </a:solidFill>
                <a:latin typeface="Arial" panose="020B0604020202020204" pitchFamily="34" charset="0"/>
              </a:defRPr>
            </a:lvl6pPr>
            <a:lvl7pPr defTabSz="815975" fontAlgn="base">
              <a:spcBef>
                <a:spcPct val="0"/>
              </a:spcBef>
              <a:spcAft>
                <a:spcPct val="0"/>
              </a:spcAft>
              <a:defRPr>
                <a:solidFill>
                  <a:schemeClr val="tx1"/>
                </a:solidFill>
                <a:latin typeface="Arial" panose="020B0604020202020204" pitchFamily="34" charset="0"/>
              </a:defRPr>
            </a:lvl7pPr>
            <a:lvl8pPr defTabSz="815975" fontAlgn="base">
              <a:spcBef>
                <a:spcPct val="0"/>
              </a:spcBef>
              <a:spcAft>
                <a:spcPct val="0"/>
              </a:spcAft>
              <a:defRPr>
                <a:solidFill>
                  <a:schemeClr val="tx1"/>
                </a:solidFill>
                <a:latin typeface="Arial" panose="020B0604020202020204" pitchFamily="34" charset="0"/>
              </a:defRPr>
            </a:lvl8pPr>
            <a:lvl9pPr defTabSz="815975"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b="1">
                <a:solidFill>
                  <a:srgbClr val="000000"/>
                </a:solidFill>
                <a:latin typeface="Helvetica" panose="020B0604020202020204" pitchFamily="34" charset="0"/>
              </a:rPr>
              <a:t>WAN “cloud”</a:t>
            </a:r>
            <a:endParaRPr lang="en-US" sz="1600" b="1">
              <a:solidFill>
                <a:srgbClr val="000000"/>
              </a:solidFill>
              <a:latin typeface="Helvetica" panose="020B0604020202020204" pitchFamily="34" charset="0"/>
            </a:endParaRPr>
          </a:p>
        </p:txBody>
      </p:sp>
      <p:sp>
        <p:nvSpPr>
          <p:cNvPr id="3075" name="Rectangle 3"/>
          <p:cNvSpPr>
            <a:spLocks noChangeArrowheads="1"/>
          </p:cNvSpPr>
          <p:nvPr/>
        </p:nvSpPr>
        <p:spPr bwMode="auto">
          <a:xfrm>
            <a:off x="4159250" y="2298700"/>
            <a:ext cx="1042988"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778" tIns="46389" rIns="92778" bIns="46389">
            <a:spAutoFit/>
          </a:bodyPr>
          <a:lstStyle>
            <a:lvl1pPr defTabSz="815975">
              <a:defRPr>
                <a:solidFill>
                  <a:schemeClr val="tx1"/>
                </a:solidFill>
                <a:latin typeface="Arial" panose="020B0604020202020204" pitchFamily="34" charset="0"/>
              </a:defRPr>
            </a:lvl1pPr>
            <a:lvl2pPr defTabSz="815975">
              <a:defRPr>
                <a:solidFill>
                  <a:schemeClr val="tx1"/>
                </a:solidFill>
                <a:latin typeface="Arial" panose="020B0604020202020204" pitchFamily="34" charset="0"/>
              </a:defRPr>
            </a:lvl2pPr>
            <a:lvl3pPr marL="915988" defTabSz="815975">
              <a:defRPr>
                <a:solidFill>
                  <a:schemeClr val="tx1"/>
                </a:solidFill>
                <a:latin typeface="Arial" panose="020B0604020202020204" pitchFamily="34" charset="0"/>
              </a:defRPr>
            </a:lvl3pPr>
            <a:lvl4pPr defTabSz="815975">
              <a:defRPr>
                <a:solidFill>
                  <a:schemeClr val="tx1"/>
                </a:solidFill>
                <a:latin typeface="Arial" panose="020B0604020202020204" pitchFamily="34" charset="0"/>
              </a:defRPr>
            </a:lvl4pPr>
            <a:lvl5pPr defTabSz="815975">
              <a:defRPr>
                <a:solidFill>
                  <a:schemeClr val="tx1"/>
                </a:solidFill>
                <a:latin typeface="Arial" panose="020B0604020202020204" pitchFamily="34" charset="0"/>
              </a:defRPr>
            </a:lvl5pPr>
            <a:lvl6pPr defTabSz="815975" fontAlgn="base">
              <a:spcBef>
                <a:spcPct val="0"/>
              </a:spcBef>
              <a:spcAft>
                <a:spcPct val="0"/>
              </a:spcAft>
              <a:defRPr>
                <a:solidFill>
                  <a:schemeClr val="tx1"/>
                </a:solidFill>
                <a:latin typeface="Arial" panose="020B0604020202020204" pitchFamily="34" charset="0"/>
              </a:defRPr>
            </a:lvl6pPr>
            <a:lvl7pPr defTabSz="815975" fontAlgn="base">
              <a:spcBef>
                <a:spcPct val="0"/>
              </a:spcBef>
              <a:spcAft>
                <a:spcPct val="0"/>
              </a:spcAft>
              <a:defRPr>
                <a:solidFill>
                  <a:schemeClr val="tx1"/>
                </a:solidFill>
                <a:latin typeface="Arial" panose="020B0604020202020204" pitchFamily="34" charset="0"/>
              </a:defRPr>
            </a:lvl7pPr>
            <a:lvl8pPr defTabSz="815975" fontAlgn="base">
              <a:spcBef>
                <a:spcPct val="0"/>
              </a:spcBef>
              <a:spcAft>
                <a:spcPct val="0"/>
              </a:spcAft>
              <a:defRPr>
                <a:solidFill>
                  <a:schemeClr val="tx1"/>
                </a:solidFill>
                <a:latin typeface="Arial" panose="020B0604020202020204" pitchFamily="34" charset="0"/>
              </a:defRPr>
            </a:lvl8pPr>
            <a:lvl9pPr defTabSz="815975" fontAlgn="base">
              <a:spcBef>
                <a:spcPct val="0"/>
              </a:spcBef>
              <a:spcAft>
                <a:spcPct val="0"/>
              </a:spcAft>
              <a:defRPr>
                <a:solidFill>
                  <a:schemeClr val="tx1"/>
                </a:solidFill>
                <a:latin typeface="Arial" panose="020B0604020202020204" pitchFamily="34" charset="0"/>
              </a:defRPr>
            </a:lvl9pPr>
          </a:lstStyle>
          <a:p>
            <a:pPr algn="ctr" eaLnBrk="0" hangingPunct="0">
              <a:lnSpc>
                <a:spcPct val="90000"/>
              </a:lnSpc>
            </a:pPr>
            <a:r>
              <a:rPr lang="en-US" b="1">
                <a:latin typeface="Helvetica" panose="020B0604020202020204" pitchFamily="34" charset="0"/>
              </a:rPr>
              <a:t>Access server</a:t>
            </a:r>
            <a:endParaRPr lang="en-US" sz="1600" b="1">
              <a:latin typeface="Helvetica" panose="020B0604020202020204" pitchFamily="34" charset="0"/>
            </a:endParaRPr>
          </a:p>
        </p:txBody>
      </p:sp>
      <p:pic>
        <p:nvPicPr>
          <p:cNvPr id="3076" name="Picture 4"/>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2925" y="1673225"/>
            <a:ext cx="65405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7" name="Rectangle 5"/>
          <p:cNvSpPr>
            <a:spLocks noChangeArrowheads="1"/>
          </p:cNvSpPr>
          <p:nvPr/>
        </p:nvSpPr>
        <p:spPr bwMode="auto">
          <a:xfrm>
            <a:off x="5373688" y="2298700"/>
            <a:ext cx="9493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1699" tIns="49957" rIns="101699" bIns="49957">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b="1">
                <a:latin typeface="Helvetica" panose="020B0604020202020204" pitchFamily="34" charset="0"/>
              </a:rPr>
              <a:t>ISDN </a:t>
            </a:r>
            <a:br>
              <a:rPr lang="en-US" b="1">
                <a:latin typeface="Helvetica" panose="020B0604020202020204" pitchFamily="34" charset="0"/>
              </a:rPr>
            </a:br>
            <a:r>
              <a:rPr lang="en-US" b="1">
                <a:latin typeface="Helvetica" panose="020B0604020202020204" pitchFamily="34" charset="0"/>
              </a:rPr>
              <a:t>switch</a:t>
            </a:r>
            <a:endParaRPr lang="en-US" sz="1300" b="1">
              <a:latin typeface="Helvetica" panose="020B0604020202020204" pitchFamily="34" charset="0"/>
            </a:endParaRPr>
          </a:p>
        </p:txBody>
      </p:sp>
      <p:sp>
        <p:nvSpPr>
          <p:cNvPr id="3078" name="Rectangle 6"/>
          <p:cNvSpPr>
            <a:spLocks noChangeArrowheads="1"/>
          </p:cNvSpPr>
          <p:nvPr/>
        </p:nvSpPr>
        <p:spPr bwMode="auto">
          <a:xfrm>
            <a:off x="3427413" y="3576638"/>
            <a:ext cx="26654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1699" tIns="49957" rIns="101699" bIns="49957">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b="1">
                <a:latin typeface="Helvetica" panose="020B0604020202020204" pitchFamily="34" charset="0"/>
              </a:rPr>
              <a:t>Data Service Unit/ Channel Service Unit</a:t>
            </a:r>
          </a:p>
        </p:txBody>
      </p:sp>
      <p:pic>
        <p:nvPicPr>
          <p:cNvPr id="3079"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324350"/>
            <a:ext cx="11938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93025" y="3148013"/>
            <a:ext cx="665163"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081" name="Rectangle 9"/>
          <p:cNvSpPr>
            <a:spLocks noChangeArrowheads="1"/>
          </p:cNvSpPr>
          <p:nvPr/>
        </p:nvSpPr>
        <p:spPr bwMode="auto">
          <a:xfrm>
            <a:off x="7288213" y="3576638"/>
            <a:ext cx="1520825"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483" tIns="51742" rIns="103483" bIns="51742">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Web Server</a:t>
            </a:r>
            <a:r>
              <a:rPr lang="en-US" sz="1600" b="1">
                <a:solidFill>
                  <a:srgbClr val="000000"/>
                </a:solidFill>
                <a:latin typeface="Helvetica" panose="020B0604020202020204" pitchFamily="34" charset="0"/>
              </a:rPr>
              <a:t> </a:t>
            </a:r>
          </a:p>
        </p:txBody>
      </p:sp>
      <p:sp>
        <p:nvSpPr>
          <p:cNvPr id="3082" name="Rectangle 10"/>
          <p:cNvSpPr>
            <a:spLocks noGrp="1" noChangeArrowheads="1"/>
          </p:cNvSpPr>
          <p:nvPr>
            <p:ph type="title"/>
          </p:nvPr>
        </p:nvSpPr>
        <p:spPr>
          <a:xfrm>
            <a:off x="457200" y="122238"/>
            <a:ext cx="7543800" cy="868362"/>
          </a:xfrm>
        </p:spPr>
        <p:txBody>
          <a:bodyPr/>
          <a:lstStyle/>
          <a:p>
            <a:pPr defTabSz="915988"/>
            <a:r>
              <a:rPr lang="en-US" u="sng"/>
              <a:t>Graphic Symbols</a:t>
            </a:r>
          </a:p>
        </p:txBody>
      </p:sp>
      <p:sp>
        <p:nvSpPr>
          <p:cNvPr id="3083" name="Rectangle 11"/>
          <p:cNvSpPr>
            <a:spLocks noChangeArrowheads="1"/>
          </p:cNvSpPr>
          <p:nvPr/>
        </p:nvSpPr>
        <p:spPr bwMode="auto">
          <a:xfrm>
            <a:off x="392113" y="2298700"/>
            <a:ext cx="908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778" tIns="46389" rIns="92778" bIns="46389">
            <a:spAutoFit/>
          </a:bodyPr>
          <a:lstStyle>
            <a:lvl1pPr defTabSz="815975">
              <a:defRPr>
                <a:solidFill>
                  <a:schemeClr val="tx1"/>
                </a:solidFill>
                <a:latin typeface="Arial" panose="020B0604020202020204" pitchFamily="34" charset="0"/>
              </a:defRPr>
            </a:lvl1pPr>
            <a:lvl2pPr defTabSz="815975">
              <a:defRPr>
                <a:solidFill>
                  <a:schemeClr val="tx1"/>
                </a:solidFill>
                <a:latin typeface="Arial" panose="020B0604020202020204" pitchFamily="34" charset="0"/>
              </a:defRPr>
            </a:lvl2pPr>
            <a:lvl3pPr marL="915988" defTabSz="815975">
              <a:defRPr>
                <a:solidFill>
                  <a:schemeClr val="tx1"/>
                </a:solidFill>
                <a:latin typeface="Arial" panose="020B0604020202020204" pitchFamily="34" charset="0"/>
              </a:defRPr>
            </a:lvl3pPr>
            <a:lvl4pPr defTabSz="815975">
              <a:defRPr>
                <a:solidFill>
                  <a:schemeClr val="tx1"/>
                </a:solidFill>
                <a:latin typeface="Arial" panose="020B0604020202020204" pitchFamily="34" charset="0"/>
              </a:defRPr>
            </a:lvl4pPr>
            <a:lvl5pPr defTabSz="815975">
              <a:defRPr>
                <a:solidFill>
                  <a:schemeClr val="tx1"/>
                </a:solidFill>
                <a:latin typeface="Arial" panose="020B0604020202020204" pitchFamily="34" charset="0"/>
              </a:defRPr>
            </a:lvl5pPr>
            <a:lvl6pPr defTabSz="815975" fontAlgn="base">
              <a:spcBef>
                <a:spcPct val="0"/>
              </a:spcBef>
              <a:spcAft>
                <a:spcPct val="0"/>
              </a:spcAft>
              <a:defRPr>
                <a:solidFill>
                  <a:schemeClr val="tx1"/>
                </a:solidFill>
                <a:latin typeface="Arial" panose="020B0604020202020204" pitchFamily="34" charset="0"/>
              </a:defRPr>
            </a:lvl6pPr>
            <a:lvl7pPr defTabSz="815975" fontAlgn="base">
              <a:spcBef>
                <a:spcPct val="0"/>
              </a:spcBef>
              <a:spcAft>
                <a:spcPct val="0"/>
              </a:spcAft>
              <a:defRPr>
                <a:solidFill>
                  <a:schemeClr val="tx1"/>
                </a:solidFill>
                <a:latin typeface="Arial" panose="020B0604020202020204" pitchFamily="34" charset="0"/>
              </a:defRPr>
            </a:lvl7pPr>
            <a:lvl8pPr defTabSz="815975" fontAlgn="base">
              <a:spcBef>
                <a:spcPct val="0"/>
              </a:spcBef>
              <a:spcAft>
                <a:spcPct val="0"/>
              </a:spcAft>
              <a:defRPr>
                <a:solidFill>
                  <a:schemeClr val="tx1"/>
                </a:solidFill>
                <a:latin typeface="Arial" panose="020B0604020202020204" pitchFamily="34" charset="0"/>
              </a:defRPr>
            </a:lvl8pPr>
            <a:lvl9pPr defTabSz="815975" fontAlgn="base">
              <a:spcBef>
                <a:spcPct val="0"/>
              </a:spcBef>
              <a:spcAft>
                <a:spcPct val="0"/>
              </a:spcAft>
              <a:defRPr>
                <a:solidFill>
                  <a:schemeClr val="tx1"/>
                </a:solidFill>
                <a:latin typeface="Arial" panose="020B0604020202020204" pitchFamily="34" charset="0"/>
              </a:defRPr>
            </a:lvl9pPr>
          </a:lstStyle>
          <a:p>
            <a:pPr algn="ctr" eaLnBrk="0" hangingPunct="0">
              <a:lnSpc>
                <a:spcPct val="90000"/>
              </a:lnSpc>
            </a:pPr>
            <a:r>
              <a:rPr lang="en-US" b="1">
                <a:solidFill>
                  <a:srgbClr val="000000"/>
                </a:solidFill>
                <a:latin typeface="Helvetica" panose="020B0604020202020204" pitchFamily="34" charset="0"/>
              </a:rPr>
              <a:t>Bridge</a:t>
            </a:r>
          </a:p>
        </p:txBody>
      </p:sp>
      <p:pic>
        <p:nvPicPr>
          <p:cNvPr id="3084" name="Picture 12"/>
          <p:cNvPicPr preferRelativeResize="0">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7213" y="1901825"/>
            <a:ext cx="590550"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5" name="Rectangle 13"/>
          <p:cNvSpPr>
            <a:spLocks noChangeArrowheads="1"/>
          </p:cNvSpPr>
          <p:nvPr/>
        </p:nvSpPr>
        <p:spPr bwMode="auto">
          <a:xfrm>
            <a:off x="1622425" y="2298700"/>
            <a:ext cx="92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778" tIns="46389" rIns="92778" bIns="46389">
            <a:spAutoFit/>
          </a:bodyPr>
          <a:lstStyle>
            <a:lvl1pPr defTabSz="815975">
              <a:defRPr>
                <a:solidFill>
                  <a:schemeClr val="tx1"/>
                </a:solidFill>
                <a:latin typeface="Arial" panose="020B0604020202020204" pitchFamily="34" charset="0"/>
              </a:defRPr>
            </a:lvl1pPr>
            <a:lvl2pPr defTabSz="815975">
              <a:defRPr>
                <a:solidFill>
                  <a:schemeClr val="tx1"/>
                </a:solidFill>
                <a:latin typeface="Arial" panose="020B0604020202020204" pitchFamily="34" charset="0"/>
              </a:defRPr>
            </a:lvl2pPr>
            <a:lvl3pPr marL="915988" defTabSz="815975">
              <a:defRPr>
                <a:solidFill>
                  <a:schemeClr val="tx1"/>
                </a:solidFill>
                <a:latin typeface="Arial" panose="020B0604020202020204" pitchFamily="34" charset="0"/>
              </a:defRPr>
            </a:lvl3pPr>
            <a:lvl4pPr defTabSz="815975">
              <a:defRPr>
                <a:solidFill>
                  <a:schemeClr val="tx1"/>
                </a:solidFill>
                <a:latin typeface="Arial" panose="020B0604020202020204" pitchFamily="34" charset="0"/>
              </a:defRPr>
            </a:lvl4pPr>
            <a:lvl5pPr defTabSz="815975">
              <a:defRPr>
                <a:solidFill>
                  <a:schemeClr val="tx1"/>
                </a:solidFill>
                <a:latin typeface="Arial" panose="020B0604020202020204" pitchFamily="34" charset="0"/>
              </a:defRPr>
            </a:lvl5pPr>
            <a:lvl6pPr defTabSz="815975" fontAlgn="base">
              <a:spcBef>
                <a:spcPct val="0"/>
              </a:spcBef>
              <a:spcAft>
                <a:spcPct val="0"/>
              </a:spcAft>
              <a:defRPr>
                <a:solidFill>
                  <a:schemeClr val="tx1"/>
                </a:solidFill>
                <a:latin typeface="Arial" panose="020B0604020202020204" pitchFamily="34" charset="0"/>
              </a:defRPr>
            </a:lvl6pPr>
            <a:lvl7pPr defTabSz="815975" fontAlgn="base">
              <a:spcBef>
                <a:spcPct val="0"/>
              </a:spcBef>
              <a:spcAft>
                <a:spcPct val="0"/>
              </a:spcAft>
              <a:defRPr>
                <a:solidFill>
                  <a:schemeClr val="tx1"/>
                </a:solidFill>
                <a:latin typeface="Arial" panose="020B0604020202020204" pitchFamily="34" charset="0"/>
              </a:defRPr>
            </a:lvl7pPr>
            <a:lvl8pPr defTabSz="815975" fontAlgn="base">
              <a:spcBef>
                <a:spcPct val="0"/>
              </a:spcBef>
              <a:spcAft>
                <a:spcPct val="0"/>
              </a:spcAft>
              <a:defRPr>
                <a:solidFill>
                  <a:schemeClr val="tx1"/>
                </a:solidFill>
                <a:latin typeface="Arial" panose="020B0604020202020204" pitchFamily="34" charset="0"/>
              </a:defRPr>
            </a:lvl8pPr>
            <a:lvl9pPr defTabSz="815975"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Switch</a:t>
            </a:r>
          </a:p>
        </p:txBody>
      </p:sp>
      <p:pic>
        <p:nvPicPr>
          <p:cNvPr id="3086"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1903413"/>
            <a:ext cx="9302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7" name="Picture 15"/>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22600" y="1838325"/>
            <a:ext cx="8255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8" name="Rectangle 16"/>
          <p:cNvSpPr>
            <a:spLocks noChangeArrowheads="1"/>
          </p:cNvSpPr>
          <p:nvPr/>
        </p:nvSpPr>
        <p:spPr bwMode="auto">
          <a:xfrm>
            <a:off x="2954338" y="2298700"/>
            <a:ext cx="1000125"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483" tIns="51742" rIns="103483" bIns="51742">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Router</a:t>
            </a:r>
            <a:r>
              <a:rPr lang="en-US" sz="1600" b="1">
                <a:solidFill>
                  <a:srgbClr val="000000"/>
                </a:solidFill>
                <a:latin typeface="Helvetica" panose="020B0604020202020204" pitchFamily="34" charset="0"/>
              </a:rPr>
              <a:t> </a:t>
            </a:r>
          </a:p>
        </p:txBody>
      </p:sp>
      <p:sp>
        <p:nvSpPr>
          <p:cNvPr id="3089" name="Line 17"/>
          <p:cNvSpPr>
            <a:spLocks noChangeShapeType="1"/>
          </p:cNvSpPr>
          <p:nvPr/>
        </p:nvSpPr>
        <p:spPr bwMode="auto">
          <a:xfrm flipH="1">
            <a:off x="779463" y="5868988"/>
            <a:ext cx="488950" cy="0"/>
          </a:xfrm>
          <a:prstGeom prst="line">
            <a:avLst/>
          </a:prstGeom>
          <a:noFill/>
          <a:ln w="28575">
            <a:solidFill>
              <a:schemeClr val="accent2"/>
            </a:solidFill>
            <a:round/>
            <a:headEnd type="none" w="sm" len="sm"/>
            <a:tailEnd type="none" w="sm" len="sm"/>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090" name="Line 18"/>
          <p:cNvSpPr>
            <a:spLocks noChangeShapeType="1"/>
          </p:cNvSpPr>
          <p:nvPr/>
        </p:nvSpPr>
        <p:spPr bwMode="auto">
          <a:xfrm flipH="1">
            <a:off x="3251200" y="5868988"/>
            <a:ext cx="488950" cy="0"/>
          </a:xfrm>
          <a:prstGeom prst="line">
            <a:avLst/>
          </a:prstGeom>
          <a:noFill/>
          <a:ln w="57150">
            <a:solidFill>
              <a:schemeClr val="accent2"/>
            </a:solidFill>
            <a:round/>
            <a:headEnd type="none" w="sm" len="sm"/>
            <a:tailEnd type="none" w="sm" len="sm"/>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091" name="Rectangle 19"/>
          <p:cNvSpPr>
            <a:spLocks noChangeArrowheads="1"/>
          </p:cNvSpPr>
          <p:nvPr/>
        </p:nvSpPr>
        <p:spPr bwMode="auto">
          <a:xfrm>
            <a:off x="447675" y="5981700"/>
            <a:ext cx="119538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483" tIns="51742" rIns="103483" bIns="51742">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Ethernet</a:t>
            </a:r>
            <a:endParaRPr lang="en-US" sz="1600" b="1">
              <a:solidFill>
                <a:srgbClr val="000000"/>
              </a:solidFill>
              <a:latin typeface="Helvetica" panose="020B0604020202020204" pitchFamily="34" charset="0"/>
            </a:endParaRPr>
          </a:p>
        </p:txBody>
      </p:sp>
      <p:sp>
        <p:nvSpPr>
          <p:cNvPr id="3092" name="Freeform 20"/>
          <p:cNvSpPr>
            <a:spLocks/>
          </p:cNvSpPr>
          <p:nvPr/>
        </p:nvSpPr>
        <p:spPr bwMode="auto">
          <a:xfrm>
            <a:off x="5057775" y="5853113"/>
            <a:ext cx="1057275" cy="133350"/>
          </a:xfrm>
          <a:custGeom>
            <a:avLst/>
            <a:gdLst>
              <a:gd name="T0" fmla="*/ 0 w 666"/>
              <a:gd name="T1" fmla="*/ 0 h 84"/>
              <a:gd name="T2" fmla="*/ 330 w 666"/>
              <a:gd name="T3" fmla="*/ 0 h 84"/>
              <a:gd name="T4" fmla="*/ 258 w 666"/>
              <a:gd name="T5" fmla="*/ 84 h 84"/>
              <a:gd name="T6" fmla="*/ 666 w 666"/>
              <a:gd name="T7" fmla="*/ 84 h 84"/>
            </a:gdLst>
            <a:ahLst/>
            <a:cxnLst>
              <a:cxn ang="0">
                <a:pos x="T0" y="T1"/>
              </a:cxn>
              <a:cxn ang="0">
                <a:pos x="T2" y="T3"/>
              </a:cxn>
              <a:cxn ang="0">
                <a:pos x="T4" y="T5"/>
              </a:cxn>
              <a:cxn ang="0">
                <a:pos x="T6" y="T7"/>
              </a:cxn>
            </a:cxnLst>
            <a:rect l="0" t="0" r="r" b="b"/>
            <a:pathLst>
              <a:path w="666" h="84">
                <a:moveTo>
                  <a:pt x="0" y="0"/>
                </a:moveTo>
                <a:lnTo>
                  <a:pt x="330" y="0"/>
                </a:lnTo>
                <a:lnTo>
                  <a:pt x="258" y="84"/>
                </a:lnTo>
                <a:lnTo>
                  <a:pt x="666" y="84"/>
                </a:lnTo>
              </a:path>
            </a:pathLst>
          </a:custGeom>
          <a:noFill/>
          <a:ln w="38100" cap="rnd" cmpd="sng">
            <a:solidFill>
              <a:schemeClr val="accent2"/>
            </a:solidFill>
            <a:prstDash val="solid"/>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093" name="Rectangle 21"/>
          <p:cNvSpPr>
            <a:spLocks noChangeArrowheads="1"/>
          </p:cNvSpPr>
          <p:nvPr/>
        </p:nvSpPr>
        <p:spPr bwMode="auto">
          <a:xfrm>
            <a:off x="5181600" y="5981700"/>
            <a:ext cx="1419225"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483" tIns="51742" rIns="103483" bIns="51742">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Serial Line</a:t>
            </a:r>
            <a:r>
              <a:rPr lang="en-US" sz="1600" b="1">
                <a:solidFill>
                  <a:srgbClr val="000000"/>
                </a:solidFill>
                <a:latin typeface="Helvetica" panose="020B0604020202020204" pitchFamily="34" charset="0"/>
              </a:rPr>
              <a:t> </a:t>
            </a:r>
          </a:p>
        </p:txBody>
      </p:sp>
      <p:sp>
        <p:nvSpPr>
          <p:cNvPr id="3094" name="Rectangle 22"/>
          <p:cNvSpPr>
            <a:spLocks noChangeArrowheads="1"/>
          </p:cNvSpPr>
          <p:nvPr/>
        </p:nvSpPr>
        <p:spPr bwMode="auto">
          <a:xfrm>
            <a:off x="2627313" y="5981700"/>
            <a:ext cx="1703387"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483" tIns="51742" rIns="103483" bIns="51742">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Fast Ethernet</a:t>
            </a:r>
            <a:endParaRPr lang="en-US" sz="1600" b="1">
              <a:solidFill>
                <a:srgbClr val="000000"/>
              </a:solidFill>
              <a:latin typeface="Helvetica" panose="020B0604020202020204" pitchFamily="34" charset="0"/>
            </a:endParaRPr>
          </a:p>
        </p:txBody>
      </p:sp>
      <p:grpSp>
        <p:nvGrpSpPr>
          <p:cNvPr id="3095" name="Group 23"/>
          <p:cNvGrpSpPr>
            <a:grpSpLocks noChangeAspect="1"/>
          </p:cNvGrpSpPr>
          <p:nvPr/>
        </p:nvGrpSpPr>
        <p:grpSpPr bwMode="auto">
          <a:xfrm>
            <a:off x="6221413" y="3367088"/>
            <a:ext cx="636587" cy="225425"/>
            <a:chOff x="322" y="3375"/>
            <a:chExt cx="445" cy="158"/>
          </a:xfrm>
        </p:grpSpPr>
        <p:sp>
          <p:nvSpPr>
            <p:cNvPr id="3096" name="Freeform 24"/>
            <p:cNvSpPr>
              <a:spLocks noChangeAspect="1"/>
            </p:cNvSpPr>
            <p:nvPr/>
          </p:nvSpPr>
          <p:spPr bwMode="auto">
            <a:xfrm>
              <a:off x="335" y="3439"/>
              <a:ext cx="295" cy="94"/>
            </a:xfrm>
            <a:custGeom>
              <a:avLst/>
              <a:gdLst>
                <a:gd name="T0" fmla="*/ 0 w 295"/>
                <a:gd name="T1" fmla="*/ 0 h 94"/>
                <a:gd name="T2" fmla="*/ 294 w 295"/>
                <a:gd name="T3" fmla="*/ 0 h 94"/>
                <a:gd name="T4" fmla="*/ 294 w 295"/>
                <a:gd name="T5" fmla="*/ 93 h 94"/>
                <a:gd name="T6" fmla="*/ 0 w 295"/>
                <a:gd name="T7" fmla="*/ 93 h 94"/>
                <a:gd name="T8" fmla="*/ 0 w 295"/>
                <a:gd name="T9" fmla="*/ 0 h 94"/>
              </a:gdLst>
              <a:ahLst/>
              <a:cxnLst>
                <a:cxn ang="0">
                  <a:pos x="T0" y="T1"/>
                </a:cxn>
                <a:cxn ang="0">
                  <a:pos x="T2" y="T3"/>
                </a:cxn>
                <a:cxn ang="0">
                  <a:pos x="T4" y="T5"/>
                </a:cxn>
                <a:cxn ang="0">
                  <a:pos x="T6" y="T7"/>
                </a:cxn>
                <a:cxn ang="0">
                  <a:pos x="T8" y="T9"/>
                </a:cxn>
              </a:cxnLst>
              <a:rect l="0" t="0" r="r" b="b"/>
              <a:pathLst>
                <a:path w="295" h="94">
                  <a:moveTo>
                    <a:pt x="0" y="0"/>
                  </a:moveTo>
                  <a:lnTo>
                    <a:pt x="294" y="0"/>
                  </a:lnTo>
                  <a:lnTo>
                    <a:pt x="294" y="93"/>
                  </a:lnTo>
                  <a:lnTo>
                    <a:pt x="0" y="93"/>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 name="Freeform 25"/>
            <p:cNvSpPr>
              <a:spLocks noChangeAspect="1"/>
            </p:cNvSpPr>
            <p:nvPr/>
          </p:nvSpPr>
          <p:spPr bwMode="auto">
            <a:xfrm>
              <a:off x="335" y="3381"/>
              <a:ext cx="432" cy="65"/>
            </a:xfrm>
            <a:custGeom>
              <a:avLst/>
              <a:gdLst>
                <a:gd name="T0" fmla="*/ 0 w 432"/>
                <a:gd name="T1" fmla="*/ 64 h 65"/>
                <a:gd name="T2" fmla="*/ 148 w 432"/>
                <a:gd name="T3" fmla="*/ 0 h 65"/>
                <a:gd name="T4" fmla="*/ 431 w 432"/>
                <a:gd name="T5" fmla="*/ 0 h 65"/>
                <a:gd name="T6" fmla="*/ 289 w 432"/>
                <a:gd name="T7" fmla="*/ 64 h 65"/>
                <a:gd name="T8" fmla="*/ 0 w 432"/>
                <a:gd name="T9" fmla="*/ 64 h 65"/>
              </a:gdLst>
              <a:ahLst/>
              <a:cxnLst>
                <a:cxn ang="0">
                  <a:pos x="T0" y="T1"/>
                </a:cxn>
                <a:cxn ang="0">
                  <a:pos x="T2" y="T3"/>
                </a:cxn>
                <a:cxn ang="0">
                  <a:pos x="T4" y="T5"/>
                </a:cxn>
                <a:cxn ang="0">
                  <a:pos x="T6" y="T7"/>
                </a:cxn>
                <a:cxn ang="0">
                  <a:pos x="T8" y="T9"/>
                </a:cxn>
              </a:cxnLst>
              <a:rect l="0" t="0" r="r" b="b"/>
              <a:pathLst>
                <a:path w="432" h="65">
                  <a:moveTo>
                    <a:pt x="0" y="64"/>
                  </a:moveTo>
                  <a:lnTo>
                    <a:pt x="148" y="0"/>
                  </a:lnTo>
                  <a:lnTo>
                    <a:pt x="431" y="0"/>
                  </a:lnTo>
                  <a:lnTo>
                    <a:pt x="289" y="64"/>
                  </a:lnTo>
                  <a:lnTo>
                    <a:pt x="0" y="6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 name="Freeform 26"/>
            <p:cNvSpPr>
              <a:spLocks noChangeAspect="1"/>
            </p:cNvSpPr>
            <p:nvPr/>
          </p:nvSpPr>
          <p:spPr bwMode="auto">
            <a:xfrm>
              <a:off x="621" y="3375"/>
              <a:ext cx="145" cy="156"/>
            </a:xfrm>
            <a:custGeom>
              <a:avLst/>
              <a:gdLst>
                <a:gd name="T0" fmla="*/ 0 w 145"/>
                <a:gd name="T1" fmla="*/ 62 h 156"/>
                <a:gd name="T2" fmla="*/ 0 w 145"/>
                <a:gd name="T3" fmla="*/ 155 h 156"/>
                <a:gd name="T4" fmla="*/ 144 w 145"/>
                <a:gd name="T5" fmla="*/ 93 h 156"/>
                <a:gd name="T6" fmla="*/ 144 w 145"/>
                <a:gd name="T7" fmla="*/ 0 h 156"/>
                <a:gd name="T8" fmla="*/ 0 w 145"/>
                <a:gd name="T9" fmla="*/ 62 h 156"/>
              </a:gdLst>
              <a:ahLst/>
              <a:cxnLst>
                <a:cxn ang="0">
                  <a:pos x="T0" y="T1"/>
                </a:cxn>
                <a:cxn ang="0">
                  <a:pos x="T2" y="T3"/>
                </a:cxn>
                <a:cxn ang="0">
                  <a:pos x="T4" y="T5"/>
                </a:cxn>
                <a:cxn ang="0">
                  <a:pos x="T6" y="T7"/>
                </a:cxn>
                <a:cxn ang="0">
                  <a:pos x="T8" y="T9"/>
                </a:cxn>
              </a:cxnLst>
              <a:rect l="0" t="0" r="r" b="b"/>
              <a:pathLst>
                <a:path w="145" h="156">
                  <a:moveTo>
                    <a:pt x="0" y="62"/>
                  </a:moveTo>
                  <a:lnTo>
                    <a:pt x="0" y="155"/>
                  </a:lnTo>
                  <a:lnTo>
                    <a:pt x="144" y="93"/>
                  </a:lnTo>
                  <a:lnTo>
                    <a:pt x="144" y="0"/>
                  </a:lnTo>
                  <a:lnTo>
                    <a:pt x="0" y="6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9" name="Freeform 27"/>
            <p:cNvSpPr>
              <a:spLocks noChangeAspect="1"/>
            </p:cNvSpPr>
            <p:nvPr/>
          </p:nvSpPr>
          <p:spPr bwMode="auto">
            <a:xfrm>
              <a:off x="327" y="3437"/>
              <a:ext cx="296" cy="94"/>
            </a:xfrm>
            <a:custGeom>
              <a:avLst/>
              <a:gdLst>
                <a:gd name="T0" fmla="*/ 0 w 296"/>
                <a:gd name="T1" fmla="*/ 0 h 94"/>
                <a:gd name="T2" fmla="*/ 295 w 296"/>
                <a:gd name="T3" fmla="*/ 0 h 94"/>
                <a:gd name="T4" fmla="*/ 295 w 296"/>
                <a:gd name="T5" fmla="*/ 93 h 94"/>
                <a:gd name="T6" fmla="*/ 0 w 296"/>
                <a:gd name="T7" fmla="*/ 93 h 94"/>
                <a:gd name="T8" fmla="*/ 0 w 296"/>
                <a:gd name="T9" fmla="*/ 0 h 94"/>
              </a:gdLst>
              <a:ahLst/>
              <a:cxnLst>
                <a:cxn ang="0">
                  <a:pos x="T0" y="T1"/>
                </a:cxn>
                <a:cxn ang="0">
                  <a:pos x="T2" y="T3"/>
                </a:cxn>
                <a:cxn ang="0">
                  <a:pos x="T4" y="T5"/>
                </a:cxn>
                <a:cxn ang="0">
                  <a:pos x="T6" y="T7"/>
                </a:cxn>
                <a:cxn ang="0">
                  <a:pos x="T8" y="T9"/>
                </a:cxn>
              </a:cxnLst>
              <a:rect l="0" t="0" r="r" b="b"/>
              <a:pathLst>
                <a:path w="296" h="94">
                  <a:moveTo>
                    <a:pt x="0" y="0"/>
                  </a:moveTo>
                  <a:lnTo>
                    <a:pt x="295" y="0"/>
                  </a:lnTo>
                  <a:lnTo>
                    <a:pt x="295" y="93"/>
                  </a:lnTo>
                  <a:lnTo>
                    <a:pt x="0" y="93"/>
                  </a:lnTo>
                  <a:lnTo>
                    <a:pt x="0" y="0"/>
                  </a:lnTo>
                </a:path>
              </a:pathLst>
            </a:custGeom>
            <a:solidFill>
              <a:srgbClr val="93917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 name="Freeform 28"/>
            <p:cNvSpPr>
              <a:spLocks noChangeAspect="1"/>
            </p:cNvSpPr>
            <p:nvPr/>
          </p:nvSpPr>
          <p:spPr bwMode="auto">
            <a:xfrm>
              <a:off x="322" y="3381"/>
              <a:ext cx="441" cy="64"/>
            </a:xfrm>
            <a:custGeom>
              <a:avLst/>
              <a:gdLst>
                <a:gd name="T0" fmla="*/ 0 w 441"/>
                <a:gd name="T1" fmla="*/ 63 h 64"/>
                <a:gd name="T2" fmla="*/ 151 w 441"/>
                <a:gd name="T3" fmla="*/ 0 h 64"/>
                <a:gd name="T4" fmla="*/ 440 w 441"/>
                <a:gd name="T5" fmla="*/ 0 h 64"/>
                <a:gd name="T6" fmla="*/ 295 w 441"/>
                <a:gd name="T7" fmla="*/ 63 h 64"/>
                <a:gd name="T8" fmla="*/ 0 w 441"/>
                <a:gd name="T9" fmla="*/ 63 h 64"/>
              </a:gdLst>
              <a:ahLst/>
              <a:cxnLst>
                <a:cxn ang="0">
                  <a:pos x="T0" y="T1"/>
                </a:cxn>
                <a:cxn ang="0">
                  <a:pos x="T2" y="T3"/>
                </a:cxn>
                <a:cxn ang="0">
                  <a:pos x="T4" y="T5"/>
                </a:cxn>
                <a:cxn ang="0">
                  <a:pos x="T6" y="T7"/>
                </a:cxn>
                <a:cxn ang="0">
                  <a:pos x="T8" y="T9"/>
                </a:cxn>
              </a:cxnLst>
              <a:rect l="0" t="0" r="r" b="b"/>
              <a:pathLst>
                <a:path w="441" h="64">
                  <a:moveTo>
                    <a:pt x="0" y="63"/>
                  </a:moveTo>
                  <a:lnTo>
                    <a:pt x="151" y="0"/>
                  </a:lnTo>
                  <a:lnTo>
                    <a:pt x="440" y="0"/>
                  </a:lnTo>
                  <a:lnTo>
                    <a:pt x="295" y="63"/>
                  </a:lnTo>
                  <a:lnTo>
                    <a:pt x="0" y="63"/>
                  </a:lnTo>
                </a:path>
              </a:pathLst>
            </a:custGeom>
            <a:solidFill>
              <a:srgbClr val="ADAA9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1" name="Freeform 29"/>
            <p:cNvSpPr>
              <a:spLocks noChangeAspect="1"/>
            </p:cNvSpPr>
            <p:nvPr/>
          </p:nvSpPr>
          <p:spPr bwMode="auto">
            <a:xfrm>
              <a:off x="617" y="3377"/>
              <a:ext cx="145" cy="150"/>
            </a:xfrm>
            <a:custGeom>
              <a:avLst/>
              <a:gdLst>
                <a:gd name="T0" fmla="*/ 0 w 145"/>
                <a:gd name="T1" fmla="*/ 62 h 150"/>
                <a:gd name="T2" fmla="*/ 0 w 145"/>
                <a:gd name="T3" fmla="*/ 149 h 150"/>
                <a:gd name="T4" fmla="*/ 144 w 145"/>
                <a:gd name="T5" fmla="*/ 86 h 150"/>
                <a:gd name="T6" fmla="*/ 144 w 145"/>
                <a:gd name="T7" fmla="*/ 0 h 150"/>
                <a:gd name="T8" fmla="*/ 0 w 145"/>
                <a:gd name="T9" fmla="*/ 62 h 150"/>
              </a:gdLst>
              <a:ahLst/>
              <a:cxnLst>
                <a:cxn ang="0">
                  <a:pos x="T0" y="T1"/>
                </a:cxn>
                <a:cxn ang="0">
                  <a:pos x="T2" y="T3"/>
                </a:cxn>
                <a:cxn ang="0">
                  <a:pos x="T4" y="T5"/>
                </a:cxn>
                <a:cxn ang="0">
                  <a:pos x="T6" y="T7"/>
                </a:cxn>
                <a:cxn ang="0">
                  <a:pos x="T8" y="T9"/>
                </a:cxn>
              </a:cxnLst>
              <a:rect l="0" t="0" r="r" b="b"/>
              <a:pathLst>
                <a:path w="145" h="150">
                  <a:moveTo>
                    <a:pt x="0" y="62"/>
                  </a:moveTo>
                  <a:lnTo>
                    <a:pt x="0" y="149"/>
                  </a:lnTo>
                  <a:lnTo>
                    <a:pt x="144" y="86"/>
                  </a:lnTo>
                  <a:lnTo>
                    <a:pt x="144" y="0"/>
                  </a:lnTo>
                  <a:lnTo>
                    <a:pt x="0" y="62"/>
                  </a:lnTo>
                </a:path>
              </a:pathLst>
            </a:custGeom>
            <a:solidFill>
              <a:srgbClr val="7F7C5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 name="Oval 30"/>
            <p:cNvSpPr>
              <a:spLocks noChangeAspect="1" noChangeArrowheads="1"/>
            </p:cNvSpPr>
            <p:nvPr/>
          </p:nvSpPr>
          <p:spPr bwMode="auto">
            <a:xfrm>
              <a:off x="349" y="3471"/>
              <a:ext cx="30" cy="31"/>
            </a:xfrm>
            <a:prstGeom prst="ellipse">
              <a:avLst/>
            </a:prstGeom>
            <a:solidFill>
              <a:srgbClr val="FF293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 name="Oval 31"/>
            <p:cNvSpPr>
              <a:spLocks noChangeAspect="1" noChangeArrowheads="1"/>
            </p:cNvSpPr>
            <p:nvPr/>
          </p:nvSpPr>
          <p:spPr bwMode="auto">
            <a:xfrm>
              <a:off x="403" y="3471"/>
              <a:ext cx="30" cy="31"/>
            </a:xfrm>
            <a:prstGeom prst="ellipse">
              <a:avLst/>
            </a:prstGeom>
            <a:solidFill>
              <a:srgbClr val="FF293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4" name="Oval 32"/>
            <p:cNvSpPr>
              <a:spLocks noChangeAspect="1" noChangeArrowheads="1"/>
            </p:cNvSpPr>
            <p:nvPr/>
          </p:nvSpPr>
          <p:spPr bwMode="auto">
            <a:xfrm>
              <a:off x="455" y="3471"/>
              <a:ext cx="30" cy="31"/>
            </a:xfrm>
            <a:prstGeom prst="ellipse">
              <a:avLst/>
            </a:prstGeom>
            <a:solidFill>
              <a:srgbClr val="FF293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5" name="Oval 33"/>
            <p:cNvSpPr>
              <a:spLocks noChangeAspect="1" noChangeArrowheads="1"/>
            </p:cNvSpPr>
            <p:nvPr/>
          </p:nvSpPr>
          <p:spPr bwMode="auto">
            <a:xfrm>
              <a:off x="508" y="3471"/>
              <a:ext cx="38" cy="31"/>
            </a:xfrm>
            <a:prstGeom prst="ellipse">
              <a:avLst/>
            </a:prstGeom>
            <a:solidFill>
              <a:srgbClr val="FF293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6" name="Oval 34"/>
            <p:cNvSpPr>
              <a:spLocks noChangeAspect="1" noChangeArrowheads="1"/>
            </p:cNvSpPr>
            <p:nvPr/>
          </p:nvSpPr>
          <p:spPr bwMode="auto">
            <a:xfrm>
              <a:off x="569" y="3471"/>
              <a:ext cx="29" cy="31"/>
            </a:xfrm>
            <a:prstGeom prst="ellipse">
              <a:avLst/>
            </a:prstGeom>
            <a:solidFill>
              <a:srgbClr val="FF293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07" name="Group 35"/>
          <p:cNvGrpSpPr>
            <a:grpSpLocks/>
          </p:cNvGrpSpPr>
          <p:nvPr/>
        </p:nvGrpSpPr>
        <p:grpSpPr bwMode="auto">
          <a:xfrm>
            <a:off x="4260850" y="3282950"/>
            <a:ext cx="1077913" cy="309563"/>
            <a:chOff x="2457" y="2475"/>
            <a:chExt cx="604" cy="173"/>
          </a:xfrm>
        </p:grpSpPr>
        <p:pic>
          <p:nvPicPr>
            <p:cNvPr id="3108" name="Picture 3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8" y="2475"/>
              <a:ext cx="510"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109" name="Rectangle 37"/>
            <p:cNvSpPr>
              <a:spLocks noChangeArrowheads="1"/>
            </p:cNvSpPr>
            <p:nvPr/>
          </p:nvSpPr>
          <p:spPr bwMode="auto">
            <a:xfrm>
              <a:off x="2457" y="2482"/>
              <a:ext cx="604"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1699" tIns="49957" rIns="101699" bIns="49957">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eaLnBrk="0" hangingPunct="0">
                <a:spcBef>
                  <a:spcPct val="50000"/>
                </a:spcBef>
              </a:pPr>
              <a:r>
                <a:rPr lang="en-US" sz="1300" b="1">
                  <a:latin typeface="Helvetica" panose="020B0604020202020204" pitchFamily="34" charset="0"/>
                </a:rPr>
                <a:t>DSU/CSU</a:t>
              </a:r>
            </a:p>
          </p:txBody>
        </p:sp>
      </p:grpSp>
      <p:pic>
        <p:nvPicPr>
          <p:cNvPr id="3110" name="Picture 38"/>
          <p:cNvPicPr preferRelativeResize="0">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5488" y="3003550"/>
            <a:ext cx="650875"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11" name="Picture 39"/>
          <p:cNvPicPr preferRelativeResize="0">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76500" y="2994025"/>
            <a:ext cx="374650"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12" name="Rectangle 40"/>
          <p:cNvSpPr>
            <a:spLocks noChangeArrowheads="1"/>
          </p:cNvSpPr>
          <p:nvPr/>
        </p:nvSpPr>
        <p:spPr bwMode="auto">
          <a:xfrm>
            <a:off x="1974850" y="3576638"/>
            <a:ext cx="135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778" tIns="46389" rIns="92778" bIns="46389">
            <a:spAutoFit/>
          </a:bodyPr>
          <a:lstStyle>
            <a:lvl1pPr defTabSz="815975">
              <a:defRPr>
                <a:solidFill>
                  <a:schemeClr val="tx1"/>
                </a:solidFill>
                <a:latin typeface="Arial" panose="020B0604020202020204" pitchFamily="34" charset="0"/>
              </a:defRPr>
            </a:lvl1pPr>
            <a:lvl2pPr defTabSz="815975">
              <a:defRPr>
                <a:solidFill>
                  <a:schemeClr val="tx1"/>
                </a:solidFill>
                <a:latin typeface="Arial" panose="020B0604020202020204" pitchFamily="34" charset="0"/>
              </a:defRPr>
            </a:lvl2pPr>
            <a:lvl3pPr marL="915988" defTabSz="815975">
              <a:defRPr>
                <a:solidFill>
                  <a:schemeClr val="tx1"/>
                </a:solidFill>
                <a:latin typeface="Arial" panose="020B0604020202020204" pitchFamily="34" charset="0"/>
              </a:defRPr>
            </a:lvl3pPr>
            <a:lvl4pPr defTabSz="815975">
              <a:defRPr>
                <a:solidFill>
                  <a:schemeClr val="tx1"/>
                </a:solidFill>
                <a:latin typeface="Arial" panose="020B0604020202020204" pitchFamily="34" charset="0"/>
              </a:defRPr>
            </a:lvl4pPr>
            <a:lvl5pPr defTabSz="815975">
              <a:defRPr>
                <a:solidFill>
                  <a:schemeClr val="tx1"/>
                </a:solidFill>
                <a:latin typeface="Arial" panose="020B0604020202020204" pitchFamily="34" charset="0"/>
              </a:defRPr>
            </a:lvl5pPr>
            <a:lvl6pPr defTabSz="815975" fontAlgn="base">
              <a:spcBef>
                <a:spcPct val="0"/>
              </a:spcBef>
              <a:spcAft>
                <a:spcPct val="0"/>
              </a:spcAft>
              <a:defRPr>
                <a:solidFill>
                  <a:schemeClr val="tx1"/>
                </a:solidFill>
                <a:latin typeface="Arial" panose="020B0604020202020204" pitchFamily="34" charset="0"/>
              </a:defRPr>
            </a:lvl6pPr>
            <a:lvl7pPr defTabSz="815975" fontAlgn="base">
              <a:spcBef>
                <a:spcPct val="0"/>
              </a:spcBef>
              <a:spcAft>
                <a:spcPct val="0"/>
              </a:spcAft>
              <a:defRPr>
                <a:solidFill>
                  <a:schemeClr val="tx1"/>
                </a:solidFill>
                <a:latin typeface="Arial" panose="020B0604020202020204" pitchFamily="34" charset="0"/>
              </a:defRPr>
            </a:lvl7pPr>
            <a:lvl8pPr defTabSz="815975" fontAlgn="base">
              <a:spcBef>
                <a:spcPct val="0"/>
              </a:spcBef>
              <a:spcAft>
                <a:spcPct val="0"/>
              </a:spcAft>
              <a:defRPr>
                <a:solidFill>
                  <a:schemeClr val="tx1"/>
                </a:solidFill>
                <a:latin typeface="Arial" panose="020B0604020202020204" pitchFamily="34" charset="0"/>
              </a:defRPr>
            </a:lvl8pPr>
            <a:lvl9pPr defTabSz="815975"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File Server</a:t>
            </a:r>
          </a:p>
        </p:txBody>
      </p:sp>
      <p:sp>
        <p:nvSpPr>
          <p:cNvPr id="3113" name="Rectangle 41"/>
          <p:cNvSpPr>
            <a:spLocks noChangeArrowheads="1"/>
          </p:cNvSpPr>
          <p:nvPr/>
        </p:nvSpPr>
        <p:spPr bwMode="auto">
          <a:xfrm>
            <a:off x="361950" y="3576638"/>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778" tIns="46389" rIns="92778" bIns="46389">
            <a:spAutoFit/>
          </a:bodyPr>
          <a:lstStyle>
            <a:lvl1pPr defTabSz="815975">
              <a:defRPr>
                <a:solidFill>
                  <a:schemeClr val="tx1"/>
                </a:solidFill>
                <a:latin typeface="Arial" panose="020B0604020202020204" pitchFamily="34" charset="0"/>
              </a:defRPr>
            </a:lvl1pPr>
            <a:lvl2pPr defTabSz="815975">
              <a:defRPr>
                <a:solidFill>
                  <a:schemeClr val="tx1"/>
                </a:solidFill>
                <a:latin typeface="Arial" panose="020B0604020202020204" pitchFamily="34" charset="0"/>
              </a:defRPr>
            </a:lvl2pPr>
            <a:lvl3pPr marL="915988" defTabSz="815975">
              <a:defRPr>
                <a:solidFill>
                  <a:schemeClr val="tx1"/>
                </a:solidFill>
                <a:latin typeface="Arial" panose="020B0604020202020204" pitchFamily="34" charset="0"/>
              </a:defRPr>
            </a:lvl3pPr>
            <a:lvl4pPr defTabSz="815975">
              <a:defRPr>
                <a:solidFill>
                  <a:schemeClr val="tx1"/>
                </a:solidFill>
                <a:latin typeface="Arial" panose="020B0604020202020204" pitchFamily="34" charset="0"/>
              </a:defRPr>
            </a:lvl4pPr>
            <a:lvl5pPr defTabSz="815975">
              <a:defRPr>
                <a:solidFill>
                  <a:schemeClr val="tx1"/>
                </a:solidFill>
                <a:latin typeface="Arial" panose="020B0604020202020204" pitchFamily="34" charset="0"/>
              </a:defRPr>
            </a:lvl5pPr>
            <a:lvl6pPr defTabSz="815975" fontAlgn="base">
              <a:spcBef>
                <a:spcPct val="0"/>
              </a:spcBef>
              <a:spcAft>
                <a:spcPct val="0"/>
              </a:spcAft>
              <a:defRPr>
                <a:solidFill>
                  <a:schemeClr val="tx1"/>
                </a:solidFill>
                <a:latin typeface="Arial" panose="020B0604020202020204" pitchFamily="34" charset="0"/>
              </a:defRPr>
            </a:lvl6pPr>
            <a:lvl7pPr defTabSz="815975" fontAlgn="base">
              <a:spcBef>
                <a:spcPct val="0"/>
              </a:spcBef>
              <a:spcAft>
                <a:spcPct val="0"/>
              </a:spcAft>
              <a:defRPr>
                <a:solidFill>
                  <a:schemeClr val="tx1"/>
                </a:solidFill>
                <a:latin typeface="Arial" panose="020B0604020202020204" pitchFamily="34" charset="0"/>
              </a:defRPr>
            </a:lvl7pPr>
            <a:lvl8pPr defTabSz="815975" fontAlgn="base">
              <a:spcBef>
                <a:spcPct val="0"/>
              </a:spcBef>
              <a:spcAft>
                <a:spcPct val="0"/>
              </a:spcAft>
              <a:defRPr>
                <a:solidFill>
                  <a:schemeClr val="tx1"/>
                </a:solidFill>
                <a:latin typeface="Arial" panose="020B0604020202020204" pitchFamily="34" charset="0"/>
              </a:defRPr>
            </a:lvl8pPr>
            <a:lvl9pPr defTabSz="815975"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Personal </a:t>
            </a:r>
          </a:p>
          <a:p>
            <a:pPr algn="ctr" eaLnBrk="0" hangingPunct="0"/>
            <a:r>
              <a:rPr lang="en-US" b="1">
                <a:solidFill>
                  <a:srgbClr val="000000"/>
                </a:solidFill>
                <a:latin typeface="Helvetica" panose="020B0604020202020204" pitchFamily="34" charset="0"/>
              </a:rPr>
              <a:t>computer</a:t>
            </a:r>
            <a:endParaRPr lang="en-US" sz="1600" b="1">
              <a:solidFill>
                <a:srgbClr val="000000"/>
              </a:solidFill>
              <a:latin typeface="Helvetica" panose="020B0604020202020204" pitchFamily="34" charset="0"/>
            </a:endParaRPr>
          </a:p>
        </p:txBody>
      </p:sp>
      <p:sp>
        <p:nvSpPr>
          <p:cNvPr id="3114" name="Rectangle 42"/>
          <p:cNvSpPr>
            <a:spLocks noChangeArrowheads="1"/>
          </p:cNvSpPr>
          <p:nvPr/>
        </p:nvSpPr>
        <p:spPr bwMode="auto">
          <a:xfrm>
            <a:off x="6094413" y="3576638"/>
            <a:ext cx="1063625"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483" tIns="51742" rIns="103483" bIns="51742">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Modem</a:t>
            </a:r>
            <a:r>
              <a:rPr lang="en-US" sz="1600" b="1">
                <a:solidFill>
                  <a:srgbClr val="000000"/>
                </a:solidFill>
                <a:latin typeface="Helvetica" panose="020B0604020202020204" pitchFamily="34" charset="0"/>
              </a:rPr>
              <a:t> </a:t>
            </a:r>
          </a:p>
        </p:txBody>
      </p:sp>
      <p:sp>
        <p:nvSpPr>
          <p:cNvPr id="3115" name="Oval 43"/>
          <p:cNvSpPr>
            <a:spLocks noChangeArrowheads="1"/>
          </p:cNvSpPr>
          <p:nvPr/>
        </p:nvSpPr>
        <p:spPr bwMode="auto">
          <a:xfrm>
            <a:off x="2803525" y="4321175"/>
            <a:ext cx="1638300" cy="673100"/>
          </a:xfrm>
          <a:prstGeom prst="ellipse">
            <a:avLst/>
          </a:prstGeom>
          <a:solidFill>
            <a:srgbClr val="CCFFCC"/>
          </a:solidFill>
          <a:ln w="9525">
            <a:solidFill>
              <a:schemeClr val="tx1"/>
            </a:solidFill>
            <a:round/>
            <a:headEnd type="none" w="sm" len="sm"/>
            <a:tailEnd type="none" w="sm" len="sm"/>
          </a:ln>
          <a:effectLst>
            <a:outerShdw dist="17961" dir="2700000" algn="ctr" rotWithShape="0">
              <a:schemeClr val="tx1"/>
            </a:outerShdw>
          </a:effectLst>
        </p:spPr>
        <p:txBody>
          <a:bodyPr anchor="ctr">
            <a:spAutoFit/>
          </a:bodyPr>
          <a:lstStyle/>
          <a:p>
            <a:endParaRPr lang="en-US"/>
          </a:p>
        </p:txBody>
      </p:sp>
      <p:sp>
        <p:nvSpPr>
          <p:cNvPr id="3116" name="Text Box 44"/>
          <p:cNvSpPr txBox="1">
            <a:spLocks noChangeArrowheads="1"/>
          </p:cNvSpPr>
          <p:nvPr/>
        </p:nvSpPr>
        <p:spPr bwMode="auto">
          <a:xfrm>
            <a:off x="2625725" y="4989513"/>
            <a:ext cx="2000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0" hangingPunct="0"/>
            <a:r>
              <a:rPr lang="en-US" b="1">
                <a:latin typeface="Helvetica" panose="020B0604020202020204" pitchFamily="34" charset="0"/>
              </a:rPr>
              <a:t>VLAN</a:t>
            </a:r>
          </a:p>
          <a:p>
            <a:pPr algn="ctr" eaLnBrk="0" hangingPunct="0"/>
            <a:r>
              <a:rPr lang="en-US" b="1">
                <a:latin typeface="Helvetica" panose="020B0604020202020204" pitchFamily="34" charset="0"/>
              </a:rPr>
              <a:t>(Color May Vary)</a:t>
            </a:r>
          </a:p>
        </p:txBody>
      </p:sp>
      <p:pic>
        <p:nvPicPr>
          <p:cNvPr id="3117" name="Picture 45"/>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408613" y="4397375"/>
            <a:ext cx="733425"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18" name="Rectangle 46"/>
          <p:cNvSpPr>
            <a:spLocks noChangeArrowheads="1"/>
          </p:cNvSpPr>
          <p:nvPr/>
        </p:nvSpPr>
        <p:spPr bwMode="auto">
          <a:xfrm>
            <a:off x="5273675" y="4989513"/>
            <a:ext cx="1003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latin typeface="Helvetica" panose="020B0604020202020204" pitchFamily="34" charset="0"/>
              </a:rPr>
              <a:t>Hub</a:t>
            </a:r>
            <a:endParaRPr lang="en-US" sz="1200" b="1">
              <a:latin typeface="Helvetica" panose="020B0604020202020204" pitchFamily="34" charset="0"/>
            </a:endParaRPr>
          </a:p>
        </p:txBody>
      </p:sp>
      <p:pic>
        <p:nvPicPr>
          <p:cNvPr id="3119" name="Picture 47"/>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178675" y="4276725"/>
            <a:ext cx="1187450" cy="7175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20" name="Rectangle 48"/>
          <p:cNvSpPr>
            <a:spLocks noChangeArrowheads="1"/>
          </p:cNvSpPr>
          <p:nvPr/>
        </p:nvSpPr>
        <p:spPr bwMode="auto">
          <a:xfrm>
            <a:off x="6618288" y="4989513"/>
            <a:ext cx="2365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latin typeface="Helvetica" panose="020B0604020202020204" pitchFamily="34" charset="0"/>
              </a:rPr>
              <a:t>Network Cloud or Broadcast Domain</a:t>
            </a:r>
          </a:p>
        </p:txBody>
      </p:sp>
      <p:sp>
        <p:nvSpPr>
          <p:cNvPr id="3121" name="Rectangle 49"/>
          <p:cNvSpPr>
            <a:spLocks noChangeArrowheads="1"/>
          </p:cNvSpPr>
          <p:nvPr/>
        </p:nvSpPr>
        <p:spPr bwMode="auto">
          <a:xfrm>
            <a:off x="7051675" y="5981700"/>
            <a:ext cx="1997075"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483" tIns="51742" rIns="103483" bIns="51742">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Circuit Switched</a:t>
            </a:r>
            <a:br>
              <a:rPr lang="en-US" b="1">
                <a:solidFill>
                  <a:srgbClr val="000000"/>
                </a:solidFill>
                <a:latin typeface="Helvetica" panose="020B0604020202020204" pitchFamily="34" charset="0"/>
              </a:rPr>
            </a:br>
            <a:r>
              <a:rPr lang="en-US" b="1">
                <a:solidFill>
                  <a:srgbClr val="000000"/>
                </a:solidFill>
                <a:latin typeface="Helvetica" panose="020B0604020202020204" pitchFamily="34" charset="0"/>
              </a:rPr>
              <a:t>Line</a:t>
            </a:r>
            <a:r>
              <a:rPr lang="en-US" sz="1600" b="1">
                <a:solidFill>
                  <a:srgbClr val="000000"/>
                </a:solidFill>
                <a:latin typeface="Helvetica" panose="020B0604020202020204" pitchFamily="34" charset="0"/>
              </a:rPr>
              <a:t> </a:t>
            </a:r>
          </a:p>
        </p:txBody>
      </p:sp>
      <p:pic>
        <p:nvPicPr>
          <p:cNvPr id="3122" name="Picture 5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759575" y="1724025"/>
            <a:ext cx="60007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3" name="Picture 51"/>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002588" y="1728788"/>
            <a:ext cx="6032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24" name="Picture 52"/>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559425" y="1739900"/>
            <a:ext cx="57626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25" name="Rectangle 53"/>
          <p:cNvSpPr>
            <a:spLocks noChangeArrowheads="1"/>
          </p:cNvSpPr>
          <p:nvPr/>
        </p:nvSpPr>
        <p:spPr bwMode="auto">
          <a:xfrm>
            <a:off x="6350000" y="2298700"/>
            <a:ext cx="14192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1699" tIns="49957" rIns="101699" bIns="49957">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b="1">
                <a:latin typeface="Helvetica" panose="020B0604020202020204" pitchFamily="34" charset="0"/>
              </a:rPr>
              <a:t>Multi-layer </a:t>
            </a:r>
            <a:br>
              <a:rPr lang="en-US" b="1">
                <a:latin typeface="Helvetica" panose="020B0604020202020204" pitchFamily="34" charset="0"/>
              </a:rPr>
            </a:br>
            <a:r>
              <a:rPr lang="en-US" b="1">
                <a:latin typeface="Helvetica" panose="020B0604020202020204" pitchFamily="34" charset="0"/>
              </a:rPr>
              <a:t>switch</a:t>
            </a:r>
            <a:endParaRPr lang="en-US" sz="1300" b="1">
              <a:latin typeface="Helvetica" panose="020B0604020202020204" pitchFamily="34" charset="0"/>
            </a:endParaRPr>
          </a:p>
        </p:txBody>
      </p:sp>
      <p:sp>
        <p:nvSpPr>
          <p:cNvPr id="3126" name="Rectangle 54"/>
          <p:cNvSpPr>
            <a:spLocks noChangeArrowheads="1"/>
          </p:cNvSpPr>
          <p:nvPr/>
        </p:nvSpPr>
        <p:spPr bwMode="auto">
          <a:xfrm>
            <a:off x="7594600" y="2209800"/>
            <a:ext cx="14192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1699" tIns="49957" rIns="101699" bIns="49957">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b="1">
                <a:latin typeface="Helvetica" panose="020B0604020202020204" pitchFamily="34" charset="0"/>
              </a:rPr>
              <a:t>Network </a:t>
            </a:r>
            <a:br>
              <a:rPr lang="en-US" b="1">
                <a:latin typeface="Helvetica" panose="020B0604020202020204" pitchFamily="34" charset="0"/>
              </a:rPr>
            </a:br>
            <a:r>
              <a:rPr lang="en-US" b="1">
                <a:latin typeface="Helvetica" panose="020B0604020202020204" pitchFamily="34" charset="0"/>
              </a:rPr>
              <a:t>switch</a:t>
            </a:r>
            <a:endParaRPr lang="en-US" sz="1300" b="1">
              <a:latin typeface="Helvetica" panose="020B0604020202020204" pitchFamily="34" charset="0"/>
            </a:endParaRPr>
          </a:p>
        </p:txBody>
      </p:sp>
      <p:sp>
        <p:nvSpPr>
          <p:cNvPr id="3127" name="Freeform 55"/>
          <p:cNvSpPr>
            <a:spLocks/>
          </p:cNvSpPr>
          <p:nvPr/>
        </p:nvSpPr>
        <p:spPr bwMode="auto">
          <a:xfrm>
            <a:off x="7410450" y="5853113"/>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chemeClr val="accent2"/>
            </a:solidFill>
            <a:prstDash val="dash"/>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Tree>
    <p:extLst>
      <p:ext uri="{BB962C8B-B14F-4D97-AF65-F5344CB8AC3E}">
        <p14:creationId xmlns:p14="http://schemas.microsoft.com/office/powerpoint/2010/main" val="420058889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rtlCol="0">
            <a:normAutofit/>
          </a:bodyPr>
          <a:lstStyle/>
          <a:p>
            <a:pPr fontAlgn="auto">
              <a:spcAft>
                <a:spcPts val="0"/>
              </a:spcAft>
              <a:defRPr/>
            </a:pPr>
            <a:r>
              <a:rPr lang="en-US" sz="3600" b="1" dirty="0">
                <a:solidFill>
                  <a:srgbClr val="FF0000"/>
                </a:solidFill>
              </a:rPr>
              <a:t>High Level - Campus-Network Diagram</a:t>
            </a:r>
            <a:endParaRPr lang="en-US" b="1" dirty="0">
              <a:solidFill>
                <a:srgbClr val="FF0000"/>
              </a:solidFill>
            </a:endParaRPr>
          </a:p>
        </p:txBody>
      </p:sp>
      <p:pic>
        <p:nvPicPr>
          <p:cNvPr id="2051" name="Picture 65" descr="routing switch 9304m"/>
          <p:cNvPicPr>
            <a:picLocks noChangeAspect="1" noChangeArrowheads="1"/>
          </p:cNvPicPr>
          <p:nvPr/>
        </p:nvPicPr>
        <p:blipFill>
          <a:blip r:embed="rId3">
            <a:clrChange>
              <a:clrFrom>
                <a:srgbClr val="FFFFFF"/>
              </a:clrFrom>
              <a:clrTo>
                <a:srgbClr val="FFFFFF">
                  <a:alpha val="0"/>
                </a:srgbClr>
              </a:clrTo>
            </a:clrChange>
            <a:lum bright="6000" contrast="6000"/>
          </a:blip>
          <a:srcRect l="4411" t="16270" r="3235" b="17592"/>
          <a:stretch>
            <a:fillRect/>
          </a:stretch>
        </p:blipFill>
        <p:spPr bwMode="auto">
          <a:xfrm>
            <a:off x="4114800" y="3276600"/>
            <a:ext cx="1752600" cy="1250188"/>
          </a:xfrm>
          <a:prstGeom prst="rect">
            <a:avLst/>
          </a:prstGeom>
          <a:noFill/>
          <a:ln w="9525">
            <a:noFill/>
            <a:miter lim="800000"/>
            <a:headEnd/>
            <a:tailEnd/>
          </a:ln>
        </p:spPr>
      </p:pic>
      <p:pic>
        <p:nvPicPr>
          <p:cNvPr id="2052" name="Picture 45" descr="switch 2324"/>
          <p:cNvPicPr>
            <a:picLocks noChangeAspect="1" noChangeArrowheads="1"/>
          </p:cNvPicPr>
          <p:nvPr/>
        </p:nvPicPr>
        <p:blipFill>
          <a:blip r:embed="rId4">
            <a:clrChange>
              <a:clrFrom>
                <a:srgbClr val="FFFFFF"/>
              </a:clrFrom>
              <a:clrTo>
                <a:srgbClr val="FFFFFF">
                  <a:alpha val="0"/>
                </a:srgbClr>
              </a:clrTo>
            </a:clrChange>
          </a:blip>
          <a:srcRect t="9756" b="11382"/>
          <a:stretch>
            <a:fillRect/>
          </a:stretch>
        </p:blipFill>
        <p:spPr bwMode="auto">
          <a:xfrm>
            <a:off x="1447800" y="4343400"/>
            <a:ext cx="1014413" cy="152400"/>
          </a:xfrm>
          <a:prstGeom prst="rect">
            <a:avLst/>
          </a:prstGeom>
          <a:noFill/>
          <a:ln w="9525">
            <a:noFill/>
            <a:miter lim="800000"/>
            <a:headEnd/>
            <a:tailEnd/>
          </a:ln>
        </p:spPr>
      </p:pic>
      <p:pic>
        <p:nvPicPr>
          <p:cNvPr id="2053" name="Picture 47" descr="switch 2312"/>
          <p:cNvPicPr>
            <a:picLocks noChangeAspect="1" noChangeArrowheads="1"/>
          </p:cNvPicPr>
          <p:nvPr/>
        </p:nvPicPr>
        <p:blipFill>
          <a:blip r:embed="rId5">
            <a:clrChange>
              <a:clrFrom>
                <a:srgbClr val="FFFFFF"/>
              </a:clrFrom>
              <a:clrTo>
                <a:srgbClr val="FFFFFF">
                  <a:alpha val="0"/>
                </a:srgbClr>
              </a:clrTo>
            </a:clrChange>
          </a:blip>
          <a:srcRect t="11290" b="11290"/>
          <a:stretch>
            <a:fillRect/>
          </a:stretch>
        </p:blipFill>
        <p:spPr bwMode="auto">
          <a:xfrm>
            <a:off x="4343400" y="5486400"/>
            <a:ext cx="1019175" cy="152400"/>
          </a:xfrm>
          <a:prstGeom prst="rect">
            <a:avLst/>
          </a:prstGeom>
          <a:noFill/>
          <a:ln w="9525">
            <a:noFill/>
            <a:miter lim="800000"/>
            <a:headEnd/>
            <a:tailEnd/>
          </a:ln>
        </p:spPr>
      </p:pic>
      <p:pic>
        <p:nvPicPr>
          <p:cNvPr id="2054" name="Picture 8" descr="photo of D510 ultra-slim desktop with monito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029200" y="5867400"/>
            <a:ext cx="465138" cy="517525"/>
          </a:xfrm>
          <a:prstGeom prst="rect">
            <a:avLst/>
          </a:prstGeom>
          <a:noFill/>
          <a:ln w="9525">
            <a:noFill/>
            <a:miter lim="800000"/>
            <a:headEnd/>
            <a:tailEnd/>
          </a:ln>
        </p:spPr>
      </p:pic>
      <p:pic>
        <p:nvPicPr>
          <p:cNvPr id="2056" name="Picture 45" descr="switch 2324"/>
          <p:cNvPicPr>
            <a:picLocks noChangeAspect="1" noChangeArrowheads="1"/>
          </p:cNvPicPr>
          <p:nvPr/>
        </p:nvPicPr>
        <p:blipFill>
          <a:blip r:embed="rId7">
            <a:clrChange>
              <a:clrFrom>
                <a:srgbClr val="FFFFFF"/>
              </a:clrFrom>
              <a:clrTo>
                <a:srgbClr val="FFFFFF">
                  <a:alpha val="0"/>
                </a:srgbClr>
              </a:clrTo>
            </a:clrChange>
          </a:blip>
          <a:srcRect t="11382" b="9756"/>
          <a:stretch>
            <a:fillRect/>
          </a:stretch>
        </p:blipFill>
        <p:spPr bwMode="auto">
          <a:xfrm>
            <a:off x="6705600" y="3444875"/>
            <a:ext cx="1014413" cy="153988"/>
          </a:xfrm>
          <a:prstGeom prst="rect">
            <a:avLst/>
          </a:prstGeom>
          <a:noFill/>
          <a:ln w="9525">
            <a:noFill/>
            <a:miter lim="800000"/>
            <a:headEnd/>
            <a:tailEnd/>
          </a:ln>
        </p:spPr>
      </p:pic>
      <p:pic>
        <p:nvPicPr>
          <p:cNvPr id="2057" name="Picture 45" descr="switch 2324"/>
          <p:cNvPicPr>
            <a:picLocks noChangeAspect="1" noChangeArrowheads="1"/>
          </p:cNvPicPr>
          <p:nvPr/>
        </p:nvPicPr>
        <p:blipFill>
          <a:blip r:embed="rId7">
            <a:clrChange>
              <a:clrFrom>
                <a:srgbClr val="FFFFFF"/>
              </a:clrFrom>
              <a:clrTo>
                <a:srgbClr val="FFFFFF">
                  <a:alpha val="0"/>
                </a:srgbClr>
              </a:clrTo>
            </a:clrChange>
          </a:blip>
          <a:srcRect t="11382" b="9756"/>
          <a:stretch>
            <a:fillRect/>
          </a:stretch>
        </p:blipFill>
        <p:spPr bwMode="auto">
          <a:xfrm>
            <a:off x="1447800" y="4568826"/>
            <a:ext cx="1014413" cy="153987"/>
          </a:xfrm>
          <a:prstGeom prst="rect">
            <a:avLst/>
          </a:prstGeom>
          <a:noFill/>
          <a:ln w="9525">
            <a:noFill/>
            <a:miter lim="800000"/>
            <a:headEnd/>
            <a:tailEnd/>
          </a:ln>
        </p:spPr>
      </p:pic>
      <p:pic>
        <p:nvPicPr>
          <p:cNvPr id="2058" name="Picture 45" descr="switch 2324"/>
          <p:cNvPicPr>
            <a:picLocks noChangeAspect="1" noChangeArrowheads="1"/>
          </p:cNvPicPr>
          <p:nvPr/>
        </p:nvPicPr>
        <p:blipFill>
          <a:blip r:embed="rId7">
            <a:clrChange>
              <a:clrFrom>
                <a:srgbClr val="FFFFFF"/>
              </a:clrFrom>
              <a:clrTo>
                <a:srgbClr val="FFFFFF">
                  <a:alpha val="0"/>
                </a:srgbClr>
              </a:clrTo>
            </a:clrChange>
          </a:blip>
          <a:srcRect t="11382" b="9756"/>
          <a:stretch>
            <a:fillRect/>
          </a:stretch>
        </p:blipFill>
        <p:spPr bwMode="auto">
          <a:xfrm>
            <a:off x="1447800" y="4772026"/>
            <a:ext cx="1014413" cy="153987"/>
          </a:xfrm>
          <a:prstGeom prst="rect">
            <a:avLst/>
          </a:prstGeom>
          <a:noFill/>
          <a:ln w="9525">
            <a:noFill/>
            <a:miter lim="800000"/>
            <a:headEnd/>
            <a:tailEnd/>
          </a:ln>
        </p:spPr>
      </p:pic>
      <p:pic>
        <p:nvPicPr>
          <p:cNvPr id="2059" name="Picture 45" descr="switch 2324"/>
          <p:cNvPicPr>
            <a:picLocks noChangeAspect="1" noChangeArrowheads="1"/>
          </p:cNvPicPr>
          <p:nvPr/>
        </p:nvPicPr>
        <p:blipFill>
          <a:blip r:embed="rId7">
            <a:clrChange>
              <a:clrFrom>
                <a:srgbClr val="FFFFFF"/>
              </a:clrFrom>
              <a:clrTo>
                <a:srgbClr val="FFFFFF">
                  <a:alpha val="0"/>
                </a:srgbClr>
              </a:clrTo>
            </a:clrChange>
          </a:blip>
          <a:srcRect t="11382" b="9756"/>
          <a:stretch>
            <a:fillRect/>
          </a:stretch>
        </p:blipFill>
        <p:spPr bwMode="auto">
          <a:xfrm>
            <a:off x="1447800" y="5532438"/>
            <a:ext cx="1014413" cy="153987"/>
          </a:xfrm>
          <a:prstGeom prst="rect">
            <a:avLst/>
          </a:prstGeom>
          <a:noFill/>
          <a:ln w="9525">
            <a:noFill/>
            <a:miter lim="800000"/>
            <a:headEnd/>
            <a:tailEnd/>
          </a:ln>
        </p:spPr>
      </p:pic>
      <p:sp>
        <p:nvSpPr>
          <p:cNvPr id="2061" name="TextBox 31"/>
          <p:cNvSpPr txBox="1">
            <a:spLocks noChangeArrowheads="1"/>
          </p:cNvSpPr>
          <p:nvPr/>
        </p:nvSpPr>
        <p:spPr bwMode="auto">
          <a:xfrm>
            <a:off x="2362200" y="5573712"/>
            <a:ext cx="1377950" cy="369888"/>
          </a:xfrm>
          <a:prstGeom prst="rect">
            <a:avLst/>
          </a:prstGeom>
          <a:noFill/>
          <a:ln w="9525">
            <a:noFill/>
            <a:miter lim="800000"/>
            <a:headEnd/>
            <a:tailEnd/>
          </a:ln>
        </p:spPr>
        <p:txBody>
          <a:bodyPr wrap="none">
            <a:spAutoFit/>
          </a:bodyPr>
          <a:lstStyle/>
          <a:p>
            <a:r>
              <a:rPr lang="en-US" dirty="0">
                <a:latin typeface="Calibri" pitchFamily="34" charset="0"/>
              </a:rPr>
              <a:t>ICTS VLAN</a:t>
            </a:r>
          </a:p>
        </p:txBody>
      </p:sp>
      <p:pic>
        <p:nvPicPr>
          <p:cNvPr id="2063" name="Picture 10" descr="iPAQ Pocket PC">
            <a:hlinkClick r:id="rId8"/>
          </p:cNvPr>
          <p:cNvPicPr>
            <a:picLocks noChangeAspect="1" noChangeArrowheads="1"/>
          </p:cNvPicPr>
          <p:nvPr/>
        </p:nvPicPr>
        <p:blipFill>
          <a:blip r:embed="rId9"/>
          <a:srcRect l="30388" t="12341" r="32945" b="13185"/>
          <a:stretch>
            <a:fillRect/>
          </a:stretch>
        </p:blipFill>
        <p:spPr bwMode="auto">
          <a:xfrm>
            <a:off x="2362200" y="5943600"/>
            <a:ext cx="381000" cy="476250"/>
          </a:xfrm>
          <a:prstGeom prst="rect">
            <a:avLst/>
          </a:prstGeom>
          <a:noFill/>
          <a:ln w="9525">
            <a:noFill/>
            <a:miter lim="800000"/>
            <a:headEnd/>
            <a:tailEnd/>
          </a:ln>
        </p:spPr>
      </p:pic>
      <p:pic>
        <p:nvPicPr>
          <p:cNvPr id="2064" name="Picture 8" descr="photo of D510 ultra-slim desktop with monito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990600" y="5943600"/>
            <a:ext cx="465138" cy="517525"/>
          </a:xfrm>
          <a:prstGeom prst="rect">
            <a:avLst/>
          </a:prstGeom>
          <a:noFill/>
          <a:ln w="9525">
            <a:noFill/>
            <a:miter lim="800000"/>
            <a:headEnd/>
            <a:tailEnd/>
          </a:ln>
        </p:spPr>
      </p:pic>
      <p:sp>
        <p:nvSpPr>
          <p:cNvPr id="2065" name="TextBox 36"/>
          <p:cNvSpPr txBox="1">
            <a:spLocks noChangeArrowheads="1"/>
          </p:cNvSpPr>
          <p:nvPr/>
        </p:nvSpPr>
        <p:spPr bwMode="auto">
          <a:xfrm>
            <a:off x="166687" y="5497512"/>
            <a:ext cx="1085554" cy="369332"/>
          </a:xfrm>
          <a:prstGeom prst="rect">
            <a:avLst/>
          </a:prstGeom>
          <a:noFill/>
          <a:ln w="9525">
            <a:noFill/>
            <a:miter lim="800000"/>
            <a:headEnd/>
            <a:tailEnd/>
          </a:ln>
        </p:spPr>
        <p:txBody>
          <a:bodyPr wrap="none">
            <a:spAutoFit/>
          </a:bodyPr>
          <a:lstStyle/>
          <a:p>
            <a:r>
              <a:rPr lang="en-US" dirty="0">
                <a:latin typeface="Calibri" pitchFamily="34" charset="0"/>
              </a:rPr>
              <a:t>EEE VLAN</a:t>
            </a:r>
          </a:p>
        </p:txBody>
      </p:sp>
      <p:sp>
        <p:nvSpPr>
          <p:cNvPr id="2066" name="TextBox 37"/>
          <p:cNvSpPr txBox="1">
            <a:spLocks noChangeArrowheads="1"/>
          </p:cNvSpPr>
          <p:nvPr/>
        </p:nvSpPr>
        <p:spPr bwMode="auto">
          <a:xfrm>
            <a:off x="3867295" y="4632976"/>
            <a:ext cx="2438400" cy="369888"/>
          </a:xfrm>
          <a:prstGeom prst="rect">
            <a:avLst/>
          </a:prstGeom>
          <a:noFill/>
          <a:ln w="9525">
            <a:noFill/>
            <a:miter lim="800000"/>
            <a:headEnd/>
            <a:tailEnd/>
          </a:ln>
        </p:spPr>
        <p:txBody>
          <a:bodyPr>
            <a:spAutoFit/>
          </a:bodyPr>
          <a:lstStyle/>
          <a:p>
            <a:pPr algn="ctr"/>
            <a:r>
              <a:rPr lang="en-US" b="1" dirty="0">
                <a:solidFill>
                  <a:srgbClr val="0000FF"/>
                </a:solidFill>
                <a:latin typeface="Calibri" pitchFamily="34" charset="0"/>
              </a:rPr>
              <a:t>Core Switches</a:t>
            </a:r>
          </a:p>
        </p:txBody>
      </p:sp>
      <p:cxnSp>
        <p:nvCxnSpPr>
          <p:cNvPr id="32" name="Straight Connector 31"/>
          <p:cNvCxnSpPr/>
          <p:nvPr/>
        </p:nvCxnSpPr>
        <p:spPr>
          <a:xfrm rot="10800000" flipV="1">
            <a:off x="868363" y="5608638"/>
            <a:ext cx="579437" cy="534987"/>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5" idx="0"/>
          </p:cNvCxnSpPr>
          <p:nvPr/>
        </p:nvCxnSpPr>
        <p:spPr>
          <a:xfrm rot="16200000" flipH="1">
            <a:off x="2228850" y="5772150"/>
            <a:ext cx="457200" cy="19050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069" name="Picture 8" descr="photo of D510 ultra-slim desktop with monito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33400" y="5791200"/>
            <a:ext cx="465138" cy="517525"/>
          </a:xfrm>
          <a:prstGeom prst="rect">
            <a:avLst/>
          </a:prstGeom>
          <a:noFill/>
          <a:ln w="9525">
            <a:noFill/>
            <a:miter lim="800000"/>
            <a:headEnd/>
            <a:tailEnd/>
          </a:ln>
        </p:spPr>
      </p:pic>
      <p:pic>
        <p:nvPicPr>
          <p:cNvPr id="2070" name="Picture 10" descr="iPAQ Pocket PC">
            <a:hlinkClick r:id="rId8"/>
          </p:cNvPr>
          <p:cNvPicPr>
            <a:picLocks noChangeAspect="1" noChangeArrowheads="1"/>
          </p:cNvPicPr>
          <p:nvPr/>
        </p:nvPicPr>
        <p:blipFill>
          <a:blip r:embed="rId9"/>
          <a:srcRect l="30388" t="12341" r="32945" b="13185"/>
          <a:stretch>
            <a:fillRect/>
          </a:stretch>
        </p:blipFill>
        <p:spPr bwMode="auto">
          <a:xfrm>
            <a:off x="2667000" y="5943600"/>
            <a:ext cx="304800" cy="476250"/>
          </a:xfrm>
          <a:prstGeom prst="rect">
            <a:avLst/>
          </a:prstGeom>
          <a:noFill/>
          <a:ln w="9525">
            <a:noFill/>
            <a:miter lim="800000"/>
            <a:headEnd/>
            <a:tailEnd/>
          </a:ln>
        </p:spPr>
      </p:pic>
      <p:pic>
        <p:nvPicPr>
          <p:cNvPr id="2071" name="Picture 10" descr="iPAQ Pocket PC">
            <a:hlinkClick r:id="rId8"/>
          </p:cNvPr>
          <p:cNvPicPr>
            <a:picLocks noChangeAspect="1" noChangeArrowheads="1"/>
          </p:cNvPicPr>
          <p:nvPr/>
        </p:nvPicPr>
        <p:blipFill>
          <a:blip r:embed="rId9"/>
          <a:srcRect l="30388" t="12341" r="32945" b="13185"/>
          <a:stretch>
            <a:fillRect/>
          </a:stretch>
        </p:blipFill>
        <p:spPr bwMode="auto">
          <a:xfrm>
            <a:off x="7391400" y="2759075"/>
            <a:ext cx="304800" cy="381000"/>
          </a:xfrm>
          <a:prstGeom prst="rect">
            <a:avLst/>
          </a:prstGeom>
          <a:noFill/>
          <a:ln w="9525">
            <a:noFill/>
            <a:miter lim="800000"/>
            <a:headEnd/>
            <a:tailEnd/>
          </a:ln>
        </p:spPr>
      </p:pic>
      <p:pic>
        <p:nvPicPr>
          <p:cNvPr id="2072" name="Picture 7" descr="image of Hewlett-Packard pavilion ze1230 notebook pc"/>
          <p:cNvPicPr>
            <a:picLocks noChangeAspect="1" noChangeArrowheads="1"/>
          </p:cNvPicPr>
          <p:nvPr/>
        </p:nvPicPr>
        <p:blipFill>
          <a:blip r:embed="rId10"/>
          <a:srcRect l="12254" t="21495" r="9804" b="9113"/>
          <a:stretch>
            <a:fillRect/>
          </a:stretch>
        </p:blipFill>
        <p:spPr bwMode="auto">
          <a:xfrm>
            <a:off x="457200" y="4695825"/>
            <a:ext cx="365125" cy="409575"/>
          </a:xfrm>
          <a:prstGeom prst="rect">
            <a:avLst/>
          </a:prstGeom>
          <a:noFill/>
          <a:ln w="9525">
            <a:noFill/>
            <a:miter lim="800000"/>
            <a:headEnd/>
            <a:tailEnd/>
          </a:ln>
        </p:spPr>
      </p:pic>
      <p:pic>
        <p:nvPicPr>
          <p:cNvPr id="2073" name="Picture 7" descr="image of Hewlett-Packard pavilion ze1230 notebook pc"/>
          <p:cNvPicPr>
            <a:picLocks noChangeAspect="1" noChangeArrowheads="1"/>
          </p:cNvPicPr>
          <p:nvPr/>
        </p:nvPicPr>
        <p:blipFill>
          <a:blip r:embed="rId10"/>
          <a:srcRect l="12254" t="21495" r="9804" b="9113"/>
          <a:stretch>
            <a:fillRect/>
          </a:stretch>
        </p:blipFill>
        <p:spPr bwMode="auto">
          <a:xfrm>
            <a:off x="8305800" y="3140075"/>
            <a:ext cx="365125" cy="409575"/>
          </a:xfrm>
          <a:prstGeom prst="rect">
            <a:avLst/>
          </a:prstGeom>
          <a:noFill/>
          <a:ln w="9525">
            <a:noFill/>
            <a:miter lim="800000"/>
            <a:headEnd/>
            <a:tailEnd/>
          </a:ln>
        </p:spPr>
      </p:pic>
      <p:pic>
        <p:nvPicPr>
          <p:cNvPr id="2074" name="Picture 8" descr="photo of D510 ultra-slim desktop with monito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629400" y="3749675"/>
            <a:ext cx="465138" cy="517525"/>
          </a:xfrm>
          <a:prstGeom prst="rect">
            <a:avLst/>
          </a:prstGeom>
          <a:noFill/>
          <a:ln w="9525">
            <a:noFill/>
            <a:miter lim="800000"/>
            <a:headEnd/>
            <a:tailEnd/>
          </a:ln>
        </p:spPr>
      </p:pic>
      <p:cxnSp>
        <p:nvCxnSpPr>
          <p:cNvPr id="42" name="Straight Connector 41"/>
          <p:cNvCxnSpPr/>
          <p:nvPr/>
        </p:nvCxnSpPr>
        <p:spPr>
          <a:xfrm rot="5400000" flipH="1" flipV="1">
            <a:off x="7111207" y="3088481"/>
            <a:ext cx="457200" cy="255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720013" y="3344863"/>
            <a:ext cx="585787" cy="1778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6924676" y="3613150"/>
            <a:ext cx="303212" cy="27463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1066800" y="4619625"/>
            <a:ext cx="381000" cy="1809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079" name="Picture 8" descr="photo of D510 ultra-slim desktop with monito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724400" y="5927725"/>
            <a:ext cx="465138" cy="517525"/>
          </a:xfrm>
          <a:prstGeom prst="rect">
            <a:avLst/>
          </a:prstGeom>
          <a:noFill/>
          <a:ln w="9525">
            <a:noFill/>
            <a:miter lim="800000"/>
            <a:headEnd/>
            <a:tailEnd/>
          </a:ln>
        </p:spPr>
      </p:pic>
      <p:cxnSp>
        <p:nvCxnSpPr>
          <p:cNvPr id="49" name="Straight Connector 48"/>
          <p:cNvCxnSpPr>
            <a:endCxn id="48" idx="0"/>
          </p:cNvCxnSpPr>
          <p:nvPr/>
        </p:nvCxnSpPr>
        <p:spPr>
          <a:xfrm rot="16200000" flipH="1">
            <a:off x="4688682" y="5826918"/>
            <a:ext cx="533400" cy="157163"/>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50" name="Picture 45" descr="switch 2324"/>
          <p:cNvPicPr>
            <a:picLocks noChangeAspect="1" noChangeArrowheads="1"/>
          </p:cNvPicPr>
          <p:nvPr/>
        </p:nvPicPr>
        <p:blipFill>
          <a:blip r:embed="rId7">
            <a:clrChange>
              <a:clrFrom>
                <a:srgbClr val="FFFFFF"/>
              </a:clrFrom>
              <a:clrTo>
                <a:srgbClr val="FFFFFF">
                  <a:alpha val="0"/>
                </a:srgbClr>
              </a:clrTo>
            </a:clrChange>
          </a:blip>
          <a:srcRect t="11382" b="9756"/>
          <a:stretch>
            <a:fillRect/>
          </a:stretch>
        </p:blipFill>
        <p:spPr bwMode="auto">
          <a:xfrm>
            <a:off x="6858000" y="5865812"/>
            <a:ext cx="1014413" cy="153988"/>
          </a:xfrm>
          <a:prstGeom prst="rect">
            <a:avLst/>
          </a:prstGeom>
          <a:noFill/>
          <a:ln w="9525">
            <a:solidFill>
              <a:schemeClr val="tx1">
                <a:lumMod val="95000"/>
                <a:lumOff val="5000"/>
              </a:schemeClr>
            </a:solidFill>
            <a:miter lim="800000"/>
            <a:headEnd/>
            <a:tailEnd/>
          </a:ln>
        </p:spPr>
      </p:pic>
      <p:pic>
        <p:nvPicPr>
          <p:cNvPr id="2082" name="Picture 45" descr="switch 2324"/>
          <p:cNvPicPr>
            <a:picLocks noChangeAspect="1" noChangeArrowheads="1"/>
          </p:cNvPicPr>
          <p:nvPr/>
        </p:nvPicPr>
        <p:blipFill>
          <a:blip r:embed="rId7">
            <a:clrChange>
              <a:clrFrom>
                <a:srgbClr val="FFFFFF"/>
              </a:clrFrom>
              <a:clrTo>
                <a:srgbClr val="FFFFFF">
                  <a:alpha val="0"/>
                </a:srgbClr>
              </a:clrTo>
            </a:clrChange>
          </a:blip>
          <a:srcRect t="11382" b="9756"/>
          <a:stretch>
            <a:fillRect/>
          </a:stretch>
        </p:blipFill>
        <p:spPr bwMode="auto">
          <a:xfrm>
            <a:off x="1447800" y="5305425"/>
            <a:ext cx="1014413" cy="153988"/>
          </a:xfrm>
          <a:prstGeom prst="rect">
            <a:avLst/>
          </a:prstGeom>
          <a:noFill/>
          <a:ln w="9525">
            <a:noFill/>
            <a:miter lim="800000"/>
            <a:headEnd/>
            <a:tailEnd/>
          </a:ln>
        </p:spPr>
      </p:pic>
      <p:sp>
        <p:nvSpPr>
          <p:cNvPr id="54" name="Cloud"/>
          <p:cNvSpPr>
            <a:spLocks noChangeAspect="1" noEditPoints="1" noChangeArrowheads="1"/>
          </p:cNvSpPr>
          <p:nvPr/>
        </p:nvSpPr>
        <p:spPr bwMode="auto">
          <a:xfrm>
            <a:off x="2970213" y="729456"/>
            <a:ext cx="1752600" cy="609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a:lstStyle/>
          <a:p>
            <a:pPr fontAlgn="auto">
              <a:spcBef>
                <a:spcPts val="0"/>
              </a:spcBef>
              <a:spcAft>
                <a:spcPts val="0"/>
              </a:spcAft>
              <a:defRPr/>
            </a:pPr>
            <a:r>
              <a:rPr lang="en-US" b="1" dirty="0">
                <a:solidFill>
                  <a:schemeClr val="bg1"/>
                </a:solidFill>
                <a:latin typeface="Calibri" pitchFamily="34" charset="0"/>
              </a:rPr>
              <a:t>INTERNET</a:t>
            </a:r>
          </a:p>
        </p:txBody>
      </p:sp>
      <p:sp>
        <p:nvSpPr>
          <p:cNvPr id="55" name="Oval 54"/>
          <p:cNvSpPr/>
          <p:nvPr/>
        </p:nvSpPr>
        <p:spPr>
          <a:xfrm>
            <a:off x="3505200" y="2057400"/>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 name="Up Arrow 55"/>
          <p:cNvSpPr/>
          <p:nvPr/>
        </p:nvSpPr>
        <p:spPr>
          <a:xfrm rot="5400000">
            <a:off x="3200400" y="2286000"/>
            <a:ext cx="381000" cy="228600"/>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2" name="Quad Arrow 71"/>
          <p:cNvSpPr/>
          <p:nvPr/>
        </p:nvSpPr>
        <p:spPr>
          <a:xfrm>
            <a:off x="3541713" y="2133600"/>
            <a:ext cx="609600" cy="533400"/>
          </a:xfrm>
          <a:prstGeom prst="quadArrow">
            <a:avLst>
              <a:gd name="adj1" fmla="val 0"/>
              <a:gd name="adj2" fmla="val 15153"/>
              <a:gd name="adj3" fmla="val 2494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7" name="Straight Arrow Connector 116"/>
          <p:cNvCxnSpPr/>
          <p:nvPr/>
        </p:nvCxnSpPr>
        <p:spPr>
          <a:xfrm rot="16200000" flipH="1">
            <a:off x="3771900" y="2857500"/>
            <a:ext cx="762000" cy="381000"/>
          </a:xfrm>
          <a:prstGeom prst="straightConnector1">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1828800" y="3543300"/>
            <a:ext cx="2362200" cy="38100"/>
          </a:xfrm>
          <a:prstGeom prst="straightConnector1">
            <a:avLst/>
          </a:prstGeom>
          <a:ln cmpd="sng">
            <a:headEnd type="none"/>
            <a:tailEnd type="none"/>
          </a:ln>
          <a:effectLst/>
        </p:spPr>
        <p:style>
          <a:lnRef idx="2">
            <a:schemeClr val="accent6"/>
          </a:lnRef>
          <a:fillRef idx="0">
            <a:schemeClr val="accent6"/>
          </a:fillRef>
          <a:effectRef idx="1">
            <a:schemeClr val="accent6"/>
          </a:effectRef>
          <a:fontRef idx="minor">
            <a:schemeClr val="tx1"/>
          </a:fontRef>
        </p:style>
      </p:cxnSp>
      <p:pic>
        <p:nvPicPr>
          <p:cNvPr id="2091" name="Picture 7" descr="image of Hewlett-Packard pavilion ze1230 notebook pc"/>
          <p:cNvPicPr>
            <a:picLocks noChangeAspect="1" noChangeArrowheads="1"/>
          </p:cNvPicPr>
          <p:nvPr/>
        </p:nvPicPr>
        <p:blipFill>
          <a:blip r:embed="rId10"/>
          <a:srcRect l="12254" t="21495" r="9804" b="9113"/>
          <a:stretch>
            <a:fillRect/>
          </a:stretch>
        </p:blipFill>
        <p:spPr bwMode="auto">
          <a:xfrm>
            <a:off x="854075" y="4543425"/>
            <a:ext cx="365125" cy="409575"/>
          </a:xfrm>
          <a:prstGeom prst="rect">
            <a:avLst/>
          </a:prstGeom>
          <a:noFill/>
          <a:ln w="9525">
            <a:noFill/>
            <a:miter lim="800000"/>
            <a:headEnd/>
            <a:tailEnd/>
          </a:ln>
        </p:spPr>
      </p:pic>
      <p:pic>
        <p:nvPicPr>
          <p:cNvPr id="2092" name="Picture 7" descr="image of Hewlett-Packard pavilion ze1230 notebook pc"/>
          <p:cNvPicPr>
            <a:picLocks noChangeAspect="1" noChangeArrowheads="1"/>
          </p:cNvPicPr>
          <p:nvPr/>
        </p:nvPicPr>
        <p:blipFill>
          <a:blip r:embed="rId10"/>
          <a:srcRect l="12254" t="21495" r="9804" b="9113"/>
          <a:stretch>
            <a:fillRect/>
          </a:stretch>
        </p:blipFill>
        <p:spPr bwMode="auto">
          <a:xfrm>
            <a:off x="838200" y="4924425"/>
            <a:ext cx="365125" cy="409575"/>
          </a:xfrm>
          <a:prstGeom prst="rect">
            <a:avLst/>
          </a:prstGeom>
          <a:noFill/>
          <a:ln w="9525">
            <a:noFill/>
            <a:miter lim="800000"/>
            <a:headEnd/>
            <a:tailEnd/>
          </a:ln>
        </p:spPr>
      </p:pic>
      <p:cxnSp>
        <p:nvCxnSpPr>
          <p:cNvPr id="127" name="Straight Arrow Connector 126"/>
          <p:cNvCxnSpPr/>
          <p:nvPr/>
        </p:nvCxnSpPr>
        <p:spPr>
          <a:xfrm flipV="1">
            <a:off x="2362200" y="3810000"/>
            <a:ext cx="1828800" cy="533400"/>
          </a:xfrm>
          <a:prstGeom prst="straightConnector1">
            <a:avLst/>
          </a:prstGeom>
          <a:ln cmpd="sng">
            <a:headEnd type="none"/>
            <a:tailEnd type="none"/>
          </a:ln>
          <a:effectLst/>
        </p:spPr>
        <p:style>
          <a:lnRef idx="2">
            <a:schemeClr val="accent6"/>
          </a:lnRef>
          <a:fillRef idx="0">
            <a:schemeClr val="accent6"/>
          </a:fillRef>
          <a:effectRef idx="1">
            <a:schemeClr val="accent6"/>
          </a:effectRef>
          <a:fontRef idx="minor">
            <a:schemeClr val="tx1"/>
          </a:fontRef>
        </p:style>
      </p:cxnSp>
      <p:cxnSp>
        <p:nvCxnSpPr>
          <p:cNvPr id="130" name="Straight Arrow Connector 129"/>
          <p:cNvCxnSpPr>
            <a:endCxn id="2052" idx="2"/>
          </p:cNvCxnSpPr>
          <p:nvPr/>
        </p:nvCxnSpPr>
        <p:spPr>
          <a:xfrm rot="5400000" flipH="1" flipV="1">
            <a:off x="1549003" y="4901010"/>
            <a:ext cx="811214" cy="794"/>
          </a:xfrm>
          <a:prstGeom prst="straightConnector1">
            <a:avLst/>
          </a:prstGeom>
          <a:ln cmpd="sng">
            <a:headEnd type="none"/>
            <a:tailEnd type="none"/>
          </a:ln>
          <a:effectLst/>
        </p:spPr>
        <p:style>
          <a:lnRef idx="2">
            <a:schemeClr val="accent6"/>
          </a:lnRef>
          <a:fillRef idx="0">
            <a:schemeClr val="accent6"/>
          </a:fillRef>
          <a:effectRef idx="1">
            <a:schemeClr val="accent6"/>
          </a:effectRef>
          <a:fontRef idx="minor">
            <a:schemeClr val="tx1"/>
          </a:fontRef>
        </p:style>
      </p:cxnSp>
      <p:pic>
        <p:nvPicPr>
          <p:cNvPr id="2095" name="Picture 8" descr="photo of D510 ultra-slim desktop with monito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85800" y="5943600"/>
            <a:ext cx="465138" cy="517525"/>
          </a:xfrm>
          <a:prstGeom prst="rect">
            <a:avLst/>
          </a:prstGeom>
          <a:noFill/>
          <a:ln w="9525">
            <a:noFill/>
            <a:miter lim="800000"/>
            <a:headEnd/>
            <a:tailEnd/>
          </a:ln>
        </p:spPr>
      </p:pic>
      <p:sp>
        <p:nvSpPr>
          <p:cNvPr id="2096" name="TextBox 37"/>
          <p:cNvSpPr txBox="1">
            <a:spLocks noChangeArrowheads="1"/>
          </p:cNvSpPr>
          <p:nvPr/>
        </p:nvSpPr>
        <p:spPr bwMode="auto">
          <a:xfrm>
            <a:off x="2648744" y="2602468"/>
            <a:ext cx="1143000" cy="369332"/>
          </a:xfrm>
          <a:prstGeom prst="rect">
            <a:avLst/>
          </a:prstGeom>
          <a:noFill/>
          <a:ln w="9525">
            <a:noFill/>
            <a:miter lim="800000"/>
            <a:headEnd/>
            <a:tailEnd/>
          </a:ln>
        </p:spPr>
        <p:txBody>
          <a:bodyPr wrap="square">
            <a:spAutoFit/>
          </a:bodyPr>
          <a:lstStyle/>
          <a:p>
            <a:pPr algn="ctr"/>
            <a:r>
              <a:rPr lang="en-US" b="1" dirty="0">
                <a:solidFill>
                  <a:srgbClr val="0000FF"/>
                </a:solidFill>
                <a:latin typeface="Calibri" pitchFamily="34" charset="0"/>
              </a:rPr>
              <a:t>Firewall</a:t>
            </a:r>
          </a:p>
        </p:txBody>
      </p:sp>
      <p:sp>
        <p:nvSpPr>
          <p:cNvPr id="2097" name="TextBox 33"/>
          <p:cNvSpPr txBox="1">
            <a:spLocks noChangeArrowheads="1"/>
          </p:cNvSpPr>
          <p:nvPr/>
        </p:nvSpPr>
        <p:spPr bwMode="auto">
          <a:xfrm>
            <a:off x="122237" y="4267200"/>
            <a:ext cx="1325563" cy="369888"/>
          </a:xfrm>
          <a:prstGeom prst="rect">
            <a:avLst/>
          </a:prstGeom>
          <a:noFill/>
          <a:ln w="9525">
            <a:noFill/>
            <a:miter lim="800000"/>
            <a:headEnd/>
            <a:tailEnd/>
          </a:ln>
        </p:spPr>
        <p:txBody>
          <a:bodyPr wrap="none">
            <a:spAutoFit/>
          </a:bodyPr>
          <a:lstStyle/>
          <a:p>
            <a:r>
              <a:rPr lang="en-US" dirty="0">
                <a:latin typeface="Calibri" pitchFamily="34" charset="0"/>
              </a:rPr>
              <a:t>CSE VLAN</a:t>
            </a:r>
          </a:p>
        </p:txBody>
      </p:sp>
      <p:cxnSp>
        <p:nvCxnSpPr>
          <p:cNvPr id="140" name="Straight Arrow Connector 139"/>
          <p:cNvCxnSpPr/>
          <p:nvPr/>
        </p:nvCxnSpPr>
        <p:spPr>
          <a:xfrm flipH="1" flipV="1">
            <a:off x="4850606" y="4526788"/>
            <a:ext cx="2382" cy="959612"/>
          </a:xfrm>
          <a:prstGeom prst="straightConnector1">
            <a:avLst/>
          </a:prstGeom>
          <a:ln cmpd="sng">
            <a:headEnd type="none"/>
            <a:tailEnd type="none"/>
          </a:ln>
          <a:effectLst/>
        </p:spPr>
        <p:style>
          <a:lnRef idx="2">
            <a:schemeClr val="accent6"/>
          </a:lnRef>
          <a:fillRef idx="0">
            <a:schemeClr val="accent6"/>
          </a:fillRef>
          <a:effectRef idx="1">
            <a:schemeClr val="accent6"/>
          </a:effectRef>
          <a:fontRef idx="minor">
            <a:schemeClr val="tx1"/>
          </a:fontRef>
        </p:style>
      </p:cxnSp>
      <p:sp>
        <p:nvSpPr>
          <p:cNvPr id="2099" name="TextBox 31"/>
          <p:cNvSpPr txBox="1">
            <a:spLocks noChangeArrowheads="1"/>
          </p:cNvSpPr>
          <p:nvPr/>
        </p:nvSpPr>
        <p:spPr bwMode="auto">
          <a:xfrm>
            <a:off x="4572000" y="6400800"/>
            <a:ext cx="1141659" cy="369332"/>
          </a:xfrm>
          <a:prstGeom prst="rect">
            <a:avLst/>
          </a:prstGeom>
          <a:noFill/>
          <a:ln w="9525">
            <a:noFill/>
            <a:miter lim="800000"/>
            <a:headEnd/>
            <a:tailEnd/>
          </a:ln>
        </p:spPr>
        <p:txBody>
          <a:bodyPr wrap="none">
            <a:spAutoFit/>
          </a:bodyPr>
          <a:lstStyle/>
          <a:p>
            <a:r>
              <a:rPr lang="en-US" b="1" dirty="0">
                <a:solidFill>
                  <a:srgbClr val="0000FF"/>
                </a:solidFill>
                <a:latin typeface="Calibri" pitchFamily="34" charset="0"/>
              </a:rPr>
              <a:t>ASB VLAN</a:t>
            </a:r>
          </a:p>
        </p:txBody>
      </p:sp>
      <p:pic>
        <p:nvPicPr>
          <p:cNvPr id="2100" name="Picture 8" descr="photo of D510 ultra-slim desktop with monito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781800" y="3902075"/>
            <a:ext cx="465138" cy="517525"/>
          </a:xfrm>
          <a:prstGeom prst="rect">
            <a:avLst/>
          </a:prstGeom>
          <a:noFill/>
          <a:ln w="9525">
            <a:noFill/>
            <a:miter lim="800000"/>
            <a:headEnd/>
            <a:tailEnd/>
          </a:ln>
        </p:spPr>
      </p:pic>
      <p:pic>
        <p:nvPicPr>
          <p:cNvPr id="2101" name="Picture 8" descr="photo of D510 ultra-slim desktop with monito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181600" y="6019800"/>
            <a:ext cx="465138" cy="517525"/>
          </a:xfrm>
          <a:prstGeom prst="rect">
            <a:avLst/>
          </a:prstGeom>
          <a:noFill/>
          <a:ln w="9525">
            <a:noFill/>
            <a:miter lim="800000"/>
            <a:headEnd/>
            <a:tailEnd/>
          </a:ln>
        </p:spPr>
      </p:pic>
      <p:cxnSp>
        <p:nvCxnSpPr>
          <p:cNvPr id="147" name="Straight Arrow Connector 146"/>
          <p:cNvCxnSpPr>
            <a:stCxn id="2056" idx="1"/>
          </p:cNvCxnSpPr>
          <p:nvPr/>
        </p:nvCxnSpPr>
        <p:spPr>
          <a:xfrm rot="10800000">
            <a:off x="5867400" y="3505201"/>
            <a:ext cx="838200" cy="16669"/>
          </a:xfrm>
          <a:prstGeom prst="straightConnector1">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104" name="TextBox 31"/>
          <p:cNvSpPr txBox="1">
            <a:spLocks noChangeArrowheads="1"/>
          </p:cNvSpPr>
          <p:nvPr/>
        </p:nvSpPr>
        <p:spPr bwMode="auto">
          <a:xfrm>
            <a:off x="7239000" y="3825875"/>
            <a:ext cx="1410964" cy="369332"/>
          </a:xfrm>
          <a:prstGeom prst="rect">
            <a:avLst/>
          </a:prstGeom>
          <a:noFill/>
          <a:ln w="9525">
            <a:noFill/>
            <a:miter lim="800000"/>
            <a:headEnd/>
            <a:tailEnd/>
          </a:ln>
        </p:spPr>
        <p:txBody>
          <a:bodyPr wrap="none">
            <a:spAutoFit/>
          </a:bodyPr>
          <a:lstStyle/>
          <a:p>
            <a:r>
              <a:rPr lang="en-US" b="1" dirty="0">
                <a:solidFill>
                  <a:srgbClr val="0000FF"/>
                </a:solidFill>
                <a:latin typeface="Calibri" pitchFamily="34" charset="0"/>
              </a:rPr>
              <a:t>Other VLANs</a:t>
            </a:r>
          </a:p>
        </p:txBody>
      </p:sp>
      <p:cxnSp>
        <p:nvCxnSpPr>
          <p:cNvPr id="154" name="Straight Arrow Connector 153"/>
          <p:cNvCxnSpPr>
            <a:endCxn id="50" idx="1"/>
          </p:cNvCxnSpPr>
          <p:nvPr/>
        </p:nvCxnSpPr>
        <p:spPr>
          <a:xfrm rot="16200000" flipH="1">
            <a:off x="5677297" y="4762103"/>
            <a:ext cx="1370806" cy="990600"/>
          </a:xfrm>
          <a:prstGeom prst="straightConnector1">
            <a:avLst/>
          </a:prstGeom>
          <a:ln cmpd="sng">
            <a:headEnd type="none"/>
            <a:tailEnd type="none"/>
          </a:ln>
          <a:effectLst/>
        </p:spPr>
        <p:style>
          <a:lnRef idx="2">
            <a:schemeClr val="accent6"/>
          </a:lnRef>
          <a:fillRef idx="0">
            <a:schemeClr val="accent6"/>
          </a:fillRef>
          <a:effectRef idx="1">
            <a:schemeClr val="accent6"/>
          </a:effectRef>
          <a:fontRef idx="minor">
            <a:schemeClr val="tx1"/>
          </a:fontRef>
        </p:style>
      </p:cxnSp>
      <p:sp>
        <p:nvSpPr>
          <p:cNvPr id="2115" name="TextBox 31"/>
          <p:cNvSpPr txBox="1">
            <a:spLocks noChangeArrowheads="1"/>
          </p:cNvSpPr>
          <p:nvPr/>
        </p:nvSpPr>
        <p:spPr bwMode="auto">
          <a:xfrm>
            <a:off x="6629400" y="6030912"/>
            <a:ext cx="1578317" cy="369332"/>
          </a:xfrm>
          <a:prstGeom prst="rect">
            <a:avLst/>
          </a:prstGeom>
          <a:noFill/>
          <a:ln w="9525">
            <a:noFill/>
            <a:miter lim="800000"/>
            <a:headEnd/>
            <a:tailEnd/>
          </a:ln>
        </p:spPr>
        <p:txBody>
          <a:bodyPr wrap="none">
            <a:spAutoFit/>
          </a:bodyPr>
          <a:lstStyle/>
          <a:p>
            <a:r>
              <a:rPr lang="en-US" b="1" dirty="0">
                <a:solidFill>
                  <a:srgbClr val="0000FF"/>
                </a:solidFill>
                <a:latin typeface="Calibri" pitchFamily="34" charset="0"/>
              </a:rPr>
              <a:t>Wireless VLAN</a:t>
            </a:r>
          </a:p>
        </p:txBody>
      </p:sp>
      <p:pic>
        <p:nvPicPr>
          <p:cNvPr id="2117" name="Picture 10" descr="iPAQ Pocket PC">
            <a:hlinkClick r:id="rId8"/>
          </p:cNvPr>
          <p:cNvPicPr>
            <a:picLocks noChangeAspect="1" noChangeArrowheads="1"/>
          </p:cNvPicPr>
          <p:nvPr/>
        </p:nvPicPr>
        <p:blipFill>
          <a:blip r:embed="rId9"/>
          <a:srcRect l="30388" t="12341" r="32945" b="13185"/>
          <a:stretch>
            <a:fillRect/>
          </a:stretch>
        </p:blipFill>
        <p:spPr bwMode="auto">
          <a:xfrm>
            <a:off x="7772400" y="4876800"/>
            <a:ext cx="304800" cy="381000"/>
          </a:xfrm>
          <a:prstGeom prst="rect">
            <a:avLst/>
          </a:prstGeom>
          <a:noFill/>
          <a:ln w="9525">
            <a:noFill/>
            <a:miter lim="800000"/>
            <a:headEnd/>
            <a:tailEnd/>
          </a:ln>
        </p:spPr>
      </p:pic>
      <p:pic>
        <p:nvPicPr>
          <p:cNvPr id="2126" name="Picture 78"/>
          <p:cNvPicPr>
            <a:picLocks noChangeAspect="1" noChangeArrowheads="1"/>
          </p:cNvPicPr>
          <p:nvPr/>
        </p:nvPicPr>
        <p:blipFill>
          <a:blip r:embed="rId11" cstate="print"/>
          <a:srcRect/>
          <a:stretch>
            <a:fillRect/>
          </a:stretch>
        </p:blipFill>
        <p:spPr bwMode="auto">
          <a:xfrm>
            <a:off x="685800" y="2057400"/>
            <a:ext cx="470726" cy="626441"/>
          </a:xfrm>
          <a:prstGeom prst="rect">
            <a:avLst/>
          </a:prstGeom>
          <a:noFill/>
          <a:ln w="9525">
            <a:noFill/>
            <a:miter lim="800000"/>
            <a:headEnd/>
            <a:tailEnd/>
          </a:ln>
          <a:effectLst/>
        </p:spPr>
      </p:pic>
      <p:pic>
        <p:nvPicPr>
          <p:cNvPr id="84" name="Picture 79"/>
          <p:cNvPicPr>
            <a:picLocks noChangeAspect="1" noChangeArrowheads="1"/>
          </p:cNvPicPr>
          <p:nvPr/>
        </p:nvPicPr>
        <p:blipFill>
          <a:blip r:embed="rId12" cstate="print"/>
          <a:srcRect/>
          <a:stretch>
            <a:fillRect/>
          </a:stretch>
        </p:blipFill>
        <p:spPr bwMode="auto">
          <a:xfrm>
            <a:off x="639064" y="3124200"/>
            <a:ext cx="351536" cy="609600"/>
          </a:xfrm>
          <a:prstGeom prst="rect">
            <a:avLst/>
          </a:prstGeom>
          <a:noFill/>
          <a:ln w="9525">
            <a:noFill/>
            <a:miter lim="800000"/>
            <a:headEnd/>
            <a:tailEnd/>
          </a:ln>
          <a:effectLst/>
        </p:spPr>
      </p:pic>
      <p:pic>
        <p:nvPicPr>
          <p:cNvPr id="86" name="Picture 79"/>
          <p:cNvPicPr>
            <a:picLocks noChangeAspect="1" noChangeArrowheads="1"/>
          </p:cNvPicPr>
          <p:nvPr/>
        </p:nvPicPr>
        <p:blipFill>
          <a:blip r:embed="rId12" cstate="print"/>
          <a:srcRect/>
          <a:stretch>
            <a:fillRect/>
          </a:stretch>
        </p:blipFill>
        <p:spPr bwMode="auto">
          <a:xfrm>
            <a:off x="943864" y="3124200"/>
            <a:ext cx="351536" cy="609600"/>
          </a:xfrm>
          <a:prstGeom prst="rect">
            <a:avLst/>
          </a:prstGeom>
          <a:noFill/>
          <a:ln w="9525">
            <a:noFill/>
            <a:miter lim="800000"/>
            <a:headEnd/>
            <a:tailEnd/>
          </a:ln>
          <a:effectLst/>
        </p:spPr>
      </p:pic>
      <p:pic>
        <p:nvPicPr>
          <p:cNvPr id="87" name="Picture 79"/>
          <p:cNvPicPr>
            <a:picLocks noChangeAspect="1" noChangeArrowheads="1"/>
          </p:cNvPicPr>
          <p:nvPr/>
        </p:nvPicPr>
        <p:blipFill>
          <a:blip r:embed="rId12" cstate="print"/>
          <a:srcRect/>
          <a:stretch>
            <a:fillRect/>
          </a:stretch>
        </p:blipFill>
        <p:spPr bwMode="auto">
          <a:xfrm>
            <a:off x="1248664" y="3124200"/>
            <a:ext cx="351536" cy="609600"/>
          </a:xfrm>
          <a:prstGeom prst="rect">
            <a:avLst/>
          </a:prstGeom>
          <a:noFill/>
          <a:ln w="9525">
            <a:noFill/>
            <a:miter lim="800000"/>
            <a:headEnd/>
            <a:tailEnd/>
          </a:ln>
          <a:effectLst/>
        </p:spPr>
      </p:pic>
      <p:pic>
        <p:nvPicPr>
          <p:cNvPr id="88" name="Picture 79"/>
          <p:cNvPicPr>
            <a:picLocks noChangeAspect="1" noChangeArrowheads="1"/>
          </p:cNvPicPr>
          <p:nvPr/>
        </p:nvPicPr>
        <p:blipFill>
          <a:blip r:embed="rId12" cstate="print"/>
          <a:srcRect/>
          <a:stretch>
            <a:fillRect/>
          </a:stretch>
        </p:blipFill>
        <p:spPr bwMode="auto">
          <a:xfrm>
            <a:off x="1553464" y="3124200"/>
            <a:ext cx="351536" cy="609600"/>
          </a:xfrm>
          <a:prstGeom prst="rect">
            <a:avLst/>
          </a:prstGeom>
          <a:noFill/>
          <a:ln w="9525">
            <a:noFill/>
            <a:miter lim="800000"/>
            <a:headEnd/>
            <a:tailEnd/>
          </a:ln>
          <a:effectLst/>
        </p:spPr>
      </p:pic>
      <p:pic>
        <p:nvPicPr>
          <p:cNvPr id="2128" name="Picture 80"/>
          <p:cNvPicPr>
            <a:picLocks noChangeAspect="1" noChangeArrowheads="1"/>
          </p:cNvPicPr>
          <p:nvPr/>
        </p:nvPicPr>
        <p:blipFill>
          <a:blip r:embed="rId13" cstate="print"/>
          <a:srcRect/>
          <a:stretch>
            <a:fillRect/>
          </a:stretch>
        </p:blipFill>
        <p:spPr bwMode="auto">
          <a:xfrm>
            <a:off x="1981200" y="5791200"/>
            <a:ext cx="448567" cy="432119"/>
          </a:xfrm>
          <a:prstGeom prst="rect">
            <a:avLst/>
          </a:prstGeom>
          <a:noFill/>
          <a:ln w="9525">
            <a:noFill/>
            <a:miter lim="800000"/>
            <a:headEnd/>
            <a:tailEnd/>
          </a:ln>
          <a:effectLst/>
        </p:spPr>
      </p:pic>
      <p:pic>
        <p:nvPicPr>
          <p:cNvPr id="2130" name="Picture 82"/>
          <p:cNvPicPr>
            <a:picLocks noChangeAspect="1" noChangeArrowheads="1"/>
          </p:cNvPicPr>
          <p:nvPr/>
        </p:nvPicPr>
        <p:blipFill>
          <a:blip r:embed="rId14"/>
          <a:srcRect/>
          <a:stretch>
            <a:fillRect/>
          </a:stretch>
        </p:blipFill>
        <p:spPr bwMode="auto">
          <a:xfrm>
            <a:off x="6934201" y="4951412"/>
            <a:ext cx="754456" cy="838200"/>
          </a:xfrm>
          <a:prstGeom prst="rect">
            <a:avLst/>
          </a:prstGeom>
          <a:noFill/>
          <a:ln w="9525">
            <a:noFill/>
            <a:miter lim="800000"/>
            <a:headEnd/>
            <a:tailEnd/>
          </a:ln>
          <a:effectLst/>
        </p:spPr>
      </p:pic>
      <p:pic>
        <p:nvPicPr>
          <p:cNvPr id="95" name="Picture 80"/>
          <p:cNvPicPr>
            <a:picLocks noChangeAspect="1" noChangeArrowheads="1"/>
          </p:cNvPicPr>
          <p:nvPr/>
        </p:nvPicPr>
        <p:blipFill>
          <a:blip r:embed="rId13" cstate="print"/>
          <a:srcRect/>
          <a:stretch>
            <a:fillRect/>
          </a:stretch>
        </p:blipFill>
        <p:spPr bwMode="auto">
          <a:xfrm>
            <a:off x="6705600" y="5168900"/>
            <a:ext cx="448567" cy="432119"/>
          </a:xfrm>
          <a:prstGeom prst="rect">
            <a:avLst/>
          </a:prstGeom>
          <a:noFill/>
          <a:ln w="9525">
            <a:noFill/>
            <a:miter lim="800000"/>
            <a:headEnd/>
            <a:tailEnd/>
          </a:ln>
          <a:effectLst/>
        </p:spPr>
      </p:pic>
      <p:cxnSp>
        <p:nvCxnSpPr>
          <p:cNvPr id="98" name="Straight Arrow Connector 97"/>
          <p:cNvCxnSpPr>
            <a:stCxn id="2051" idx="0"/>
          </p:cNvCxnSpPr>
          <p:nvPr/>
        </p:nvCxnSpPr>
        <p:spPr>
          <a:xfrm flipV="1">
            <a:off x="4991100" y="2138362"/>
            <a:ext cx="2400300" cy="1138238"/>
          </a:xfrm>
          <a:prstGeom prst="straightConnector1">
            <a:avLst/>
          </a:prstGeom>
          <a:ln cmpd="sng">
            <a:headEnd type="none"/>
            <a:tailEnd type="none"/>
          </a:ln>
          <a:effectLst/>
        </p:spPr>
        <p:style>
          <a:lnRef idx="2">
            <a:schemeClr val="accent6"/>
          </a:lnRef>
          <a:fillRef idx="0">
            <a:schemeClr val="accent6"/>
          </a:fillRef>
          <a:effectRef idx="1">
            <a:schemeClr val="accent6"/>
          </a:effectRef>
          <a:fontRef idx="minor">
            <a:schemeClr val="tx1"/>
          </a:fontRef>
        </p:style>
      </p:cxnSp>
      <p:sp>
        <p:nvSpPr>
          <p:cNvPr id="101" name="TextBox 31"/>
          <p:cNvSpPr txBox="1">
            <a:spLocks noChangeArrowheads="1"/>
          </p:cNvSpPr>
          <p:nvPr/>
        </p:nvSpPr>
        <p:spPr bwMode="auto">
          <a:xfrm>
            <a:off x="7041128" y="2139712"/>
            <a:ext cx="1680525" cy="369332"/>
          </a:xfrm>
          <a:prstGeom prst="rect">
            <a:avLst/>
          </a:prstGeom>
          <a:noFill/>
          <a:ln w="9525">
            <a:noFill/>
            <a:miter lim="800000"/>
            <a:headEnd/>
            <a:tailEnd/>
          </a:ln>
        </p:spPr>
        <p:txBody>
          <a:bodyPr wrap="none">
            <a:spAutoFit/>
          </a:bodyPr>
          <a:lstStyle/>
          <a:p>
            <a:r>
              <a:rPr lang="en-US" b="1" dirty="0" err="1">
                <a:solidFill>
                  <a:srgbClr val="0000FF"/>
                </a:solidFill>
                <a:latin typeface="Calibri" pitchFamily="34" charset="0"/>
              </a:rPr>
              <a:t>Wifi</a:t>
            </a:r>
            <a:r>
              <a:rPr lang="en-US" b="1" dirty="0">
                <a:solidFill>
                  <a:srgbClr val="0000FF"/>
                </a:solidFill>
                <a:latin typeface="Calibri" pitchFamily="34" charset="0"/>
              </a:rPr>
              <a:t> Controllers</a:t>
            </a:r>
          </a:p>
        </p:txBody>
      </p:sp>
      <p:pic>
        <p:nvPicPr>
          <p:cNvPr id="79" name="Picture 78"/>
          <p:cNvPicPr>
            <a:picLocks noChangeAspect="1" noChangeArrowheads="1"/>
          </p:cNvPicPr>
          <p:nvPr/>
        </p:nvPicPr>
        <p:blipFill>
          <a:blip r:embed="rId11" cstate="print"/>
          <a:srcRect/>
          <a:stretch>
            <a:fillRect/>
          </a:stretch>
        </p:blipFill>
        <p:spPr bwMode="auto">
          <a:xfrm>
            <a:off x="990600" y="2057400"/>
            <a:ext cx="470726" cy="626441"/>
          </a:xfrm>
          <a:prstGeom prst="rect">
            <a:avLst/>
          </a:prstGeom>
          <a:noFill/>
          <a:ln w="9525">
            <a:noFill/>
            <a:miter lim="800000"/>
            <a:headEnd/>
            <a:tailEnd/>
          </a:ln>
          <a:effectLst/>
        </p:spPr>
      </p:pic>
      <p:cxnSp>
        <p:nvCxnSpPr>
          <p:cNvPr id="83" name="Straight Arrow Connector 82"/>
          <p:cNvCxnSpPr>
            <a:endCxn id="56" idx="2"/>
          </p:cNvCxnSpPr>
          <p:nvPr/>
        </p:nvCxnSpPr>
        <p:spPr>
          <a:xfrm>
            <a:off x="1219200" y="2362200"/>
            <a:ext cx="2057400" cy="38100"/>
          </a:xfrm>
          <a:prstGeom prst="straightConnector1">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2" name="TextBox 37"/>
          <p:cNvSpPr txBox="1">
            <a:spLocks noChangeArrowheads="1"/>
          </p:cNvSpPr>
          <p:nvPr/>
        </p:nvSpPr>
        <p:spPr bwMode="auto">
          <a:xfrm>
            <a:off x="228600" y="2590800"/>
            <a:ext cx="1676400" cy="369332"/>
          </a:xfrm>
          <a:prstGeom prst="rect">
            <a:avLst/>
          </a:prstGeom>
          <a:noFill/>
          <a:ln w="9525">
            <a:noFill/>
            <a:miter lim="800000"/>
            <a:headEnd/>
            <a:tailEnd/>
          </a:ln>
        </p:spPr>
        <p:txBody>
          <a:bodyPr wrap="square">
            <a:spAutoFit/>
          </a:bodyPr>
          <a:lstStyle/>
          <a:p>
            <a:pPr algn="ctr"/>
            <a:r>
              <a:rPr lang="en-US" b="1" dirty="0">
                <a:solidFill>
                  <a:srgbClr val="0000FF"/>
                </a:solidFill>
                <a:latin typeface="Calibri" pitchFamily="34" charset="0"/>
              </a:rPr>
              <a:t>DMZ-Servers</a:t>
            </a:r>
          </a:p>
        </p:txBody>
      </p:sp>
      <p:sp>
        <p:nvSpPr>
          <p:cNvPr id="110" name="TextBox 31"/>
          <p:cNvSpPr txBox="1">
            <a:spLocks noChangeArrowheads="1"/>
          </p:cNvSpPr>
          <p:nvPr/>
        </p:nvSpPr>
        <p:spPr bwMode="auto">
          <a:xfrm>
            <a:off x="914400" y="6564868"/>
            <a:ext cx="1822871" cy="369332"/>
          </a:xfrm>
          <a:prstGeom prst="rect">
            <a:avLst/>
          </a:prstGeom>
          <a:noFill/>
          <a:ln w="9525">
            <a:noFill/>
            <a:miter lim="800000"/>
            <a:headEnd/>
            <a:tailEnd/>
          </a:ln>
        </p:spPr>
        <p:txBody>
          <a:bodyPr wrap="none">
            <a:spAutoFit/>
          </a:bodyPr>
          <a:lstStyle/>
          <a:p>
            <a:r>
              <a:rPr lang="en-US" b="1" dirty="0">
                <a:solidFill>
                  <a:srgbClr val="0000FF"/>
                </a:solidFill>
                <a:latin typeface="Calibri" pitchFamily="34" charset="0"/>
              </a:rPr>
              <a:t>Academic Blocks</a:t>
            </a:r>
          </a:p>
        </p:txBody>
      </p:sp>
      <p:sp>
        <p:nvSpPr>
          <p:cNvPr id="113" name="Rectangle 112"/>
          <p:cNvSpPr/>
          <p:nvPr/>
        </p:nvSpPr>
        <p:spPr>
          <a:xfrm>
            <a:off x="152400" y="4114800"/>
            <a:ext cx="3276600" cy="24384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6400800" y="2514600"/>
            <a:ext cx="2362200" cy="2133600"/>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Picture 7" descr="image of Hewlett-Packard pavilion ze1230 notebook pc"/>
          <p:cNvPicPr>
            <a:picLocks noChangeAspect="1" noChangeArrowheads="1"/>
          </p:cNvPicPr>
          <p:nvPr/>
        </p:nvPicPr>
        <p:blipFill>
          <a:blip r:embed="rId10"/>
          <a:srcRect l="12254" t="21495" r="9804" b="9113"/>
          <a:stretch>
            <a:fillRect/>
          </a:stretch>
        </p:blipFill>
        <p:spPr bwMode="auto">
          <a:xfrm>
            <a:off x="7696200" y="5410200"/>
            <a:ext cx="365125" cy="409575"/>
          </a:xfrm>
          <a:prstGeom prst="rect">
            <a:avLst/>
          </a:prstGeom>
          <a:noFill/>
          <a:ln w="9525">
            <a:noFill/>
            <a:miter lim="800000"/>
            <a:headEnd/>
            <a:tailEnd/>
          </a:ln>
        </p:spPr>
      </p:pic>
      <p:sp>
        <p:nvSpPr>
          <p:cNvPr id="138" name="TextBox 37"/>
          <p:cNvSpPr txBox="1">
            <a:spLocks noChangeArrowheads="1"/>
          </p:cNvSpPr>
          <p:nvPr/>
        </p:nvSpPr>
        <p:spPr bwMode="auto">
          <a:xfrm>
            <a:off x="533400" y="3657600"/>
            <a:ext cx="1676400" cy="369332"/>
          </a:xfrm>
          <a:prstGeom prst="rect">
            <a:avLst/>
          </a:prstGeom>
          <a:noFill/>
          <a:ln w="9525">
            <a:noFill/>
            <a:miter lim="800000"/>
            <a:headEnd/>
            <a:tailEnd/>
          </a:ln>
        </p:spPr>
        <p:txBody>
          <a:bodyPr wrap="square">
            <a:spAutoFit/>
          </a:bodyPr>
          <a:lstStyle/>
          <a:p>
            <a:pPr algn="ctr"/>
            <a:r>
              <a:rPr lang="en-US" b="1" dirty="0">
                <a:solidFill>
                  <a:srgbClr val="0000FF"/>
                </a:solidFill>
                <a:latin typeface="Calibri" pitchFamily="34" charset="0"/>
              </a:rPr>
              <a:t>Server VLAN</a:t>
            </a:r>
          </a:p>
        </p:txBody>
      </p:sp>
      <p:cxnSp>
        <p:nvCxnSpPr>
          <p:cNvPr id="148" name="Straight Connector 147"/>
          <p:cNvCxnSpPr>
            <a:stCxn id="54" idx="1"/>
            <a:endCxn id="55" idx="0"/>
          </p:cNvCxnSpPr>
          <p:nvPr/>
        </p:nvCxnSpPr>
        <p:spPr>
          <a:xfrm>
            <a:off x="3846513" y="1338407"/>
            <a:ext cx="1587" cy="7189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wifi controlle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49836" y="1565551"/>
            <a:ext cx="1184564" cy="59228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a:endCxn id="55" idx="1"/>
          </p:cNvCxnSpPr>
          <p:nvPr/>
        </p:nvCxnSpPr>
        <p:spPr>
          <a:xfrm>
            <a:off x="3137694" y="1208931"/>
            <a:ext cx="467939" cy="948902"/>
          </a:xfrm>
          <a:prstGeom prst="line">
            <a:avLst/>
          </a:prstGeom>
          <a:ln w="2222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8" name="Straight Connector 77"/>
          <p:cNvCxnSpPr>
            <a:endCxn id="55" idx="7"/>
          </p:cNvCxnSpPr>
          <p:nvPr/>
        </p:nvCxnSpPr>
        <p:spPr>
          <a:xfrm flipH="1">
            <a:off x="4090567" y="1132731"/>
            <a:ext cx="357608" cy="1025102"/>
          </a:xfrm>
          <a:prstGeom prst="line">
            <a:avLst/>
          </a:prstGeom>
          <a:ln w="2222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H="1">
            <a:off x="2466975" y="1524000"/>
            <a:ext cx="15880" cy="2468418"/>
          </a:xfrm>
          <a:prstGeom prst="line">
            <a:avLst/>
          </a:prstGeom>
          <a:ln>
            <a:solidFill>
              <a:schemeClr val="accent1">
                <a:shade val="95000"/>
                <a:satMod val="10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2286000" y="1343355"/>
            <a:ext cx="5324475" cy="2771445"/>
          </a:xfrm>
          <a:prstGeom prst="line">
            <a:avLst/>
          </a:prstGeom>
          <a:ln>
            <a:solidFill>
              <a:schemeClr val="accent1">
                <a:shade val="95000"/>
                <a:satMod val="105000"/>
              </a:schemeClr>
            </a:solidFill>
            <a:prstDash val="dash"/>
          </a:ln>
        </p:spPr>
        <p:style>
          <a:lnRef idx="1">
            <a:schemeClr val="accent1"/>
          </a:lnRef>
          <a:fillRef idx="0">
            <a:schemeClr val="accent1"/>
          </a:fillRef>
          <a:effectRef idx="0">
            <a:schemeClr val="accent1"/>
          </a:effectRef>
          <a:fontRef idx="minor">
            <a:schemeClr val="tx1"/>
          </a:fontRef>
        </p:style>
      </p:cxnSp>
      <p:sp>
        <p:nvSpPr>
          <p:cNvPr id="89" name="TextBox 37"/>
          <p:cNvSpPr txBox="1">
            <a:spLocks noChangeArrowheads="1"/>
          </p:cNvSpPr>
          <p:nvPr/>
        </p:nvSpPr>
        <p:spPr bwMode="auto">
          <a:xfrm>
            <a:off x="352599" y="1466156"/>
            <a:ext cx="1676400" cy="369332"/>
          </a:xfrm>
          <a:prstGeom prst="rect">
            <a:avLst/>
          </a:prstGeom>
          <a:noFill/>
          <a:ln w="9525">
            <a:noFill/>
            <a:miter lim="800000"/>
            <a:headEnd/>
            <a:tailEnd/>
          </a:ln>
        </p:spPr>
        <p:txBody>
          <a:bodyPr wrap="square">
            <a:spAutoFit/>
          </a:bodyPr>
          <a:lstStyle/>
          <a:p>
            <a:pPr algn="ctr"/>
            <a:r>
              <a:rPr lang="en-US" b="1" dirty="0">
                <a:solidFill>
                  <a:srgbClr val="C00000"/>
                </a:solidFill>
                <a:latin typeface="Calibri" pitchFamily="34" charset="0"/>
              </a:rPr>
              <a:t>DMZ</a:t>
            </a:r>
          </a:p>
        </p:txBody>
      </p:sp>
      <p:sp>
        <p:nvSpPr>
          <p:cNvPr id="90" name="TextBox 37"/>
          <p:cNvSpPr txBox="1">
            <a:spLocks noChangeArrowheads="1"/>
          </p:cNvSpPr>
          <p:nvPr/>
        </p:nvSpPr>
        <p:spPr bwMode="auto">
          <a:xfrm>
            <a:off x="4656138" y="1013929"/>
            <a:ext cx="1676400" cy="369332"/>
          </a:xfrm>
          <a:prstGeom prst="rect">
            <a:avLst/>
          </a:prstGeom>
          <a:noFill/>
          <a:ln w="9525">
            <a:noFill/>
            <a:miter lim="800000"/>
            <a:headEnd/>
            <a:tailEnd/>
          </a:ln>
        </p:spPr>
        <p:txBody>
          <a:bodyPr wrap="square">
            <a:spAutoFit/>
          </a:bodyPr>
          <a:lstStyle/>
          <a:p>
            <a:pPr algn="ctr"/>
            <a:r>
              <a:rPr lang="en-US" b="1" dirty="0">
                <a:solidFill>
                  <a:srgbClr val="C00000"/>
                </a:solidFill>
                <a:latin typeface="Calibri" pitchFamily="34" charset="0"/>
              </a:rPr>
              <a:t>WAN</a:t>
            </a:r>
          </a:p>
        </p:txBody>
      </p:sp>
      <p:cxnSp>
        <p:nvCxnSpPr>
          <p:cNvPr id="91" name="Straight Connector 90"/>
          <p:cNvCxnSpPr/>
          <p:nvPr/>
        </p:nvCxnSpPr>
        <p:spPr>
          <a:xfrm flipV="1">
            <a:off x="2492613" y="1524000"/>
            <a:ext cx="4719400" cy="3463"/>
          </a:xfrm>
          <a:prstGeom prst="line">
            <a:avLst/>
          </a:prstGeom>
          <a:ln>
            <a:solidFill>
              <a:schemeClr val="accent1">
                <a:shade val="95000"/>
                <a:satMod val="105000"/>
              </a:schemeClr>
            </a:solidFill>
            <a:prstDash val="dash"/>
          </a:ln>
        </p:spPr>
        <p:style>
          <a:lnRef idx="1">
            <a:schemeClr val="accent1"/>
          </a:lnRef>
          <a:fillRef idx="0">
            <a:schemeClr val="accent1"/>
          </a:fillRef>
          <a:effectRef idx="0">
            <a:schemeClr val="accent1"/>
          </a:effectRef>
          <a:fontRef idx="minor">
            <a:schemeClr val="tx1"/>
          </a:fontRef>
        </p:style>
      </p:cxnSp>
      <p:sp>
        <p:nvSpPr>
          <p:cNvPr id="99" name="TextBox 37"/>
          <p:cNvSpPr txBox="1">
            <a:spLocks noChangeArrowheads="1"/>
          </p:cNvSpPr>
          <p:nvPr/>
        </p:nvSpPr>
        <p:spPr bwMode="auto">
          <a:xfrm>
            <a:off x="4733925" y="2522815"/>
            <a:ext cx="1676400" cy="369332"/>
          </a:xfrm>
          <a:prstGeom prst="rect">
            <a:avLst/>
          </a:prstGeom>
          <a:noFill/>
          <a:ln w="9525">
            <a:noFill/>
            <a:miter lim="800000"/>
            <a:headEnd/>
            <a:tailEnd/>
          </a:ln>
        </p:spPr>
        <p:txBody>
          <a:bodyPr wrap="square">
            <a:spAutoFit/>
          </a:bodyPr>
          <a:lstStyle/>
          <a:p>
            <a:pPr algn="ctr"/>
            <a:r>
              <a:rPr lang="en-US" b="1" dirty="0">
                <a:solidFill>
                  <a:srgbClr val="C00000"/>
                </a:solidFill>
                <a:latin typeface="Calibri" pitchFamily="34" charset="0"/>
              </a:rPr>
              <a:t>LAN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37315"/>
        <p:cNvGrpSpPr/>
        <p:nvPr/>
      </p:nvGrpSpPr>
      <p:grpSpPr>
        <a:xfrm>
          <a:off x="0" y="0"/>
          <a:ext cx="0" cy="0"/>
          <a:chOff x="0" y="0"/>
          <a:chExt cx="0" cy="0"/>
        </a:xfrm>
      </p:grpSpPr>
      <p:sp>
        <p:nvSpPr>
          <p:cNvPr id="237317" name="Google Shape;237317;p59"/>
          <p:cNvSpPr txBox="1">
            <a:spLocks noGrp="1"/>
          </p:cNvSpPr>
          <p:nvPr>
            <p:ph type="sldNum" idx="12"/>
          </p:nvPr>
        </p:nvSpPr>
        <p:spPr>
          <a:xfrm>
            <a:off x="6632517" y="5636982"/>
            <a:ext cx="2057400" cy="273825"/>
          </a:xfrm>
          <a:prstGeom prst="rect">
            <a:avLst/>
          </a:prstGeom>
          <a:noFill/>
          <a:ln>
            <a:noFill/>
          </a:ln>
        </p:spPr>
        <p:txBody>
          <a:bodyPr spcFirstLastPara="1" vert="horz" wrap="square" lIns="68569" tIns="34275" rIns="68569" bIns="34275" rtlCol="0" anchor="ctr" anchorCtr="0">
            <a:noAutofit/>
          </a:bodyPr>
          <a:lstStyle/>
          <a:p>
            <a:pPr algn="r"/>
            <a:fld id="{00000000-1234-1234-1234-123412341234}" type="slidenum">
              <a:rPr lang="en-US"/>
              <a:pPr algn="r"/>
              <a:t>71</a:t>
            </a:fld>
            <a:endParaRPr/>
          </a:p>
        </p:txBody>
      </p:sp>
      <p:pic>
        <p:nvPicPr>
          <p:cNvPr id="237318" name="Google Shape;237318;p59" descr="Cloud Service Models (IaaS, PaaS, SaaS) Diagram | David Chou"/>
          <p:cNvPicPr preferRelativeResize="0"/>
          <p:nvPr/>
        </p:nvPicPr>
        <p:blipFill rotWithShape="1">
          <a:blip r:embed="rId3">
            <a:alphaModFix/>
          </a:blip>
          <a:srcRect/>
          <a:stretch/>
        </p:blipFill>
        <p:spPr>
          <a:xfrm>
            <a:off x="228600" y="914400"/>
            <a:ext cx="8915400" cy="5562600"/>
          </a:xfrm>
          <a:prstGeom prst="rect">
            <a:avLst/>
          </a:prstGeom>
          <a:noFill/>
          <a:ln>
            <a:noFill/>
          </a:ln>
        </p:spPr>
      </p:pic>
      <p:sp>
        <p:nvSpPr>
          <p:cNvPr id="5" name="Title 1"/>
          <p:cNvSpPr txBox="1">
            <a:spLocks/>
          </p:cNvSpPr>
          <p:nvPr/>
        </p:nvSpPr>
        <p:spPr>
          <a:xfrm>
            <a:off x="360000" y="360000"/>
            <a:ext cx="8424000" cy="630000"/>
          </a:xfrm>
          <a:prstGeom prst="rect">
            <a:avLst/>
          </a:prstGeom>
        </p:spPr>
        <p:txBody>
          <a:bodyPr vert="horz" lIns="0" tIns="0" rIns="0" bIns="0" rtlCol="0" anchor="t" anchorCtr="0">
            <a:noAutofit/>
          </a:bodyPr>
          <a:lstStyle>
            <a:lvl1pPr algn="l" defTabSz="914400" rtl="0" eaLnBrk="1" latinLnBrk="0" hangingPunct="1">
              <a:spcBef>
                <a:spcPct val="0"/>
              </a:spcBef>
              <a:buNone/>
              <a:defRPr sz="2400" b="1" kern="1200">
                <a:solidFill>
                  <a:schemeClr val="accent1"/>
                </a:solidFill>
                <a:latin typeface="+mn-lt"/>
                <a:ea typeface="+mj-ea"/>
                <a:cs typeface="+mj-cs"/>
              </a:defRPr>
            </a:lvl1pPr>
          </a:lstStyle>
          <a:p>
            <a:r>
              <a:rPr lang="en-US" dirty="0"/>
              <a:t>Cloud Service Model</a:t>
            </a:r>
          </a:p>
        </p:txBody>
      </p:sp>
    </p:spTree>
    <p:extLst>
      <p:ext uri="{BB962C8B-B14F-4D97-AF65-F5344CB8AC3E}">
        <p14:creationId xmlns:p14="http://schemas.microsoft.com/office/powerpoint/2010/main" val="6376618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37322"/>
        <p:cNvGrpSpPr/>
        <p:nvPr/>
      </p:nvGrpSpPr>
      <p:grpSpPr>
        <a:xfrm>
          <a:off x="0" y="0"/>
          <a:ext cx="0" cy="0"/>
          <a:chOff x="0" y="0"/>
          <a:chExt cx="0" cy="0"/>
        </a:xfrm>
      </p:grpSpPr>
      <p:sp>
        <p:nvSpPr>
          <p:cNvPr id="237324" name="Google Shape;237324;p60"/>
          <p:cNvSpPr txBox="1">
            <a:spLocks noGrp="1"/>
          </p:cNvSpPr>
          <p:nvPr>
            <p:ph type="sldNum" idx="12"/>
          </p:nvPr>
        </p:nvSpPr>
        <p:spPr>
          <a:xfrm>
            <a:off x="6632517" y="5636982"/>
            <a:ext cx="2057400" cy="273825"/>
          </a:xfrm>
          <a:prstGeom prst="rect">
            <a:avLst/>
          </a:prstGeom>
          <a:noFill/>
          <a:ln>
            <a:noFill/>
          </a:ln>
        </p:spPr>
        <p:txBody>
          <a:bodyPr spcFirstLastPara="1" vert="horz" wrap="square" lIns="68569" tIns="34275" rIns="68569" bIns="34275" rtlCol="0" anchor="ctr" anchorCtr="0">
            <a:noAutofit/>
          </a:bodyPr>
          <a:lstStyle/>
          <a:p>
            <a:pPr algn="r"/>
            <a:fld id="{00000000-1234-1234-1234-123412341234}" type="slidenum">
              <a:rPr lang="en-US"/>
              <a:pPr algn="r"/>
              <a:t>72</a:t>
            </a:fld>
            <a:endParaRPr/>
          </a:p>
        </p:txBody>
      </p:sp>
      <p:pic>
        <p:nvPicPr>
          <p:cNvPr id="237325" name="Google Shape;237325;p60" descr="Public, Private, and Hybrid Cloud"/>
          <p:cNvPicPr preferRelativeResize="0"/>
          <p:nvPr/>
        </p:nvPicPr>
        <p:blipFill rotWithShape="1">
          <a:blip r:embed="rId3">
            <a:alphaModFix/>
          </a:blip>
          <a:srcRect/>
          <a:stretch/>
        </p:blipFill>
        <p:spPr>
          <a:xfrm>
            <a:off x="495197" y="1219200"/>
            <a:ext cx="8174400" cy="4857054"/>
          </a:xfrm>
          <a:prstGeom prst="rect">
            <a:avLst/>
          </a:prstGeom>
          <a:noFill/>
          <a:ln>
            <a:noFill/>
          </a:ln>
        </p:spPr>
      </p:pic>
      <p:sp>
        <p:nvSpPr>
          <p:cNvPr id="5" name="Title 1"/>
          <p:cNvSpPr txBox="1">
            <a:spLocks/>
          </p:cNvSpPr>
          <p:nvPr/>
        </p:nvSpPr>
        <p:spPr>
          <a:xfrm>
            <a:off x="360000" y="360000"/>
            <a:ext cx="8424000" cy="630000"/>
          </a:xfrm>
          <a:prstGeom prst="rect">
            <a:avLst/>
          </a:prstGeom>
        </p:spPr>
        <p:txBody>
          <a:bodyPr vert="horz" lIns="0" tIns="0" rIns="0" bIns="0" rtlCol="0" anchor="t" anchorCtr="0">
            <a:noAutofit/>
          </a:bodyPr>
          <a:lstStyle>
            <a:lvl1pPr algn="l" defTabSz="914400" rtl="0" eaLnBrk="1" latinLnBrk="0" hangingPunct="1">
              <a:spcBef>
                <a:spcPct val="0"/>
              </a:spcBef>
              <a:buNone/>
              <a:defRPr sz="2400" b="1" kern="1200">
                <a:solidFill>
                  <a:schemeClr val="accent1"/>
                </a:solidFill>
                <a:latin typeface="+mn-lt"/>
                <a:ea typeface="+mj-ea"/>
                <a:cs typeface="+mj-cs"/>
              </a:defRPr>
            </a:lvl1pPr>
          </a:lstStyle>
          <a:p>
            <a:r>
              <a:rPr lang="en-US" dirty="0"/>
              <a:t>Cloud Deployment Service Model</a:t>
            </a:r>
          </a:p>
        </p:txBody>
      </p:sp>
      <p:sp>
        <p:nvSpPr>
          <p:cNvPr id="2" name="TextBox 1">
            <a:extLst>
              <a:ext uri="{FF2B5EF4-FFF2-40B4-BE49-F238E27FC236}">
                <a16:creationId xmlns:a16="http://schemas.microsoft.com/office/drawing/2014/main" id="{46DA4B48-0CC8-44EF-90F3-13DBAD6FFE30}"/>
              </a:ext>
            </a:extLst>
          </p:cNvPr>
          <p:cNvSpPr txBox="1"/>
          <p:nvPr/>
        </p:nvSpPr>
        <p:spPr>
          <a:xfrm>
            <a:off x="762000" y="6076254"/>
            <a:ext cx="7886803" cy="369332"/>
          </a:xfrm>
          <a:prstGeom prst="rect">
            <a:avLst/>
          </a:prstGeom>
          <a:noFill/>
        </p:spPr>
        <p:txBody>
          <a:bodyPr wrap="square" rtlCol="0">
            <a:spAutoFit/>
          </a:bodyPr>
          <a:lstStyle/>
          <a:p>
            <a:r>
              <a:rPr lang="en-US" b="1" dirty="0"/>
              <a:t>Our campus has a cloud Infrastructure for Desktop operating systems</a:t>
            </a:r>
            <a:endParaRPr lang="en-IN" b="1" dirty="0"/>
          </a:p>
        </p:txBody>
      </p:sp>
    </p:spTree>
    <p:extLst>
      <p:ext uri="{BB962C8B-B14F-4D97-AF65-F5344CB8AC3E}">
        <p14:creationId xmlns:p14="http://schemas.microsoft.com/office/powerpoint/2010/main" val="1644293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630D4-7F73-4110-A9A5-27A82EBBB613}"/>
              </a:ext>
            </a:extLst>
          </p:cNvPr>
          <p:cNvSpPr>
            <a:spLocks noGrp="1"/>
          </p:cNvSpPr>
          <p:nvPr>
            <p:ph type="title"/>
          </p:nvPr>
        </p:nvSpPr>
        <p:spPr/>
        <p:txBody>
          <a:bodyPr/>
          <a:lstStyle/>
          <a:p>
            <a:r>
              <a:rPr lang="en-US" dirty="0"/>
              <a:t>Activity #1</a:t>
            </a:r>
            <a:endParaRPr lang="en-IN" dirty="0"/>
          </a:p>
        </p:txBody>
      </p:sp>
      <p:sp>
        <p:nvSpPr>
          <p:cNvPr id="3" name="Content Placeholder 2">
            <a:extLst>
              <a:ext uri="{FF2B5EF4-FFF2-40B4-BE49-F238E27FC236}">
                <a16:creationId xmlns:a16="http://schemas.microsoft.com/office/drawing/2014/main" id="{486062C2-3E31-477A-BD01-7583E236E991}"/>
              </a:ext>
            </a:extLst>
          </p:cNvPr>
          <p:cNvSpPr>
            <a:spLocks noGrp="1"/>
          </p:cNvSpPr>
          <p:nvPr>
            <p:ph idx="1"/>
          </p:nvPr>
        </p:nvSpPr>
        <p:spPr/>
        <p:txBody>
          <a:bodyPr/>
          <a:lstStyle/>
          <a:p>
            <a:r>
              <a:rPr lang="en-US" dirty="0"/>
              <a:t>Identify a application that has Networking. For example: Airline Ticket Booking, Railway Reservation System</a:t>
            </a:r>
          </a:p>
          <a:p>
            <a:endParaRPr lang="en-US" dirty="0"/>
          </a:p>
          <a:p>
            <a:r>
              <a:rPr lang="en-US" dirty="0"/>
              <a:t>Provide the following details:</a:t>
            </a:r>
          </a:p>
          <a:p>
            <a:r>
              <a:rPr lang="en-US" dirty="0"/>
              <a:t>1. Type of Network</a:t>
            </a:r>
          </a:p>
          <a:p>
            <a:r>
              <a:rPr lang="en-US" dirty="0"/>
              <a:t>2. Client Configuration</a:t>
            </a:r>
          </a:p>
          <a:p>
            <a:r>
              <a:rPr lang="en-US" dirty="0"/>
              <a:t>3. Server Configuration</a:t>
            </a:r>
          </a:p>
          <a:p>
            <a:r>
              <a:rPr lang="en-IN" dirty="0"/>
              <a:t>4. Types of Servers</a:t>
            </a:r>
          </a:p>
          <a:p>
            <a:r>
              <a:rPr lang="en-IN" dirty="0"/>
              <a:t>5. Network Cable and Topology</a:t>
            </a:r>
          </a:p>
          <a:p>
            <a:endParaRPr lang="en-IN" dirty="0"/>
          </a:p>
          <a:p>
            <a:endParaRPr lang="en-IN" dirty="0"/>
          </a:p>
          <a:p>
            <a:r>
              <a:rPr lang="en-IN" b="1" dirty="0"/>
              <a:t>Provide the details as a online submission in Teams individually .</a:t>
            </a:r>
          </a:p>
        </p:txBody>
      </p:sp>
      <p:sp>
        <p:nvSpPr>
          <p:cNvPr id="4" name="Slide Number Placeholder 3">
            <a:extLst>
              <a:ext uri="{FF2B5EF4-FFF2-40B4-BE49-F238E27FC236}">
                <a16:creationId xmlns:a16="http://schemas.microsoft.com/office/drawing/2014/main" id="{5887E0AE-CF2E-44B1-AF7B-7E6DAFDB6509}"/>
              </a:ext>
            </a:extLst>
          </p:cNvPr>
          <p:cNvSpPr>
            <a:spLocks noGrp="1"/>
          </p:cNvSpPr>
          <p:nvPr>
            <p:ph type="sldNum" sz="quarter" idx="12"/>
          </p:nvPr>
        </p:nvSpPr>
        <p:spPr/>
        <p:txBody>
          <a:bodyPr/>
          <a:lstStyle/>
          <a:p>
            <a:fld id="{313880FF-B11A-4FA9-B5CC-7226C1B8517C}" type="slidenum">
              <a:rPr lang="en-GB" smtClean="0"/>
              <a:pPr/>
              <a:t>73</a:t>
            </a:fld>
            <a:endParaRPr lang="en-GB" dirty="0"/>
          </a:p>
        </p:txBody>
      </p:sp>
    </p:spTree>
    <p:extLst>
      <p:ext uri="{BB962C8B-B14F-4D97-AF65-F5344CB8AC3E}">
        <p14:creationId xmlns:p14="http://schemas.microsoft.com/office/powerpoint/2010/main" val="18096564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940" y="2819400"/>
            <a:ext cx="8424000" cy="630000"/>
          </a:xfrm>
        </p:spPr>
        <p:txBody>
          <a:bodyPr/>
          <a:lstStyle/>
          <a:p>
            <a:pPr algn="ctr"/>
            <a:r>
              <a:rPr lang="en-US" sz="5400" dirty="0"/>
              <a:t>Thank you</a:t>
            </a:r>
          </a:p>
        </p:txBody>
      </p:sp>
      <p:sp>
        <p:nvSpPr>
          <p:cNvPr id="4" name="Slide Number Placeholder 3"/>
          <p:cNvSpPr>
            <a:spLocks noGrp="1"/>
          </p:cNvSpPr>
          <p:nvPr>
            <p:ph type="sldNum" sz="quarter" idx="12"/>
          </p:nvPr>
        </p:nvSpPr>
        <p:spPr/>
        <p:txBody>
          <a:bodyPr/>
          <a:lstStyle/>
          <a:p>
            <a:fld id="{313880FF-B11A-4FA9-B5CC-7226C1B8517C}" type="slidenum">
              <a:rPr lang="en-GB" smtClean="0"/>
              <a:pPr/>
              <a:t>74</a:t>
            </a:fld>
            <a:endParaRPr lang="en-GB" dirty="0"/>
          </a:p>
        </p:txBody>
      </p:sp>
    </p:spTree>
    <p:extLst>
      <p:ext uri="{BB962C8B-B14F-4D97-AF65-F5344CB8AC3E}">
        <p14:creationId xmlns:p14="http://schemas.microsoft.com/office/powerpoint/2010/main" val="3346777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30184" cy="333425"/>
          </a:xfrm>
        </p:spPr>
        <p:txBody>
          <a:bodyPr/>
          <a:lstStyle/>
          <a:p>
            <a:r>
              <a:rPr lang="en-US" dirty="0"/>
              <a:t>Basic of IT Infrastructure</a:t>
            </a:r>
          </a:p>
        </p:txBody>
      </p:sp>
      <p:pic>
        <p:nvPicPr>
          <p:cNvPr id="32770" name="Picture 2" descr="Networking diagram PPT slid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79463"/>
            <a:ext cx="7696200" cy="577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61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8" y="446038"/>
            <a:ext cx="8330184" cy="333425"/>
          </a:xfrm>
        </p:spPr>
        <p:txBody>
          <a:bodyPr/>
          <a:lstStyle/>
          <a:p>
            <a:r>
              <a:rPr lang="en-US" dirty="0"/>
              <a:t>Basics of IT Infrastructure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819150"/>
            <a:ext cx="8001000" cy="578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2637327"/>
      </p:ext>
    </p:extLst>
  </p:cSld>
  <p:clrMapOvr>
    <a:masterClrMapping/>
  </p:clrMapOvr>
</p:sld>
</file>

<file path=ppt/theme/theme1.xml><?xml version="1.0" encoding="utf-8"?>
<a:theme xmlns:a="http://schemas.openxmlformats.org/drawingml/2006/main" name="Blank">
  <a:themeElements>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Deloit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2A78914655914088475B1CD776E4A6" ma:contentTypeVersion="2" ma:contentTypeDescription="Create a new document." ma:contentTypeScope="" ma:versionID="98be3722e9f4808af21545b292efd103">
  <xsd:schema xmlns:xsd="http://www.w3.org/2001/XMLSchema" xmlns:xs="http://www.w3.org/2001/XMLSchema" xmlns:p="http://schemas.microsoft.com/office/2006/metadata/properties" xmlns:ns2="4238b604-1b8f-40dc-9a47-a6d2a774dee3" targetNamespace="http://schemas.microsoft.com/office/2006/metadata/properties" ma:root="true" ma:fieldsID="84bc3eef2e0350e6eaad5e4393121362" ns2:_="">
    <xsd:import namespace="4238b604-1b8f-40dc-9a47-a6d2a774de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38b604-1b8f-40dc-9a47-a6d2a774de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98C10D-5E1A-4E52-8B68-27D8B95923A6}"/>
</file>

<file path=customXml/itemProps2.xml><?xml version="1.0" encoding="utf-8"?>
<ds:datastoreItem xmlns:ds="http://schemas.openxmlformats.org/officeDocument/2006/customXml" ds:itemID="{1A3626BF-1885-4817-B419-D8AFB85A0C9D}"/>
</file>

<file path=customXml/itemProps3.xml><?xml version="1.0" encoding="utf-8"?>
<ds:datastoreItem xmlns:ds="http://schemas.openxmlformats.org/officeDocument/2006/customXml" ds:itemID="{0B036D9C-89F9-46E2-98F1-2CF003452F27}"/>
</file>

<file path=docProps/app.xml><?xml version="1.0" encoding="utf-8"?>
<Properties xmlns="http://schemas.openxmlformats.org/officeDocument/2006/extended-properties" xmlns:vt="http://schemas.openxmlformats.org/officeDocument/2006/docPropsVTypes">
  <Template>blank</Template>
  <TotalTime>11039</TotalTime>
  <Words>6214</Words>
  <Application>Microsoft Office PowerPoint</Application>
  <PresentationFormat>On-screen Show (4:3)</PresentationFormat>
  <Paragraphs>735</Paragraphs>
  <Slides>74</Slides>
  <Notes>41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6" baseType="lpstr">
      <vt:lpstr>Arial</vt:lpstr>
      <vt:lpstr>Arial Black</vt:lpstr>
      <vt:lpstr>Calibri</vt:lpstr>
      <vt:lpstr>Century Gothic</vt:lpstr>
      <vt:lpstr>Helvetica</vt:lpstr>
      <vt:lpstr>Impact</vt:lpstr>
      <vt:lpstr>Roboto</vt:lpstr>
      <vt:lpstr>Segoe UI</vt:lpstr>
      <vt:lpstr>Times New Roman</vt:lpstr>
      <vt:lpstr>Wingdings</vt:lpstr>
      <vt:lpstr>Blank</vt:lpstr>
      <vt:lpstr>Microsoft ClipArt Gallery</vt:lpstr>
      <vt:lpstr>19CSE301- Computer Networks</vt:lpstr>
      <vt:lpstr>Course Details</vt:lpstr>
      <vt:lpstr>Agenda</vt:lpstr>
      <vt:lpstr>Basics of IT Infrastructure</vt:lpstr>
      <vt:lpstr>Simple network</vt:lpstr>
      <vt:lpstr>Small network</vt:lpstr>
      <vt:lpstr>Graphic Symbols</vt:lpstr>
      <vt:lpstr>Basic of IT Infrastructure</vt:lpstr>
      <vt:lpstr>Basics of IT Infrastructure</vt:lpstr>
      <vt:lpstr>Network devices and purpose</vt:lpstr>
      <vt:lpstr>IT Industry roles and responsibility</vt:lpstr>
      <vt:lpstr>PowerPoint Presentation</vt:lpstr>
      <vt:lpstr>Hubs: One Collision Domain</vt:lpstr>
      <vt:lpstr>Using Routers to Provide Remote Access</vt:lpstr>
      <vt:lpstr>Switches</vt:lpstr>
      <vt:lpstr>Cabling the Campus</vt:lpstr>
      <vt:lpstr>Cabling the WAN</vt:lpstr>
      <vt:lpstr>Types of servers and purpose</vt:lpstr>
      <vt:lpstr>Types of servers and purpose</vt:lpstr>
      <vt:lpstr>PowerPoint Presentation</vt:lpstr>
      <vt:lpstr>PowerPoint Presentation</vt:lpstr>
      <vt:lpstr>PowerPoint Presentation</vt:lpstr>
      <vt:lpstr>PowerPoint Presentation</vt:lpstr>
      <vt:lpstr>PowerPoint Presentation</vt:lpstr>
      <vt:lpstr>PowerPoint Presentation</vt:lpstr>
      <vt:lpstr>Address ranges </vt:lpstr>
      <vt:lpstr>PowerPoint Presentation</vt:lpstr>
      <vt:lpstr>LAN BASICS WAN BASICS</vt:lpstr>
      <vt:lpstr>LAN BASICS &amp; DEVICES</vt:lpstr>
      <vt:lpstr>AGENDA</vt:lpstr>
      <vt:lpstr>TELEPHONE NETWORK</vt:lpstr>
      <vt:lpstr>TELEPHONE NETWORK</vt:lpstr>
      <vt:lpstr>1960s–1970s COMMUNICATIONS</vt:lpstr>
      <vt:lpstr>WHY COMPUTER NETWORKS</vt:lpstr>
      <vt:lpstr>TYPES OF NETWORKS</vt:lpstr>
      <vt:lpstr>LOCAL AREA NETWORK--LAN</vt:lpstr>
      <vt:lpstr>LOCAL AREA NETWORKS</vt:lpstr>
      <vt:lpstr>NETWORK OPERATING SYSTEM (OS)</vt:lpstr>
      <vt:lpstr>NETWORK INTERFACE CARD</vt:lpstr>
      <vt:lpstr>WIRING HUB</vt:lpstr>
      <vt:lpstr>CABLES or TRANSMISSION MEDIA</vt:lpstr>
      <vt:lpstr>NETWORK CABLING</vt:lpstr>
      <vt:lpstr>TWISTED PAIR (UTP &amp; STP)</vt:lpstr>
      <vt:lpstr>CO-AXIAL CABLE</vt:lpstr>
      <vt:lpstr>FIBER OPTIC CABLE</vt:lpstr>
      <vt:lpstr>NETWORK TOPOLOGIES</vt:lpstr>
      <vt:lpstr>bus</vt:lpstr>
      <vt:lpstr>Ring</vt:lpstr>
      <vt:lpstr>Star</vt:lpstr>
      <vt:lpstr>Mesh</vt:lpstr>
      <vt:lpstr>Hybrid-Star &amp; Bus</vt:lpstr>
      <vt:lpstr>Hybrid –Star &amp; Ring</vt:lpstr>
      <vt:lpstr>Metropolitan Area Network</vt:lpstr>
      <vt:lpstr>PowerPoint Presentation</vt:lpstr>
      <vt:lpstr>PowerPoint Presentation</vt:lpstr>
      <vt:lpstr>DEVICES FUNCTION AT LAYERS</vt:lpstr>
      <vt:lpstr>HOST LAYERS</vt:lpstr>
      <vt:lpstr>MEDIA LAYERS</vt:lpstr>
      <vt:lpstr>PowerPoint Presentation</vt:lpstr>
      <vt:lpstr>PowerPoint Presentation</vt:lpstr>
      <vt:lpstr>PowerPoint Presentation</vt:lpstr>
      <vt:lpstr>LAN DEVICES</vt:lpstr>
      <vt:lpstr>HUB</vt:lpstr>
      <vt:lpstr>Hubs</vt:lpstr>
      <vt:lpstr>BRIDGE</vt:lpstr>
      <vt:lpstr>Bridge Example</vt:lpstr>
      <vt:lpstr>SWITCHES</vt:lpstr>
      <vt:lpstr>Switching—“Dedicated” Media</vt:lpstr>
      <vt:lpstr>About our Campus Network </vt:lpstr>
      <vt:lpstr>High Level - Campus-Network Diagram</vt:lpstr>
      <vt:lpstr>PowerPoint Presentation</vt:lpstr>
      <vt:lpstr>PowerPoint Presentation</vt:lpstr>
      <vt:lpstr>Activity #1</vt:lpstr>
      <vt:lpstr>Thank you</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Engineering POV</dc:title>
  <dc:creator>gsohil@DELOITTE.com</dc:creator>
  <cp:lastModifiedBy>Dr. Senthilkumar T (CSE)</cp:lastModifiedBy>
  <cp:revision>640</cp:revision>
  <cp:lastPrinted>2021-01-12T06:00:51Z</cp:lastPrinted>
  <dcterms:created xsi:type="dcterms:W3CDTF">2013-04-15T10:04:39Z</dcterms:created>
  <dcterms:modified xsi:type="dcterms:W3CDTF">2021-07-20T01:41:48Z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0x010100DC2A78914655914088475B1CD776E4A6</vt:lpwstr>
  </property>
</Properties>
</file>