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75" r:id="rId5"/>
    <p:sldId id="276" r:id="rId6"/>
    <p:sldId id="280" r:id="rId7"/>
    <p:sldId id="281" r:id="rId8"/>
    <p:sldId id="277" r:id="rId9"/>
    <p:sldId id="279" r:id="rId10"/>
    <p:sldId id="282" r:id="rId11"/>
    <p:sldId id="28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3" d="100"/>
          <a:sy n="83" d="100"/>
        </p:scale>
        <p:origin x="120" y="24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10-06-2019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10-06-2019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10-06-2019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10-06-2019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10-06-2019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b="1" dirty="0"/>
              <a:t>Clustering and PCA Assignment</a:t>
            </a:r>
            <a:r>
              <a:rPr lang="en-IN" sz="2800" dirty="0"/>
              <a:t>	</a:t>
            </a:r>
            <a:br>
              <a:rPr lang="en-IN" sz="2800" dirty="0"/>
            </a:br>
            <a:br>
              <a:rPr lang="en-IN" sz="2800" dirty="0"/>
            </a:br>
            <a:endParaRPr lang="en-IN" sz="2800" dirty="0"/>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200" dirty="0"/>
              <a:t> </a:t>
            </a: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7C84-19AC-4BF1-A29E-D06A32E7A0C1}"/>
              </a:ext>
            </a:extLst>
          </p:cNvPr>
          <p:cNvSpPr>
            <a:spLocks noGrp="1"/>
          </p:cNvSpPr>
          <p:nvPr>
            <p:ph type="title"/>
          </p:nvPr>
        </p:nvSpPr>
        <p:spPr/>
        <p:txBody>
          <a:bodyPr>
            <a:normAutofit/>
          </a:bodyPr>
          <a:lstStyle/>
          <a:p>
            <a:r>
              <a:rPr lang="en-US" sz="2800" b="1" dirty="0"/>
              <a:t>Hierarchical Clustering Results</a:t>
            </a:r>
            <a:endParaRPr lang="en-US" sz="2800" dirty="0"/>
          </a:p>
        </p:txBody>
      </p:sp>
      <p:sp>
        <p:nvSpPr>
          <p:cNvPr id="3" name="Content Placeholder 2">
            <a:extLst>
              <a:ext uri="{FF2B5EF4-FFF2-40B4-BE49-F238E27FC236}">
                <a16:creationId xmlns:a16="http://schemas.microsoft.com/office/drawing/2014/main" id="{48AC9A67-D51C-4EB3-B791-F98666659F52}"/>
              </a:ext>
            </a:extLst>
          </p:cNvPr>
          <p:cNvSpPr>
            <a:spLocks noGrp="1"/>
          </p:cNvSpPr>
          <p:nvPr>
            <p:ph idx="1"/>
          </p:nvPr>
        </p:nvSpPr>
        <p:spPr/>
        <p:txBody>
          <a:bodyPr/>
          <a:lstStyle/>
          <a:p>
            <a:pPr marL="0" indent="0">
              <a:buNone/>
            </a:pPr>
            <a:endParaRPr lang="en-US" dirty="0"/>
          </a:p>
        </p:txBody>
      </p:sp>
      <p:pic>
        <p:nvPicPr>
          <p:cNvPr id="4" name="Picture 3">
            <a:extLst>
              <a:ext uri="{FF2B5EF4-FFF2-40B4-BE49-F238E27FC236}">
                <a16:creationId xmlns:a16="http://schemas.microsoft.com/office/drawing/2014/main" id="{3B9E2120-3B66-4484-876A-CED87ED51BA7}"/>
              </a:ext>
            </a:extLst>
          </p:cNvPr>
          <p:cNvPicPr>
            <a:picLocks noChangeAspect="1"/>
          </p:cNvPicPr>
          <p:nvPr/>
        </p:nvPicPr>
        <p:blipFill>
          <a:blip r:embed="rId2"/>
          <a:stretch>
            <a:fillRect/>
          </a:stretch>
        </p:blipFill>
        <p:spPr>
          <a:xfrm>
            <a:off x="1317773" y="2323214"/>
            <a:ext cx="8705850" cy="3657600"/>
          </a:xfrm>
          <a:prstGeom prst="rect">
            <a:avLst/>
          </a:prstGeom>
        </p:spPr>
      </p:pic>
    </p:spTree>
    <p:extLst>
      <p:ext uri="{BB962C8B-B14F-4D97-AF65-F5344CB8AC3E}">
        <p14:creationId xmlns:p14="http://schemas.microsoft.com/office/powerpoint/2010/main" val="217848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B83A-92F7-4413-AC04-479C482D885B}"/>
              </a:ext>
            </a:extLst>
          </p:cNvPr>
          <p:cNvSpPr>
            <a:spLocks noGrp="1"/>
          </p:cNvSpPr>
          <p:nvPr>
            <p:ph type="title"/>
          </p:nvPr>
        </p:nvSpPr>
        <p:spPr>
          <a:xfrm>
            <a:off x="838200" y="365125"/>
            <a:ext cx="10515600" cy="1325563"/>
          </a:xfrm>
        </p:spPr>
        <p:txBody>
          <a:bodyPr>
            <a:normAutofit/>
          </a:bodyPr>
          <a:lstStyle/>
          <a:p>
            <a:r>
              <a:rPr lang="en-US" b="1"/>
              <a:t>Hierarchical Clustering Results</a:t>
            </a:r>
            <a:endParaRPr lang="en-US"/>
          </a:p>
        </p:txBody>
      </p:sp>
      <p:sp>
        <p:nvSpPr>
          <p:cNvPr id="3" name="Content Placeholder 2">
            <a:extLst>
              <a:ext uri="{FF2B5EF4-FFF2-40B4-BE49-F238E27FC236}">
                <a16:creationId xmlns:a16="http://schemas.microsoft.com/office/drawing/2014/main" id="{BC18AC2B-5AA8-4D35-BB0E-7A3D89528781}"/>
              </a:ext>
            </a:extLst>
          </p:cNvPr>
          <p:cNvSpPr>
            <a:spLocks noGrp="1"/>
          </p:cNvSpPr>
          <p:nvPr>
            <p:ph idx="1"/>
          </p:nvPr>
        </p:nvSpPr>
        <p:spPr>
          <a:xfrm>
            <a:off x="838200" y="1825625"/>
            <a:ext cx="3797807" cy="4351338"/>
          </a:xfrm>
        </p:spPr>
        <p:txBody>
          <a:bodyPr>
            <a:normAutofit/>
          </a:bodyPr>
          <a:lstStyle/>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r>
              <a:rPr lang="en-US" sz="2000"/>
              <a:t>Thus Cluster 0 is found to be the most under privileged cluster</a:t>
            </a:r>
          </a:p>
          <a:p>
            <a:pPr marL="0" indent="0">
              <a:buNone/>
            </a:pPr>
            <a:endParaRPr lang="en-US" sz="2000"/>
          </a:p>
        </p:txBody>
      </p:sp>
      <p:pic>
        <p:nvPicPr>
          <p:cNvPr id="4" name="Picture 3">
            <a:extLst>
              <a:ext uri="{FF2B5EF4-FFF2-40B4-BE49-F238E27FC236}">
                <a16:creationId xmlns:a16="http://schemas.microsoft.com/office/drawing/2014/main" id="{BA91F03A-BBE7-44A3-B768-0B1F2ED9BA55}"/>
              </a:ext>
            </a:extLst>
          </p:cNvPr>
          <p:cNvPicPr>
            <a:picLocks noChangeAspect="1"/>
          </p:cNvPicPr>
          <p:nvPr/>
        </p:nvPicPr>
        <p:blipFill rotWithShape="1">
          <a:blip r:embed="rId2"/>
          <a:srcRect l="20350" r="18380" b="1"/>
          <a:stretch/>
        </p:blipFill>
        <p:spPr>
          <a:xfrm>
            <a:off x="5120640" y="1904281"/>
            <a:ext cx="6233160" cy="4272681"/>
          </a:xfrm>
          <a:prstGeom prst="rect">
            <a:avLst/>
          </a:prstGeom>
        </p:spPr>
      </p:pic>
    </p:spTree>
    <p:extLst>
      <p:ext uri="{BB962C8B-B14F-4D97-AF65-F5344CB8AC3E}">
        <p14:creationId xmlns:p14="http://schemas.microsoft.com/office/powerpoint/2010/main" val="2827120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sz="2000" dirty="0"/>
          </a:p>
          <a:p>
            <a:endParaRPr lang="en-IN" sz="2000" dirty="0"/>
          </a:p>
          <a:p>
            <a:pPr marL="0" indent="0">
              <a:buNone/>
            </a:pPr>
            <a:r>
              <a:rPr lang="en-US" sz="2000" dirty="0"/>
              <a:t>Thus, Top 5 countries that are in dire help common to both hierarchical cluster 0 and k-means cluster 2 are :</a:t>
            </a:r>
          </a:p>
          <a:p>
            <a:r>
              <a:rPr lang="en-US" sz="2000" dirty="0"/>
              <a:t>1. Haiti</a:t>
            </a:r>
          </a:p>
          <a:p>
            <a:r>
              <a:rPr lang="en-US" sz="2000" dirty="0"/>
              <a:t>2. Sierra Leone	</a:t>
            </a:r>
          </a:p>
          <a:p>
            <a:r>
              <a:rPr lang="en-US" sz="2000" dirty="0"/>
              <a:t>3. Chad	</a:t>
            </a:r>
          </a:p>
          <a:p>
            <a:r>
              <a:rPr lang="en-US" sz="2000" dirty="0"/>
              <a:t>4. Central African Republic	</a:t>
            </a:r>
          </a:p>
          <a:p>
            <a:r>
              <a:rPr lang="en-US" sz="2000" dirty="0"/>
              <a:t>5. Mali</a:t>
            </a:r>
            <a:endParaRPr lang="en-IN" sz="20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b="1" dirty="0"/>
              <a:t>Conclusion</a:t>
            </a:r>
            <a:endParaRPr lang="en-IN" sz="2800" dirty="0"/>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8C5ED9-EFA1-4547-8F17-87D6C2F0B0C2}"/>
              </a:ext>
            </a:extLst>
          </p:cNvPr>
          <p:cNvSpPr>
            <a:spLocks noGrp="1"/>
          </p:cNvSpPr>
          <p:nvPr>
            <p:ph type="title"/>
          </p:nvPr>
        </p:nvSpPr>
        <p:spPr>
          <a:xfrm>
            <a:off x="404949" y="989814"/>
            <a:ext cx="10045337" cy="506404"/>
          </a:xfrm>
        </p:spPr>
        <p:txBody>
          <a:bodyPr>
            <a:normAutofit/>
          </a:bodyPr>
          <a:lstStyle/>
          <a:p>
            <a:r>
              <a:rPr lang="en-IN" sz="2800" b="1" dirty="0"/>
              <a:t>Identifying impoverished countries: Abstract</a:t>
            </a:r>
          </a:p>
        </p:txBody>
      </p:sp>
      <p:sp>
        <p:nvSpPr>
          <p:cNvPr id="7" name="Content Placeholder 2">
            <a:extLst>
              <a:ext uri="{FF2B5EF4-FFF2-40B4-BE49-F238E27FC236}">
                <a16:creationId xmlns:a16="http://schemas.microsoft.com/office/drawing/2014/main" id="{8659D3FE-1C46-4C89-AF81-26798B58B74E}"/>
              </a:ext>
            </a:extLst>
          </p:cNvPr>
          <p:cNvSpPr>
            <a:spLocks noGrp="1"/>
          </p:cNvSpPr>
          <p:nvPr>
            <p:ph idx="1"/>
          </p:nvPr>
        </p:nvSpPr>
        <p:spPr>
          <a:xfrm>
            <a:off x="404949" y="1854926"/>
            <a:ext cx="11168742" cy="4451605"/>
          </a:xfrm>
        </p:spPr>
        <p:txBody>
          <a:bodyPr>
            <a:normAutofit/>
          </a:bodyPr>
          <a:lstStyle/>
          <a:p>
            <a:pPr marL="0" indent="0">
              <a:buNone/>
            </a:pPr>
            <a:r>
              <a:rPr lang="en-IN" sz="2400" b="1" dirty="0"/>
              <a:t>Business Objective:</a:t>
            </a:r>
          </a:p>
          <a:p>
            <a:pPr marL="0" indent="0">
              <a:buNone/>
            </a:pPr>
            <a:r>
              <a:rPr lang="en-US" sz="2000" dirty="0"/>
              <a:t>HELP International is an international humanitarian NGO that is committed to fighting poverty and providing the people of backward countries with basic amenities and relief during the time of disasters and natural calamities. To identify this, the top 5 most impoverished countries are selected and are divided the $10 million </a:t>
            </a:r>
            <a:r>
              <a:rPr lang="en-US" dirty="0"/>
              <a:t> </a:t>
            </a:r>
            <a:endParaRPr lang="en-US" sz="2400" b="1" u="sng" dirty="0"/>
          </a:p>
          <a:p>
            <a:pPr marL="0" indent="0">
              <a:lnSpc>
                <a:spcPct val="100000"/>
              </a:lnSpc>
              <a:buNone/>
            </a:pPr>
            <a:r>
              <a:rPr lang="en-US" sz="2400" b="1" dirty="0"/>
              <a:t>Goals:</a:t>
            </a:r>
          </a:p>
          <a:p>
            <a:pPr marL="0" indent="0">
              <a:buNone/>
            </a:pPr>
            <a:r>
              <a:rPr lang="en-US" sz="2000" dirty="0"/>
              <a:t>To find the top 5 impoverished countries. </a:t>
            </a:r>
          </a:p>
          <a:p>
            <a:pPr marL="0" indent="0">
              <a:lnSpc>
                <a:spcPct val="100000"/>
              </a:lnSpc>
              <a:buNone/>
            </a:pPr>
            <a:r>
              <a:rPr lang="en-US" sz="2400" b="1" dirty="0"/>
              <a:t>Prediction Technique: </a:t>
            </a:r>
          </a:p>
          <a:p>
            <a:pPr marL="0" indent="0">
              <a:lnSpc>
                <a:spcPct val="100000"/>
              </a:lnSpc>
              <a:buNone/>
            </a:pPr>
            <a:r>
              <a:rPr lang="en-US" sz="2000" dirty="0"/>
              <a:t>Clustering – K-Means and Hierarchical Clustering using  Principal Component Analysis</a:t>
            </a:r>
          </a:p>
          <a:p>
            <a:pPr marL="0" indent="0">
              <a:buNone/>
            </a:pPr>
            <a:endParaRPr lang="en-US" sz="1400" b="1" dirty="0"/>
          </a:p>
          <a:p>
            <a:pPr marL="0" indent="0">
              <a:buNone/>
            </a:pPr>
            <a:endParaRPr lang="en-IN" sz="14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791" y="640080"/>
            <a:ext cx="9328496" cy="856138"/>
          </a:xfrm>
        </p:spPr>
        <p:txBody>
          <a:bodyPr>
            <a:normAutofit/>
          </a:bodyPr>
          <a:lstStyle/>
          <a:p>
            <a:r>
              <a:rPr lang="en-IN" sz="2800" b="1" dirty="0"/>
              <a:t>Solution Approach</a:t>
            </a:r>
          </a:p>
        </p:txBody>
      </p:sp>
      <p:sp>
        <p:nvSpPr>
          <p:cNvPr id="10" name="TextBox 9">
            <a:extLst>
              <a:ext uri="{FF2B5EF4-FFF2-40B4-BE49-F238E27FC236}">
                <a16:creationId xmlns:a16="http://schemas.microsoft.com/office/drawing/2014/main" id="{EC480950-AFF9-43BF-B0EC-9A7BDC7635A5}"/>
              </a:ext>
            </a:extLst>
          </p:cNvPr>
          <p:cNvSpPr txBox="1"/>
          <p:nvPr/>
        </p:nvSpPr>
        <p:spPr>
          <a:xfrm>
            <a:off x="5522656" y="5439266"/>
            <a:ext cx="184730" cy="301621"/>
          </a:xfrm>
          <a:prstGeom prst="rect">
            <a:avLst/>
          </a:prstGeom>
          <a:noFill/>
        </p:spPr>
        <p:txBody>
          <a:bodyPr wrap="none" rtlCol="0">
            <a:spAutoFit/>
          </a:bodyPr>
          <a:lstStyle/>
          <a:p>
            <a:pPr algn="ctr" defTabSz="914400">
              <a:lnSpc>
                <a:spcPct val="80000"/>
              </a:lnSpc>
              <a:spcBef>
                <a:spcPts val="1000"/>
              </a:spcBef>
            </a:pPr>
            <a:endParaRPr lang="en-US" sz="17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3938B10-C65E-41F9-85E6-179FE4C4C958}"/>
              </a:ext>
            </a:extLst>
          </p:cNvPr>
          <p:cNvSpPr>
            <a:spLocks noGrp="1"/>
          </p:cNvSpPr>
          <p:nvPr>
            <p:ph idx="1"/>
          </p:nvPr>
        </p:nvSpPr>
        <p:spPr>
          <a:xfrm>
            <a:off x="404949" y="1496218"/>
            <a:ext cx="11168742" cy="4702969"/>
          </a:xfrm>
        </p:spPr>
        <p:txBody>
          <a:bodyPr>
            <a:noAutofit/>
          </a:bodyPr>
          <a:lstStyle/>
          <a:p>
            <a:r>
              <a:rPr lang="en-US" sz="2000" dirty="0"/>
              <a:t>Remove the outlier data, about 85% of the data is retained, this contains the higher range outliers only as the lower range outliers are critical.</a:t>
            </a:r>
          </a:p>
          <a:p>
            <a:r>
              <a:rPr lang="en-US" sz="2000" dirty="0"/>
              <a:t>Principal Component Analysis : </a:t>
            </a:r>
          </a:p>
          <a:p>
            <a:pPr marL="0" indent="0">
              <a:buNone/>
            </a:pPr>
            <a:r>
              <a:rPr lang="en-US" sz="2000" dirty="0"/>
              <a:t> 	Features are transformed into components as linear combinations of the original variables.</a:t>
            </a:r>
          </a:p>
          <a:p>
            <a:r>
              <a:rPr lang="en-US" sz="2000" dirty="0"/>
              <a:t>While performing PCA, the K components of K-means algorithm is arrived at 4 and the its total variance is explained by 95%  </a:t>
            </a:r>
          </a:p>
          <a:p>
            <a:r>
              <a:rPr lang="en-US" sz="2000" dirty="0"/>
              <a:t>Perform Clustering on these PCA’s to get clear clusters:</a:t>
            </a:r>
          </a:p>
          <a:p>
            <a:pPr marL="0" indent="0">
              <a:buNone/>
            </a:pPr>
            <a:r>
              <a:rPr lang="en-US" sz="2000" dirty="0"/>
              <a:t> </a:t>
            </a:r>
          </a:p>
          <a:p>
            <a:pPr marL="0" indent="0">
              <a:buNone/>
            </a:pPr>
            <a:r>
              <a:rPr lang="en-US" sz="2000" dirty="0"/>
              <a:t> </a:t>
            </a:r>
          </a:p>
        </p:txBody>
      </p:sp>
      <p:pic>
        <p:nvPicPr>
          <p:cNvPr id="3" name="Picture 2">
            <a:extLst>
              <a:ext uri="{FF2B5EF4-FFF2-40B4-BE49-F238E27FC236}">
                <a16:creationId xmlns:a16="http://schemas.microsoft.com/office/drawing/2014/main" id="{822B4694-91FB-4228-8C26-D684CF3F273C}"/>
              </a:ext>
            </a:extLst>
          </p:cNvPr>
          <p:cNvPicPr>
            <a:picLocks noChangeAspect="1"/>
          </p:cNvPicPr>
          <p:nvPr/>
        </p:nvPicPr>
        <p:blipFill>
          <a:blip r:embed="rId2"/>
          <a:stretch>
            <a:fillRect/>
          </a:stretch>
        </p:blipFill>
        <p:spPr>
          <a:xfrm>
            <a:off x="1293556" y="4180682"/>
            <a:ext cx="4229100" cy="2362200"/>
          </a:xfrm>
          <a:prstGeom prst="rect">
            <a:avLst/>
          </a:prstGeom>
        </p:spPr>
      </p:pic>
      <p:pic>
        <p:nvPicPr>
          <p:cNvPr id="4" name="Picture 3">
            <a:extLst>
              <a:ext uri="{FF2B5EF4-FFF2-40B4-BE49-F238E27FC236}">
                <a16:creationId xmlns:a16="http://schemas.microsoft.com/office/drawing/2014/main" id="{BB0D86E6-EC5D-4A7F-8B58-24D3CD83710C}"/>
              </a:ext>
            </a:extLst>
          </p:cNvPr>
          <p:cNvPicPr>
            <a:picLocks noChangeAspect="1"/>
          </p:cNvPicPr>
          <p:nvPr/>
        </p:nvPicPr>
        <p:blipFill rotWithShape="1">
          <a:blip r:embed="rId3"/>
          <a:srcRect t="3903"/>
          <a:stretch/>
        </p:blipFill>
        <p:spPr>
          <a:xfrm>
            <a:off x="5836756" y="4183655"/>
            <a:ext cx="3886200" cy="2462212"/>
          </a:xfrm>
          <a:prstGeom prst="rect">
            <a:avLst/>
          </a:prstGeom>
        </p:spPr>
      </p:pic>
    </p:spTree>
    <p:extLst>
      <p:ext uri="{BB962C8B-B14F-4D97-AF65-F5344CB8AC3E}">
        <p14:creationId xmlns:p14="http://schemas.microsoft.com/office/powerpoint/2010/main" val="309534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CCAB-41EF-4BDB-92F4-1B9EABD689B0}"/>
              </a:ext>
            </a:extLst>
          </p:cNvPr>
          <p:cNvSpPr>
            <a:spLocks noGrp="1"/>
          </p:cNvSpPr>
          <p:nvPr>
            <p:ph type="title"/>
          </p:nvPr>
        </p:nvSpPr>
        <p:spPr>
          <a:xfrm>
            <a:off x="1136469" y="640080"/>
            <a:ext cx="9313817" cy="856138"/>
          </a:xfrm>
        </p:spPr>
        <p:txBody>
          <a:bodyPr/>
          <a:lstStyle/>
          <a:p>
            <a:pPr>
              <a:spcBef>
                <a:spcPts val="1000"/>
              </a:spcBef>
            </a:pPr>
            <a:r>
              <a:rPr lang="en-US" sz="2800" b="1" dirty="0"/>
              <a:t>K- Means Clustering</a:t>
            </a:r>
          </a:p>
        </p:txBody>
      </p:sp>
      <p:sp>
        <p:nvSpPr>
          <p:cNvPr id="3" name="Content Placeholder 2">
            <a:extLst>
              <a:ext uri="{FF2B5EF4-FFF2-40B4-BE49-F238E27FC236}">
                <a16:creationId xmlns:a16="http://schemas.microsoft.com/office/drawing/2014/main" id="{1DB9C40A-2FA3-424E-BBD4-7423DA8915E7}"/>
              </a:ext>
            </a:extLst>
          </p:cNvPr>
          <p:cNvSpPr>
            <a:spLocks noGrp="1"/>
          </p:cNvSpPr>
          <p:nvPr>
            <p:ph idx="1"/>
          </p:nvPr>
        </p:nvSpPr>
        <p:spPr/>
        <p:txBody>
          <a:bodyPr/>
          <a:lstStyle/>
          <a:p>
            <a:pPr marL="457200" lvl="1" indent="0">
              <a:buNone/>
            </a:pPr>
            <a:r>
              <a:rPr lang="en-US" dirty="0"/>
              <a:t>Ideal Value of K is found by Silhouette Score and Elbow Curve: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With the output of these two, we can arrive at a conclusion that 4 is an optimum number for clustering, these are confirmed with the equal distribution of clusters also.</a:t>
            </a:r>
          </a:p>
        </p:txBody>
      </p:sp>
      <p:pic>
        <p:nvPicPr>
          <p:cNvPr id="4" name="Picture 3">
            <a:extLst>
              <a:ext uri="{FF2B5EF4-FFF2-40B4-BE49-F238E27FC236}">
                <a16:creationId xmlns:a16="http://schemas.microsoft.com/office/drawing/2014/main" id="{0EB7331C-1FCD-46D2-ADD0-D80083186B62}"/>
              </a:ext>
            </a:extLst>
          </p:cNvPr>
          <p:cNvPicPr>
            <a:picLocks noChangeAspect="1"/>
          </p:cNvPicPr>
          <p:nvPr/>
        </p:nvPicPr>
        <p:blipFill>
          <a:blip r:embed="rId2"/>
          <a:stretch>
            <a:fillRect/>
          </a:stretch>
        </p:blipFill>
        <p:spPr>
          <a:xfrm>
            <a:off x="1416512" y="2677550"/>
            <a:ext cx="3895725" cy="2428875"/>
          </a:xfrm>
          <a:prstGeom prst="rect">
            <a:avLst/>
          </a:prstGeom>
        </p:spPr>
      </p:pic>
      <p:pic>
        <p:nvPicPr>
          <p:cNvPr id="5" name="Picture 4">
            <a:extLst>
              <a:ext uri="{FF2B5EF4-FFF2-40B4-BE49-F238E27FC236}">
                <a16:creationId xmlns:a16="http://schemas.microsoft.com/office/drawing/2014/main" id="{112AFF28-C4B0-4A07-904B-DADA29D3CE1B}"/>
              </a:ext>
            </a:extLst>
          </p:cNvPr>
          <p:cNvPicPr>
            <a:picLocks noChangeAspect="1"/>
          </p:cNvPicPr>
          <p:nvPr/>
        </p:nvPicPr>
        <p:blipFill>
          <a:blip r:embed="rId3"/>
          <a:stretch>
            <a:fillRect/>
          </a:stretch>
        </p:blipFill>
        <p:spPr>
          <a:xfrm>
            <a:off x="5989320" y="2677550"/>
            <a:ext cx="3895725" cy="2305050"/>
          </a:xfrm>
          <a:prstGeom prst="rect">
            <a:avLst/>
          </a:prstGeom>
        </p:spPr>
      </p:pic>
    </p:spTree>
    <p:extLst>
      <p:ext uri="{BB962C8B-B14F-4D97-AF65-F5344CB8AC3E}">
        <p14:creationId xmlns:p14="http://schemas.microsoft.com/office/powerpoint/2010/main" val="155356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C69B-6661-4243-9617-D2171CA4E6E1}"/>
              </a:ext>
            </a:extLst>
          </p:cNvPr>
          <p:cNvSpPr>
            <a:spLocks noGrp="1"/>
          </p:cNvSpPr>
          <p:nvPr>
            <p:ph type="title"/>
          </p:nvPr>
        </p:nvSpPr>
        <p:spPr>
          <a:xfrm>
            <a:off x="838200" y="365125"/>
            <a:ext cx="10515600" cy="1325563"/>
          </a:xfrm>
        </p:spPr>
        <p:txBody>
          <a:bodyPr>
            <a:normAutofit/>
          </a:bodyPr>
          <a:lstStyle/>
          <a:p>
            <a:r>
              <a:rPr lang="en-US" sz="2800" b="1" dirty="0"/>
              <a:t>K means Clustering Results for countries</a:t>
            </a:r>
            <a:r>
              <a:rPr lang="en-US" sz="2800" dirty="0"/>
              <a:t> </a:t>
            </a:r>
          </a:p>
        </p:txBody>
      </p:sp>
      <p:sp>
        <p:nvSpPr>
          <p:cNvPr id="3" name="Content Placeholder 2">
            <a:extLst>
              <a:ext uri="{FF2B5EF4-FFF2-40B4-BE49-F238E27FC236}">
                <a16:creationId xmlns:a16="http://schemas.microsoft.com/office/drawing/2014/main" id="{8FEF25B0-90C1-40CE-8F83-F1D9E668A3C2}"/>
              </a:ext>
            </a:extLst>
          </p:cNvPr>
          <p:cNvSpPr>
            <a:spLocks noGrp="1"/>
          </p:cNvSpPr>
          <p:nvPr>
            <p:ph idx="1"/>
          </p:nvPr>
        </p:nvSpPr>
        <p:spPr>
          <a:xfrm>
            <a:off x="838200" y="1825625"/>
            <a:ext cx="3797807" cy="4351338"/>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Clear Clusters are formed </a:t>
            </a:r>
          </a:p>
        </p:txBody>
      </p:sp>
      <p:pic>
        <p:nvPicPr>
          <p:cNvPr id="5" name="Picture 4">
            <a:extLst>
              <a:ext uri="{FF2B5EF4-FFF2-40B4-BE49-F238E27FC236}">
                <a16:creationId xmlns:a16="http://schemas.microsoft.com/office/drawing/2014/main" id="{8FEA332C-A0C0-4ADB-97B3-17F9CB364EA0}"/>
              </a:ext>
            </a:extLst>
          </p:cNvPr>
          <p:cNvPicPr>
            <a:picLocks noChangeAspect="1"/>
          </p:cNvPicPr>
          <p:nvPr/>
        </p:nvPicPr>
        <p:blipFill rotWithShape="1">
          <a:blip r:embed="rId2"/>
          <a:srcRect l="11585" r="1" b="1"/>
          <a:stretch/>
        </p:blipFill>
        <p:spPr>
          <a:xfrm>
            <a:off x="5120640" y="1904281"/>
            <a:ext cx="6233160" cy="4272681"/>
          </a:xfrm>
          <a:prstGeom prst="rect">
            <a:avLst/>
          </a:prstGeom>
        </p:spPr>
      </p:pic>
    </p:spTree>
    <p:extLst>
      <p:ext uri="{BB962C8B-B14F-4D97-AF65-F5344CB8AC3E}">
        <p14:creationId xmlns:p14="http://schemas.microsoft.com/office/powerpoint/2010/main" val="2521048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C37A-88E9-4D78-AE88-50148E7621FB}"/>
              </a:ext>
            </a:extLst>
          </p:cNvPr>
          <p:cNvSpPr>
            <a:spLocks noGrp="1"/>
          </p:cNvSpPr>
          <p:nvPr>
            <p:ph type="title"/>
          </p:nvPr>
        </p:nvSpPr>
        <p:spPr/>
        <p:txBody>
          <a:bodyPr>
            <a:normAutofit/>
          </a:bodyPr>
          <a:lstStyle/>
          <a:p>
            <a:r>
              <a:rPr lang="en-US" sz="2800" b="1" dirty="0"/>
              <a:t>K means Clustering Results</a:t>
            </a:r>
          </a:p>
        </p:txBody>
      </p:sp>
      <p:pic>
        <p:nvPicPr>
          <p:cNvPr id="4" name="Content Placeholder 3">
            <a:extLst>
              <a:ext uri="{FF2B5EF4-FFF2-40B4-BE49-F238E27FC236}">
                <a16:creationId xmlns:a16="http://schemas.microsoft.com/office/drawing/2014/main" id="{9FE88FC8-ED3A-43E3-804C-8CC672D768EE}"/>
              </a:ext>
            </a:extLst>
          </p:cNvPr>
          <p:cNvPicPr>
            <a:picLocks noGrp="1" noChangeAspect="1"/>
          </p:cNvPicPr>
          <p:nvPr>
            <p:ph idx="1"/>
          </p:nvPr>
        </p:nvPicPr>
        <p:blipFill>
          <a:blip r:embed="rId2"/>
          <a:stretch>
            <a:fillRect/>
          </a:stretch>
        </p:blipFill>
        <p:spPr>
          <a:xfrm>
            <a:off x="1698625" y="2183606"/>
            <a:ext cx="8582025" cy="3686175"/>
          </a:xfrm>
          <a:prstGeom prst="rect">
            <a:avLst/>
          </a:prstGeom>
        </p:spPr>
      </p:pic>
    </p:spTree>
    <p:extLst>
      <p:ext uri="{BB962C8B-B14F-4D97-AF65-F5344CB8AC3E}">
        <p14:creationId xmlns:p14="http://schemas.microsoft.com/office/powerpoint/2010/main" val="97718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99E2-8710-4FC9-9317-D293D29258ED}"/>
              </a:ext>
            </a:extLst>
          </p:cNvPr>
          <p:cNvSpPr>
            <a:spLocks noGrp="1"/>
          </p:cNvSpPr>
          <p:nvPr>
            <p:ph type="title"/>
          </p:nvPr>
        </p:nvSpPr>
        <p:spPr>
          <a:xfrm>
            <a:off x="838200" y="365125"/>
            <a:ext cx="10515600" cy="1325563"/>
          </a:xfrm>
        </p:spPr>
        <p:txBody>
          <a:bodyPr>
            <a:normAutofit/>
          </a:bodyPr>
          <a:lstStyle/>
          <a:p>
            <a:r>
              <a:rPr lang="en-US" b="1"/>
              <a:t>K means Clustering Results</a:t>
            </a:r>
            <a:endParaRPr lang="en-US"/>
          </a:p>
        </p:txBody>
      </p:sp>
      <p:sp>
        <p:nvSpPr>
          <p:cNvPr id="5" name="Content Placeholder 4">
            <a:extLst>
              <a:ext uri="{FF2B5EF4-FFF2-40B4-BE49-F238E27FC236}">
                <a16:creationId xmlns:a16="http://schemas.microsoft.com/office/drawing/2014/main" id="{2AF2FA1F-8CB0-400D-BF10-A981E51172AC}"/>
              </a:ext>
            </a:extLst>
          </p:cNvPr>
          <p:cNvSpPr>
            <a:spLocks noGrp="1"/>
          </p:cNvSpPr>
          <p:nvPr>
            <p:ph idx="1"/>
          </p:nvPr>
        </p:nvSpPr>
        <p:spPr>
          <a:xfrm>
            <a:off x="838200" y="1825625"/>
            <a:ext cx="3797807" cy="4351338"/>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Thus Cluster 2 is found to be the most under privileged cluster</a:t>
            </a:r>
          </a:p>
        </p:txBody>
      </p:sp>
      <p:pic>
        <p:nvPicPr>
          <p:cNvPr id="6" name="Content Placeholder 3">
            <a:extLst>
              <a:ext uri="{FF2B5EF4-FFF2-40B4-BE49-F238E27FC236}">
                <a16:creationId xmlns:a16="http://schemas.microsoft.com/office/drawing/2014/main" id="{B730891A-1F5A-4B1A-8A59-94E3D42392AA}"/>
              </a:ext>
            </a:extLst>
          </p:cNvPr>
          <p:cNvPicPr>
            <a:picLocks noChangeAspect="1"/>
          </p:cNvPicPr>
          <p:nvPr/>
        </p:nvPicPr>
        <p:blipFill rotWithShape="1">
          <a:blip r:embed="rId2"/>
          <a:srcRect l="20108" r="17890" b="-2"/>
          <a:stretch/>
        </p:blipFill>
        <p:spPr>
          <a:xfrm>
            <a:off x="5120640" y="1904281"/>
            <a:ext cx="6233160" cy="4272681"/>
          </a:xfrm>
          <a:prstGeom prst="rect">
            <a:avLst/>
          </a:prstGeom>
        </p:spPr>
      </p:pic>
    </p:spTree>
    <p:extLst>
      <p:ext uri="{BB962C8B-B14F-4D97-AF65-F5344CB8AC3E}">
        <p14:creationId xmlns:p14="http://schemas.microsoft.com/office/powerpoint/2010/main" val="473335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8B5A-41FD-4AD0-8F63-75811F6AC4A7}"/>
              </a:ext>
            </a:extLst>
          </p:cNvPr>
          <p:cNvSpPr>
            <a:spLocks noGrp="1"/>
          </p:cNvSpPr>
          <p:nvPr>
            <p:ph type="title"/>
          </p:nvPr>
        </p:nvSpPr>
        <p:spPr/>
        <p:txBody>
          <a:bodyPr>
            <a:normAutofit/>
          </a:bodyPr>
          <a:lstStyle/>
          <a:p>
            <a:r>
              <a:rPr lang="en-US" sz="2800" b="1" dirty="0"/>
              <a:t>Hierarchical Clustering</a:t>
            </a:r>
            <a:endParaRPr lang="en-US" sz="2800" dirty="0"/>
          </a:p>
        </p:txBody>
      </p:sp>
      <p:sp>
        <p:nvSpPr>
          <p:cNvPr id="3" name="Content Placeholder 2">
            <a:extLst>
              <a:ext uri="{FF2B5EF4-FFF2-40B4-BE49-F238E27FC236}">
                <a16:creationId xmlns:a16="http://schemas.microsoft.com/office/drawing/2014/main" id="{E83155CF-1DE5-4933-A8CC-340AB9235284}"/>
              </a:ext>
            </a:extLst>
          </p:cNvPr>
          <p:cNvSpPr>
            <a:spLocks noGrp="1"/>
          </p:cNvSpPr>
          <p:nvPr>
            <p:ph idx="1"/>
          </p:nvPr>
        </p:nvSpPr>
        <p:spPr/>
        <p:txBody>
          <a:bodyPr>
            <a:normAutofit/>
          </a:bodyPr>
          <a:lstStyle/>
          <a:p>
            <a:pPr marL="0" indent="0">
              <a:buNone/>
            </a:pPr>
            <a:r>
              <a:rPr lang="en-US" sz="2000" dirty="0"/>
              <a:t>The number of clusters are determined by the point on y-axis which cuts through maximum number of clusters.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K = 3 is optimal for this dendrogram.</a:t>
            </a:r>
          </a:p>
        </p:txBody>
      </p:sp>
      <p:pic>
        <p:nvPicPr>
          <p:cNvPr id="4" name="Picture 3">
            <a:extLst>
              <a:ext uri="{FF2B5EF4-FFF2-40B4-BE49-F238E27FC236}">
                <a16:creationId xmlns:a16="http://schemas.microsoft.com/office/drawing/2014/main" id="{86816942-1806-4FB1-9815-EB36BB5DF508}"/>
              </a:ext>
            </a:extLst>
          </p:cNvPr>
          <p:cNvPicPr>
            <a:picLocks noChangeAspect="1"/>
          </p:cNvPicPr>
          <p:nvPr/>
        </p:nvPicPr>
        <p:blipFill rotWithShape="1">
          <a:blip r:embed="rId2"/>
          <a:srcRect b="14328"/>
          <a:stretch/>
        </p:blipFill>
        <p:spPr>
          <a:xfrm>
            <a:off x="3170275" y="2782075"/>
            <a:ext cx="3810000" cy="2034474"/>
          </a:xfrm>
          <a:prstGeom prst="rect">
            <a:avLst/>
          </a:prstGeom>
        </p:spPr>
      </p:pic>
    </p:spTree>
    <p:extLst>
      <p:ext uri="{BB962C8B-B14F-4D97-AF65-F5344CB8AC3E}">
        <p14:creationId xmlns:p14="http://schemas.microsoft.com/office/powerpoint/2010/main" val="320543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C69B-6661-4243-9617-D2171CA4E6E1}"/>
              </a:ext>
            </a:extLst>
          </p:cNvPr>
          <p:cNvSpPr>
            <a:spLocks noGrp="1"/>
          </p:cNvSpPr>
          <p:nvPr>
            <p:ph type="title"/>
          </p:nvPr>
        </p:nvSpPr>
        <p:spPr>
          <a:xfrm>
            <a:off x="838200" y="365125"/>
            <a:ext cx="10515600" cy="1325563"/>
          </a:xfrm>
        </p:spPr>
        <p:txBody>
          <a:bodyPr>
            <a:normAutofit/>
          </a:bodyPr>
          <a:lstStyle/>
          <a:p>
            <a:r>
              <a:rPr lang="en-US" sz="2800" b="1" dirty="0"/>
              <a:t>Hierarchical Clustering Results for countries</a:t>
            </a:r>
            <a:r>
              <a:rPr lang="en-US" sz="2800" dirty="0"/>
              <a:t> </a:t>
            </a:r>
          </a:p>
        </p:txBody>
      </p:sp>
      <p:sp>
        <p:nvSpPr>
          <p:cNvPr id="3" name="Content Placeholder 2">
            <a:extLst>
              <a:ext uri="{FF2B5EF4-FFF2-40B4-BE49-F238E27FC236}">
                <a16:creationId xmlns:a16="http://schemas.microsoft.com/office/drawing/2014/main" id="{8FEF25B0-90C1-40CE-8F83-F1D9E668A3C2}"/>
              </a:ext>
            </a:extLst>
          </p:cNvPr>
          <p:cNvSpPr>
            <a:spLocks noGrp="1"/>
          </p:cNvSpPr>
          <p:nvPr>
            <p:ph idx="1"/>
          </p:nvPr>
        </p:nvSpPr>
        <p:spPr>
          <a:xfrm>
            <a:off x="838200" y="1825625"/>
            <a:ext cx="3797807" cy="4351338"/>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Clear Clusters are formed </a:t>
            </a:r>
          </a:p>
        </p:txBody>
      </p:sp>
      <p:pic>
        <p:nvPicPr>
          <p:cNvPr id="6" name="Picture 5">
            <a:extLst>
              <a:ext uri="{FF2B5EF4-FFF2-40B4-BE49-F238E27FC236}">
                <a16:creationId xmlns:a16="http://schemas.microsoft.com/office/drawing/2014/main" id="{C03C9FF8-FC77-4A0E-A8EB-A664960E450C}"/>
              </a:ext>
            </a:extLst>
          </p:cNvPr>
          <p:cNvPicPr>
            <a:picLocks noChangeAspect="1"/>
          </p:cNvPicPr>
          <p:nvPr/>
        </p:nvPicPr>
        <p:blipFill rotWithShape="1">
          <a:blip r:embed="rId2"/>
          <a:srcRect l="5969"/>
          <a:stretch/>
        </p:blipFill>
        <p:spPr>
          <a:xfrm>
            <a:off x="5120640" y="1904281"/>
            <a:ext cx="6233160" cy="4272681"/>
          </a:xfrm>
          <a:prstGeom prst="rect">
            <a:avLst/>
          </a:prstGeom>
        </p:spPr>
      </p:pic>
    </p:spTree>
    <p:extLst>
      <p:ext uri="{BB962C8B-B14F-4D97-AF65-F5344CB8AC3E}">
        <p14:creationId xmlns:p14="http://schemas.microsoft.com/office/powerpoint/2010/main" val="15092056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Clustering and PCA Assignment   </vt:lpstr>
      <vt:lpstr>Identifying impoverished countries: Abstract</vt:lpstr>
      <vt:lpstr>Solution Approach</vt:lpstr>
      <vt:lpstr>K- Means Clustering</vt:lpstr>
      <vt:lpstr>K means Clustering Results for countries </vt:lpstr>
      <vt:lpstr>K means Clustering Results</vt:lpstr>
      <vt:lpstr>K means Clustering Results</vt:lpstr>
      <vt:lpstr>Hierarchical Clustering</vt:lpstr>
      <vt:lpstr>Hierarchical Clustering Results for countries </vt:lpstr>
      <vt:lpstr>Hierarchical Clustering Results</vt:lpstr>
      <vt:lpstr>Hierarchical Clustering Results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and PCA Assignment   </dc:title>
  <dc:creator>Sambandan, Vigneshwari</dc:creator>
  <cp:lastModifiedBy>Sambandan, Vigneshwari</cp:lastModifiedBy>
  <cp:revision>1</cp:revision>
  <dcterms:created xsi:type="dcterms:W3CDTF">2019-06-10T17:22:16Z</dcterms:created>
  <dcterms:modified xsi:type="dcterms:W3CDTF">2019-06-10T17:23:06Z</dcterms:modified>
</cp:coreProperties>
</file>