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7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65" r:id="rId11"/>
    <p:sldId id="267" r:id="rId12"/>
    <p:sldId id="2146847062" r:id="rId13"/>
    <p:sldId id="2146847063" r:id="rId14"/>
    <p:sldId id="2146847064" r:id="rId15"/>
    <p:sldId id="2146847066" r:id="rId16"/>
    <p:sldId id="2146847067" r:id="rId17"/>
    <p:sldId id="2146847068" r:id="rId18"/>
    <p:sldId id="268" r:id="rId19"/>
    <p:sldId id="2146847055" r:id="rId20"/>
    <p:sldId id="269" r:id="rId21"/>
    <p:sldId id="2146847069" r:id="rId22"/>
    <p:sldId id="2146847059" r:id="rId23"/>
    <p:sldId id="2146847060" r:id="rId24"/>
    <p:sldId id="2146847061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docs/watson-studio" TargetMode="External"/><Relationship Id="rId2" Type="http://schemas.openxmlformats.org/officeDocument/2006/relationships/hyperlink" Target="https://www.kaggle.com/datasets/sampadab17/network-intrusion-detection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loud.ibm.com/docs/iam?topic=iam-iamtoken-from-apikey" TargetMode="External"/><Relationship Id="rId4" Type="http://schemas.openxmlformats.org/officeDocument/2006/relationships/hyperlink" Target="https://cloud.ibm.com/apidocs/machine-learni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www.ibm.com/docs/en/cloud-paks/cp-data/4.6.x?topic=ml-autoai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streamlit.io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Vignessh-07/IBM-Cloud-Project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Learning-Based Network Intrusion Detection System (NIDS)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8016" y="4577311"/>
            <a:ext cx="963105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Vignesshwaran Kumaresan – SIES Graduate School of Technology –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B1B24-F295-ECAC-823A-176F4F2E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BC2DD5-D1AC-DD8E-AF1D-108A950C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4" name="Content Placeholder 13" descr="A graph with a line&#10;&#10;AI-generated content may be incorrect.">
            <a:extLst>
              <a:ext uri="{FF2B5EF4-FFF2-40B4-BE49-F238E27FC236}">
                <a16:creationId xmlns:a16="http://schemas.microsoft.com/office/drawing/2014/main" id="{5D61FD6F-7021-7D6A-91A0-635E5B8DB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763" y="1474268"/>
            <a:ext cx="4114800" cy="43434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0E38C4-B539-9EB9-043F-71EAFA352A59}"/>
              </a:ext>
            </a:extLst>
          </p:cNvPr>
          <p:cNvSpPr txBox="1"/>
          <p:nvPr/>
        </p:nvSpPr>
        <p:spPr>
          <a:xfrm>
            <a:off x="1776496" y="1232452"/>
            <a:ext cx="361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ROC Curve</a:t>
            </a:r>
          </a:p>
        </p:txBody>
      </p:sp>
      <p:pic>
        <p:nvPicPr>
          <p:cNvPr id="17" name="Picture 16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FBB11B22-E13C-996D-4940-A726FA12B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37" y="1601784"/>
            <a:ext cx="4114800" cy="4343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94182B2-4D27-812C-15BF-DC75E7330006}"/>
              </a:ext>
            </a:extLst>
          </p:cNvPr>
          <p:cNvSpPr txBox="1"/>
          <p:nvPr/>
        </p:nvSpPr>
        <p:spPr>
          <a:xfrm>
            <a:off x="5557837" y="1226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Precision Recall Curve</a:t>
            </a:r>
          </a:p>
        </p:txBody>
      </p:sp>
    </p:spTree>
    <p:extLst>
      <p:ext uri="{BB962C8B-B14F-4D97-AF65-F5344CB8AC3E}">
        <p14:creationId xmlns:p14="http://schemas.microsoft.com/office/powerpoint/2010/main" val="87664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8E952-A593-995E-71A5-C3816722A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8AE3B9-F2EA-40D6-A7E1-1F61E71B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26BF8B-DCBE-DD26-3ACD-D373FAD9D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881186"/>
            <a:ext cx="5676900" cy="330517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1D99CA-BA97-F4E3-C615-0AAA648BA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81187"/>
            <a:ext cx="5367338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2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F1D0C-BE38-647E-EC6A-3951D4994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DA41B0-B711-48F1-816B-9FD3EE78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A50386-104D-6953-0C9A-B4BF1F7E4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D2A9AF-0F35-3D8C-19D5-7547180A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86" y="1302026"/>
            <a:ext cx="11058021" cy="46733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0F26C01-BE09-ED7E-A517-25F1553AD948}"/>
              </a:ext>
            </a:extLst>
          </p:cNvPr>
          <p:cNvSpPr/>
          <p:nvPr/>
        </p:nvSpPr>
        <p:spPr>
          <a:xfrm>
            <a:off x="781050" y="2609850"/>
            <a:ext cx="4029075" cy="142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8F3C5A-8D59-21C0-0CA8-FF0FB382FC80}"/>
              </a:ext>
            </a:extLst>
          </p:cNvPr>
          <p:cNvSpPr/>
          <p:nvPr/>
        </p:nvSpPr>
        <p:spPr>
          <a:xfrm>
            <a:off x="781049" y="3133725"/>
            <a:ext cx="4029075" cy="142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52EF09-7C28-4D1F-4482-2CDB67014283}"/>
              </a:ext>
            </a:extLst>
          </p:cNvPr>
          <p:cNvSpPr/>
          <p:nvPr/>
        </p:nvSpPr>
        <p:spPr>
          <a:xfrm>
            <a:off x="781049" y="4364037"/>
            <a:ext cx="8467726" cy="13795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5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DB346-33D5-C817-7957-5AF489003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E3ED70-9A79-B8E8-2868-5E94A329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DCD8613-8655-CB04-C755-385C435B7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426" y="1301750"/>
            <a:ext cx="10043147" cy="4673600"/>
          </a:xfrm>
        </p:spPr>
      </p:pic>
    </p:spTree>
    <p:extLst>
      <p:ext uri="{BB962C8B-B14F-4D97-AF65-F5344CB8AC3E}">
        <p14:creationId xmlns:p14="http://schemas.microsoft.com/office/powerpoint/2010/main" val="3955674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AE9F4-7DE3-40C3-2F1E-B5B87878A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651E32-C528-B6E5-3A13-CE53530F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6FD630-C50C-ED01-6B33-6D7A67D9E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537" y="1301750"/>
            <a:ext cx="8162925" cy="4854094"/>
          </a:xfrm>
        </p:spPr>
      </p:pic>
    </p:spTree>
    <p:extLst>
      <p:ext uri="{BB962C8B-B14F-4D97-AF65-F5344CB8AC3E}">
        <p14:creationId xmlns:p14="http://schemas.microsoft.com/office/powerpoint/2010/main" val="2393265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this project, a robust and intelligent Network Intrusion Detection System (NIDS) was developed using IBM’s </a:t>
            </a:r>
            <a:r>
              <a:rPr lang="en-US" sz="2000" dirty="0" err="1"/>
              <a:t>AutoAI</a:t>
            </a:r>
            <a:r>
              <a:rPr lang="en-US" sz="2000" dirty="0"/>
              <a:t> platform and deployed with a lightweight </a:t>
            </a:r>
            <a:r>
              <a:rPr lang="en-US" sz="2000" dirty="0" err="1"/>
              <a:t>Streamlit</a:t>
            </a:r>
            <a:r>
              <a:rPr lang="en-US" sz="2000" dirty="0"/>
              <a:t> frontend. </a:t>
            </a:r>
          </a:p>
          <a:p>
            <a:r>
              <a:rPr lang="en-US" sz="2000" dirty="0"/>
              <a:t>By leveraging the Snap Decision Tree Classifier, enhanced with Hyperparameter Optimization (HPO-1), the system achieved exceptional performance with a holdout accuracy of 99.8%, precision of 99.7%, and recall of 99.9%. </a:t>
            </a:r>
          </a:p>
          <a:p>
            <a:r>
              <a:rPr lang="en-US" sz="2000" dirty="0"/>
              <a:t>These results demonstrate the model’s effectiveness in detecting anomalies with high confidence and minimal error. </a:t>
            </a:r>
          </a:p>
          <a:p>
            <a:r>
              <a:rPr lang="en-US" sz="2000" dirty="0"/>
              <a:t>The successful deployment of the model on IBM Watson Machine Learning and its seamless integration with a </a:t>
            </a:r>
            <a:r>
              <a:rPr lang="en-US" sz="2000" dirty="0" err="1"/>
              <a:t>Streamlit</a:t>
            </a:r>
            <a:r>
              <a:rPr lang="en-US" sz="2000" dirty="0"/>
              <a:t> web app further illustrate the system’s readiness for real-time, user-interactive applications. </a:t>
            </a:r>
          </a:p>
          <a:p>
            <a:r>
              <a:rPr lang="en-US" sz="2000" dirty="0"/>
              <a:t>Overall, the solution provides a scalable and accurate approach to securing communication networks by identifying malicious activities early and reliably.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While the current system performs excellently in binary classification, there is significant scope for future enhancements. </a:t>
            </a:r>
          </a:p>
          <a:p>
            <a:r>
              <a:rPr lang="en-US" sz="2000" dirty="0"/>
              <a:t>The model can be expanded to detect specific categories of cyber-attacks such as DoS, R2L, U2R, and Probe through multi-class classification. </a:t>
            </a:r>
          </a:p>
          <a:p>
            <a:r>
              <a:rPr lang="en-US" sz="2000" dirty="0"/>
              <a:t>Real-time data integration using packet capture tools like </a:t>
            </a:r>
            <a:r>
              <a:rPr lang="en-US" sz="2000" dirty="0" err="1"/>
              <a:t>Scapy</a:t>
            </a:r>
            <a:r>
              <a:rPr lang="en-US" sz="2000" dirty="0"/>
              <a:t> or </a:t>
            </a:r>
            <a:r>
              <a:rPr lang="en-US" sz="2000" dirty="0" err="1"/>
              <a:t>PyShark</a:t>
            </a:r>
            <a:r>
              <a:rPr lang="en-US" sz="2000" dirty="0"/>
              <a:t> can replace dummy inputs, making the system suitable for live network environments. </a:t>
            </a:r>
          </a:p>
          <a:p>
            <a:r>
              <a:rPr lang="en-US" sz="2000" dirty="0"/>
              <a:t>Additionally, integrating alert mechanisms such as email or SMS notifications can improve responsiveness during security incidents. </a:t>
            </a:r>
          </a:p>
          <a:p>
            <a:r>
              <a:rPr lang="en-US" sz="2000" dirty="0"/>
              <a:t>The user interface can be made more dynamic with dashboards, logs, and activity graphs.</a:t>
            </a:r>
          </a:p>
          <a:p>
            <a:r>
              <a:rPr lang="en-US" sz="2000" dirty="0"/>
              <a:t>Finally, the deployment can be extended to the public cloud using IBM Cloud Functions or </a:t>
            </a:r>
            <a:r>
              <a:rPr lang="en-US" sz="2000" dirty="0" err="1"/>
              <a:t>Streamlit</a:t>
            </a:r>
            <a:r>
              <a:rPr lang="en-US" sz="2000" dirty="0"/>
              <a:t> Cloud, enabling secure, scalable access for broader enterprise use.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B2A0C9-CAD6-C933-8A5E-11CA199CB93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81193" y="1368441"/>
            <a:ext cx="1084880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 NIDS Dataset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Sampada Basak.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Intrusion Detection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Kaggle, 2021.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https://www.kaggle.com/datasets/sampadab17/network-intrusion-detection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 Studio Documentation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Docs.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Watson Studio for model training and 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https://cloud.ibm.com/docs/watson-studio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 Machine Learning API Reference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Docs.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Deploying and scoring models with Watson 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https://cloud.ibm.com/apidocs/machine-learning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IAM Authentication for APIs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Docs.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Getting access tokens using IAM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https://cloud.ibm.com/docs/iam?topic=iam-iamtoken-from-apikey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74D6A-331F-90F3-2E99-06BF26ED2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B0E79F-50A6-063A-D032-05740B8F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537CEC2-16C9-A35C-ADB3-D5E0CC9739D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81193" y="1695868"/>
            <a:ext cx="1084880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AutoAI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Overview – IBM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IBM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Documentation. </a:t>
            </a:r>
            <a:r>
              <a:rPr lang="en-US" altLang="en-US" sz="1800" i="1" dirty="0">
                <a:solidFill>
                  <a:schemeClr val="tx1"/>
                </a:solidFill>
                <a:latin typeface="Arial" panose="020B0604020202020204" pitchFamily="34" charset="0"/>
              </a:rPr>
              <a:t>Automated machine learning pipelines using </a:t>
            </a:r>
            <a:r>
              <a:rPr lang="en-US" altLang="en-US" sz="1800" i="1" dirty="0" err="1">
                <a:solidFill>
                  <a:schemeClr val="tx1"/>
                </a:solidFill>
                <a:latin typeface="Arial" panose="020B0604020202020204" pitchFamily="34" charset="0"/>
              </a:rPr>
              <a:t>AutoAI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chemeClr val="accent1"/>
                </a:solidFill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https://www.ibm.com/docs/en/cloud-paks/cp-data/4.6.x?topic=ml-autoai</a:t>
            </a:r>
            <a:endParaRPr lang="en-US" altLang="en-US" sz="18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Scikit-learn Documentation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Pedregosa et al. </a:t>
            </a:r>
            <a:r>
              <a:rPr lang="en-US" altLang="en-US" sz="1800" i="1" dirty="0">
                <a:solidFill>
                  <a:schemeClr val="tx1"/>
                </a:solidFill>
                <a:latin typeface="Arial" panose="020B0604020202020204" pitchFamily="34" charset="0"/>
              </a:rPr>
              <a:t>Scikit-learn: Machine Learning in Python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Journal of Machine Learning Research, 12, 2011.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chemeClr val="accent1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</a:t>
            </a:r>
            <a:endParaRPr lang="en-US" altLang="en-US" sz="18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Streamlit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Documentation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Streamlit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Inc. </a:t>
            </a:r>
            <a:r>
              <a:rPr lang="en-US" altLang="en-US" sz="1800" i="1" dirty="0">
                <a:solidFill>
                  <a:schemeClr val="tx1"/>
                </a:solidFill>
                <a:latin typeface="Arial" panose="020B0604020202020204" pitchFamily="34" charset="0"/>
              </a:rPr>
              <a:t>Building interactive web apps in Python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dirty="0">
                <a:solidFill>
                  <a:schemeClr val="accent1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https://docs.streamlit.io/</a:t>
            </a:r>
            <a:endParaRPr lang="en-US" altLang="en-US" sz="18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FBFE46-D3FD-5653-41EB-CB6F38E4E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22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 descr="A certificate with a qr code&#10;&#10;AI-generated content may be incorrect.">
            <a:extLst>
              <a:ext uri="{FF2B5EF4-FFF2-40B4-BE49-F238E27FC236}">
                <a16:creationId xmlns:a16="http://schemas.microsoft.com/office/drawing/2014/main" id="{607B3DB8-3EE6-1AD1-525A-7AF1F97C6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401" y="1399213"/>
            <a:ext cx="6249197" cy="4832831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 descr="A close-up of a certificate&#10;&#10;AI-generated content may be incorrect.">
            <a:extLst>
              <a:ext uri="{FF2B5EF4-FFF2-40B4-BE49-F238E27FC236}">
                <a16:creationId xmlns:a16="http://schemas.microsoft.com/office/drawing/2014/main" id="{DFBB66AF-5051-3509-0752-444E747C4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800" y="1482244"/>
            <a:ext cx="6236399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 descr="A certificate of completion&#10;&#10;AI-generated content may be incorrect.">
            <a:extLst>
              <a:ext uri="{FF2B5EF4-FFF2-40B4-BE49-F238E27FC236}">
                <a16:creationId xmlns:a16="http://schemas.microsoft.com/office/drawing/2014/main" id="{5E2322DD-30F3-C726-F26F-A4AA999B8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284" y="1482244"/>
            <a:ext cx="7587431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FE550F-D4B9-E877-7114-7B7B43656293}"/>
              </a:ext>
            </a:extLst>
          </p:cNvPr>
          <p:cNvSpPr txBox="1"/>
          <p:nvPr/>
        </p:nvSpPr>
        <p:spPr>
          <a:xfrm>
            <a:off x="1752600" y="5876935"/>
            <a:ext cx="754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cap="all" dirty="0" err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1600" b="1" cap="all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Link</a:t>
            </a:r>
            <a:endParaRPr lang="en-US" sz="1600" b="1" cap="all" dirty="0">
              <a:solidFill>
                <a:srgbClr val="002060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9" name="Picture 8" descr="A black cat in a circle&#10;&#10;AI-generated content may be incorrect.">
            <a:extLst>
              <a:ext uri="{FF2B5EF4-FFF2-40B4-BE49-F238E27FC236}">
                <a16:creationId xmlns:a16="http://schemas.microsoft.com/office/drawing/2014/main" id="{F5CC410E-9E61-75B7-AB87-38FCDB6FD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15" y="5860469"/>
            <a:ext cx="371485" cy="37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F0F0F"/>
                </a:solidFill>
                <a:ea typeface="+mn-lt"/>
                <a:cs typeface="+mn-lt"/>
              </a:rPr>
              <a:t>In today’s digital age, communication networks are constantly under threat from various cyber-attacks such as Denial of Service (DoS), Probe, Remote to Local (R2L), and User to Root (U2R). Traditional rule-based intrusion detection systems are often inefficient in detecting novel or evolving threats. Therefore, there is a critical need for an intelligent and adaptive system that can analyze network traffic and distinguish between normal behavior and malicious activities in real-time</a:t>
            </a:r>
            <a:r>
              <a:rPr lang="en-US" sz="2400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/>
              <a:t>The proposed NIDS uses a supervised machine learning approach to analyze labeled network traffic data and detect anomalies. Key components of the system include:</a:t>
            </a:r>
          </a:p>
          <a:p>
            <a:pPr lvl="1"/>
            <a:r>
              <a:rPr lang="en-US" sz="1800" b="1" dirty="0"/>
              <a:t>Data Collection</a:t>
            </a:r>
            <a:r>
              <a:rPr lang="en-US" sz="1800" dirty="0"/>
              <a:t>: Use the Kaggle NIDS dataset</a:t>
            </a:r>
          </a:p>
          <a:p>
            <a:pPr lvl="1"/>
            <a:r>
              <a:rPr lang="en-US" sz="1800" b="1" dirty="0"/>
              <a:t>Preprocessing</a:t>
            </a:r>
            <a:r>
              <a:rPr lang="en-US" sz="1800" dirty="0"/>
              <a:t>: Handle missing values, normalization, label encoding</a:t>
            </a:r>
          </a:p>
          <a:p>
            <a:pPr lvl="1"/>
            <a:r>
              <a:rPr lang="en-US" sz="1800" b="1" dirty="0"/>
              <a:t>Model Training</a:t>
            </a:r>
            <a:r>
              <a:rPr lang="en-US" sz="1800" dirty="0"/>
              <a:t>: Train ML models (e.g., Random Forest, </a:t>
            </a:r>
            <a:r>
              <a:rPr lang="en-US" sz="1800" dirty="0" err="1"/>
              <a:t>XGBoost</a:t>
            </a:r>
            <a:r>
              <a:rPr lang="en-US" sz="1800" dirty="0"/>
              <a:t>)</a:t>
            </a:r>
          </a:p>
          <a:p>
            <a:pPr lvl="1"/>
            <a:r>
              <a:rPr lang="en-US" sz="1800" b="1" dirty="0"/>
              <a:t>Evaluation</a:t>
            </a:r>
            <a:r>
              <a:rPr lang="en-US" sz="1800" dirty="0"/>
              <a:t>: Validate using accuracy, precision, recall, F1-score</a:t>
            </a:r>
          </a:p>
          <a:p>
            <a:pPr lvl="1"/>
            <a:r>
              <a:rPr lang="en-US" sz="1800" b="1" dirty="0"/>
              <a:t>Deployment</a:t>
            </a:r>
            <a:r>
              <a:rPr lang="en-US" sz="1800" dirty="0"/>
              <a:t>: Deploy on IBM Cloud using Watson Studio and Cloud Object Storage for secure access and scalability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593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Technologies Used</a:t>
            </a:r>
            <a:r>
              <a:rPr lang="en-US" sz="1400" dirty="0"/>
              <a:t>:</a:t>
            </a:r>
          </a:p>
          <a:p>
            <a:r>
              <a:rPr lang="en-US" sz="1400" dirty="0"/>
              <a:t>IBM Watson Studio (</a:t>
            </a:r>
            <a:r>
              <a:rPr lang="en-US" sz="1400" dirty="0" err="1"/>
              <a:t>AutoAI</a:t>
            </a:r>
            <a:r>
              <a:rPr lang="en-US" sz="1400" dirty="0"/>
              <a:t> pipeline for ML)</a:t>
            </a:r>
          </a:p>
          <a:p>
            <a:r>
              <a:rPr lang="en-US" sz="1400" dirty="0"/>
              <a:t>IBM Cloud Object Storage (dataset storage)</a:t>
            </a:r>
          </a:p>
          <a:p>
            <a:r>
              <a:rPr lang="en-US" sz="1400" dirty="0" err="1"/>
              <a:t>Streamlit</a:t>
            </a:r>
            <a:r>
              <a:rPr lang="en-US" sz="1400" dirty="0"/>
              <a:t> (for front-end interface)</a:t>
            </a:r>
          </a:p>
          <a:p>
            <a:r>
              <a:rPr lang="en-US" sz="1400" dirty="0"/>
              <a:t>Snap Decision Tree Classifier (</a:t>
            </a:r>
            <a:r>
              <a:rPr lang="en-US" sz="1400" dirty="0" err="1"/>
              <a:t>AutoAI</a:t>
            </a:r>
            <a:r>
              <a:rPr lang="en-US" sz="1400" dirty="0"/>
              <a:t> model)</a:t>
            </a:r>
          </a:p>
          <a:p>
            <a:r>
              <a:rPr lang="en-US" sz="1400" dirty="0"/>
              <a:t>IBM Watson Machine Learning (deployment platform)</a:t>
            </a:r>
          </a:p>
          <a:p>
            <a:pPr marL="0" indent="0">
              <a:buNone/>
            </a:pPr>
            <a:r>
              <a:rPr lang="en-US" sz="1400" b="1" dirty="0"/>
              <a:t>Workflow</a:t>
            </a:r>
            <a:r>
              <a:rPr lang="en-US" sz="1400" dirty="0"/>
              <a:t>:</a:t>
            </a:r>
          </a:p>
          <a:p>
            <a:r>
              <a:rPr lang="en-US" sz="1400" dirty="0"/>
              <a:t>Uploaded and preprocessed NIDS dataset in IBM Watson Studio.</a:t>
            </a:r>
          </a:p>
          <a:p>
            <a:r>
              <a:rPr lang="en-US" sz="1400" dirty="0"/>
              <a:t>Used </a:t>
            </a:r>
            <a:r>
              <a:rPr lang="en-US" sz="1400" dirty="0" err="1"/>
              <a:t>AutoAI</a:t>
            </a:r>
            <a:r>
              <a:rPr lang="en-US" sz="1400" dirty="0"/>
              <a:t> with Snap Decision Tree Classifier and enabled HPO-1 (Hyperparameter Optimization).</a:t>
            </a:r>
          </a:p>
          <a:p>
            <a:r>
              <a:rPr lang="en-US" sz="1400" dirty="0"/>
              <a:t>Best pipeline selected with optimized accuracy and minimal log loss.</a:t>
            </a:r>
          </a:p>
          <a:p>
            <a:r>
              <a:rPr lang="en-US" sz="1400" dirty="0"/>
              <a:t>Model deployed as REST API on IBM Cloud.</a:t>
            </a:r>
          </a:p>
          <a:p>
            <a:r>
              <a:rPr lang="en-US" sz="1400" dirty="0"/>
              <a:t>Created a simple </a:t>
            </a:r>
            <a:r>
              <a:rPr lang="en-US" sz="1400" dirty="0" err="1"/>
              <a:t>Streamlit</a:t>
            </a:r>
            <a:r>
              <a:rPr lang="en-US" sz="1400" dirty="0"/>
              <a:t> UI to send inputs and receive predictions from deployed model.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2520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/>
              <a:t>Model Used:</a:t>
            </a:r>
          </a:p>
          <a:p>
            <a:r>
              <a:rPr lang="en-US" sz="1400" dirty="0"/>
              <a:t>Snap Decision Tree Classifier (</a:t>
            </a:r>
            <a:r>
              <a:rPr lang="en-US" sz="1400" dirty="0" err="1"/>
              <a:t>AutoAI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b="1" dirty="0"/>
              <a:t>Key Points:</a:t>
            </a:r>
            <a:endParaRPr lang="en-US" sz="1400" dirty="0"/>
          </a:p>
          <a:p>
            <a:r>
              <a:rPr lang="en-US" sz="1400" dirty="0"/>
              <a:t>Number of Features: 39</a:t>
            </a:r>
          </a:p>
          <a:p>
            <a:r>
              <a:rPr lang="en-US" sz="1400" dirty="0"/>
              <a:t>Evaluation Instances: 2520</a:t>
            </a:r>
          </a:p>
          <a:p>
            <a:r>
              <a:rPr lang="en-US" sz="1400" dirty="0"/>
              <a:t>Deployed using IBM Watson Machine Learning (WML)</a:t>
            </a:r>
          </a:p>
          <a:p>
            <a:r>
              <a:rPr lang="en-US" sz="1400" dirty="0"/>
              <a:t>Authentication via IBM IAM Token Service</a:t>
            </a:r>
          </a:p>
          <a:p>
            <a:pPr marL="0" indent="0">
              <a:buNone/>
            </a:pPr>
            <a:r>
              <a:rPr lang="en-US" sz="1400" b="1" dirty="0"/>
              <a:t>Important Features (by importance):</a:t>
            </a:r>
          </a:p>
          <a:p>
            <a:r>
              <a:rPr lang="en-US" sz="1400" dirty="0" err="1"/>
              <a:t>src_bytes</a:t>
            </a:r>
            <a:r>
              <a:rPr lang="en-US" sz="1400" dirty="0"/>
              <a:t> – 73.14%</a:t>
            </a:r>
          </a:p>
          <a:p>
            <a:r>
              <a:rPr lang="en-US" sz="1400" dirty="0"/>
              <a:t>service – 9.61%</a:t>
            </a:r>
          </a:p>
          <a:p>
            <a:r>
              <a:rPr lang="en-US" sz="1400" dirty="0" err="1"/>
              <a:t>dst_host_srv_count</a:t>
            </a:r>
            <a:r>
              <a:rPr lang="en-US" sz="1400" dirty="0"/>
              <a:t>, hot, </a:t>
            </a:r>
            <a:r>
              <a:rPr lang="en-US" sz="1400" dirty="0" err="1"/>
              <a:t>dst_bytes</a:t>
            </a:r>
            <a:r>
              <a:rPr lang="en-US" sz="1400" dirty="0"/>
              <a:t>, duration, </a:t>
            </a:r>
            <a:r>
              <a:rPr lang="en-US" sz="1400" dirty="0" err="1"/>
              <a:t>protocol_type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Frontend Workflow:</a:t>
            </a:r>
            <a:endParaRPr lang="en-US" sz="1400" dirty="0"/>
          </a:p>
          <a:p>
            <a:r>
              <a:rPr lang="en-US" sz="1400" dirty="0" err="1"/>
              <a:t>Streamlit</a:t>
            </a:r>
            <a:r>
              <a:rPr lang="en-US" sz="1400" dirty="0"/>
              <a:t> accepts key features like duration, </a:t>
            </a:r>
            <a:r>
              <a:rPr lang="en-US" sz="1400" dirty="0" err="1"/>
              <a:t>protocol_type</a:t>
            </a:r>
            <a:r>
              <a:rPr lang="en-US" sz="1400" dirty="0"/>
              <a:t>, </a:t>
            </a:r>
            <a:r>
              <a:rPr lang="en-US" sz="1400" dirty="0" err="1"/>
              <a:t>src_bytes</a:t>
            </a:r>
            <a:r>
              <a:rPr lang="en-US" sz="1400" dirty="0"/>
              <a:t>, etc.</a:t>
            </a:r>
          </a:p>
          <a:p>
            <a:r>
              <a:rPr lang="en-US" sz="1400" dirty="0"/>
              <a:t>Sends a POST request with dummy padding to WML endpoint</a:t>
            </a:r>
          </a:p>
          <a:p>
            <a:r>
              <a:rPr lang="en-US" sz="1400" dirty="0"/>
              <a:t>Receives class (normal / anomaly) and confidence level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4AD18-7794-34E4-8788-217E25A18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778CB5-DA1C-1229-1933-4D207775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C3E1A4-91EE-4068-5002-F56015153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748132"/>
            <a:ext cx="11029950" cy="4142786"/>
          </a:xfrm>
        </p:spPr>
      </p:pic>
    </p:spTree>
    <p:extLst>
      <p:ext uri="{BB962C8B-B14F-4D97-AF65-F5344CB8AC3E}">
        <p14:creationId xmlns:p14="http://schemas.microsoft.com/office/powerpoint/2010/main" val="187552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Model Performance Overview:</a:t>
            </a:r>
            <a:endParaRPr lang="en-US" sz="2400" dirty="0"/>
          </a:p>
          <a:p>
            <a:r>
              <a:rPr lang="en-US" sz="2400" dirty="0"/>
              <a:t>The Snap Decision Tree Classifier achieved </a:t>
            </a:r>
            <a:r>
              <a:rPr lang="en-US" sz="2400" b="1" dirty="0"/>
              <a:t>exceptionally high performance</a:t>
            </a:r>
            <a:r>
              <a:rPr lang="en-US" sz="2400" dirty="0"/>
              <a:t>, indicating it is well-suited for binary classification tasks like detecting “normal” vs “anomaly” traffic.</a:t>
            </a:r>
          </a:p>
          <a:p>
            <a:r>
              <a:rPr lang="en-US" sz="2400" b="1" dirty="0"/>
              <a:t>Holdout Accuracy of 99.8%</a:t>
            </a:r>
            <a:r>
              <a:rPr lang="en-US" sz="2400" dirty="0"/>
              <a:t> shows the model performed extremely well on unseen data.</a:t>
            </a:r>
          </a:p>
          <a:p>
            <a:r>
              <a:rPr lang="en-US" sz="2400" b="1" dirty="0"/>
              <a:t>Cross-validation Accuracy of 99.5%</a:t>
            </a:r>
            <a:r>
              <a:rPr lang="en-US" sz="2400" dirty="0"/>
              <a:t> confirms the model’s consistency and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7FE8-942F-D507-9881-C1864303E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4A58B8-C029-B855-6B1C-52E8B9B5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D9AABB-002D-7BBF-3172-F0D7DAB2D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773" y="1232452"/>
            <a:ext cx="4343233" cy="23763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DB7D2-DC6B-8982-9040-9975B8E0F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47" y="1232451"/>
            <a:ext cx="3674266" cy="3344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1E5CC0-7243-DDF2-1265-64C059C34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413" y="1232449"/>
            <a:ext cx="3068768" cy="3344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68B2B2-060B-6FA7-75FB-9585CD7F1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73" y="3608800"/>
            <a:ext cx="4275374" cy="264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988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39111b0-dcec-4ce5-9778-c4182887d01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24565AC9E3B74181AAAF789D09A72B" ma:contentTypeVersion="15" ma:contentTypeDescription="Create a new document." ma:contentTypeScope="" ma:versionID="e8cb4d8d39cfa96da1816f0b9c4b0741">
  <xsd:schema xmlns:xsd="http://www.w3.org/2001/XMLSchema" xmlns:xs="http://www.w3.org/2001/XMLSchema" xmlns:p="http://schemas.microsoft.com/office/2006/metadata/properties" xmlns:ns3="a39111b0-dcec-4ce5-9778-c4182887d011" xmlns:ns4="1aa03729-7ac3-4e36-834c-8e65edea5099" targetNamespace="http://schemas.microsoft.com/office/2006/metadata/properties" ma:root="true" ma:fieldsID="e329811a8d179ec61b9db58a873fb501" ns3:_="" ns4:_="">
    <xsd:import namespace="a39111b0-dcec-4ce5-9778-c4182887d011"/>
    <xsd:import namespace="1aa03729-7ac3-4e36-834c-8e65edea50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9111b0-dcec-4ce5-9778-c4182887d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a03729-7ac3-4e36-834c-8e65edea509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1aa03729-7ac3-4e36-834c-8e65edea5099"/>
    <ds:schemaRef ds:uri="a39111b0-dcec-4ce5-9778-c4182887d011"/>
  </ds:schemaRefs>
</ds:datastoreItem>
</file>

<file path=customXml/itemProps3.xml><?xml version="1.0" encoding="utf-8"?>
<ds:datastoreItem xmlns:ds="http://schemas.openxmlformats.org/officeDocument/2006/customXml" ds:itemID="{C866D1C2-7907-4F62-95BC-32C6818025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9111b0-dcec-4ce5-9778-c4182887d011"/>
    <ds:schemaRef ds:uri="1aa03729-7ac3-4e36-834c-8e65edea50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82</TotalTime>
  <Words>1027</Words>
  <Application>Microsoft Office PowerPoint</Application>
  <PresentationFormat>Widescreen</PresentationFormat>
  <Paragraphs>101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Machine Learning-Based Network Intrusion Detection System (NIDS)</vt:lpstr>
      <vt:lpstr>OUTLINE</vt:lpstr>
      <vt:lpstr>Problem Statement</vt:lpstr>
      <vt:lpstr>Proposed Solution</vt:lpstr>
      <vt:lpstr>System  Approach</vt:lpstr>
      <vt:lpstr>Algorithm &amp; Deployment</vt:lpstr>
      <vt:lpstr>Algorithm &amp; Deployment</vt:lpstr>
      <vt:lpstr>Result</vt:lpstr>
      <vt:lpstr>Result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VIGNESSHWARAN P KUMARESAN</cp:lastModifiedBy>
  <cp:revision>25</cp:revision>
  <dcterms:created xsi:type="dcterms:W3CDTF">2021-05-26T16:50:10Z</dcterms:created>
  <dcterms:modified xsi:type="dcterms:W3CDTF">2025-07-30T16:27:31Z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0x0101006124565AC9E3B74181AAAF789D09A72B</vt:lpwstr>
  </property>
</Properties>
</file>